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256" r:id="rId2"/>
    <p:sldId id="269" r:id="rId3"/>
    <p:sldId id="257" r:id="rId4"/>
    <p:sldId id="261" r:id="rId5"/>
    <p:sldId id="259" r:id="rId6"/>
    <p:sldId id="260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62" r:id="rId19"/>
    <p:sldId id="267" r:id="rId20"/>
    <p:sldId id="286" r:id="rId21"/>
    <p:sldId id="287" r:id="rId22"/>
    <p:sldId id="288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8C1"/>
    <a:srgbClr val="993300"/>
    <a:srgbClr val="DDC29B"/>
    <a:srgbClr val="DAC39A"/>
    <a:srgbClr val="D5BB8B"/>
    <a:srgbClr val="CCCCFF"/>
    <a:srgbClr val="66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70B443-325E-45EC-A260-CC7878DFC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0526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7712D-6DAE-4CE8-A03B-33D4C8FF51F3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635BC-015C-47F1-956E-3BADC7066849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E1D91-CB1D-40F7-B3D9-64936E3DD9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792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3340B-455C-4841-B248-A20FB360AC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038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85EB1-43B1-46B8-A21B-369403D008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769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F1AFE-9582-4DC4-BEC7-CD180DD0EC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633EC-5F73-4DE4-B7B4-2498E794C7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115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BCDAE-E889-4816-BE1B-37B04116BB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70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CA98F-2744-442E-B41B-B0588DD750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495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BB143-3265-47D0-9950-7B81A05754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551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EB1A3-B19C-4629-85E1-833435E0DD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732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A3853-C4C1-4DE6-B8C1-A9FBC2394EC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33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B3245-C77B-4616-94C0-766BCB4F45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2303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C4A9DA-AA1F-494E-A008-D2B7DAC2C04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6E8-6331-4C0A-B7C4-D91581B1F913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068638"/>
            <a:ext cx="7704137" cy="1727200"/>
          </a:xfrm>
        </p:spPr>
        <p:txBody>
          <a:bodyPr/>
          <a:lstStyle/>
          <a:p>
            <a:r>
              <a:rPr lang="ru-RU" altLang="ru-RU" b="1">
                <a:solidFill>
                  <a:srgbClr val="D60093"/>
                </a:solidFill>
              </a:rPr>
              <a:t>«Мероприятия по предупреждению и минимизации последствий проявлений терроризма»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3599D-0C59-40F3-A382-499597812208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 rot="438153">
            <a:off x="188913" y="-171450"/>
            <a:ext cx="8963025" cy="7034213"/>
          </a:xfrm>
          <a:prstGeom prst="irregularSeal1">
            <a:avLst/>
          </a:prstGeom>
          <a:gradFill rotWithShape="1">
            <a:gsLst>
              <a:gs pos="0">
                <a:srgbClr val="FFD5D5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250825" y="1412875"/>
            <a:ext cx="8642350" cy="2592388"/>
            <a:chOff x="158" y="1207"/>
            <a:chExt cx="5444" cy="1633"/>
          </a:xfrm>
        </p:grpSpPr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4558" y="2432"/>
              <a:ext cx="1044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altLang="ru-RU" sz="800" b="1">
                <a:latin typeface="Times New Roman" pitchFamily="18" charset="0"/>
              </a:endParaRPr>
            </a:p>
            <a:p>
              <a:pPr algn="ctr" eaLnBrk="0" hangingPunct="0"/>
              <a:r>
                <a:rPr lang="ru-RU" altLang="ru-RU" sz="1600" b="1">
                  <a:latin typeface="Times New Roman" pitchFamily="18" charset="0"/>
                </a:rPr>
                <a:t>УГОЛОВНЫЙ</a:t>
              </a:r>
            </a:p>
          </p:txBody>
        </p:sp>
        <p:sp>
          <p:nvSpPr>
            <p:cNvPr id="27653" name="Text Box 5"/>
            <p:cNvSpPr txBox="1">
              <a:spLocks noChangeArrowheads="1"/>
            </p:cNvSpPr>
            <p:nvPr/>
          </p:nvSpPr>
          <p:spPr bwMode="auto">
            <a:xfrm>
              <a:off x="1746" y="1207"/>
              <a:ext cx="2540" cy="539"/>
            </a:xfrm>
            <a:prstGeom prst="rect">
              <a:avLst/>
            </a:prstGeom>
            <a:solidFill>
              <a:srgbClr val="FFD5D5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r>
                <a:rPr lang="ru-RU" altLang="ru-RU" sz="3200" b="1">
                  <a:latin typeface="Times New Roman" pitchFamily="18" charset="0"/>
                </a:rPr>
                <a:t>Виды терроризма</a:t>
              </a:r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1190" y="2143"/>
              <a:ext cx="38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1190" y="2143"/>
              <a:ext cx="0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5005" y="2143"/>
              <a:ext cx="0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2426" y="2160"/>
              <a:ext cx="0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>
              <a:off x="3787" y="2160"/>
              <a:ext cx="0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158" y="2432"/>
              <a:ext cx="1594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altLang="ru-RU" sz="800" b="1">
                <a:latin typeface="Times New Roman" pitchFamily="18" charset="0"/>
              </a:endParaRPr>
            </a:p>
            <a:p>
              <a:pPr algn="ctr" eaLnBrk="0" hangingPunct="0"/>
              <a:r>
                <a:rPr lang="ru-RU" altLang="ru-RU" sz="1600" b="1">
                  <a:latin typeface="Times New Roman" pitchFamily="18" charset="0"/>
                </a:rPr>
                <a:t>ПОЛИТИЧЕСКИЙ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1882" y="2432"/>
              <a:ext cx="1132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altLang="ru-RU" sz="800" b="1">
                <a:latin typeface="Times New Roman" pitchFamily="18" charset="0"/>
              </a:endParaRPr>
            </a:p>
            <a:p>
              <a:pPr algn="ctr" eaLnBrk="0" hangingPunct="0"/>
              <a:r>
                <a:rPr lang="ru-RU" altLang="ru-RU" sz="1600" b="1">
                  <a:latin typeface="Times New Roman" pitchFamily="18" charset="0"/>
                </a:rPr>
                <a:t>ЭТНИЧЕСКИЙ</a:t>
              </a:r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3152" y="2432"/>
              <a:ext cx="1267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altLang="ru-RU" sz="800" b="1">
                <a:latin typeface="Times New Roman" pitchFamily="18" charset="0"/>
              </a:endParaRPr>
            </a:p>
            <a:p>
              <a:pPr algn="ctr" eaLnBrk="0" hangingPunct="0"/>
              <a:r>
                <a:rPr lang="ru-RU" altLang="ru-RU" sz="1600" b="1">
                  <a:latin typeface="Times New Roman" pitchFamily="18" charset="0"/>
                </a:rPr>
                <a:t>РЕЛИГИОЗНЫЙ</a:t>
              </a:r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2971" y="1752"/>
              <a:ext cx="0" cy="3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663" name="Group 15"/>
          <p:cNvGrpSpPr>
            <a:grpSpLocks/>
          </p:cNvGrpSpPr>
          <p:nvPr/>
        </p:nvGrpSpPr>
        <p:grpSpPr bwMode="auto">
          <a:xfrm>
            <a:off x="323850" y="4508500"/>
            <a:ext cx="8569325" cy="1800225"/>
            <a:chOff x="204" y="2840"/>
            <a:chExt cx="5398" cy="1134"/>
          </a:xfrm>
        </p:grpSpPr>
        <p:pic>
          <p:nvPicPr>
            <p:cNvPr id="27664" name="Picture 1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2840"/>
              <a:ext cx="1497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5" name="Picture 1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7" y="2840"/>
              <a:ext cx="1134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6" name="Picture 1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2840"/>
              <a:ext cx="1044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67" name="Picture 1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8" y="2840"/>
              <a:ext cx="1224" cy="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37F0B-232C-4C7A-9980-7FC3C64BCF1E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2000250" y="190500"/>
            <a:ext cx="5334000" cy="8382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5410200" cy="609600"/>
          </a:xfrm>
        </p:spPr>
        <p:txBody>
          <a:bodyPr/>
          <a:lstStyle/>
          <a:p>
            <a:r>
              <a:rPr lang="ru-RU" altLang="ru-RU" sz="2800"/>
              <a:t>Цели террора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04800" y="1752600"/>
            <a:ext cx="3048000" cy="762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5486400" y="1752600"/>
            <a:ext cx="3352800" cy="762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Морально-психологическое</a:t>
            </a:r>
          </a:p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воздействие на население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04800" y="2819400"/>
            <a:ext cx="30480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Провокация войны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562600" y="2819400"/>
            <a:ext cx="32766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Устранение соперника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04800" y="3733800"/>
            <a:ext cx="3048000" cy="762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Нанесение </a:t>
            </a:r>
          </a:p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экономического ущерба 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562600" y="3733800"/>
            <a:ext cx="3276600" cy="762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Месть за какую-то </a:t>
            </a:r>
          </a:p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деятельность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304800" y="1752600"/>
            <a:ext cx="304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2000" b="1">
                <a:latin typeface="Times New Roman" pitchFamily="18" charset="0"/>
              </a:rPr>
              <a:t>Воздействие на органы государственной власти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066800" y="4800600"/>
            <a:ext cx="27432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Вымогательство 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5334000" y="4800600"/>
            <a:ext cx="2971800" cy="609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Другие цели</a:t>
            </a:r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3200400" y="5791200"/>
            <a:ext cx="2743200" cy="685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Криминализация </a:t>
            </a:r>
          </a:p>
          <a:p>
            <a:pPr algn="ctr" eaLnBrk="0" hangingPunct="0"/>
            <a:r>
              <a:rPr lang="ru-RU" altLang="ru-RU" sz="2000" b="1">
                <a:latin typeface="Times New Roman" pitchFamily="18" charset="0"/>
              </a:rPr>
              <a:t>общества</a:t>
            </a:r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4076700" y="1047750"/>
            <a:ext cx="9906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3352800" y="1524000"/>
            <a:ext cx="1295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4572000" y="1524000"/>
            <a:ext cx="914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3348038" y="1557338"/>
            <a:ext cx="12192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4572000" y="1524000"/>
            <a:ext cx="9906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 flipH="1">
            <a:off x="3352800" y="1524000"/>
            <a:ext cx="12192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>
            <a:off x="4572000" y="1600200"/>
            <a:ext cx="9906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4572000" y="1600200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H="1">
            <a:off x="3810000" y="42672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4572000" y="42672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/>
      <p:bldP spid="28683" grpId="0" animBg="1"/>
      <p:bldP spid="28684" grpId="0" animBg="1"/>
      <p:bldP spid="28685" grpId="0" animBg="1"/>
      <p:bldP spid="28686" grpId="0" animBg="1"/>
      <p:bldP spid="28687" grpId="0" animBg="1"/>
      <p:bldP spid="28688" grpId="0" animBg="1"/>
      <p:bldP spid="28689" grpId="0" animBg="1"/>
      <p:bldP spid="28690" grpId="0" animBg="1"/>
      <p:bldP spid="28691" grpId="0" animBg="1"/>
      <p:bldP spid="28692" grpId="0" animBg="1"/>
      <p:bldP spid="28693" grpId="0" animBg="1"/>
      <p:bldP spid="28694" grpId="0" animBg="1"/>
      <p:bldP spid="286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9D27-7FA3-4BC8-89B8-D3CBA48B8492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3048000" y="2057400"/>
            <a:ext cx="3048000" cy="2362200"/>
          </a:xfrm>
          <a:prstGeom prst="pentagon">
            <a:avLst/>
          </a:prstGeom>
          <a:solidFill>
            <a:srgbClr val="FFD5D5"/>
          </a:solidFill>
          <a:ln>
            <a:noFill/>
          </a:ln>
          <a:effectLst>
            <a:prstShdw prst="shdw17" dist="56796" dir="3806097">
              <a:srgbClr val="FFD5D5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ru-RU" altLang="ru-RU" sz="2200" b="1"/>
              <a:t>ПРИЕМЫ </a:t>
            </a:r>
          </a:p>
          <a:p>
            <a:pPr algn="ctr" eaLnBrk="0" hangingPunct="0"/>
            <a:r>
              <a:rPr lang="ru-RU" altLang="ru-RU" b="1"/>
              <a:t>И </a:t>
            </a:r>
          </a:p>
          <a:p>
            <a:pPr algn="ctr" eaLnBrk="0" hangingPunct="0"/>
            <a:r>
              <a:rPr lang="ru-RU" altLang="ru-RU" sz="2200" b="1"/>
              <a:t>МЕТОДЫ</a:t>
            </a:r>
          </a:p>
          <a:p>
            <a:pPr algn="ctr" eaLnBrk="0" hangingPunct="0"/>
            <a:r>
              <a:rPr lang="ru-RU" altLang="ru-RU" sz="2200" b="1"/>
              <a:t>ТЕРАКТОВ</a:t>
            </a:r>
          </a:p>
          <a:p>
            <a:pPr algn="ctr" eaLnBrk="0" hangingPunct="0"/>
            <a:endParaRPr lang="ru-RU" altLang="ru-RU" sz="2200" b="1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1752600" cy="9350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Захват транспортных средств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438400" y="457200"/>
            <a:ext cx="1905000" cy="9350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Взрывы зданий и сооружений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200" b="1">
              <a:latin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648200" y="457200"/>
            <a:ext cx="2057400" cy="9350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Взрывы в местах скопления людей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200" b="1">
              <a:latin typeface="Times New Roman" pitchFamily="18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7010400" y="457200"/>
            <a:ext cx="1752600" cy="9350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Похищение людей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200" b="1">
              <a:latin typeface="Times New Roman" pitchFamily="18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381000" y="2036763"/>
            <a:ext cx="1752600" cy="1012825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Взятие в заложники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800" b="1">
              <a:latin typeface="Times New Roman" pitchFamily="18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81000" y="3636963"/>
            <a:ext cx="1752600" cy="9652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8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Убийства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400" b="1">
              <a:latin typeface="Times New Roman" pitchFamily="18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81000" y="5257800"/>
            <a:ext cx="1752600" cy="8969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Нападения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500" b="1">
              <a:latin typeface="Times New Roman" pitchFamily="18" charset="0"/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7010400" y="5257800"/>
            <a:ext cx="1752600" cy="898525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Другие приемы </a:t>
            </a: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sz="100" b="1">
                <a:latin typeface="Times New Roman" pitchFamily="18" charset="0"/>
              </a:rPr>
              <a:t>2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010400" y="3636963"/>
            <a:ext cx="1752600" cy="9652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8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Угрозы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400" b="1">
              <a:latin typeface="Times New Roman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010400" y="2036763"/>
            <a:ext cx="1752600" cy="935037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Уничтожение материальных средств</a:t>
            </a:r>
            <a:endParaRPr lang="ru-RU" altLang="ru-RU" sz="1200" b="1">
              <a:latin typeface="Times New Roman" pitchFamily="18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2514600" y="5257800"/>
            <a:ext cx="1752600" cy="8969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Отравления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500" b="1">
              <a:latin typeface="Times New Roman" pitchFamily="18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876800" y="5257800"/>
            <a:ext cx="1752600" cy="896938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ru-RU" altLang="ru-RU" sz="200" b="1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altLang="ru-RU" b="1">
                <a:latin typeface="Times New Roman" pitchFamily="18" charset="0"/>
              </a:rPr>
              <a:t>Заражения </a:t>
            </a:r>
          </a:p>
          <a:p>
            <a:pPr algn="ctr" eaLnBrk="0" hangingPunct="0">
              <a:spcBef>
                <a:spcPct val="50000"/>
              </a:spcBef>
            </a:pPr>
            <a:endParaRPr lang="ru-RU" altLang="ru-RU" sz="1500" b="1">
              <a:latin typeface="Times New Roman" pitchFamily="18" charset="0"/>
            </a:endParaRP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V="1">
            <a:off x="5257800" y="1371600"/>
            <a:ext cx="4572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V="1">
            <a:off x="5257800" y="1371600"/>
            <a:ext cx="2667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V="1">
            <a:off x="6096000" y="20574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6096000" y="29718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5791200" y="3733800"/>
            <a:ext cx="1524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 flipH="1">
            <a:off x="3352800" y="4419600"/>
            <a:ext cx="304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5486400" y="4419600"/>
            <a:ext cx="304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H="1" flipV="1">
            <a:off x="3429000" y="1371600"/>
            <a:ext cx="381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 flipH="1" flipV="1">
            <a:off x="1066800" y="1371600"/>
            <a:ext cx="26670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 flipH="1" flipV="1">
            <a:off x="2133600" y="20574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 flipH="1">
            <a:off x="2133600" y="29718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 flipH="1">
            <a:off x="1828800" y="3733800"/>
            <a:ext cx="15240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  <p:bldP spid="30742" grpId="0" animBg="1"/>
      <p:bldP spid="30743" grpId="0" animBg="1"/>
      <p:bldP spid="30744" grpId="0" animBg="1"/>
      <p:bldP spid="30745" grpId="0" animBg="1"/>
      <p:bldP spid="307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9470-B08C-4AE2-8E70-12882977266D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altLang="ru-RU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Терроризм, осуществляемый с применением взрывных устройств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248150"/>
          </a:xfrm>
          <a:gradFill rotWithShape="1">
            <a:gsLst>
              <a:gs pos="0">
                <a:srgbClr val="FFD5D5"/>
              </a:gs>
              <a:gs pos="100000">
                <a:srgbClr val="CCFFFF"/>
              </a:gs>
            </a:gsLst>
            <a:lin ang="2700000" scaled="1"/>
          </a:gradFill>
          <a:ln w="38100">
            <a:solidFill>
              <a:srgbClr val="800000"/>
            </a:solidFill>
            <a:miter lim="800000"/>
            <a:headEnd/>
            <a:tailEnd/>
          </a:ln>
          <a:effectLst>
            <a:prstShdw prst="shdw18" dist="17961" dir="13500000">
              <a:srgbClr val="800000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pPr marL="0" indent="534988" algn="just">
              <a:lnSpc>
                <a:spcPct val="120000"/>
              </a:lnSpc>
              <a:buFontTx/>
              <a:buNone/>
            </a:pPr>
            <a:r>
              <a:rPr lang="ru-RU" altLang="ru-RU" sz="2400"/>
              <a:t>В большинстве случаев террористы-бандиты применяют взрывоопасные устройства, предметы.</a:t>
            </a:r>
          </a:p>
          <a:p>
            <a:pPr marL="0" indent="534988" algn="just">
              <a:lnSpc>
                <a:spcPct val="90000"/>
              </a:lnSpc>
              <a:buFontTx/>
              <a:buNone/>
            </a:pPr>
            <a:endParaRPr lang="ru-RU" altLang="ru-RU" sz="2400" b="1"/>
          </a:p>
          <a:p>
            <a:pPr marL="0" indent="534988" algn="just">
              <a:lnSpc>
                <a:spcPct val="90000"/>
              </a:lnSpc>
              <a:buFontTx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Взрывоопасный предмет</a:t>
            </a:r>
            <a:r>
              <a:rPr lang="ru-RU" altLang="ru-RU" sz="2400">
                <a:solidFill>
                  <a:schemeClr val="hlink"/>
                </a:solidFill>
              </a:rPr>
              <a:t> </a:t>
            </a:r>
            <a:r>
              <a:rPr lang="ru-RU" altLang="ru-RU" sz="2400" b="1">
                <a:solidFill>
                  <a:schemeClr val="hlink"/>
                </a:solidFill>
              </a:rPr>
              <a:t>(ВОП) –</a:t>
            </a:r>
            <a:r>
              <a:rPr lang="ru-RU" altLang="ru-RU" sz="2400"/>
              <a:t> </a:t>
            </a:r>
            <a:r>
              <a:rPr lang="ru-RU" altLang="ru-RU" sz="2400" i="1"/>
              <a:t>это устройство или вещество, способное при определенных условиях быстро выделить химическую, электромагнитную, механическую и др. виды энергии.</a:t>
            </a:r>
          </a:p>
          <a:p>
            <a:pPr marL="0" indent="534988" algn="just">
              <a:lnSpc>
                <a:spcPct val="90000"/>
              </a:lnSpc>
              <a:buFontTx/>
              <a:buNone/>
            </a:pPr>
            <a:endParaRPr lang="ru-RU" altLang="ru-RU" sz="2400" i="1"/>
          </a:p>
          <a:p>
            <a:pPr marL="0" indent="534988" algn="just">
              <a:lnSpc>
                <a:spcPct val="90000"/>
              </a:lnSpc>
              <a:buFontTx/>
              <a:buNone/>
            </a:pPr>
            <a:r>
              <a:rPr lang="ru-RU" altLang="ru-RU" sz="2400"/>
              <a:t>ВОП  подразделяются на штатные и самодельные.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5445125"/>
            <a:ext cx="1584325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08D0C-10E2-4C39-9631-CF8DEE07CD0B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5329238"/>
          </a:xfrm>
          <a:gradFill rotWithShape="1">
            <a:gsLst>
              <a:gs pos="0">
                <a:srgbClr val="FDD8C1"/>
              </a:gs>
              <a:gs pos="100000">
                <a:srgbClr val="CCFFFF"/>
              </a:gs>
            </a:gsLst>
            <a:lin ang="2700000" scaled="1"/>
          </a:gradFill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marL="0" indent="628650" algn="just">
              <a:lnSpc>
                <a:spcPct val="90000"/>
              </a:lnSpc>
              <a:buFontTx/>
              <a:buNone/>
            </a:pPr>
            <a:endParaRPr lang="ru-RU" altLang="ru-RU" sz="2400" i="1">
              <a:solidFill>
                <a:schemeClr val="hlink"/>
              </a:solidFill>
            </a:endParaRPr>
          </a:p>
          <a:p>
            <a:pPr marL="0" indent="628650" algn="just">
              <a:lnSpc>
                <a:spcPct val="90000"/>
              </a:lnSpc>
              <a:buFontTx/>
              <a:buNone/>
            </a:pPr>
            <a:r>
              <a:rPr lang="ru-RU" altLang="ru-RU" sz="2400" b="1" i="1">
                <a:solidFill>
                  <a:schemeClr val="hlink"/>
                </a:solidFill>
              </a:rPr>
              <a:t>Штатные –</a:t>
            </a:r>
            <a:r>
              <a:rPr lang="ru-RU" altLang="ru-RU" sz="2400"/>
              <a:t> </a:t>
            </a:r>
            <a:r>
              <a:rPr lang="ru-RU" altLang="ru-RU" sz="2400" b="1">
                <a:solidFill>
                  <a:schemeClr val="tx2"/>
                </a:solidFill>
              </a:rPr>
              <a:t>взрывные устройства, произведенные в промышленности и применяемые в армии, правоохранительных органах.</a:t>
            </a:r>
          </a:p>
          <a:p>
            <a:pPr marL="0" indent="628650" algn="just">
              <a:lnSpc>
                <a:spcPct val="90000"/>
              </a:lnSpc>
              <a:buFontTx/>
              <a:buNone/>
            </a:pPr>
            <a:endParaRPr lang="ru-RU" altLang="ru-RU" sz="2400" b="1">
              <a:solidFill>
                <a:schemeClr val="tx2"/>
              </a:solidFill>
            </a:endParaRPr>
          </a:p>
          <a:p>
            <a:pPr marL="0" indent="628650" algn="just">
              <a:lnSpc>
                <a:spcPct val="90000"/>
              </a:lnSpc>
              <a:buFontTx/>
              <a:buNone/>
            </a:pPr>
            <a:r>
              <a:rPr lang="ru-RU" altLang="ru-RU" sz="2400"/>
              <a:t>К ним принадлежат авиабомбы, кассеты, зажигательные баки, ракеты, снаряды РС, артиллерийские, танковые зенитные, мины от минометов, патроны крупных калибров и стрелкового оружия, ручные гранаты б/п, ВВ, химические и специальные, другие устройства, содержащие ВВ. Все они имеют характерный внешний вид, в основном хорошо известный населению по кинофильмам, телепередачам, книгам.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8CEBD-BB05-4AEC-9BF2-21081718C84F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5329237"/>
          </a:xfrm>
          <a:gradFill rotWithShape="1">
            <a:gsLst>
              <a:gs pos="0">
                <a:srgbClr val="FFCCCC"/>
              </a:gs>
              <a:gs pos="100000">
                <a:srgbClr val="CCFFFF"/>
              </a:gs>
            </a:gsLst>
            <a:lin ang="2700000" scaled="1"/>
          </a:gradFill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 lIns="180000" rIns="180000"/>
          <a:lstStyle/>
          <a:p>
            <a:pPr marL="0" indent="628650" algn="just">
              <a:lnSpc>
                <a:spcPct val="80000"/>
              </a:lnSpc>
              <a:buFontTx/>
              <a:buNone/>
            </a:pPr>
            <a:endParaRPr lang="ru-RU" altLang="ru-RU" sz="2800" b="1" i="1">
              <a:solidFill>
                <a:schemeClr val="hlink"/>
              </a:solidFill>
            </a:endParaRPr>
          </a:p>
          <a:p>
            <a:pPr marL="0" indent="628650" algn="just">
              <a:lnSpc>
                <a:spcPct val="80000"/>
              </a:lnSpc>
              <a:buFontTx/>
              <a:buNone/>
            </a:pPr>
            <a:r>
              <a:rPr lang="ru-RU" altLang="ru-RU" sz="2800" b="1" i="1">
                <a:solidFill>
                  <a:schemeClr val="hlink"/>
                </a:solidFill>
              </a:rPr>
              <a:t>Самодельные ВОП</a:t>
            </a:r>
            <a:r>
              <a:rPr lang="ru-RU" altLang="ru-RU" sz="2800" b="1" i="1"/>
              <a:t> </a:t>
            </a:r>
            <a:r>
              <a:rPr lang="ru-RU" altLang="ru-RU" sz="2800" b="1"/>
              <a:t>отличаются огромным разнообразием типов ВВ и предохранительно-исполнительных механизмов, формы, веса, радиуса поражения, порядка срабатывания и т.д. Их особенностью является непредсказуемость момента и порядка срабатывания взрывного устройства, его мощность. Используются твердые, пластичные, гранулированные, порошкообразные вещества, различные виды пороха, жидкости и разнообразные смеси.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48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31A1E-1B77-48FB-8D8A-BDC57723E093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0" y="836613"/>
            <a:ext cx="9144000" cy="5761037"/>
          </a:xfrm>
          <a:prstGeom prst="doubleWave">
            <a:avLst>
              <a:gd name="adj1" fmla="val 3296"/>
              <a:gd name="adj2" fmla="val -120"/>
            </a:avLst>
          </a:prstGeom>
          <a:gradFill rotWithShape="1">
            <a:gsLst>
              <a:gs pos="0">
                <a:srgbClr val="FDD8C1"/>
              </a:gs>
              <a:gs pos="50000">
                <a:srgbClr val="CCFFFF"/>
              </a:gs>
              <a:gs pos="100000">
                <a:srgbClr val="FDD8C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  <a:solidFill>
            <a:srgbClr val="FFD5D5"/>
          </a:solidFill>
        </p:spPr>
        <p:txBody>
          <a:bodyPr/>
          <a:lstStyle/>
          <a:p>
            <a:r>
              <a:rPr lang="ru-RU" altLang="ru-RU" sz="3600" b="1">
                <a:solidFill>
                  <a:srgbClr val="800000"/>
                </a:solidFill>
              </a:rPr>
              <a:t>Принципы борьбы с терроризмом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820150" cy="525621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Законность;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приоритет мер предупреждения терроризма;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неотвратимость наказания за осуществление террористической деятельности;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сочетание гласных и негласных методов борьбы с терроризмом;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комплексное использование профилактических правовых, политических, социально-экономических, пропагандистских мер;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приоритет защиты прав лиц, подвергшихся опасности в результате террористической акции;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минимальные уступки террористу;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единоначалие в руководстве привлекаемыми силами и средствами при проведении контртеррористических операций;</a:t>
            </a:r>
          </a:p>
          <a:p>
            <a:pPr>
              <a:lnSpc>
                <a:spcPct val="90000"/>
              </a:lnSpc>
              <a:buClr>
                <a:srgbClr val="800000"/>
              </a:buClr>
              <a:buFont typeface="Wingdings" pitchFamily="2" charset="2"/>
              <a:buChar char="Ø"/>
            </a:pPr>
            <a:r>
              <a:rPr lang="ru-RU" altLang="ru-RU" sz="2000" b="1"/>
              <a:t>минимальная огласка технических приемов и тактики проведения контртеррористических операций, а также состава участников указанных операций.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8675688" y="6524625"/>
            <a:ext cx="468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9D3B4FE3-795A-4179-8A96-4090613D4AE3}" type="slidenum">
              <a:rPr lang="ru-RU" altLang="ru-RU"/>
              <a:pPr>
                <a:spcBef>
                  <a:spcPct val="50000"/>
                </a:spcBef>
              </a:pPr>
              <a:t>16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/>
      <p:bldP spid="35843" grpId="0" animBg="1"/>
      <p:bldP spid="3584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63BAB-C4EB-47C0-A2FB-B96DD13E34B2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395288" y="115888"/>
            <a:ext cx="8497887" cy="1225550"/>
          </a:xfrm>
          <a:prstGeom prst="downArrow">
            <a:avLst>
              <a:gd name="adj1" fmla="val 84648"/>
              <a:gd name="adj2" fmla="val 57407"/>
            </a:avLst>
          </a:prstGeom>
          <a:solidFill>
            <a:schemeClr val="accent1"/>
          </a:solidFill>
          <a:ln w="2857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850900"/>
          </a:xfrm>
        </p:spPr>
        <p:txBody>
          <a:bodyPr/>
          <a:lstStyle/>
          <a:p>
            <a:r>
              <a:rPr lang="ru-RU" altLang="ru-RU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Российской Федерации борьба с терроризмом ведется: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824413"/>
          </a:xfrm>
          <a:gradFill rotWithShape="1">
            <a:gsLst>
              <a:gs pos="0">
                <a:srgbClr val="CCFFFF"/>
              </a:gs>
              <a:gs pos="100000">
                <a:srgbClr val="FFEBEB"/>
              </a:gs>
            </a:gsLst>
            <a:lin ang="18900000" scaled="1"/>
          </a:gradFill>
          <a:ln w="28575">
            <a:solidFill>
              <a:schemeClr val="folHlink"/>
            </a:solidFill>
            <a:miter lim="800000"/>
            <a:headEnd/>
            <a:tailEnd/>
          </a:ln>
          <a:effectLst>
            <a:prstShdw prst="shdw18" dist="17961" dir="135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федеральной службой безопасности (ФСБ)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министерством внутренних дел (МВД)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министерством обороны (МО)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службой внешней разведки (СВР)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федеральной службой охраны (ФСО)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федеральной пограничной службой (ФПС)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МЧС России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 b="1"/>
              <a:t>силы и средства: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Times New Roman" pitchFamily="18" charset="0"/>
              <a:buChar char="–"/>
            </a:pPr>
            <a:r>
              <a:rPr lang="ru-RU" altLang="ru-RU" sz="2400"/>
              <a:t>субъектов РФ;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Times New Roman" pitchFamily="18" charset="0"/>
              <a:buChar char="–"/>
            </a:pPr>
            <a:r>
              <a:rPr lang="ru-RU" altLang="ru-RU" sz="2400"/>
              <a:t>органов местного самоуправления</a:t>
            </a:r>
          </a:p>
          <a:p>
            <a:pPr>
              <a:lnSpc>
                <a:spcPts val="2600"/>
              </a:lnSpc>
              <a:spcBef>
                <a:spcPts val="400"/>
              </a:spcBef>
              <a:spcAft>
                <a:spcPts val="800"/>
              </a:spcAft>
              <a:buFont typeface="Wingdings" pitchFamily="2" charset="2"/>
              <a:buChar char="Ø"/>
            </a:pPr>
            <a:endParaRPr lang="ru-RU" altLang="ru-RU" sz="2400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8604250" y="6491288"/>
            <a:ext cx="53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C86EDDA2-63E2-40DC-B3F2-ADE8E40A399E}" type="slidenum">
              <a:rPr lang="ru-RU" altLang="ru-RU"/>
              <a:pPr>
                <a:spcBef>
                  <a:spcPct val="50000"/>
                </a:spcBef>
              </a:pPr>
              <a:t>17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A629-0A29-46C0-839E-85D76A78D863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indent="534988" algn="just"/>
            <a:r>
              <a:rPr lang="ru-RU" altLang="ru-RU" sz="2000" b="1">
                <a:solidFill>
                  <a:srgbClr val="800000"/>
                </a:solidFill>
              </a:rPr>
              <a:t>Для координации деятельности органов исполнительной власти (федеральных и субъектов РФ) и органов местного самоуправления создаются: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268413"/>
            <a:ext cx="7056437" cy="720725"/>
          </a:xfrm>
          <a:solidFill>
            <a:srgbClr val="CCFFCC"/>
          </a:solidFill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marL="177800" indent="-177800" algn="ctr">
              <a:lnSpc>
                <a:spcPct val="80000"/>
              </a:lnSpc>
              <a:buFontTx/>
              <a:buNone/>
            </a:pPr>
            <a:r>
              <a:rPr lang="ru-RU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Национальный антитеррористический комитет</a:t>
            </a:r>
          </a:p>
          <a:p>
            <a:pPr marL="177800" indent="-177800" algn="ctr">
              <a:lnSpc>
                <a:spcPct val="80000"/>
              </a:lnSpc>
              <a:buFontTx/>
              <a:buNone/>
            </a:pPr>
            <a:r>
              <a:rPr lang="ru-RU" altLang="ru-RU" sz="1800" u="sng"/>
              <a:t>Председатель</a:t>
            </a:r>
            <a:r>
              <a:rPr lang="ru-RU" altLang="ru-RU" sz="1800"/>
              <a:t> – директор ФСБ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787900" y="981075"/>
            <a:ext cx="4043363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/>
          </a:p>
        </p:txBody>
      </p:sp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1619250" y="5373688"/>
            <a:ext cx="6265863" cy="1008062"/>
            <a:chOff x="1701" y="3294"/>
            <a:chExt cx="2857" cy="636"/>
          </a:xfrm>
        </p:grpSpPr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1927" y="3385"/>
              <a:ext cx="2631" cy="545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endParaRPr lang="ru-RU" altLang="ru-RU" sz="1800"/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1701" y="3294"/>
              <a:ext cx="2767" cy="545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ts val="2000"/>
                </a:lnSpc>
                <a:spcBef>
                  <a:spcPts val="500"/>
                </a:spcBef>
                <a:buFontTx/>
                <a:buNone/>
              </a:pPr>
              <a:r>
                <a:rPr lang="ru-RU" altLang="ru-RU" sz="1800" b="1">
                  <a:latin typeface="Times New Roman" pitchFamily="18" charset="0"/>
                </a:rPr>
                <a:t>Временные штабы по подготовке и обеспечению безопасности проведения культурно-зрелищных, спортивных и общественно-массовых мероприятий</a:t>
              </a:r>
            </a:p>
          </p:txBody>
        </p:sp>
      </p:grp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47813" y="1916113"/>
            <a:ext cx="6264275" cy="576262"/>
          </a:xfrm>
          <a:prstGeom prst="rect">
            <a:avLst/>
          </a:prstGeom>
          <a:solidFill>
            <a:srgbClr val="CCFFCC"/>
          </a:solidFill>
          <a:ln w="2857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55713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923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52688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13075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702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274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846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418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ts val="1800"/>
              </a:lnSpc>
              <a:spcBef>
                <a:spcPts val="400"/>
              </a:spcBef>
              <a:buFontTx/>
              <a:buNone/>
            </a:pPr>
            <a:r>
              <a:rPr lang="ru-RU" altLang="ru-RU" sz="1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Федеральный оперативный штаб</a:t>
            </a:r>
          </a:p>
          <a:p>
            <a:pPr algn="ctr">
              <a:lnSpc>
                <a:spcPts val="1800"/>
              </a:lnSpc>
              <a:spcBef>
                <a:spcPts val="400"/>
              </a:spcBef>
              <a:buFontTx/>
              <a:buNone/>
            </a:pPr>
            <a:r>
              <a:rPr lang="ru-RU" altLang="ru-RU" sz="1600" u="sng"/>
              <a:t>Руководитель</a:t>
            </a:r>
            <a:r>
              <a:rPr lang="ru-RU" altLang="ru-RU" sz="1600"/>
              <a:t> – назначается председателем комитета</a:t>
            </a:r>
            <a:endParaRPr lang="ru-RU" altLang="ru-RU" sz="1600" u="sng"/>
          </a:p>
        </p:txBody>
      </p:sp>
      <p:grpSp>
        <p:nvGrpSpPr>
          <p:cNvPr id="9246" name="Group 30"/>
          <p:cNvGrpSpPr>
            <a:grpSpLocks/>
          </p:cNvGrpSpPr>
          <p:nvPr/>
        </p:nvGrpSpPr>
        <p:grpSpPr bwMode="auto">
          <a:xfrm>
            <a:off x="1403350" y="2781300"/>
            <a:ext cx="6697663" cy="1008063"/>
            <a:chOff x="884" y="1752"/>
            <a:chExt cx="4219" cy="635"/>
          </a:xfrm>
        </p:grpSpPr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1177" y="1948"/>
              <a:ext cx="3926" cy="43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endParaRPr lang="ru-RU" altLang="ru-RU" sz="1800"/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1031" y="1831"/>
              <a:ext cx="3981" cy="47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endParaRPr lang="ru-RU" altLang="ru-RU" sz="1800"/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884" y="1752"/>
              <a:ext cx="4073" cy="471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r>
                <a:rPr lang="ru-RU" altLang="ru-RU" sz="1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Антитеррористические комиссии в субъектах РФ</a:t>
              </a:r>
              <a:endParaRPr lang="ru-RU" altLang="ru-RU" sz="1800">
                <a:latin typeface="Times New Roman" pitchFamily="18" charset="0"/>
              </a:endParaRPr>
            </a:p>
            <a:p>
              <a:pPr algn="ctr">
                <a:buFontTx/>
                <a:buNone/>
              </a:pPr>
              <a:r>
                <a:rPr lang="ru-RU" altLang="ru-RU" sz="1600" u="sng"/>
                <a:t>Руководители</a:t>
              </a:r>
              <a:r>
                <a:rPr lang="ru-RU" altLang="ru-RU" sz="1600"/>
                <a:t> – высшие должностные лица  субъектов РФ</a:t>
              </a:r>
              <a:endParaRPr lang="ru-RU" altLang="ru-RU" sz="1600" u="sng"/>
            </a:p>
          </p:txBody>
        </p:sp>
      </p:grp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1547813" y="3500438"/>
            <a:ext cx="6335712" cy="792162"/>
            <a:chOff x="1474" y="2387"/>
            <a:chExt cx="3220" cy="771"/>
          </a:xfrm>
        </p:grpSpPr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1564" y="2497"/>
              <a:ext cx="3130" cy="661"/>
            </a:xfrm>
            <a:prstGeom prst="rect">
              <a:avLst/>
            </a:prstGeom>
            <a:solidFill>
              <a:srgbClr val="66FFFF"/>
            </a:solidFill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endParaRPr lang="ru-RU" altLang="ru-RU" sz="1800"/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1474" y="2387"/>
              <a:ext cx="3130" cy="661"/>
            </a:xfrm>
            <a:prstGeom prst="rect">
              <a:avLst/>
            </a:prstGeom>
            <a:solidFill>
              <a:srgbClr val="66FFFF"/>
            </a:solidFill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r>
                <a:rPr lang="ru-RU" altLang="ru-RU" sz="1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Оперативные штабы</a:t>
              </a:r>
            </a:p>
            <a:p>
              <a:pPr algn="ctr">
                <a:buFontTx/>
                <a:buNone/>
              </a:pPr>
              <a:r>
                <a:rPr lang="ru-RU" altLang="ru-RU" sz="1600" u="sng"/>
                <a:t>Руководители</a:t>
              </a:r>
              <a:r>
                <a:rPr lang="ru-RU" altLang="ru-RU" sz="1600"/>
                <a:t> – руководители территориальных органов ФСБ</a:t>
              </a:r>
              <a:endParaRPr lang="ru-RU" altLang="ru-RU" sz="1600" u="sng"/>
            </a:p>
          </p:txBody>
        </p:sp>
      </p:grp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4572000" y="2492375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4643438" y="4221163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3059113" y="6453188"/>
            <a:ext cx="5905500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folHlink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255713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8923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2452688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3013075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34702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9274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43846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8418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buFontTx/>
              <a:buNone/>
            </a:pPr>
            <a:r>
              <a:rPr lang="ru-RU" altLang="ru-RU" sz="1800" b="1" i="1">
                <a:solidFill>
                  <a:srgbClr val="993300"/>
                </a:solidFill>
                <a:latin typeface="Times New Roman" pitchFamily="18" charset="0"/>
              </a:rPr>
              <a:t>Указ Президента РФ от 15.02.2006 № 116</a:t>
            </a:r>
          </a:p>
        </p:txBody>
      </p:sp>
      <p:grpSp>
        <p:nvGrpSpPr>
          <p:cNvPr id="9238" name="Group 22"/>
          <p:cNvGrpSpPr>
            <a:grpSpLocks/>
          </p:cNvGrpSpPr>
          <p:nvPr/>
        </p:nvGrpSpPr>
        <p:grpSpPr bwMode="auto">
          <a:xfrm>
            <a:off x="1619250" y="4508500"/>
            <a:ext cx="6265863" cy="649288"/>
            <a:chOff x="1701" y="3294"/>
            <a:chExt cx="2857" cy="636"/>
          </a:xfrm>
        </p:grpSpPr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1927" y="3385"/>
              <a:ext cx="2631" cy="545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folHlink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buFontTx/>
                <a:buNone/>
              </a:pPr>
              <a:endParaRPr lang="ru-RU" altLang="ru-RU" sz="1800"/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1701" y="3294"/>
              <a:ext cx="2767" cy="545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1255713" indent="-5334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892300" indent="-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452688" indent="-381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3013075" indent="-381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34702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9274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43846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841875" indent="-3810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ts val="2000"/>
                </a:lnSpc>
                <a:spcBef>
                  <a:spcPts val="500"/>
                </a:spcBef>
                <a:buFontTx/>
                <a:buNone/>
              </a:pPr>
              <a:r>
                <a:rPr lang="ru-RU" altLang="ru-RU" sz="1800" b="1">
                  <a:latin typeface="Times New Roman" pitchFamily="18" charset="0"/>
                </a:rPr>
                <a:t>Муниципальные постоянно действующие антитеррористические комиссии</a:t>
              </a:r>
            </a:p>
          </p:txBody>
        </p:sp>
      </p:grp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4643438" y="5084763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 animBg="1"/>
      <p:bldP spid="9222" grpId="0" animBg="1"/>
      <p:bldP spid="9233" grpId="0" animBg="1"/>
      <p:bldP spid="9234" grpId="0" animBg="1"/>
      <p:bldP spid="9235" grpId="0"/>
      <p:bldP spid="92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C316-FCD6-4DAD-90AB-76635F2331D5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517525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ru-RU" alt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Система безопасности объекта, предприятия, учреждения, организации</a:t>
            </a:r>
            <a:r>
              <a:rPr lang="ru-RU" altLang="ru-RU" sz="4000">
                <a:solidFill>
                  <a:schemeClr val="hlink"/>
                </a:solidFill>
              </a:rPr>
              <a:t>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ph idx="1"/>
          </p:nvPr>
        </p:nvGraphicFramePr>
        <p:xfrm>
          <a:off x="180975" y="776288"/>
          <a:ext cx="8655050" cy="628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Документ" r:id="rId3" imgW="6462979" imgH="4688133" progId="Word.Document.8">
                  <p:embed/>
                </p:oleObj>
              </mc:Choice>
              <mc:Fallback>
                <p:oleObj name="Документ" r:id="rId3" imgW="6462979" imgH="468813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776288"/>
                        <a:ext cx="8655050" cy="628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0E13-56C3-44B8-9881-188FDFCF5887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792163"/>
          </a:xfrm>
        </p:spPr>
        <p:txBody>
          <a:bodyPr/>
          <a:lstStyle/>
          <a:p>
            <a:r>
              <a:rPr lang="ru-RU" altLang="ru-RU" b="1">
                <a:solidFill>
                  <a:srgbClr val="993300"/>
                </a:solidFill>
              </a:rPr>
              <a:t>Учебные вопросы: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3671888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spcBef>
                <a:spcPts val="1400"/>
              </a:spcBef>
              <a:buFontTx/>
              <a:buAutoNum type="arabicPeriod"/>
            </a:pPr>
            <a:r>
              <a:rPr lang="ru-RU" altLang="ru-RU" sz="2800"/>
              <a:t>Нормативные правовые и организационные основы противодействия терроризму. Сущность, виды терроризма.</a:t>
            </a:r>
          </a:p>
          <a:p>
            <a:pPr marL="609600" indent="-609600" algn="just">
              <a:lnSpc>
                <a:spcPct val="80000"/>
              </a:lnSpc>
              <a:spcBef>
                <a:spcPts val="1400"/>
              </a:spcBef>
              <a:buFontTx/>
              <a:buAutoNum type="arabicPeriod"/>
            </a:pPr>
            <a:r>
              <a:rPr lang="ru-RU" altLang="ru-RU" sz="2800"/>
              <a:t>Мероприятия по минимизации последствий террористических актов.</a:t>
            </a:r>
          </a:p>
          <a:p>
            <a:pPr marL="609600" indent="-609600" algn="just">
              <a:lnSpc>
                <a:spcPct val="80000"/>
              </a:lnSpc>
              <a:spcBef>
                <a:spcPts val="1400"/>
              </a:spcBef>
              <a:buFontTx/>
              <a:buAutoNum type="arabicPeriod"/>
            </a:pPr>
            <a:r>
              <a:rPr lang="ru-RU" altLang="ru-RU" sz="2800"/>
              <a:t>Организация и проведение мероприятий по снятию возникшего стресса выработке психологической устойчивости и социальной реабилитации пострадавших.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80"/>
                            </p:stCondLst>
                            <p:childTnLst>
                              <p:par>
                                <p:cTn id="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8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69CF-1771-4472-9F41-C48288358EA0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77875"/>
          </a:xfrm>
        </p:spPr>
        <p:txBody>
          <a:bodyPr/>
          <a:lstStyle/>
          <a:p>
            <a:pPr indent="446088" algn="just"/>
            <a:r>
              <a:rPr lang="ru-RU" altLang="ru-RU" sz="2000">
                <a:solidFill>
                  <a:srgbClr val="993300"/>
                </a:solidFill>
              </a:rPr>
              <a:t>Очень важно своевременно и качественно на каждом объекте экономики, в организации, учреждении, учебном, лечебном заведении разработать следующие документы:</a:t>
            </a:r>
            <a:endParaRPr lang="ru-RU" altLang="ru-RU" sz="2000" b="1">
              <a:solidFill>
                <a:srgbClr val="9933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57325"/>
            <a:ext cx="8642350" cy="5211763"/>
          </a:xfrm>
        </p:spPr>
        <p:txBody>
          <a:bodyPr/>
          <a:lstStyle/>
          <a:p>
            <a:pPr marL="0" indent="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  <a:buFontTx/>
              <a:buAutoNum type="arabicPeriod"/>
            </a:pPr>
            <a:r>
              <a:rPr lang="ru-RU" altLang="ru-RU" sz="1600" b="1">
                <a:latin typeface="Tahoma" charset="0"/>
              </a:rPr>
              <a:t> План по защите и прикрытию объекта, который состоит из:</a:t>
            </a:r>
            <a:endParaRPr lang="ru-RU" altLang="ru-RU" sz="1600">
              <a:latin typeface="Tahoma" charset="0"/>
            </a:endParaRP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оперативной части;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поэтажной структурной схемы;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пояснительной записки.</a:t>
            </a:r>
            <a:endParaRPr lang="ru-RU" altLang="ru-RU" sz="1600" b="1">
              <a:latin typeface="Tahoma" charset="0"/>
            </a:endParaRPr>
          </a:p>
          <a:p>
            <a:pPr marL="0" indent="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  <a:buFontTx/>
              <a:buAutoNum type="arabicPeriod"/>
            </a:pPr>
            <a:r>
              <a:rPr lang="ru-RU" altLang="ru-RU" sz="1600" b="1">
                <a:latin typeface="Tahoma" charset="0"/>
              </a:rPr>
              <a:t> Должностные инструкции: </a:t>
            </a:r>
            <a:endParaRPr lang="ru-RU" altLang="ru-RU" sz="1600">
              <a:latin typeface="Tahoma" charset="0"/>
            </a:endParaRP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руководителю, заместителям;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председателям, членам КЧС и ПБ;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должностным лицам ГОЧС;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 персоналу, (сотрудникам) организации.</a:t>
            </a:r>
          </a:p>
          <a:p>
            <a:pPr marL="0" indent="0" algn="ctr">
              <a:lnSpc>
                <a:spcPts val="16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ru-RU" altLang="ru-RU" sz="1600">
                <a:latin typeface="Tahoma" charset="0"/>
              </a:rPr>
              <a:t>В этих инструкциях должны быть конкретно определены их действия с учетом конкретных условий производства, графика работ в случае: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поступления угрозы по телефону;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поступления угрозы в письменной форме;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обнаружения взрывоопасных предметов (ВОП) или предметов похожих на ВОП;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захвата заложников;</a:t>
            </a:r>
          </a:p>
          <a:p>
            <a:pPr marL="446088" lvl="1" indent="-17780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</a:pPr>
            <a:r>
              <a:rPr lang="ru-RU" altLang="ru-RU" sz="1600">
                <a:latin typeface="Tahoma" charset="0"/>
              </a:rPr>
              <a:t>совершения теракта.</a:t>
            </a:r>
            <a:endParaRPr lang="ru-RU" altLang="ru-RU" sz="1600" b="1">
              <a:latin typeface="Tahoma" charset="0"/>
            </a:endParaRPr>
          </a:p>
          <a:p>
            <a:pPr marL="0" indent="0">
              <a:lnSpc>
                <a:spcPts val="1600"/>
              </a:lnSpc>
              <a:spcBef>
                <a:spcPct val="0"/>
              </a:spcBef>
              <a:spcAft>
                <a:spcPts val="800"/>
              </a:spcAft>
              <a:buFontTx/>
              <a:buAutoNum type="arabicPeriod" startAt="3"/>
            </a:pPr>
            <a:r>
              <a:rPr lang="ru-RU" altLang="ru-RU" sz="1600" b="1">
                <a:latin typeface="Tahoma" charset="0"/>
              </a:rPr>
              <a:t> План проведения тренировки на случай теракта, пожара. </a:t>
            </a:r>
            <a:endParaRPr lang="ru-RU" altLang="ru-RU" sz="1600">
              <a:latin typeface="Tahoma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CB5-C589-416A-90EF-2A6D93158153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433387"/>
          </a:xfrm>
        </p:spPr>
        <p:txBody>
          <a:bodyPr/>
          <a:lstStyle/>
          <a:p>
            <a:r>
              <a:rPr lang="ru-RU" altLang="ru-RU" sz="2000" b="1">
                <a:solidFill>
                  <a:srgbClr val="993300"/>
                </a:solidFill>
                <a:latin typeface="Tahoma" charset="0"/>
              </a:rPr>
              <a:t>Департамент гражданской защиты МЧС России рекомендует: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785225" cy="6237287"/>
          </a:xfrm>
        </p:spPr>
        <p:txBody>
          <a:bodyPr/>
          <a:lstStyle/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Распределить обязанности среди руководящего состава, назначить ответственного за безопасность и защиту сотрудников.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В соответствии с «Планами ГО» и «Планами действий...» подготовить руководящий состав, обучать сотрудников, население умелым действиям в ЧС, оказанию само-, взаимопомощи и первой медицинской помощи пострадавшим.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Организовать тщательный подбор сотрудников, контроль за их деятельностью.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Ужесточить пропускной режим.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Обеспечить сотрудников охраны средствами связи, наблюдения, оповещения, видео-звуко-записи.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Содержать в исправном состоянии внешние ограждения, освещение, средства пожаротушения, оповещения и сигнализации, систему видеозаписи.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Изучить с персоналом должностные инструкции, научить действовать практически в разное время суток.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Оборудовать рабочее место секретаря (диспетчера) установить: АОН, кнопку вызова охраны объекта и вневедомственной охраны, руководителя, звукозаписывающую аппаратуру.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Освободить от лишних предметов помещения, лестничные клетки, основные и запасные пожарные выходы.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Обеспечить беспрепятственный доступ в любое время года и суток к ПГ, колонкам, водоемам иметь светоотражающие знаки.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При необходимости определить зоны ограниченного доступа.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AutoNum type="arabicPeriod"/>
            </a:pPr>
            <a:r>
              <a:rPr lang="ru-RU" altLang="ru-RU" sz="1600">
                <a:latin typeface="Tahoma" charset="0"/>
              </a:rPr>
              <a:t>Ежедневно комиссионно осматривать помещения, здания, склады, имущество, особенно в арендованных помещениях.</a:t>
            </a:r>
          </a:p>
          <a:p>
            <a:pPr>
              <a:lnSpc>
                <a:spcPts val="16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1600">
              <a:latin typeface="Tahoma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9826-7BA1-4D0C-986C-DEE6B8078B1B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765175"/>
            <a:ext cx="8642350" cy="935038"/>
          </a:xfrm>
        </p:spPr>
        <p:txBody>
          <a:bodyPr/>
          <a:lstStyle/>
          <a:p>
            <a:pPr marL="534988" indent="-534988" algn="just">
              <a:buFontTx/>
              <a:buAutoNum type="arabicPeriod" startAt="13"/>
            </a:pPr>
            <a:r>
              <a:rPr lang="ru-RU" altLang="ru-RU" sz="2000"/>
              <a:t>При осмотре и проверке несения дежурства СБ необходимо особое внимание обратить на демаскирующие признаки, которые могут указывать на наличие взрывоопасных предметов (ВОП):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натянутая проволока, шнур, веревка, кабель и т.д;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наличие на обнаруженном предмете проводов, изоленты, антенны;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подозрительные звуки, щелчки, тиканье часов, издаваемые предметом;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неожиданный незнакомый запах;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бесхозные сумки, коробки, свертки, пакеты, конверты в помещениях, на территории, в припаркованной машине;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следы ремонтных работ, участки с нарушенной окраской, поверхность которых отличается от общего фона;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элементы, остатки материалов не характерные для данного предмета или местности;</a:t>
            </a:r>
          </a:p>
          <a:p>
            <a:pPr marL="609600" indent="-609600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altLang="ru-RU" sz="2000">
                <a:latin typeface="Tahoma" charset="0"/>
              </a:rPr>
              <a:t>выделяющиеся участки свежевырытой или засохшей земли на территории вблизи здания.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372225" y="188913"/>
            <a:ext cx="2374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b="1" i="1"/>
              <a:t>Продолжение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8745-FD96-4E2E-99F5-30103FD94A42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2692400"/>
          </a:xfrm>
        </p:spPr>
        <p:txBody>
          <a:bodyPr/>
          <a:lstStyle/>
          <a:p>
            <a:pPr marL="0" indent="446088" algn="just">
              <a:buFontTx/>
              <a:buNone/>
            </a:pPr>
            <a:r>
              <a:rPr lang="ru-RU" altLang="ru-RU" sz="2400" b="1">
                <a:solidFill>
                  <a:srgbClr val="993300"/>
                </a:solidFill>
              </a:rPr>
              <a:t>Морально-психологическая подготовка к действиям</a:t>
            </a:r>
            <a:r>
              <a:rPr lang="ru-RU" altLang="ru-RU" sz="2400"/>
              <a:t> – </a:t>
            </a:r>
            <a:r>
              <a:rPr lang="ru-RU" altLang="ru-RU" sz="2400" i="1"/>
              <a:t>это система деятельности руководителей всех уровней, по формированию у спасателей и населения качеств, позволяющих успешно переносить высокие моральные, психологические и физические нагрузки при выполнении задач.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468313" y="3573463"/>
            <a:ext cx="8229600" cy="269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4460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00125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408113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8161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24088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6812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384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5956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52888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2400" b="1" i="1">
                <a:solidFill>
                  <a:srgbClr val="993300"/>
                </a:solidFill>
              </a:rPr>
              <a:t>Моральная подготовка</a:t>
            </a:r>
            <a:r>
              <a:rPr lang="ru-RU" altLang="ru-RU" sz="2400" i="1"/>
              <a:t> – это формирование в сознании людей чувств гражданского долга, высокой ответственности за порученное дело.</a:t>
            </a:r>
            <a:endParaRPr lang="ru-RU" altLang="ru-RU" sz="2400" b="1" i="1"/>
          </a:p>
          <a:p>
            <a:pPr algn="just">
              <a:buFontTx/>
              <a:buNone/>
            </a:pPr>
            <a:r>
              <a:rPr lang="ru-RU" altLang="ru-RU" sz="2400" b="1" i="1">
                <a:solidFill>
                  <a:srgbClr val="993300"/>
                </a:solidFill>
              </a:rPr>
              <a:t>Психологическая подготовка</a:t>
            </a:r>
            <a:r>
              <a:rPr lang="ru-RU" altLang="ru-RU" sz="2400" i="1"/>
              <a:t> – это формирование у людей таких качеств, которые усиливают их способность активно, и умело действовать в экстремальных условиях.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65AF1-42FF-47C9-A283-11A72740EB2B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 u="sng">
                <a:solidFill>
                  <a:srgbClr val="993300"/>
                </a:solidFill>
              </a:rPr>
              <a:t>В повседневной деятельности для выработки таких качеств при подготовке спасателей и населения необходимо: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800"/>
              <a:t>Формировать высокую сознательность, и ответственность, мужество, уверенность в достижении цели.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800"/>
              <a:t>Вырабатывать психологическую стойкость при выполнении задач в чрезвычайных ситуациях.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800"/>
              <a:t>Развивать и совершенствовать навыки выполнения задач в условиях психологических и моральных перегрузок.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800"/>
              <a:t>Постоянно проводить работу по сплочению коллектива для успешного выполнения задач в любой обстановке.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5CFC3-CFA1-4D24-AB22-4CEDDA0ADB1C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 u="sng">
                <a:solidFill>
                  <a:srgbClr val="993300"/>
                </a:solidFill>
              </a:rPr>
              <a:t>Морально-психологическую подготовку необходимо планировать и проводить по следующим направлениям: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3384550"/>
          </a:xfrm>
        </p:spPr>
        <p:txBody>
          <a:bodyPr/>
          <a:lstStyle/>
          <a:p>
            <a:pPr marL="990600" lvl="1" indent="-533400"/>
            <a:r>
              <a:rPr lang="ru-RU" altLang="ru-RU"/>
              <a:t>общая подготовка</a:t>
            </a:r>
          </a:p>
          <a:p>
            <a:pPr marL="990600" lvl="1" indent="-533400"/>
            <a:r>
              <a:rPr lang="ru-RU" altLang="ru-RU"/>
              <a:t>специальная подготовка</a:t>
            </a:r>
          </a:p>
          <a:p>
            <a:pPr marL="990600" lvl="1" indent="-533400"/>
            <a:r>
              <a:rPr lang="ru-RU" altLang="ru-RU"/>
              <a:t>целевая подготовка</a:t>
            </a:r>
          </a:p>
          <a:p>
            <a:pPr marL="990600" lvl="1" indent="-533400"/>
            <a:r>
              <a:rPr lang="ru-RU" altLang="ru-RU"/>
              <a:t>разрядка напряженности</a:t>
            </a:r>
          </a:p>
          <a:p>
            <a:pPr marL="990600" lvl="1" indent="-533400"/>
            <a:r>
              <a:rPr lang="ru-RU" altLang="ru-RU"/>
              <a:t>морально-психологическая поддержка</a:t>
            </a:r>
          </a:p>
          <a:p>
            <a:pPr marL="990600" lvl="1" indent="-533400"/>
            <a:r>
              <a:rPr lang="ru-RU" altLang="ru-RU"/>
              <a:t>социальная реабилитация пострадавших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FF91-762D-4858-9DB1-D0878F38D307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ru-RU" altLang="ru-RU" sz="2600" b="1">
                <a:solidFill>
                  <a:srgbClr val="993300"/>
                </a:solidFill>
              </a:rPr>
              <a:t>Социальная реабилитация лиц, пострадавших в результате теракта</a:t>
            </a:r>
            <a:r>
              <a:rPr lang="ru-RU" altLang="ru-RU" sz="2600">
                <a:solidFill>
                  <a:srgbClr val="993300"/>
                </a:solidFill>
              </a:rPr>
              <a:t> </a:t>
            </a:r>
            <a:r>
              <a:rPr lang="ru-RU" altLang="ru-RU" sz="2600" b="1">
                <a:solidFill>
                  <a:srgbClr val="993300"/>
                </a:solidFill>
              </a:rPr>
              <a:t>определена в ст.19 Федерального закона № 35-ФЗ и включает: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3916363"/>
          </a:xfrm>
        </p:spPr>
        <p:txBody>
          <a:bodyPr/>
          <a:lstStyle/>
          <a:p>
            <a:r>
              <a:rPr lang="ru-RU" altLang="ru-RU"/>
              <a:t>психологическую;</a:t>
            </a:r>
          </a:p>
          <a:p>
            <a:r>
              <a:rPr lang="ru-RU" altLang="ru-RU"/>
              <a:t>медицинскую;</a:t>
            </a:r>
          </a:p>
          <a:p>
            <a:r>
              <a:rPr lang="ru-RU" altLang="ru-RU"/>
              <a:t>профессиональную реабилитацию;</a:t>
            </a:r>
          </a:p>
          <a:p>
            <a:r>
              <a:rPr lang="ru-RU" altLang="ru-RU"/>
              <a:t>правовую помощь;</a:t>
            </a:r>
          </a:p>
          <a:p>
            <a:r>
              <a:rPr lang="ru-RU" altLang="ru-RU"/>
              <a:t>содействие в трудоустройстве;</a:t>
            </a:r>
          </a:p>
          <a:p>
            <a:r>
              <a:rPr lang="ru-RU" altLang="ru-RU"/>
              <a:t>предоставление жилья.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5BEF-74C0-48F7-9003-76D13B18AFF6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0" indent="714375" algn="just">
              <a:lnSpc>
                <a:spcPts val="3200"/>
              </a:lnSpc>
              <a:spcBef>
                <a:spcPts val="1000"/>
              </a:spcBef>
              <a:spcAft>
                <a:spcPts val="1000"/>
              </a:spcAft>
              <a:buFontTx/>
              <a:buNone/>
            </a:pPr>
            <a:r>
              <a:rPr lang="ru-RU" altLang="ru-RU">
                <a:latin typeface="Times New Roman" pitchFamily="18" charset="0"/>
              </a:rPr>
              <a:t>В ст.205 Федерального закона № 63-ФЗ предусмотрена ответственность за терроризм, то есть совершение взрыва, поджога, иных действий, создающих опасность гибели людей, причинения ущерба в целях нарушения общественной безопасности, устрашении населения наказывается лишением свободы на срок от 8 до 12 лет, если действия повлекли смерть человека или иные тяжкие последствия наказываются лишением свободы до 20 лет или пожизненно.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4E808-DA68-4F37-B31E-E03E9FEBABA1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346075"/>
          </a:xfrm>
        </p:spPr>
        <p:txBody>
          <a:bodyPr/>
          <a:lstStyle/>
          <a:p>
            <a:r>
              <a:rPr lang="ru-RU" altLang="ru-RU" sz="3600" b="1">
                <a:solidFill>
                  <a:schemeClr val="hlink"/>
                </a:solidFill>
                <a:latin typeface="Times New Roman" pitchFamily="18" charset="0"/>
              </a:rPr>
              <a:t>Л и т е р а т у р а 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785225" cy="6308725"/>
          </a:xfrm>
        </p:spPr>
        <p:txBody>
          <a:bodyPr/>
          <a:lstStyle/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Федеральный закон Российской Федерации «О противодействии терроризму» от 6 марта 2006 года № 35-ФЗ. (в ред.федерального закона от 27.07.2006 № 153-ФЗ).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Указ Президента Российской Федерации от 15 февраля 2006 года      № 116.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Постановление Правительства РФ от 15.09.1999 г. № 1040 "О мерах по противодействию терроризму".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Постановление Администрации РО от 15.10.2004 № 409 «О дополнительных мерах по обеспечению безопасности на объектах социальной сферы и жизнеобеспечения, а также в местах массового пребывания людей».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Методические рекомендации МЧС РФ по предупреждению террористических акций на территории муниципальных образований от 29.09.1999г. № 33-2957-5.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Рекомендации начальника департамента гражданской защиты МЧС РФ от 28.03.2003г. № 14/6/156.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Действия населения по предупреждению террористических акций. Библиотечка "Военные знания". М., 2004.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Организация и ведение ГО и защиты населения и территорий от ЧС природного и техногенного характера. Учебное пособие. Институт риска и безопасности МЧС РФ, 2002.</a:t>
            </a:r>
          </a:p>
          <a:p>
            <a:pPr marL="355600" indent="-355600" algn="just">
              <a:lnSpc>
                <a:spcPct val="80000"/>
              </a:lnSpc>
              <a:buFontTx/>
              <a:buAutoNum type="arabicPeriod"/>
            </a:pPr>
            <a:r>
              <a:rPr lang="ru-RU" altLang="ru-RU" sz="2000"/>
              <a:t>Уголовный Кодекс РФ от 13 июня 1996 г. № 63-ФЗ.                                 (в ред.федерального закона от 24.07.2007 № 214-ФЗ).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1D134-F366-4342-A265-36E50F6D11E9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569325" cy="4535488"/>
          </a:xfrm>
          <a:ln w="38100">
            <a:solidFill>
              <a:srgbClr val="D60093"/>
            </a:solidFill>
            <a:miter lim="800000"/>
            <a:headEnd/>
            <a:tailEnd/>
          </a:ln>
          <a:effectLst>
            <a:prstShdw prst="shdw17" dist="17961" dir="2700000">
              <a:srgbClr val="D60093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pPr marL="0" indent="534988" algn="just">
              <a:buFontTx/>
              <a:buNone/>
            </a:pPr>
            <a:endParaRPr lang="ru-RU" altLang="ru-RU" sz="1600" b="1">
              <a:solidFill>
                <a:schemeClr val="hlink"/>
              </a:solidFill>
            </a:endParaRPr>
          </a:p>
          <a:p>
            <a:pPr marL="0" indent="534988" algn="just">
              <a:buFontTx/>
              <a:buNone/>
            </a:pPr>
            <a:r>
              <a:rPr lang="ru-RU" altLang="ru-RU" b="1">
                <a:solidFill>
                  <a:schemeClr val="hlink"/>
                </a:solidFill>
              </a:rPr>
              <a:t>Терроризм</a:t>
            </a:r>
            <a:r>
              <a:rPr lang="ru-RU" altLang="ru-RU">
                <a:solidFill>
                  <a:schemeClr val="hlink"/>
                </a:solidFill>
              </a:rPr>
              <a:t> –</a:t>
            </a:r>
            <a:r>
              <a:rPr lang="ru-RU" altLang="ru-RU"/>
              <a:t> идеология насилия и практика воздействия на принятие решения органами государственной власти, органами местного само-управления или международными органи-зациями, связанные с устрашением населения и (или) иными формами противоправных насильственных действий.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908175" y="5734050"/>
            <a:ext cx="6913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2000" i="1"/>
              <a:t>Из Федерального закона от 06.03.2006 № 35-ФЗ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  <p:bldP spid="81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44F8A-575A-4B3B-8C68-86A645484BA0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504825"/>
          </a:xfrm>
        </p:spPr>
        <p:txBody>
          <a:bodyPr/>
          <a:lstStyle/>
          <a:p>
            <a:r>
              <a:rPr lang="ru-RU" alt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Террористическая деятельность включает в себя: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642350" cy="5616575"/>
          </a:xfrm>
          <a:noFill/>
          <a:ln w="38100">
            <a:solidFill>
              <a:srgbClr val="FF99CC"/>
            </a:solidFill>
            <a:miter lim="800000"/>
            <a:headEnd/>
            <a:tailEnd/>
          </a:ln>
          <a:effectLst>
            <a:prstShdw prst="shdw17" dist="17961" dir="2700000">
              <a:srgbClr val="FF99CC">
                <a:gamma/>
                <a:shade val="60000"/>
                <a:invGamma/>
              </a:srgbClr>
            </a:prstShdw>
          </a:effectLst>
        </p:spPr>
        <p:txBody>
          <a:bodyPr lIns="36000" rIns="36000"/>
          <a:lstStyle/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а)Организацию, планирование, подготовку, финансирование и реализацию теракта;</a:t>
            </a:r>
          </a:p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б)подстрекательство к теракту;</a:t>
            </a:r>
          </a:p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в)организацию незаконного вооруженного формирования, организованной группы для реализации теракта, а равно участие в такой структуре;</a:t>
            </a:r>
          </a:p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г)вербовку, вооружение, обучение и использование террористов;</a:t>
            </a:r>
          </a:p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д)информационное или иное пособничество в планировании, подготовке или реализации теракта;</a:t>
            </a:r>
          </a:p>
          <a:p>
            <a:pPr marL="88900" indent="268288" algn="just">
              <a:spcBef>
                <a:spcPts val="1000"/>
              </a:spcBef>
              <a:buFontTx/>
              <a:buNone/>
            </a:pPr>
            <a:r>
              <a:rPr lang="ru-RU" altLang="ru-RU" sz="2400">
                <a:solidFill>
                  <a:schemeClr val="tx2"/>
                </a:solidFill>
              </a:rPr>
              <a:t>е)пропаганду идей терроризма, распространение материалов или информации, призывающих к осуществлению террористической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B5E7-BF06-4061-A058-D7103927B2A1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23850" y="260350"/>
            <a:ext cx="8353425" cy="1223963"/>
          </a:xfrm>
          <a:prstGeom prst="downArrow">
            <a:avLst>
              <a:gd name="adj1" fmla="val 69741"/>
              <a:gd name="adj2" fmla="val 586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476250"/>
            <a:ext cx="5616575" cy="576263"/>
          </a:xfrm>
        </p:spPr>
        <p:txBody>
          <a:bodyPr/>
          <a:lstStyle/>
          <a:p>
            <a:r>
              <a:rPr lang="ru-RU" altLang="ru-RU" sz="3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Террористический акт -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569325" cy="4525963"/>
          </a:xfrm>
          <a:solidFill>
            <a:srgbClr val="FDD8C1"/>
          </a:solidFill>
          <a:ln w="28575">
            <a:solidFill>
              <a:schemeClr val="folHlink"/>
            </a:solidFill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altLang="ru-RU" b="1">
                <a:solidFill>
                  <a:schemeClr val="tx2"/>
                </a:solidFill>
              </a:rPr>
              <a:t>совершение взрыва, поджога или иных действий</a:t>
            </a:r>
            <a:r>
              <a:rPr lang="ru-RU" altLang="ru-RU">
                <a:solidFill>
                  <a:schemeClr val="tx2"/>
                </a:solidFill>
              </a:rPr>
              <a:t>, устрашающих население и создающих опасность гибели человека, причинения значительного имуществен-ного ущерба, либо наступления иных тяжких последствий, в целях воздействия на принятие решения органами власти или международными организациями, а также </a:t>
            </a:r>
            <a:r>
              <a:rPr lang="ru-RU" altLang="ru-RU" b="1">
                <a:solidFill>
                  <a:schemeClr val="tx2"/>
                </a:solidFill>
              </a:rPr>
              <a:t>угроза</a:t>
            </a:r>
            <a:r>
              <a:rPr lang="ru-RU" altLang="ru-RU">
                <a:solidFill>
                  <a:schemeClr val="tx2"/>
                </a:solidFill>
              </a:rPr>
              <a:t> совершения указанных действий в тех же целях.</a:t>
            </a:r>
            <a:endParaRPr lang="ru-RU" altLang="ru-RU" u="sng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0" grpId="0"/>
      <p:bldP spid="717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3092-BF46-4A1F-A9C0-ADCCA2334BB0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9750" y="333375"/>
            <a:ext cx="8208963" cy="1727200"/>
          </a:xfrm>
          <a:prstGeom prst="downArrow">
            <a:avLst>
              <a:gd name="adj1" fmla="val 91796"/>
              <a:gd name="adj2" fmla="val 434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2400" b="1">
                <a:solidFill>
                  <a:srgbClr val="993300"/>
                </a:solidFill>
              </a:rPr>
              <a:t>Противодействие терроризму</a:t>
            </a:r>
            <a:r>
              <a:rPr lang="ru-RU" altLang="ru-RU" sz="2400"/>
              <a:t> - </a:t>
            </a:r>
            <a:r>
              <a:rPr lang="ru-RU" altLang="ru-RU" sz="2400" i="1"/>
              <a:t>деятельность органов государственной власти и органов местного самоуправления по</a:t>
            </a:r>
            <a:r>
              <a:rPr lang="ru-RU" altLang="ru-RU" sz="2400"/>
              <a:t>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sz="2400"/>
          </a:p>
          <a:p>
            <a:pPr algn="ctr">
              <a:lnSpc>
                <a:spcPct val="90000"/>
              </a:lnSpc>
              <a:buFontTx/>
              <a:buNone/>
            </a:pPr>
            <a:endParaRPr lang="ru-RU" altLang="ru-RU" sz="2400"/>
          </a:p>
          <a:p>
            <a:pPr>
              <a:lnSpc>
                <a:spcPts val="2600"/>
              </a:lnSpc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предупреждению терроризма, в том числе по выявлению и последующему устранению причин и условий, способствующих совершению террористических актов (профилактика терроризма);</a:t>
            </a:r>
          </a:p>
          <a:p>
            <a:pPr>
              <a:lnSpc>
                <a:spcPts val="2600"/>
              </a:lnSpc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выявлению, предупреждению, пресечению, раскрытию и расследованию террористического акта (борьба с терроризмом);</a:t>
            </a:r>
          </a:p>
          <a:p>
            <a:pPr>
              <a:lnSpc>
                <a:spcPts val="2600"/>
              </a:lnSpc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Ø"/>
            </a:pPr>
            <a:r>
              <a:rPr lang="ru-RU" altLang="ru-RU" sz="2400"/>
              <a:t>минимизации и (или) ликвидации последствий проявлений терроризма.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2D0A6-7640-4B42-B521-17AFB85985C9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распространение терроризма в России влияют следующие социальные факторы: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FEBEB"/>
              </a:gs>
              <a:gs pos="100000">
                <a:srgbClr val="CCFFFF"/>
              </a:gs>
            </a:gsLst>
            <a:lin ang="5400000" scaled="1"/>
          </a:gradFill>
          <a:ln w="38100">
            <a:solidFill>
              <a:srgbClr val="D60093"/>
            </a:solidFill>
            <a:miter lim="800000"/>
            <a:headEnd/>
            <a:tailEnd/>
          </a:ln>
          <a:effectLst>
            <a:prstShdw prst="shdw17" dist="17961" dir="2700000">
              <a:srgbClr val="D60093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r>
              <a:rPr lang="ru-RU" altLang="ru-RU" sz="2400" b="1"/>
              <a:t>активизация борьбы за политическую власть;</a:t>
            </a:r>
          </a:p>
          <a:p>
            <a:r>
              <a:rPr lang="ru-RU" altLang="ru-RU" sz="2400" b="1"/>
              <a:t>обострение межнациональных противоречий на почве мнимого ущемления национальных прав отдельных этносов;</a:t>
            </a:r>
          </a:p>
          <a:p>
            <a:r>
              <a:rPr lang="ru-RU" altLang="ru-RU" sz="2400" b="1"/>
              <a:t>распространение сепаратистских, антифедералистских, антирусских настроений и политических тенденций;</a:t>
            </a:r>
          </a:p>
          <a:p>
            <a:r>
              <a:rPr lang="ru-RU" altLang="ru-RU" sz="2400" b="1"/>
              <a:t>обвальный рост преступности, организованной с вооружением, финансированием;</a:t>
            </a:r>
          </a:p>
          <a:p>
            <a:r>
              <a:rPr lang="ru-RU" altLang="ru-RU" sz="2400" b="1"/>
              <a:t>распространение уголовного терроризма;</a:t>
            </a:r>
          </a:p>
          <a:p>
            <a:r>
              <a:rPr lang="ru-RU" altLang="ru-RU" sz="2400" b="1"/>
              <a:t>стремление к переделу собственности и наживе.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0A55-6396-43F9-B68C-53C712F81E74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993300"/>
                </a:solidFill>
              </a:rPr>
              <a:t>Основными причинами терроризма в РФ могут быть: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569325" cy="4349750"/>
          </a:xfrm>
        </p:spPr>
        <p:txBody>
          <a:bodyPr/>
          <a:lstStyle/>
          <a:p>
            <a:pPr marL="609600" indent="-6096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400" b="1"/>
              <a:t>Нерешенность социальных, национальных, религиозных проблем.</a:t>
            </a:r>
          </a:p>
          <a:p>
            <a:pPr marL="609600" indent="-6096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400" b="1"/>
              <a:t>Расслоение общества по уровню материального состояния, культуре и образованию.</a:t>
            </a:r>
          </a:p>
          <a:p>
            <a:pPr marL="609600" indent="-6096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400" b="1"/>
              <a:t>Существование незаконных организаций (религиозных, сектантских и других).</a:t>
            </a:r>
          </a:p>
          <a:p>
            <a:pPr marL="609600" indent="-6096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400" b="1"/>
              <a:t>Организованная преступность и криминализация ряда государственных и коммерческих структур.</a:t>
            </a:r>
          </a:p>
          <a:p>
            <a:pPr marL="609600" indent="-609600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400" b="1"/>
              <a:t>Нежелание части населения выполнять требования законов.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theme/theme1.xml><?xml version="1.0" encoding="utf-8"?>
<a:theme xmlns:a="http://schemas.openxmlformats.org/drawingml/2006/main" name="terrorizm">
  <a:themeElements>
    <a:clrScheme name="Презентация1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Презентация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езентация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terrorizm</Template>
  <TotalTime>1</TotalTime>
  <Words>1809</Words>
  <Application>Microsoft Office PowerPoint</Application>
  <PresentationFormat>Экран (4:3)</PresentationFormat>
  <Paragraphs>234</Paragraphs>
  <Slides>27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Times New Roman</vt:lpstr>
      <vt:lpstr>Wingdings</vt:lpstr>
      <vt:lpstr>Tahoma</vt:lpstr>
      <vt:lpstr>terrorizm</vt:lpstr>
      <vt:lpstr>Документ Microsoft Word</vt:lpstr>
      <vt:lpstr>Презентация PowerPoint</vt:lpstr>
      <vt:lpstr>Учебные вопросы:</vt:lpstr>
      <vt:lpstr>Л и т е р а т у р а :</vt:lpstr>
      <vt:lpstr>Презентация PowerPoint</vt:lpstr>
      <vt:lpstr>Террористическая деятельность включает в себя:</vt:lpstr>
      <vt:lpstr>Террористический акт -</vt:lpstr>
      <vt:lpstr>Презентация PowerPoint</vt:lpstr>
      <vt:lpstr>На распространение терроризма в России влияют следующие социальные факторы:</vt:lpstr>
      <vt:lpstr>Основными причинами терроризма в РФ могут быть: </vt:lpstr>
      <vt:lpstr>Презентация PowerPoint</vt:lpstr>
      <vt:lpstr>Цели террора</vt:lpstr>
      <vt:lpstr>Презентация PowerPoint</vt:lpstr>
      <vt:lpstr>Терроризм, осуществляемый с применением взрывных устройств</vt:lpstr>
      <vt:lpstr>Презентация PowerPoint</vt:lpstr>
      <vt:lpstr>Презентация PowerPoint</vt:lpstr>
      <vt:lpstr>Принципы борьбы с терроризмом</vt:lpstr>
      <vt:lpstr>В Российской Федерации борьба с терроризмом ведется:</vt:lpstr>
      <vt:lpstr>Для координации деятельности органов исполнительной власти (федеральных и субъектов РФ) и органов местного самоуправления создаются:</vt:lpstr>
      <vt:lpstr>Система безопасности объекта, предприятия, учреждения, организации </vt:lpstr>
      <vt:lpstr>Очень важно своевременно и качественно на каждом объекте экономики, в организации, учреждении, учебном, лечебном заведении разработать следующие документы:</vt:lpstr>
      <vt:lpstr>Департамент гражданской защиты МЧС России рекомендует:</vt:lpstr>
      <vt:lpstr>При осмотре и проверке несения дежурства СБ необходимо особое внимание обратить на демаскирующие признаки, которые могут указывать на наличие взрывоопасных предметов (ВОП):</vt:lpstr>
      <vt:lpstr>Презентация PowerPoint</vt:lpstr>
      <vt:lpstr>В повседневной деятельности для выработки таких качеств при подготовке спасателей и населения необходимо:</vt:lpstr>
      <vt:lpstr>Морально-психологическую подготовку необходимо планировать и проводить по следующим направлениям:</vt:lpstr>
      <vt:lpstr>Социальная реабилитация лиц, пострадавших в результате теракта определена в ст.19 Федерального закона № 35-ФЗ и включает: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2019-04-08T12:01:26Z</dcterms:created>
  <dcterms:modified xsi:type="dcterms:W3CDTF">2019-04-08T12:02:50Z</dcterms:modified>
</cp:coreProperties>
</file>