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94" r:id="rId8"/>
    <p:sldId id="264" r:id="rId9"/>
    <p:sldId id="262" r:id="rId10"/>
    <p:sldId id="265" r:id="rId11"/>
    <p:sldId id="282" r:id="rId12"/>
    <p:sldId id="283" r:id="rId13"/>
    <p:sldId id="284" r:id="rId14"/>
    <p:sldId id="285" r:id="rId15"/>
    <p:sldId id="287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80" r:id="rId27"/>
    <p:sldId id="278" r:id="rId28"/>
    <p:sldId id="276" r:id="rId29"/>
    <p:sldId id="286" r:id="rId30"/>
    <p:sldId id="279" r:id="rId31"/>
    <p:sldId id="288" r:id="rId32"/>
    <p:sldId id="277" r:id="rId33"/>
    <p:sldId id="281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5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22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16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23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98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584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16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1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65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09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1EA0C-4289-481D-8077-2CC498389AA9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6B124-5C53-401F-8A21-2AD03D7AC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9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8600" y="2074863"/>
            <a:ext cx="9144000" cy="2387600"/>
          </a:xfrm>
        </p:spPr>
        <p:txBody>
          <a:bodyPr/>
          <a:lstStyle/>
          <a:p>
            <a:r>
              <a:rPr lang="ru-RU" b="1" dirty="0" smtClean="0"/>
              <a:t>Полимеразная цепная реакция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32294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57" y="125843"/>
            <a:ext cx="10515600" cy="694553"/>
          </a:xfrm>
        </p:spPr>
        <p:txBody>
          <a:bodyPr>
            <a:normAutofit fontScale="90000"/>
          </a:bodyPr>
          <a:lstStyle/>
          <a:p>
            <a:r>
              <a:rPr lang="ru-RU" dirty="0"/>
              <a:t>Организация ПЦР-лаборатории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836" y="914400"/>
            <a:ext cx="11545368" cy="567440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Организация ПЦР-лаборатории регламентирована Методическими указаниями (МУ 1.3. 2569 -09) «Организация работы лабораторий, использующих методы амплификации нуклеиновых кислот при работе с материалом, содержащим микроорганизмы I-IV групп патогенности». Согласно данным МУ лаборатория в соответствии с этапами проведения анализа должна включать набор последовательно расположенных самостоятельных рабочих зон (помещений) или отдельно выделенных рабочих зон в составе других функциональных помещений.</a:t>
            </a:r>
          </a:p>
          <a:p>
            <a:pPr marL="0" indent="0">
              <a:buNone/>
            </a:pPr>
            <a:r>
              <a:rPr lang="ru-RU" dirty="0"/>
              <a:t>Лаборатория в соответствии с этапами проведения анализа должна включать следующий набор последовательно расположенных самостоятельных рабочих зон (помещений) или отдельно выделенных рабочих зон в составе других функциональных помещений, количество которых определяется используемыми методами амплификации нуклеиновых кислот (Рис.1.):</a:t>
            </a:r>
          </a:p>
          <a:p>
            <a:pPr lvl="0"/>
            <a:r>
              <a:rPr lang="ru-RU" dirty="0"/>
              <a:t>приема, регистрации, разбора и первичной обработки материала (Рабочая зона 1);</a:t>
            </a:r>
          </a:p>
          <a:p>
            <a:pPr lvl="0"/>
            <a:r>
              <a:rPr lang="ru-RU" dirty="0"/>
              <a:t>выделения нуклеиновых кислот (Рабочая зона 2);</a:t>
            </a:r>
          </a:p>
          <a:p>
            <a:pPr lvl="0"/>
            <a:r>
              <a:rPr lang="ru-RU" dirty="0"/>
              <a:t>проведения реакции амплификации и учета ее результатов при использовании </a:t>
            </a:r>
            <a:r>
              <a:rPr lang="ru-RU" dirty="0" err="1"/>
              <a:t>гибридизационо</a:t>
            </a:r>
            <a:r>
              <a:rPr lang="ru-RU" dirty="0"/>
              <a:t>-флуоресцентного метода </a:t>
            </a:r>
            <a:r>
              <a:rPr lang="ru-RU" dirty="0" err="1"/>
              <a:t>детекции</a:t>
            </a:r>
            <a:r>
              <a:rPr lang="ru-RU" dirty="0"/>
              <a:t> (Рабочая зона 3);</a:t>
            </a:r>
          </a:p>
          <a:p>
            <a:pPr lvl="0"/>
            <a:r>
              <a:rPr lang="ru-RU" dirty="0"/>
              <a:t>учета результатов реакции амплификации нуклеиновых кислот методом электрофореза и (или) </a:t>
            </a:r>
            <a:r>
              <a:rPr lang="ru-RU" dirty="0" err="1"/>
              <a:t>гибридизационно</a:t>
            </a:r>
            <a:r>
              <a:rPr lang="ru-RU" dirty="0"/>
              <a:t>-ферментным методом </a:t>
            </a:r>
            <a:r>
              <a:rPr lang="ru-RU" dirty="0" err="1"/>
              <a:t>детекции</a:t>
            </a:r>
            <a:r>
              <a:rPr lang="ru-RU" dirty="0"/>
              <a:t> (Рабочая зона 4-1);</a:t>
            </a:r>
          </a:p>
          <a:p>
            <a:pPr lvl="0"/>
            <a:r>
              <a:rPr lang="ru-RU" dirty="0"/>
              <a:t>учета результатов (</a:t>
            </a:r>
            <a:r>
              <a:rPr lang="ru-RU" dirty="0" err="1"/>
              <a:t>детекции</a:t>
            </a:r>
            <a:r>
              <a:rPr lang="ru-RU" dirty="0"/>
              <a:t>) продуктов амплификации нуклеиновых кислот методом </a:t>
            </a:r>
            <a:r>
              <a:rPr lang="ru-RU" dirty="0" err="1"/>
              <a:t>секвенирования</a:t>
            </a:r>
            <a:r>
              <a:rPr lang="ru-RU" dirty="0"/>
              <a:t> и (или) на ДНК-чипах (Рабочая зона 4-2).</a:t>
            </a:r>
          </a:p>
          <a:p>
            <a:pPr marL="0" indent="0">
              <a:buNone/>
            </a:pPr>
            <a:r>
              <a:rPr lang="ru-RU" dirty="0"/>
              <a:t>Все производственные комнаты должны быть снабжены коротковолновыми ультрафиолетовыми лампами. Перемещение пробирок и штативов должно производиться только в направлении из зоны подготовки реакционных смесей в зоны </a:t>
            </a:r>
            <a:r>
              <a:rPr lang="ru-RU" dirty="0" err="1"/>
              <a:t>пробоподготовки</a:t>
            </a:r>
            <a:r>
              <a:rPr lang="ru-RU" dirty="0"/>
              <a:t> и </a:t>
            </a:r>
            <a:r>
              <a:rPr lang="ru-RU" dirty="0" err="1"/>
              <a:t>детекции</a:t>
            </a:r>
            <a:r>
              <a:rPr lang="ru-RU" dirty="0"/>
              <a:t>. Все производственные комнаты должны быть снабжены необходимым оборудованием и расходными материалами, в том числе халатами и сменной обувью, закрепленными за соответствующими помещениями.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5071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63" y="709835"/>
            <a:ext cx="6733373" cy="50500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2500" y="1100271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04" y="974753"/>
            <a:ext cx="5821823" cy="4366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257" y="1409120"/>
            <a:ext cx="57150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05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996" y="752029"/>
            <a:ext cx="8039102" cy="45720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94" y="1599988"/>
            <a:ext cx="3627434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47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2" y="349835"/>
            <a:ext cx="4075098" cy="3871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856" y="208704"/>
            <a:ext cx="3538137" cy="3788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981" y="3981450"/>
            <a:ext cx="39528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87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61" r="10547" b="5175"/>
          <a:stretch/>
        </p:blipFill>
        <p:spPr>
          <a:xfrm>
            <a:off x="393106" y="1290811"/>
            <a:ext cx="5520584" cy="42212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079" t="10393" r="8097" b="10345"/>
          <a:stretch/>
        </p:blipFill>
        <p:spPr>
          <a:xfrm>
            <a:off x="6195701" y="1145137"/>
            <a:ext cx="5759865" cy="43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72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456" y="74569"/>
            <a:ext cx="10515600" cy="686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Проведение лабораторных работ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456" y="846034"/>
            <a:ext cx="10934344" cy="57256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Важнейший этап идентификации гена – выделение ДНК. ДНК может быть изолирована из любого типа тканей и клеток, содержащих ядра. В качестве биоматериала могут выступать: кровь, сперма, слюна, моча, волосы, зубы, кость, ткань, </a:t>
            </a:r>
            <a:r>
              <a:rPr lang="ru-RU" dirty="0" err="1"/>
              <a:t>букальные</a:t>
            </a:r>
            <a:r>
              <a:rPr lang="ru-RU" dirty="0"/>
              <a:t> клетки, сигаретный окурок, конверты и почтовые марки, ноготь, жвачка, фекалии, ворсины хориона, амниотическая жидкость. Выделенная ДНК одинаково пригодна для проведения различных исследований и может долго сохраняться в замороженном виде.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Выбор </a:t>
            </a:r>
            <a:r>
              <a:rPr lang="ru-RU" dirty="0"/>
              <a:t>методики выделения ДНК зависит от поставленной задачи, время анализа и степени очистки. В связи с этим существую различные методы выделения ДНК:</a:t>
            </a:r>
          </a:p>
          <a:p>
            <a:pPr lvl="0"/>
            <a:r>
              <a:rPr lang="ru-RU" dirty="0"/>
              <a:t>экстракция с помощью органических растворителей;</a:t>
            </a:r>
          </a:p>
          <a:p>
            <a:pPr lvl="0"/>
            <a:r>
              <a:rPr lang="ru-RU" dirty="0"/>
              <a:t>экстракция с помощью </a:t>
            </a:r>
            <a:r>
              <a:rPr lang="ru-RU" dirty="0" err="1"/>
              <a:t>силики</a:t>
            </a:r>
            <a:r>
              <a:rPr lang="ru-RU" dirty="0"/>
              <a:t> (диоксид кремния);</a:t>
            </a:r>
          </a:p>
          <a:p>
            <a:pPr lvl="0"/>
            <a:r>
              <a:rPr lang="ru-RU" dirty="0"/>
              <a:t>экстракция с помощью гель-фильтрации;</a:t>
            </a:r>
          </a:p>
          <a:p>
            <a:pPr lvl="0"/>
            <a:r>
              <a:rPr lang="ru-RU" dirty="0"/>
              <a:t>экстракция с помощью магнитных частиц;</a:t>
            </a:r>
          </a:p>
          <a:p>
            <a:pPr lvl="0"/>
            <a:r>
              <a:rPr lang="ru-RU" dirty="0"/>
              <a:t>экстракция на </a:t>
            </a:r>
            <a:r>
              <a:rPr lang="ru-RU" dirty="0" err="1"/>
              <a:t>микроцентрифужных</a:t>
            </a:r>
            <a:r>
              <a:rPr lang="ru-RU" dirty="0"/>
              <a:t> </a:t>
            </a:r>
            <a:r>
              <a:rPr lang="ru-RU" dirty="0" smtClean="0"/>
              <a:t>колонках и т.д.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связи с тем, что существуют разнообразные методы выделения и очистки нуклеиновых кислот, выбор наиболее подходящей методики основывается с некоторыми критериями: целевая нуклеиновая кислота, организм – источник НК, первичный материал (растения, семена, листья, продукты переработки и т.д.), ожидаемые результаты (выход, чистота, время требуемое для очистки и т.д.), дальнейшее использование НК (ПЦР, клонирование, </a:t>
            </a:r>
            <a:r>
              <a:rPr lang="ru-RU" dirty="0" err="1"/>
              <a:t>секвенирование</a:t>
            </a:r>
            <a:r>
              <a:rPr lang="ru-RU" dirty="0"/>
              <a:t>, введение метки, </a:t>
            </a:r>
            <a:r>
              <a:rPr lang="ru-RU" dirty="0" err="1"/>
              <a:t>блот</a:t>
            </a:r>
            <a:r>
              <a:rPr lang="ru-RU" dirty="0"/>
              <a:t>-гибридизация, ПЦР-в реальном времени – RT-PCR, синтез </a:t>
            </a:r>
            <a:r>
              <a:rPr lang="ru-RU" dirty="0" err="1"/>
              <a:t>кДНК</a:t>
            </a:r>
            <a:r>
              <a:rPr lang="ru-RU" dirty="0"/>
              <a:t> и прочее). </a:t>
            </a:r>
          </a:p>
        </p:txBody>
      </p:sp>
    </p:spTree>
    <p:extLst>
      <p:ext uri="{BB962C8B-B14F-4D97-AF65-F5344CB8AC3E}">
        <p14:creationId xmlns:p14="http://schemas.microsoft.com/office/powerpoint/2010/main" val="3151017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62" y="7456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Выделение ДНК из </a:t>
            </a:r>
            <a:r>
              <a:rPr lang="ru-RU" sz="3100" b="1" dirty="0" err="1" smtClean="0"/>
              <a:t>буккального</a:t>
            </a:r>
            <a:r>
              <a:rPr lang="ru-RU" sz="3100" b="1" dirty="0" smtClean="0"/>
              <a:t> соскоба набором реагентов «ДНК-СОРБЕНТ» (НПФ «</a:t>
            </a:r>
            <a:r>
              <a:rPr lang="ru-RU" sz="3100" b="1" dirty="0" err="1" smtClean="0"/>
              <a:t>Литех</a:t>
            </a:r>
            <a:r>
              <a:rPr lang="ru-RU" sz="3100" b="1" dirty="0" smtClean="0"/>
              <a:t>»)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62" y="905854"/>
            <a:ext cx="11174338" cy="5400942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4000" dirty="0" smtClean="0"/>
              <a:t>Набор </a:t>
            </a:r>
            <a:r>
              <a:rPr lang="ru-RU" sz="4000" dirty="0"/>
              <a:t>предназначен для выделения из следующих биоматериалов: мазки, соскобы, осадок мочи, ликвор, синовиальная жидкость, плазма или сыворотка крови, слюна, </a:t>
            </a:r>
            <a:r>
              <a:rPr lang="ru-RU" sz="4000" dirty="0" err="1"/>
              <a:t>буккальный</a:t>
            </a:r>
            <a:r>
              <a:rPr lang="ru-RU" sz="4000" dirty="0"/>
              <a:t> эпителий.</a:t>
            </a:r>
          </a:p>
          <a:p>
            <a:pPr>
              <a:lnSpc>
                <a:spcPct val="120000"/>
              </a:lnSpc>
            </a:pPr>
            <a:r>
              <a:rPr lang="ru-RU" sz="4000" dirty="0"/>
              <a:t>Состав набора: Растворы 1-4, сорбент, раствор для </a:t>
            </a:r>
            <a:r>
              <a:rPr lang="ru-RU" sz="4000" dirty="0" err="1"/>
              <a:t>элюции</a:t>
            </a:r>
            <a:r>
              <a:rPr lang="ru-RU" sz="4000" dirty="0"/>
              <a:t>.</a:t>
            </a:r>
          </a:p>
          <a:p>
            <a:pPr>
              <a:lnSpc>
                <a:spcPct val="120000"/>
              </a:lnSpc>
            </a:pPr>
            <a:r>
              <a:rPr lang="ru-RU" sz="4000" dirty="0"/>
              <a:t>Взятие </a:t>
            </a:r>
            <a:r>
              <a:rPr lang="ru-RU" sz="4000" dirty="0" err="1"/>
              <a:t>буккального</a:t>
            </a:r>
            <a:r>
              <a:rPr lang="ru-RU" sz="4000" dirty="0"/>
              <a:t> соскоба для выделения: конец ватной палочки прислонить к внутренней стороне щеки и вращать в течение 10 сек с небольшим нажимом. Образец готов для выделения ДНК. Забор </a:t>
            </a:r>
            <a:r>
              <a:rPr lang="ru-RU" sz="4000" dirty="0" err="1"/>
              <a:t>буккального</a:t>
            </a:r>
            <a:r>
              <a:rPr lang="ru-RU" sz="4000" dirty="0"/>
              <a:t> эпителия следует осуществлять не раннее, чем через час после еды, питья, а также курения.</a:t>
            </a:r>
          </a:p>
          <a:p>
            <a:pPr>
              <a:lnSpc>
                <a:spcPct val="120000"/>
              </a:lnSpc>
            </a:pPr>
            <a:r>
              <a:rPr lang="ru-RU" sz="4000" dirty="0"/>
              <a:t>Выделение ДНК:</a:t>
            </a:r>
          </a:p>
          <a:p>
            <a:pPr>
              <a:lnSpc>
                <a:spcPct val="120000"/>
              </a:lnSpc>
            </a:pPr>
            <a:r>
              <a:rPr lang="ru-RU" sz="4000" dirty="0"/>
              <a:t>За 10-15 мин до начала работы растворы для выделения ДНК 1 и 2 (если они хранились при температуре +2 … +8 градусов) перенести в комнатные условия для полного растворения кристаллов.</a:t>
            </a:r>
          </a:p>
          <a:p>
            <a:pPr lvl="0">
              <a:lnSpc>
                <a:spcPct val="120000"/>
              </a:lnSpc>
            </a:pPr>
            <a:r>
              <a:rPr lang="ru-RU" sz="4000" dirty="0"/>
              <a:t>В пробирку на 1,5 мл внести 450 </a:t>
            </a:r>
            <a:r>
              <a:rPr lang="ru-RU" sz="4000" dirty="0" err="1"/>
              <a:t>мкл</a:t>
            </a:r>
            <a:r>
              <a:rPr lang="ru-RU" sz="4000" dirty="0"/>
              <a:t> 1-го раствора.</a:t>
            </a:r>
          </a:p>
          <a:p>
            <a:pPr lvl="0">
              <a:lnSpc>
                <a:spcPct val="120000"/>
              </a:lnSpc>
            </a:pPr>
            <a:r>
              <a:rPr lang="ru-RU" sz="4000" dirty="0"/>
              <a:t>Внести в каждую пробирку по 100 </a:t>
            </a:r>
            <a:r>
              <a:rPr lang="ru-RU" sz="4000" dirty="0" err="1"/>
              <a:t>мкл</a:t>
            </a:r>
            <a:r>
              <a:rPr lang="ru-RU" sz="4000" dirty="0"/>
              <a:t> образца. В случае использования </a:t>
            </a:r>
            <a:r>
              <a:rPr lang="ru-RU" sz="4000" dirty="0" err="1"/>
              <a:t>буккального</a:t>
            </a:r>
            <a:r>
              <a:rPr lang="ru-RU" sz="4000" dirty="0"/>
              <a:t> соскоба в качестве исследуемого материала, поместить в пробирку палочки с </a:t>
            </a:r>
            <a:r>
              <a:rPr lang="ru-RU" sz="4000" dirty="0" err="1"/>
              <a:t>буккальным</a:t>
            </a:r>
            <a:r>
              <a:rPr lang="ru-RU" sz="4000" dirty="0"/>
              <a:t> соскобом ватным кончиком вниз. Отрезать палочку под крышку, закрыть пробирку и </a:t>
            </a:r>
            <a:r>
              <a:rPr lang="ru-RU" sz="4000" dirty="0" err="1"/>
              <a:t>вортексировать</a:t>
            </a:r>
            <a:r>
              <a:rPr lang="ru-RU" sz="4000" dirty="0"/>
              <a:t> 10 сек. Инкубировать при комнатной температуре 5-10 минут. Открыть крышку, дополнительно поболтать палочкой и аккуратно вынуть её пинцетом, прижимая к внутренним стенкам пробирки для отжима из нее жидкости. Перед каждым новым образцом пинцет следует промывать.</a:t>
            </a:r>
          </a:p>
          <a:p>
            <a:pPr lvl="0">
              <a:lnSpc>
                <a:spcPct val="120000"/>
              </a:lnSpc>
            </a:pPr>
            <a:r>
              <a:rPr lang="ru-RU" sz="4000" dirty="0" err="1"/>
              <a:t>Ресуспендировать</a:t>
            </a:r>
            <a:r>
              <a:rPr lang="ru-RU" sz="4000" dirty="0"/>
              <a:t> сорбент на </a:t>
            </a:r>
            <a:r>
              <a:rPr lang="ru-RU" sz="4000" dirty="0" err="1"/>
              <a:t>вортексе</a:t>
            </a:r>
            <a:r>
              <a:rPr lang="ru-RU" sz="4000" dirty="0"/>
              <a:t> и добавить в каждую пробирку отдельным наконечником по 25 </a:t>
            </a:r>
            <a:r>
              <a:rPr lang="ru-RU" sz="4000" dirty="0" err="1"/>
              <a:t>мкл</a:t>
            </a:r>
            <a:r>
              <a:rPr lang="ru-RU" sz="4000" dirty="0"/>
              <a:t> </a:t>
            </a:r>
            <a:r>
              <a:rPr lang="ru-RU" sz="4000" dirty="0" err="1"/>
              <a:t>ресуспендированного</a:t>
            </a:r>
            <a:r>
              <a:rPr lang="ru-RU" sz="4000" dirty="0"/>
              <a:t> сорбента.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62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557" y="307649"/>
            <a:ext cx="11408636" cy="6204246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</a:pPr>
            <a:r>
              <a:rPr lang="ru-RU" sz="1500" dirty="0" smtClean="0"/>
              <a:t>Перемешать содержимое пробирок на </a:t>
            </a:r>
            <a:r>
              <a:rPr lang="ru-RU" sz="1500" dirty="0" err="1" smtClean="0"/>
              <a:t>вортексе</a:t>
            </a:r>
            <a:r>
              <a:rPr lang="ru-RU" sz="1500" dirty="0" smtClean="0"/>
              <a:t> и оставить на 5 минут при комнатной температуре.</a:t>
            </a:r>
          </a:p>
          <a:p>
            <a:pPr lvl="0">
              <a:lnSpc>
                <a:spcPct val="120000"/>
              </a:lnSpc>
            </a:pPr>
            <a:r>
              <a:rPr lang="ru-RU" sz="1500" dirty="0" err="1" smtClean="0"/>
              <a:t>Отцентрифугировать</a:t>
            </a:r>
            <a:r>
              <a:rPr lang="ru-RU" sz="1500" dirty="0" smtClean="0"/>
              <a:t> пробирки для осаждения сорбента при 10 </a:t>
            </a:r>
            <a:r>
              <a:rPr lang="ru-RU" sz="1500" dirty="0" err="1" smtClean="0"/>
              <a:t>тыс.об</a:t>
            </a:r>
            <a:r>
              <a:rPr lang="ru-RU" sz="1500" dirty="0" smtClean="0"/>
              <a:t>/мин в течение 30 сек на </a:t>
            </a:r>
            <a:r>
              <a:rPr lang="ru-RU" sz="1500" dirty="0" err="1" smtClean="0"/>
              <a:t>микроцентрифуге</a:t>
            </a:r>
            <a:r>
              <a:rPr lang="ru-RU" sz="1500" dirty="0" smtClean="0"/>
              <a:t> и удалить </a:t>
            </a:r>
            <a:r>
              <a:rPr lang="ru-RU" sz="1500" dirty="0" err="1" smtClean="0"/>
              <a:t>надосадочную</a:t>
            </a:r>
            <a:r>
              <a:rPr lang="ru-RU" sz="1500" dirty="0" smtClean="0"/>
              <a:t> жидкость из каждой пробирки отдельным наконечником, используя вакуумный аспиратор.</a:t>
            </a:r>
          </a:p>
          <a:p>
            <a:pPr lvl="0">
              <a:lnSpc>
                <a:spcPct val="120000"/>
              </a:lnSpc>
            </a:pPr>
            <a:r>
              <a:rPr lang="ru-RU" sz="1500" dirty="0" smtClean="0"/>
              <a:t>Добавить в пробирки по 400 </a:t>
            </a:r>
            <a:r>
              <a:rPr lang="ru-RU" sz="1500" dirty="0" err="1" smtClean="0"/>
              <a:t>мкл</a:t>
            </a:r>
            <a:r>
              <a:rPr lang="ru-RU" sz="1500" dirty="0" smtClean="0"/>
              <a:t> 2-го раствора. Перемешать на </a:t>
            </a:r>
            <a:r>
              <a:rPr lang="ru-RU" sz="1500" dirty="0" err="1" smtClean="0"/>
              <a:t>вортексе</a:t>
            </a:r>
            <a:r>
              <a:rPr lang="ru-RU" sz="1500" dirty="0" smtClean="0"/>
              <a:t> до полного </a:t>
            </a:r>
            <a:r>
              <a:rPr lang="ru-RU" sz="1500" dirty="0" err="1" smtClean="0"/>
              <a:t>ресуспендирования</a:t>
            </a:r>
            <a:r>
              <a:rPr lang="ru-RU" sz="1500" dirty="0" smtClean="0"/>
              <a:t> сорбента, </a:t>
            </a:r>
            <a:r>
              <a:rPr lang="ru-RU" sz="1500" dirty="0" err="1" smtClean="0"/>
              <a:t>отцентрифугировать</a:t>
            </a:r>
            <a:r>
              <a:rPr lang="ru-RU" sz="1500" dirty="0" smtClean="0"/>
              <a:t> пробирки для осаждения сорбента при 10 </a:t>
            </a:r>
            <a:r>
              <a:rPr lang="ru-RU" sz="1500" dirty="0" err="1" smtClean="0"/>
              <a:t>тыс.об</a:t>
            </a:r>
            <a:r>
              <a:rPr lang="ru-RU" sz="1500" dirty="0" smtClean="0"/>
              <a:t>/мин в течение 30 сек на </a:t>
            </a:r>
            <a:r>
              <a:rPr lang="ru-RU" sz="1500" dirty="0" err="1" smtClean="0"/>
              <a:t>микроцентрифуге</a:t>
            </a:r>
            <a:r>
              <a:rPr lang="ru-RU" sz="1500" dirty="0" smtClean="0"/>
              <a:t> и удалить </a:t>
            </a:r>
            <a:r>
              <a:rPr lang="ru-RU" sz="1500" dirty="0" err="1" smtClean="0"/>
              <a:t>надосадочную</a:t>
            </a:r>
            <a:r>
              <a:rPr lang="ru-RU" sz="1500" dirty="0" smtClean="0"/>
              <a:t> жидкость из каждой пробирки отдельным наконечником, используя вакуумный аспиратор.</a:t>
            </a:r>
          </a:p>
          <a:p>
            <a:pPr lvl="0">
              <a:lnSpc>
                <a:spcPct val="120000"/>
              </a:lnSpc>
            </a:pPr>
            <a:r>
              <a:rPr lang="ru-RU" sz="1500" dirty="0" smtClean="0"/>
              <a:t> Добавить в пробирки по 500 </a:t>
            </a:r>
            <a:r>
              <a:rPr lang="ru-RU" sz="1500" dirty="0" err="1" smtClean="0"/>
              <a:t>мкл</a:t>
            </a:r>
            <a:r>
              <a:rPr lang="ru-RU" sz="1500" dirty="0" smtClean="0"/>
              <a:t> 3-го раствора. Перемешать на </a:t>
            </a:r>
            <a:r>
              <a:rPr lang="ru-RU" sz="1500" dirty="0" err="1" smtClean="0"/>
              <a:t>вортексе</a:t>
            </a:r>
            <a:r>
              <a:rPr lang="ru-RU" sz="1500" dirty="0" smtClean="0"/>
              <a:t> до полного </a:t>
            </a:r>
            <a:r>
              <a:rPr lang="ru-RU" sz="1500" dirty="0" err="1" smtClean="0"/>
              <a:t>ресуспендирования</a:t>
            </a:r>
            <a:r>
              <a:rPr lang="ru-RU" sz="1500" dirty="0" smtClean="0"/>
              <a:t> сорбента, </a:t>
            </a:r>
            <a:r>
              <a:rPr lang="ru-RU" sz="1500" dirty="0" err="1" smtClean="0"/>
              <a:t>отцентрифугировать</a:t>
            </a:r>
            <a:r>
              <a:rPr lang="ru-RU" sz="1500" dirty="0" smtClean="0"/>
              <a:t> пробирки для осаждения сорбента при 10 </a:t>
            </a:r>
            <a:r>
              <a:rPr lang="ru-RU" sz="1500" dirty="0" err="1" smtClean="0"/>
              <a:t>тыс.об</a:t>
            </a:r>
            <a:r>
              <a:rPr lang="ru-RU" sz="1500" dirty="0" smtClean="0"/>
              <a:t>/мин в течение 30 сек на </a:t>
            </a:r>
            <a:r>
              <a:rPr lang="ru-RU" sz="1500" dirty="0" err="1" smtClean="0"/>
              <a:t>микроцентрифуге</a:t>
            </a:r>
            <a:r>
              <a:rPr lang="ru-RU" sz="1500" dirty="0" smtClean="0"/>
              <a:t> и удалить </a:t>
            </a:r>
            <a:r>
              <a:rPr lang="ru-RU" sz="1500" dirty="0" err="1" smtClean="0"/>
              <a:t>надосадочную</a:t>
            </a:r>
            <a:r>
              <a:rPr lang="ru-RU" sz="1500" dirty="0" smtClean="0"/>
              <a:t> жидкость из каждой пробирки отдельным наконечником, используя вакуумный аспиратор.</a:t>
            </a:r>
          </a:p>
          <a:p>
            <a:pPr lvl="0">
              <a:lnSpc>
                <a:spcPct val="120000"/>
              </a:lnSpc>
            </a:pPr>
            <a:r>
              <a:rPr lang="ru-RU" sz="1500" dirty="0" smtClean="0"/>
              <a:t>Повторить п.7.</a:t>
            </a:r>
          </a:p>
          <a:p>
            <a:pPr lvl="0">
              <a:lnSpc>
                <a:spcPct val="120000"/>
              </a:lnSpc>
            </a:pPr>
            <a:r>
              <a:rPr lang="ru-RU" sz="1500" dirty="0" smtClean="0"/>
              <a:t>Добавить в пробирки по 400 </a:t>
            </a:r>
            <a:r>
              <a:rPr lang="ru-RU" sz="1500" dirty="0" err="1" smtClean="0"/>
              <a:t>мкл</a:t>
            </a:r>
            <a:r>
              <a:rPr lang="ru-RU" sz="1500" dirty="0" smtClean="0"/>
              <a:t> 4-го раствора. Перемешать на </a:t>
            </a:r>
            <a:r>
              <a:rPr lang="ru-RU" sz="1500" dirty="0" err="1" smtClean="0"/>
              <a:t>вортексе</a:t>
            </a:r>
            <a:r>
              <a:rPr lang="ru-RU" sz="1500" dirty="0" smtClean="0"/>
              <a:t> до полного </a:t>
            </a:r>
            <a:r>
              <a:rPr lang="ru-RU" sz="1500" dirty="0" err="1" smtClean="0"/>
              <a:t>ресуспендирования</a:t>
            </a:r>
            <a:r>
              <a:rPr lang="ru-RU" sz="1500" dirty="0" smtClean="0"/>
              <a:t> сорбента, </a:t>
            </a:r>
            <a:r>
              <a:rPr lang="ru-RU" sz="1500" dirty="0" err="1" smtClean="0"/>
              <a:t>отцентрифугировать</a:t>
            </a:r>
            <a:r>
              <a:rPr lang="ru-RU" sz="1500" dirty="0" smtClean="0"/>
              <a:t> пробирки для осаждения сорбента при 10 </a:t>
            </a:r>
            <a:r>
              <a:rPr lang="ru-RU" sz="1500" dirty="0" err="1" smtClean="0"/>
              <a:t>тыс.об</a:t>
            </a:r>
            <a:r>
              <a:rPr lang="ru-RU" sz="1500" dirty="0" smtClean="0"/>
              <a:t>/мин в течение 30 сек на </a:t>
            </a:r>
            <a:r>
              <a:rPr lang="ru-RU" sz="1500" dirty="0" err="1" smtClean="0"/>
              <a:t>микроцентрифуге</a:t>
            </a:r>
            <a:r>
              <a:rPr lang="ru-RU" sz="1500" dirty="0" smtClean="0"/>
              <a:t> и удалить </a:t>
            </a:r>
            <a:r>
              <a:rPr lang="ru-RU" sz="1500" dirty="0" err="1" smtClean="0"/>
              <a:t>надосадочную</a:t>
            </a:r>
            <a:r>
              <a:rPr lang="ru-RU" sz="1500" dirty="0" smtClean="0"/>
              <a:t> жидкость из каждой пробирки отдельным наконечником, используя вакуумный аспиратор.</a:t>
            </a:r>
          </a:p>
          <a:p>
            <a:pPr lvl="0">
              <a:lnSpc>
                <a:spcPct val="120000"/>
              </a:lnSpc>
            </a:pPr>
            <a:r>
              <a:rPr lang="ru-RU" sz="1500" dirty="0" smtClean="0"/>
              <a:t>Оставить пробирки с открытыми крышками при  комнатной температуре на 5 минут.</a:t>
            </a:r>
          </a:p>
          <a:p>
            <a:pPr lvl="0">
              <a:lnSpc>
                <a:spcPct val="120000"/>
              </a:lnSpc>
            </a:pPr>
            <a:r>
              <a:rPr lang="ru-RU" sz="1500" dirty="0" smtClean="0"/>
              <a:t>Добавить в пробирки по 100 </a:t>
            </a:r>
            <a:r>
              <a:rPr lang="ru-RU" sz="1500" dirty="0" err="1" smtClean="0"/>
              <a:t>мкл</a:t>
            </a:r>
            <a:r>
              <a:rPr lang="ru-RU" sz="1500" dirty="0" smtClean="0"/>
              <a:t> раствора для </a:t>
            </a:r>
            <a:r>
              <a:rPr lang="ru-RU" sz="1500" dirty="0" err="1" smtClean="0"/>
              <a:t>элюции</a:t>
            </a:r>
            <a:r>
              <a:rPr lang="ru-RU" sz="1500" dirty="0" smtClean="0"/>
              <a:t> и </a:t>
            </a:r>
            <a:r>
              <a:rPr lang="ru-RU" sz="1500" dirty="0" err="1" smtClean="0"/>
              <a:t>ресуспендировать</a:t>
            </a:r>
            <a:r>
              <a:rPr lang="ru-RU" sz="1500" dirty="0" smtClean="0"/>
              <a:t> сорбент с помощью </a:t>
            </a:r>
            <a:r>
              <a:rPr lang="ru-RU" sz="1500" dirty="0" err="1" smtClean="0"/>
              <a:t>вортекса</a:t>
            </a:r>
            <a:r>
              <a:rPr lang="ru-RU" sz="1500" dirty="0" smtClean="0"/>
              <a:t>. Прогреть в термостате при температуре 60 </a:t>
            </a:r>
            <a:r>
              <a:rPr lang="ru-RU" sz="1500" baseline="30000" dirty="0" err="1" smtClean="0"/>
              <a:t>о</a:t>
            </a:r>
            <a:r>
              <a:rPr lang="ru-RU" sz="1500" dirty="0" err="1" smtClean="0"/>
              <a:t>С</a:t>
            </a:r>
            <a:r>
              <a:rPr lang="ru-RU" sz="1500" dirty="0" smtClean="0"/>
              <a:t> 5 минут, перемешать на </a:t>
            </a:r>
            <a:r>
              <a:rPr lang="ru-RU" sz="1500" dirty="0" err="1" smtClean="0"/>
              <a:t>вортексе</a:t>
            </a:r>
            <a:r>
              <a:rPr lang="ru-RU" sz="1500" dirty="0" smtClean="0"/>
              <a:t> и осадить сорбент на центрифуге при 13-14 </a:t>
            </a:r>
            <a:r>
              <a:rPr lang="ru-RU" sz="1500" dirty="0" err="1" smtClean="0"/>
              <a:t>тыс.об</a:t>
            </a:r>
            <a:r>
              <a:rPr lang="ru-RU" sz="1500" dirty="0" smtClean="0"/>
              <a:t>/мин в течение 2 минут. </a:t>
            </a:r>
            <a:r>
              <a:rPr lang="ru-RU" sz="1500" dirty="0" err="1" smtClean="0"/>
              <a:t>Надосадочная</a:t>
            </a:r>
            <a:r>
              <a:rPr lang="ru-RU" sz="1500" dirty="0" smtClean="0"/>
              <a:t> жидкость содержит очищенную ДНК. При постановке реакции амплификации следует не допускать попадания сорбента в реакционную смесь. Снятый с сорбента раствор ДНК можно хранить при температуре -18 … -20</a:t>
            </a:r>
            <a:r>
              <a:rPr lang="ru-RU" sz="1500" baseline="30000" dirty="0" smtClean="0"/>
              <a:t> </a:t>
            </a:r>
            <a:r>
              <a:rPr lang="ru-RU" sz="1500" baseline="30000" dirty="0" err="1" smtClean="0"/>
              <a:t>о</a:t>
            </a:r>
            <a:r>
              <a:rPr lang="ru-RU" sz="1500" dirty="0" err="1" smtClean="0"/>
              <a:t>С</a:t>
            </a:r>
            <a:r>
              <a:rPr lang="ru-RU" sz="1500" dirty="0" smtClean="0"/>
              <a:t> в течение года.</a:t>
            </a:r>
          </a:p>
        </p:txBody>
      </p:sp>
    </p:spTree>
    <p:extLst>
      <p:ext uri="{BB962C8B-B14F-4D97-AF65-F5344CB8AC3E}">
        <p14:creationId xmlns:p14="http://schemas.microsoft.com/office/powerpoint/2010/main" val="384186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6" y="100206"/>
            <a:ext cx="10515600" cy="839831"/>
          </a:xfrm>
        </p:spPr>
        <p:txBody>
          <a:bodyPr/>
          <a:lstStyle/>
          <a:p>
            <a:r>
              <a:rPr lang="ru-RU" dirty="0" smtClean="0"/>
              <a:t>Амплификация ДНК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285" y="1563880"/>
            <a:ext cx="11442819" cy="50591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Основные параметры стандартных </a:t>
            </a:r>
            <a:r>
              <a:rPr lang="ru-RU" dirty="0" err="1" smtClean="0"/>
              <a:t>праймеров</a:t>
            </a:r>
            <a:r>
              <a:rPr lang="ru-RU" dirty="0" smtClean="0"/>
              <a:t> можно сформулировать следующим образом:</a:t>
            </a:r>
          </a:p>
          <a:p>
            <a:pPr marL="0" indent="0">
              <a:buNone/>
            </a:pPr>
            <a:r>
              <a:rPr lang="ru-RU" dirty="0" smtClean="0"/>
              <a:t>1.Длина 18-24 нуклеотида.</a:t>
            </a:r>
          </a:p>
          <a:p>
            <a:pPr marL="0" indent="0">
              <a:buNone/>
            </a:pPr>
            <a:r>
              <a:rPr lang="ru-RU" dirty="0" smtClean="0"/>
              <a:t>2.Четыре и более 3´- концевых нуклеотида не должны быть комплементарны самому </a:t>
            </a:r>
            <a:r>
              <a:rPr lang="ru-RU" dirty="0" err="1" smtClean="0"/>
              <a:t>праймеру</a:t>
            </a:r>
            <a:r>
              <a:rPr lang="ru-RU" dirty="0" smtClean="0"/>
              <a:t>, </a:t>
            </a:r>
            <a:r>
              <a:rPr lang="ru-RU" dirty="0" err="1" smtClean="0"/>
              <a:t>праймеру</a:t>
            </a:r>
            <a:r>
              <a:rPr lang="ru-RU" dirty="0" smtClean="0"/>
              <a:t> в паре, пробе или иным синтетическим нуклеотидам, добавляемым в реакцию.</a:t>
            </a:r>
          </a:p>
          <a:p>
            <a:pPr marL="0" indent="0">
              <a:buNone/>
            </a:pPr>
            <a:r>
              <a:rPr lang="ru-RU" dirty="0" smtClean="0"/>
              <a:t>3.Температура отжига (</a:t>
            </a:r>
            <a:r>
              <a:rPr lang="ru-RU" dirty="0" err="1" smtClean="0"/>
              <a:t>annealing</a:t>
            </a:r>
            <a:r>
              <a:rPr lang="ru-RU" dirty="0" smtClean="0"/>
              <a:t> </a:t>
            </a:r>
            <a:r>
              <a:rPr lang="ru-RU" dirty="0" err="1" smtClean="0"/>
              <a:t>temperature</a:t>
            </a:r>
            <a:r>
              <a:rPr lang="ru-RU" dirty="0" smtClean="0"/>
              <a:t>, </a:t>
            </a:r>
            <a:r>
              <a:rPr lang="ru-RU" dirty="0" err="1" smtClean="0"/>
              <a:t>Ta</a:t>
            </a:r>
            <a:r>
              <a:rPr lang="ru-RU" dirty="0" smtClean="0"/>
              <a:t>) должна лежать в диапазоне  60-70 °С.</a:t>
            </a:r>
          </a:p>
          <a:p>
            <a:pPr marL="0" indent="0">
              <a:buNone/>
            </a:pPr>
            <a:r>
              <a:rPr lang="ru-RU" dirty="0" smtClean="0"/>
              <a:t>4.Температура плавления (</a:t>
            </a:r>
            <a:r>
              <a:rPr lang="ru-RU" dirty="0" err="1" smtClean="0"/>
              <a:t>melting</a:t>
            </a:r>
            <a:r>
              <a:rPr lang="ru-RU" dirty="0" smtClean="0"/>
              <a:t> </a:t>
            </a:r>
            <a:r>
              <a:rPr lang="ru-RU" dirty="0" err="1" smtClean="0"/>
              <a:t>temperature</a:t>
            </a:r>
            <a:r>
              <a:rPr lang="ru-RU" dirty="0" smtClean="0"/>
              <a:t>, </a:t>
            </a:r>
            <a:r>
              <a:rPr lang="ru-RU" dirty="0" err="1" smtClean="0"/>
              <a:t>Tm</a:t>
            </a:r>
            <a:r>
              <a:rPr lang="ru-RU" dirty="0" smtClean="0"/>
              <a:t>) </a:t>
            </a:r>
            <a:r>
              <a:rPr lang="ru-RU" dirty="0" err="1" smtClean="0"/>
              <a:t>праймеров</a:t>
            </a:r>
            <a:r>
              <a:rPr lang="ru-RU" dirty="0" smtClean="0"/>
              <a:t>, работающих в паре для большинства приложений должна быть сходной (кроме случаев, когда разница в </a:t>
            </a:r>
            <a:r>
              <a:rPr lang="ru-RU" dirty="0" err="1" smtClean="0"/>
              <a:t>Tm</a:t>
            </a:r>
            <a:r>
              <a:rPr lang="ru-RU" dirty="0" smtClean="0"/>
              <a:t> необходима </a:t>
            </a:r>
            <a:r>
              <a:rPr lang="ru-RU" dirty="0" err="1" smtClean="0"/>
              <a:t>необходима</a:t>
            </a:r>
            <a:r>
              <a:rPr lang="ru-RU" dirty="0" smtClean="0"/>
              <a:t> по методике).</a:t>
            </a:r>
          </a:p>
          <a:p>
            <a:pPr marL="0" indent="0">
              <a:buNone/>
            </a:pPr>
            <a:r>
              <a:rPr lang="ru-RU" dirty="0" smtClean="0"/>
              <a:t>5.Желательно, чтобы </a:t>
            </a:r>
            <a:r>
              <a:rPr lang="ru-RU" dirty="0" err="1" smtClean="0"/>
              <a:t>Tm</a:t>
            </a:r>
            <a:r>
              <a:rPr lang="ru-RU" dirty="0" smtClean="0"/>
              <a:t> 5´-концевой части </a:t>
            </a:r>
            <a:r>
              <a:rPr lang="ru-RU" dirty="0" err="1" smtClean="0"/>
              <a:t>праймера</a:t>
            </a:r>
            <a:r>
              <a:rPr lang="ru-RU" dirty="0" smtClean="0"/>
              <a:t> была выше </a:t>
            </a:r>
            <a:r>
              <a:rPr lang="ru-RU" dirty="0" err="1" smtClean="0"/>
              <a:t>Tm</a:t>
            </a:r>
            <a:r>
              <a:rPr lang="ru-RU" dirty="0" smtClean="0"/>
              <a:t> 3´-концевой части.</a:t>
            </a:r>
          </a:p>
          <a:p>
            <a:pPr marL="0" indent="0">
              <a:buNone/>
            </a:pPr>
            <a:r>
              <a:rPr lang="ru-RU" dirty="0" smtClean="0"/>
              <a:t>6.С 5´-конца </a:t>
            </a:r>
            <a:r>
              <a:rPr lang="ru-RU" dirty="0" err="1" smtClean="0"/>
              <a:t>праймера</a:t>
            </a:r>
            <a:r>
              <a:rPr lang="ru-RU" dirty="0" smtClean="0"/>
              <a:t> может быть добавлена не комплементарная матрице последовательность практически любой длины.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039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3125"/>
            <a:ext cx="10515600" cy="5313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Полимеразная цепная реакция (ПЦР) — метод молекулярной биологии, позволяющий добиться значительного увеличения малых концентраций определённых фрагментов нуклеиновой кислоты (ДНК или РНК) в биологическом материале (пробе).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Помимо амплификации ДНК, ПЦР позволяет производить множество других манипуляций с нуклеиновыми кислотами (введение мутаций, сращивание фрагментов ДНК) и широко используется в биологической и медицинской практике, например, для диагностики заболеваний (наследственных, инфекционных), для установления отцовства, для клонирования генов, выделения новых генов.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758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44381"/>
            <a:ext cx="10515600" cy="57325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Во время амплификации обычно используют температуру отжига (Та) </a:t>
            </a:r>
            <a:r>
              <a:rPr lang="ru-RU" dirty="0" err="1" smtClean="0"/>
              <a:t>праймеров</a:t>
            </a:r>
            <a:r>
              <a:rPr lang="ru-RU" dirty="0" smtClean="0"/>
              <a:t> на 5 °С ниже их расчетной (</a:t>
            </a:r>
            <a:r>
              <a:rPr lang="ru-RU" dirty="0" err="1" smtClean="0"/>
              <a:t>Тт</a:t>
            </a:r>
            <a:r>
              <a:rPr lang="ru-RU" dirty="0" smtClean="0"/>
              <a:t>), которую обычно определяют с помощью </a:t>
            </a:r>
            <a:r>
              <a:rPr lang="ru-RU" dirty="0" err="1" smtClean="0"/>
              <a:t>олигонуклеотидных</a:t>
            </a:r>
            <a:r>
              <a:rPr lang="ru-RU" dirty="0" smtClean="0"/>
              <a:t> </a:t>
            </a:r>
            <a:r>
              <a:rPr lang="ru-RU" dirty="0" err="1" smtClean="0"/>
              <a:t>кальку¬ляторов</a:t>
            </a:r>
            <a:r>
              <a:rPr lang="ru-RU" dirty="0" smtClean="0"/>
              <a:t> (см., например, http://www.nwfsc.noaa.gov/protocols/ oligoTMcalc.html). Различия между </a:t>
            </a:r>
            <a:r>
              <a:rPr lang="ru-RU" dirty="0" err="1" smtClean="0"/>
              <a:t>Тт</a:t>
            </a:r>
            <a:r>
              <a:rPr lang="ru-RU" dirty="0" smtClean="0"/>
              <a:t> у пары </a:t>
            </a:r>
            <a:r>
              <a:rPr lang="ru-RU" dirty="0" err="1" smtClean="0"/>
              <a:t>праймеров</a:t>
            </a:r>
            <a:r>
              <a:rPr lang="ru-RU" dirty="0" smtClean="0"/>
              <a:t> в 4-6 °С обычно не сильно оказывают влияние на эффективность ПЦР, </a:t>
            </a:r>
            <a:r>
              <a:rPr lang="ru-RU" dirty="0" err="1" smtClean="0"/>
              <a:t>од¬нако</a:t>
            </a:r>
            <a:r>
              <a:rPr lang="ru-RU" dirty="0" smtClean="0"/>
              <a:t> лучше если их </a:t>
            </a:r>
            <a:r>
              <a:rPr lang="ru-RU" dirty="0" err="1" smtClean="0"/>
              <a:t>Тт</a:t>
            </a:r>
            <a:r>
              <a:rPr lang="ru-RU" dirty="0" smtClean="0"/>
              <a:t> совпадают. Если различия между </a:t>
            </a:r>
            <a:r>
              <a:rPr lang="ru-RU" dirty="0" err="1" smtClean="0"/>
              <a:t>праймерами</a:t>
            </a:r>
            <a:r>
              <a:rPr lang="ru-RU" dirty="0" smtClean="0"/>
              <a:t> слишком велики, то можно изменить их GC-состав, удлинив один из </a:t>
            </a:r>
            <a:r>
              <a:rPr lang="ru-RU" dirty="0" err="1" smtClean="0"/>
              <a:t>праймеров</a:t>
            </a:r>
            <a:r>
              <a:rPr lang="ru-RU" dirty="0" smtClean="0"/>
              <a:t> в соответствии с </a:t>
            </a:r>
            <a:r>
              <a:rPr lang="ru-RU" dirty="0" err="1" smtClean="0"/>
              <a:t>амплифицируемой</a:t>
            </a:r>
            <a:r>
              <a:rPr lang="ru-RU" dirty="0" smtClean="0"/>
              <a:t> </a:t>
            </a:r>
            <a:r>
              <a:rPr lang="ru-RU" dirty="0" err="1" smtClean="0"/>
              <a:t>последова¬тельностью</a:t>
            </a:r>
            <a:r>
              <a:rPr lang="ru-RU" dirty="0" smtClean="0"/>
              <a:t> с 3 - или 5-конца (в первом случае не происходит изменения размера образующегося продукта ПЦР). Для </a:t>
            </a:r>
            <a:r>
              <a:rPr lang="ru-RU" dirty="0" err="1" smtClean="0"/>
              <a:t>приблизитель¬ного</a:t>
            </a:r>
            <a:r>
              <a:rPr lang="ru-RU" dirty="0" smtClean="0"/>
              <a:t> расчета Та вручную можно воспользоваться формулами:</a:t>
            </a:r>
          </a:p>
          <a:p>
            <a:pPr marL="0" indent="0">
              <a:buNone/>
            </a:pPr>
            <a:r>
              <a:rPr lang="ru-RU" dirty="0" smtClean="0"/>
              <a:t>[4(G + С) + 2(А + Т)] - 5°С при длине </a:t>
            </a:r>
            <a:r>
              <a:rPr lang="ru-RU" dirty="0" err="1" smtClean="0"/>
              <a:t>праймера</a:t>
            </a:r>
            <a:r>
              <a:rPr lang="ru-RU" dirty="0" smtClean="0"/>
              <a:t> &lt; = 20 н, или</a:t>
            </a:r>
          </a:p>
          <a:p>
            <a:pPr marL="0" indent="0">
              <a:buNone/>
            </a:pPr>
            <a:r>
              <a:rPr lang="ru-RU" dirty="0" smtClean="0"/>
              <a:t>62,3°С + 0,41 °С (%G-С) - 500/длина </a:t>
            </a:r>
            <a:r>
              <a:rPr lang="ru-RU" dirty="0" err="1" smtClean="0"/>
              <a:t>праймера</a:t>
            </a:r>
            <a:r>
              <a:rPr lang="ru-RU" dirty="0" smtClean="0"/>
              <a:t> - 5°С, при длине </a:t>
            </a:r>
            <a:r>
              <a:rPr lang="ru-RU" dirty="0" err="1" smtClean="0"/>
              <a:t>праймера</a:t>
            </a:r>
            <a:r>
              <a:rPr lang="ru-RU" dirty="0" smtClean="0"/>
              <a:t> &gt;20 н.</a:t>
            </a:r>
          </a:p>
          <a:p>
            <a:pPr marL="0" indent="0">
              <a:buNone/>
            </a:pPr>
            <a:r>
              <a:rPr lang="ru-RU" dirty="0" smtClean="0"/>
              <a:t>Для приблизительного расчета количества </a:t>
            </a:r>
            <a:r>
              <a:rPr lang="ru-RU" dirty="0" err="1" smtClean="0"/>
              <a:t>праймера</a:t>
            </a:r>
            <a:r>
              <a:rPr lang="ru-RU" dirty="0" smtClean="0"/>
              <a:t> в реакционной смеси можно воспользоваться формулой:</a:t>
            </a:r>
          </a:p>
          <a:p>
            <a:pPr marL="0" indent="0">
              <a:buNone/>
            </a:pPr>
            <a:r>
              <a:rPr lang="ru-RU" dirty="0" smtClean="0"/>
              <a:t>х=0,228* l/a </a:t>
            </a:r>
            <a:r>
              <a:rPr lang="ru-RU" dirty="0" err="1" smtClean="0"/>
              <a:t>ml</a:t>
            </a:r>
            <a:r>
              <a:rPr lang="ru-RU" dirty="0" smtClean="0"/>
              <a:t>, где </a:t>
            </a:r>
          </a:p>
          <a:p>
            <a:pPr marL="0" indent="0">
              <a:buNone/>
            </a:pPr>
            <a:r>
              <a:rPr lang="ru-RU" dirty="0" smtClean="0"/>
              <a:t>х – концентрация одного </a:t>
            </a:r>
            <a:r>
              <a:rPr lang="ru-RU" dirty="0" err="1" smtClean="0"/>
              <a:t>праймера</a:t>
            </a:r>
            <a:r>
              <a:rPr lang="ru-RU" dirty="0" smtClean="0"/>
              <a:t> на 50 </a:t>
            </a:r>
            <a:r>
              <a:rPr lang="ru-RU" dirty="0" err="1" smtClean="0"/>
              <a:t>мкл</a:t>
            </a:r>
            <a:r>
              <a:rPr lang="ru-RU" dirty="0" smtClean="0"/>
              <a:t> </a:t>
            </a:r>
            <a:r>
              <a:rPr lang="ru-RU" dirty="0" err="1" smtClean="0"/>
              <a:t>амплификационной</a:t>
            </a:r>
            <a:r>
              <a:rPr lang="ru-RU" dirty="0" smtClean="0"/>
              <a:t> смеси, </a:t>
            </a:r>
          </a:p>
          <a:p>
            <a:pPr marL="0" indent="0">
              <a:buNone/>
            </a:pPr>
            <a:r>
              <a:rPr lang="ru-RU" dirty="0" smtClean="0"/>
              <a:t>l –  длина </a:t>
            </a:r>
            <a:r>
              <a:rPr lang="ru-RU" dirty="0" err="1" smtClean="0"/>
              <a:t>праймера</a:t>
            </a:r>
            <a:r>
              <a:rPr lang="ru-RU" dirty="0" smtClean="0"/>
              <a:t> (пар оснований)</a:t>
            </a:r>
          </a:p>
          <a:p>
            <a:pPr marL="0" indent="0">
              <a:buNone/>
            </a:pPr>
            <a:r>
              <a:rPr lang="ru-RU" dirty="0" smtClean="0"/>
              <a:t>а – концентрация в О.Е. (оптические единицы).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522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6213"/>
            <a:ext cx="10515600" cy="5390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настоящее время не существует теоретических алгоритмов, позволяющих точно предсказывать температуру плавления </a:t>
            </a:r>
            <a:r>
              <a:rPr lang="ru-RU" dirty="0" err="1"/>
              <a:t>праймеров</a:t>
            </a:r>
            <a:r>
              <a:rPr lang="ru-RU" dirty="0"/>
              <a:t> (не говоря уже об оптимальной температуре отжига). Поэтому для получения наилучших результатов необходимо подбирать температуру отжига </a:t>
            </a:r>
            <a:r>
              <a:rPr lang="ru-RU" dirty="0" err="1"/>
              <a:t>праймеров</a:t>
            </a:r>
            <a:r>
              <a:rPr lang="ru-RU" dirty="0"/>
              <a:t> эмпирически.</a:t>
            </a:r>
          </a:p>
          <a:p>
            <a:pPr marL="0" indent="0">
              <a:buNone/>
            </a:pPr>
            <a:r>
              <a:rPr lang="ru-RU" dirty="0"/>
              <a:t>Температура отжига </a:t>
            </a:r>
            <a:r>
              <a:rPr lang="ru-RU" dirty="0" err="1"/>
              <a:t>праймеров</a:t>
            </a:r>
            <a:r>
              <a:rPr lang="ru-RU" dirty="0"/>
              <a:t> является одним из важнейших факторов в создании высокоспецифичной ПЦР-системы. При завышенной температуре отжига эффективность реакции будет неоправданно низкой, тогда как при заниженной температуре могут образовываться неспецифичные продукты амплификации.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624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013" y="577939"/>
            <a:ext cx="10515600" cy="57886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Элонгация.</a:t>
            </a:r>
            <a:r>
              <a:rPr lang="ru-RU" dirty="0"/>
              <a:t> Стандартная температура элонгации при использовании </a:t>
            </a:r>
            <a:r>
              <a:rPr lang="en-US" dirty="0" err="1"/>
              <a:t>Taq</a:t>
            </a:r>
            <a:r>
              <a:rPr lang="ru-RU" dirty="0"/>
              <a:t>-полимеразы дикого типа составляет 68-72</a:t>
            </a:r>
            <a:r>
              <a:rPr lang="ru-RU" baseline="30000" dirty="0"/>
              <a:t> </a:t>
            </a:r>
            <a:r>
              <a:rPr lang="ru-RU" baseline="30000" dirty="0" err="1"/>
              <a:t>о</a:t>
            </a:r>
            <a:r>
              <a:rPr lang="ru-RU" dirty="0" err="1"/>
              <a:t>С</a:t>
            </a:r>
            <a:r>
              <a:rPr lang="ru-RU" dirty="0"/>
              <a:t>. При этой температура для эффективной амплификации фрагментов в несколько сотен </a:t>
            </a:r>
            <a:r>
              <a:rPr lang="ru-RU" dirty="0" err="1"/>
              <a:t>т.п.н</a:t>
            </a:r>
            <a:r>
              <a:rPr lang="ru-RU" dirty="0"/>
              <a:t>. обычно достаточно 5-30 сек элонгации.</a:t>
            </a:r>
          </a:p>
          <a:p>
            <a:pPr marL="0" indent="0">
              <a:buNone/>
            </a:pPr>
            <a:r>
              <a:rPr lang="ru-RU" b="1" dirty="0"/>
              <a:t>Число циклов ПЦР</a:t>
            </a:r>
            <a:r>
              <a:rPr lang="ru-RU" dirty="0"/>
              <a:t>. Число циклов программы амплификации зависит от поставленной задачи, эффективности реакции и количества  ДНК-матриц на старте реакции. При максимальной эффективности реакции достаточно 38-40 </a:t>
            </a:r>
            <a:r>
              <a:rPr lang="ru-RU" dirty="0" err="1"/>
              <a:t>цилов</a:t>
            </a:r>
            <a:r>
              <a:rPr lang="ru-RU" dirty="0"/>
              <a:t> для получения 25-50 </a:t>
            </a:r>
            <a:r>
              <a:rPr lang="ru-RU" dirty="0" err="1"/>
              <a:t>нг</a:t>
            </a:r>
            <a:r>
              <a:rPr lang="ru-RU" dirty="0"/>
              <a:t>/</a:t>
            </a:r>
            <a:r>
              <a:rPr lang="ru-RU" dirty="0" err="1"/>
              <a:t>мкл</a:t>
            </a:r>
            <a:r>
              <a:rPr lang="ru-RU" dirty="0"/>
              <a:t> продукта амплификации с единственной исходной молекулы ДНК.</a:t>
            </a:r>
          </a:p>
          <a:p>
            <a:pPr marL="0" indent="0">
              <a:buNone/>
            </a:pPr>
            <a:r>
              <a:rPr lang="ru-RU" b="1" dirty="0" smtClean="0"/>
              <a:t>Окончательная достройка цепей.</a:t>
            </a:r>
            <a:r>
              <a:rPr lang="ru-RU" dirty="0" smtClean="0"/>
              <a:t> Для достройки </a:t>
            </a:r>
            <a:r>
              <a:rPr lang="ru-RU" dirty="0" err="1" smtClean="0"/>
              <a:t>одноцепочечной</a:t>
            </a:r>
            <a:r>
              <a:rPr lang="ru-RU" dirty="0" smtClean="0"/>
              <a:t> фракции пробирки после ПЦР инкубируют при 72</a:t>
            </a:r>
            <a:r>
              <a:rPr lang="ru-RU" baseline="30000" dirty="0" smtClean="0"/>
              <a:t> </a:t>
            </a:r>
            <a:r>
              <a:rPr lang="ru-RU" baseline="30000" dirty="0" err="1" smtClean="0"/>
              <a:t>о</a:t>
            </a:r>
            <a:r>
              <a:rPr lang="ru-RU" dirty="0" err="1" smtClean="0"/>
              <a:t>С</a:t>
            </a:r>
            <a:r>
              <a:rPr lang="ru-RU" dirty="0" smtClean="0"/>
              <a:t> в течение 5-10 мин (иногда с добавлением свежей порции полимеразы). Особенно полезна достройка </a:t>
            </a:r>
            <a:r>
              <a:rPr lang="ru-RU" dirty="0" err="1" smtClean="0"/>
              <a:t>одноцепочечной</a:t>
            </a:r>
            <a:r>
              <a:rPr lang="ru-RU" dirty="0" smtClean="0"/>
              <a:t> фракции в случае, если продукт амплификации будет использован для обработки </a:t>
            </a:r>
            <a:r>
              <a:rPr lang="ru-RU" dirty="0" err="1" smtClean="0"/>
              <a:t>эндонуклеазами</a:t>
            </a:r>
            <a:r>
              <a:rPr lang="ru-RU" dirty="0" smtClean="0"/>
              <a:t> или непосредственно для реакции </a:t>
            </a:r>
            <a:r>
              <a:rPr lang="ru-RU" dirty="0" err="1" smtClean="0"/>
              <a:t>лигирования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Хранение </a:t>
            </a:r>
            <a:r>
              <a:rPr lang="ru-RU" b="1" dirty="0"/>
              <a:t>пробирок в приборе после ПЦР.</a:t>
            </a:r>
            <a:r>
              <a:rPr lang="ru-RU" dirty="0"/>
              <a:t> Часто можно наблюдать добавление в конце программы амплификации этапа «бесконечного» хранения пробирок при 4-10</a:t>
            </a:r>
            <a:r>
              <a:rPr lang="ru-RU" baseline="30000" dirty="0"/>
              <a:t> </a:t>
            </a:r>
            <a:r>
              <a:rPr lang="ru-RU" baseline="30000" dirty="0" err="1"/>
              <a:t>о</a:t>
            </a:r>
            <a:r>
              <a:rPr lang="ru-RU" dirty="0" err="1"/>
              <a:t>С</a:t>
            </a:r>
            <a:r>
              <a:rPr lang="ru-RU" dirty="0"/>
              <a:t>. Объективных причин использования такого приема нет, поскольку и при комнатной температуре продукт амплификации может храниться сколь угодно без заметных изменений.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208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882" y="125011"/>
            <a:ext cx="4513615" cy="65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22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7290"/>
            <a:ext cx="10515600" cy="5749673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ru-RU" dirty="0"/>
              <a:t>Решите </a:t>
            </a:r>
            <a:r>
              <a:rPr lang="ru-RU" dirty="0" smtClean="0"/>
              <a:t>задачу:</a:t>
            </a:r>
            <a:endParaRPr lang="ru-RU" dirty="0"/>
          </a:p>
          <a:p>
            <a:pPr marL="0" lvl="0" indent="0">
              <a:buNone/>
            </a:pPr>
            <a:r>
              <a:rPr lang="ru-RU" dirty="0"/>
              <a:t>Лаборант-исследователь подготовил реакционную смесь для ПЦР, добавил в пробирку следующие компоненты:</a:t>
            </a:r>
          </a:p>
          <a:p>
            <a:pPr lvl="0"/>
            <a:r>
              <a:rPr lang="ru-RU" dirty="0" err="1"/>
              <a:t>Двухкратный</a:t>
            </a:r>
            <a:r>
              <a:rPr lang="ru-RU" dirty="0"/>
              <a:t> буфер для ПЦР (с </a:t>
            </a:r>
            <a:r>
              <a:rPr lang="en-US" dirty="0"/>
              <a:t>Mg</a:t>
            </a:r>
            <a:r>
              <a:rPr lang="ru-RU" dirty="0"/>
              <a:t>+)</a:t>
            </a:r>
          </a:p>
          <a:p>
            <a:pPr lvl="0"/>
            <a:r>
              <a:rPr lang="ru-RU" dirty="0"/>
              <a:t>ДНК-матрица</a:t>
            </a:r>
          </a:p>
          <a:p>
            <a:pPr lvl="0"/>
            <a:r>
              <a:rPr lang="ru-RU" dirty="0"/>
              <a:t>Прямой </a:t>
            </a:r>
            <a:r>
              <a:rPr lang="ru-RU" dirty="0" err="1"/>
              <a:t>праймер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Затем лаборант отвлекся на смс-сообщение, а когда вернулся к протоколу, задумался, </a:t>
            </a:r>
            <a:r>
              <a:rPr lang="ru-RU" dirty="0" smtClean="0"/>
              <a:t>каких </a:t>
            </a:r>
            <a:r>
              <a:rPr lang="ru-RU" dirty="0"/>
              <a:t>компонентов </a:t>
            </a:r>
            <a:r>
              <a:rPr lang="ru-RU" dirty="0" smtClean="0"/>
              <a:t>не </a:t>
            </a:r>
            <a:r>
              <a:rPr lang="ru-RU" dirty="0"/>
              <a:t>хватает в реакционной смеси. Определите, какие компоненты нужно добавить в реакционную смесь: </a:t>
            </a:r>
            <a:r>
              <a:rPr lang="ru-RU" dirty="0" err="1"/>
              <a:t>дезоксигуанозинтрифосфат</a:t>
            </a:r>
            <a:r>
              <a:rPr lang="ru-RU" dirty="0"/>
              <a:t>, РНК-матрица, РНК-зависимая ДНК-полимераза, </a:t>
            </a:r>
            <a:r>
              <a:rPr lang="ru-RU" dirty="0" err="1"/>
              <a:t>дезокситимидиндтрифосфат</a:t>
            </a:r>
            <a:r>
              <a:rPr lang="ru-RU" dirty="0"/>
              <a:t>, </a:t>
            </a:r>
            <a:r>
              <a:rPr lang="ru-RU" dirty="0" err="1"/>
              <a:t>дезоксиадениндтрифосфат</a:t>
            </a:r>
            <a:r>
              <a:rPr lang="ru-RU" dirty="0"/>
              <a:t>, </a:t>
            </a:r>
            <a:r>
              <a:rPr lang="ru-RU" dirty="0" err="1"/>
              <a:t>дезоксицитидиндтрифосфат</a:t>
            </a:r>
            <a:r>
              <a:rPr lang="ru-RU" dirty="0"/>
              <a:t>, ДНК-зависимая РНК-полимераза, ДНК-зависимая ДНК-полимераза, обратный </a:t>
            </a:r>
            <a:r>
              <a:rPr lang="ru-RU" dirty="0" err="1"/>
              <a:t>праймер</a:t>
            </a:r>
            <a:r>
              <a:rPr lang="ru-RU" dirty="0"/>
              <a:t>, </a:t>
            </a:r>
            <a:r>
              <a:rPr lang="ru-RU" dirty="0" err="1"/>
              <a:t>дезоксиуридинтрифосфат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922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9847"/>
            <a:ext cx="10515600" cy="99365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Детекция</a:t>
            </a:r>
            <a:r>
              <a:rPr lang="ru-RU" dirty="0" smtClean="0"/>
              <a:t> и визуализация продуктов амплификации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8422"/>
            <a:ext cx="10515600" cy="49907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Проведение электрофореза является финальной стадией ПЦР. Для </a:t>
            </a:r>
            <a:r>
              <a:rPr lang="ru-RU" dirty="0" err="1" smtClean="0"/>
              <a:t>детекции</a:t>
            </a:r>
            <a:r>
              <a:rPr lang="ru-RU" dirty="0" smtClean="0"/>
              <a:t> </a:t>
            </a:r>
            <a:r>
              <a:rPr lang="ru-RU" dirty="0" err="1" smtClean="0"/>
              <a:t>амплифицированных</a:t>
            </a:r>
            <a:r>
              <a:rPr lang="ru-RU" dirty="0" smtClean="0"/>
              <a:t> фрагментов ДНК используется метод горизонтального электрофореза в </a:t>
            </a:r>
            <a:r>
              <a:rPr lang="ru-RU" dirty="0" err="1" smtClean="0"/>
              <a:t>агарозном</a:t>
            </a:r>
            <a:r>
              <a:rPr lang="ru-RU" dirty="0" smtClean="0"/>
              <a:t> геле или вертикального электрофореза в </a:t>
            </a:r>
            <a:r>
              <a:rPr lang="ru-RU" dirty="0" err="1" smtClean="0"/>
              <a:t>полиакриамидном</a:t>
            </a:r>
            <a:r>
              <a:rPr lang="ru-RU" dirty="0" smtClean="0"/>
              <a:t> геле с использованием буфера</a:t>
            </a:r>
          </a:p>
          <a:p>
            <a:pPr marL="0" indent="0">
              <a:buNone/>
            </a:pPr>
            <a:r>
              <a:rPr lang="ru-RU" dirty="0" smtClean="0"/>
              <a:t>Электрофорез в </a:t>
            </a:r>
            <a:r>
              <a:rPr lang="ru-RU" dirty="0" err="1" smtClean="0"/>
              <a:t>агарозных</a:t>
            </a:r>
            <a:r>
              <a:rPr lang="ru-RU" dirty="0" smtClean="0"/>
              <a:t> или полиакриламидных гелях позволяет разделять молекулы ДНК по их размерам. Скорость миграции молекул ДНК в геле обратно пропорциональна логарифму их размера, и, следовательно, их молекулярного веса. С помощью количественного электрофореза определяют размер фрагментов ДНК и количество ДНК. Этот метод основан на сравнительном анализе исследуемого и стандартного препаратов ДНК на фотографии геля, окрашенного бромистым </a:t>
            </a:r>
            <a:r>
              <a:rPr lang="ru-RU" dirty="0" err="1" smtClean="0"/>
              <a:t>этидием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Бромистый </a:t>
            </a:r>
            <a:r>
              <a:rPr lang="ru-RU" dirty="0" err="1" smtClean="0"/>
              <a:t>этидий</a:t>
            </a:r>
            <a:r>
              <a:rPr lang="ru-RU" dirty="0" smtClean="0"/>
              <a:t>* является </a:t>
            </a:r>
            <a:r>
              <a:rPr lang="ru-RU" dirty="0" err="1" smtClean="0"/>
              <a:t>интеркалирующим</a:t>
            </a:r>
            <a:r>
              <a:rPr lang="ru-RU" dirty="0" smtClean="0"/>
              <a:t> красителем и способно встраиваться в </a:t>
            </a:r>
            <a:r>
              <a:rPr lang="ru-RU" dirty="0" err="1" smtClean="0"/>
              <a:t>двухцепочечные</a:t>
            </a:r>
            <a:r>
              <a:rPr lang="ru-RU" dirty="0" smtClean="0"/>
              <a:t> молекулы ДНК. Ультрафиолетовый свет**, поглощенный бромистым </a:t>
            </a:r>
            <a:r>
              <a:rPr lang="ru-RU" dirty="0" err="1" smtClean="0"/>
              <a:t>этидием</a:t>
            </a:r>
            <a:r>
              <a:rPr lang="ru-RU" dirty="0" smtClean="0"/>
              <a:t> и ДНК (возбуждение передается на краситель), испускается затем в виде флюоресценции в области видимого света при 590 </a:t>
            </a:r>
            <a:r>
              <a:rPr lang="ru-RU" dirty="0" err="1" smtClean="0"/>
              <a:t>нм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104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615" y="0"/>
            <a:ext cx="8772257" cy="657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5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415" y="374323"/>
            <a:ext cx="9568884" cy="60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04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93" y="157836"/>
            <a:ext cx="7042155" cy="65335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341" y="1069829"/>
            <a:ext cx="2937791" cy="48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18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57" y="638132"/>
            <a:ext cx="11500038" cy="527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720" y="210358"/>
            <a:ext cx="10515600" cy="6929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719" y="903318"/>
            <a:ext cx="6673553" cy="55829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Открытию полимеразной цепной реакции предшествовало развитие </a:t>
            </a:r>
            <a:r>
              <a:rPr lang="ru-RU" dirty="0" err="1" smtClean="0"/>
              <a:t>молекулярнобиологических</a:t>
            </a:r>
            <a:r>
              <a:rPr lang="ru-RU" dirty="0" smtClean="0"/>
              <a:t> технологий.</a:t>
            </a:r>
          </a:p>
          <a:p>
            <a:pPr marL="0" indent="0">
              <a:buNone/>
            </a:pPr>
            <a:r>
              <a:rPr lang="ru-RU" dirty="0" smtClean="0"/>
              <a:t>В 1869 г. И. </a:t>
            </a:r>
            <a:r>
              <a:rPr lang="ru-RU" dirty="0" err="1" smtClean="0"/>
              <a:t>Мишером</a:t>
            </a:r>
            <a:r>
              <a:rPr lang="ru-RU" dirty="0" smtClean="0"/>
              <a:t> была открыта ДНК. Биологическая функция нового вещества была не ясна.</a:t>
            </a:r>
          </a:p>
          <a:p>
            <a:pPr marL="0" indent="0">
              <a:buNone/>
            </a:pPr>
            <a:r>
              <a:rPr lang="ru-RU" dirty="0" smtClean="0"/>
              <a:t>В 1944 г. ученые О. </a:t>
            </a:r>
            <a:r>
              <a:rPr lang="ru-RU" dirty="0" err="1" smtClean="0"/>
              <a:t>Эвери</a:t>
            </a:r>
            <a:r>
              <a:rPr lang="ru-RU" dirty="0" smtClean="0"/>
              <a:t>, К. </a:t>
            </a:r>
            <a:r>
              <a:rPr lang="ru-RU" dirty="0" err="1" smtClean="0"/>
              <a:t>Маклеод</a:t>
            </a:r>
            <a:r>
              <a:rPr lang="ru-RU" dirty="0" smtClean="0"/>
              <a:t> и М. Маккарти провели ряд экспериментов</a:t>
            </a:r>
            <a:r>
              <a:rPr lang="en-US" dirty="0" smtClean="0"/>
              <a:t> </a:t>
            </a:r>
            <a:r>
              <a:rPr lang="ru-RU" dirty="0" smtClean="0"/>
              <a:t>по трансформации бактерий и доказали, что за трансформацию (приобретение болезнетворных свойств безвредной культурой в результате добавления в нее мертвых</a:t>
            </a:r>
            <a:r>
              <a:rPr lang="en-US" dirty="0" smtClean="0"/>
              <a:t> </a:t>
            </a:r>
            <a:r>
              <a:rPr lang="ru-RU" dirty="0" smtClean="0"/>
              <a:t>болезнетворных бактерий) отвечают выделенные из пневмококков ДНК.</a:t>
            </a:r>
          </a:p>
          <a:p>
            <a:pPr marL="0" indent="0">
              <a:buNone/>
            </a:pPr>
            <a:r>
              <a:rPr lang="ru-RU" dirty="0" smtClean="0"/>
              <a:t>Вплоть до 50-х годов XX века точное строение ДНК и способ передачи наследственной информации оставались неизвестными, хотя и было доказано, что ДНК состоит из нескольких цепочек, состоящих из нуклеотидов.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913" y="916657"/>
            <a:ext cx="5119199" cy="556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531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ru-RU" dirty="0"/>
              <a:t>ПЦР в реальном времени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996" y="1325562"/>
            <a:ext cx="5263496" cy="52461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Количественная ПЦР (</a:t>
            </a:r>
            <a:r>
              <a:rPr lang="ru-RU" dirty="0" err="1"/>
              <a:t>quantitative</a:t>
            </a:r>
            <a:r>
              <a:rPr lang="ru-RU" dirty="0"/>
              <a:t> PCR, Q-PCR), или ПЦР в реальном </a:t>
            </a:r>
            <a:r>
              <a:rPr lang="ru-RU" dirty="0" smtClean="0"/>
              <a:t>времени, </a:t>
            </a:r>
            <a:r>
              <a:rPr lang="ru-RU" dirty="0"/>
              <a:t>— используется для непосредственного наблюдения за измерением количества конкретного ПЦР продукта в каждом цикле реакции.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этом методе используют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флуоресцентно</a:t>
            </a:r>
            <a:r>
              <a:rPr lang="ru-RU" dirty="0"/>
              <a:t> меченые ДНК-зонды для анализа накопления продукта реакции или </a:t>
            </a:r>
            <a:r>
              <a:rPr lang="ru-RU" dirty="0" err="1"/>
              <a:t>интеркалирующий</a:t>
            </a:r>
            <a:r>
              <a:rPr lang="ru-RU" dirty="0"/>
              <a:t> краситель SYBR </a:t>
            </a:r>
            <a:r>
              <a:rPr lang="ru-RU" dirty="0" err="1"/>
              <a:t>Green</a:t>
            </a:r>
            <a:r>
              <a:rPr lang="ru-RU" dirty="0"/>
              <a:t> (или его аналоги). </a:t>
            </a:r>
            <a:r>
              <a:rPr lang="ru-RU" dirty="0" err="1"/>
              <a:t>Sybr</a:t>
            </a:r>
            <a:r>
              <a:rPr lang="ru-RU" dirty="0"/>
              <a:t> </a:t>
            </a:r>
            <a:r>
              <a:rPr lang="ru-RU" dirty="0" err="1"/>
              <a:t>Green</a:t>
            </a:r>
            <a:r>
              <a:rPr lang="ru-RU" dirty="0"/>
              <a:t> </a:t>
            </a:r>
            <a:r>
              <a:rPr lang="ru-RU" dirty="0" smtClean="0"/>
              <a:t>I </a:t>
            </a:r>
            <a:r>
              <a:rPr lang="ru-RU" dirty="0"/>
              <a:t>обеспечивает простой и экономичный вариант для </a:t>
            </a:r>
            <a:r>
              <a:rPr lang="ru-RU" dirty="0" err="1"/>
              <a:t>детекции</a:t>
            </a:r>
            <a:r>
              <a:rPr lang="ru-RU" dirty="0"/>
              <a:t> и количественного определения ПЦР-продуктов в ходе ПЦР в режиме реального времени без необходимости использования специфичных флуоресцентных зондов или </a:t>
            </a:r>
            <a:r>
              <a:rPr lang="ru-RU" dirty="0" err="1"/>
              <a:t>праймеров</a:t>
            </a:r>
            <a:r>
              <a:rPr lang="ru-RU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ходе амплификации краситель SYBR </a:t>
            </a:r>
            <a:r>
              <a:rPr lang="ru-RU" dirty="0" err="1"/>
              <a:t>Green</a:t>
            </a:r>
            <a:r>
              <a:rPr lang="ru-RU" dirty="0"/>
              <a:t> I встраивается в малую бороздку ДНК продуктов ПЦР и испускает более сильный по сравнению с несвязанным красителем флуоресцентный сигнал при облучении синим лазером.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676" y="1325563"/>
            <a:ext cx="6644924" cy="414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25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425" y="90637"/>
            <a:ext cx="8748175" cy="67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41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843" y="341831"/>
            <a:ext cx="10960693" cy="61615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Для удобства </a:t>
            </a:r>
            <a:r>
              <a:rPr lang="ru-RU" dirty="0" err="1"/>
              <a:t>детекции</a:t>
            </a:r>
            <a:r>
              <a:rPr lang="ru-RU" dirty="0"/>
              <a:t> и контроля эффективности амплификации в состав реакционной смеси могут быть включены </a:t>
            </a:r>
            <a:r>
              <a:rPr lang="ru-RU" b="1" dirty="0"/>
              <a:t>дополнительные компоненты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Положительный контрольный образец (ПКО) </a:t>
            </a:r>
            <a:r>
              <a:rPr lang="ru-RU" dirty="0"/>
              <a:t>представляет собой искусственно синтезированную </a:t>
            </a:r>
            <a:r>
              <a:rPr lang="ru-RU" dirty="0" err="1"/>
              <a:t>олигонкулеотидную</a:t>
            </a:r>
            <a:r>
              <a:rPr lang="ru-RU" dirty="0"/>
              <a:t> последовательность, строго соответствующую искомой. Соответственно, </a:t>
            </a:r>
            <a:r>
              <a:rPr lang="ru-RU" dirty="0" err="1"/>
              <a:t>праймеры</a:t>
            </a:r>
            <a:r>
              <a:rPr lang="ru-RU" dirty="0"/>
              <a:t> для ПКО и искомой мишени одинаковые, что позволяет удостовериться в работоспособности и сохранности компонентов РС, необходимых для нормального прохождения ПЦР.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Отрицательный </a:t>
            </a:r>
            <a:r>
              <a:rPr lang="ru-RU" b="1" dirty="0"/>
              <a:t>контрольный образец (ОКО) </a:t>
            </a:r>
            <a:r>
              <a:rPr lang="ru-RU" dirty="0"/>
              <a:t>включает в себя все компоненты реакции, но вместо клинического материала или препарата НК вносится соответствующее количество </a:t>
            </a:r>
            <a:r>
              <a:rPr lang="ru-RU" dirty="0" err="1"/>
              <a:t>деионизованной</a:t>
            </a:r>
            <a:r>
              <a:rPr lang="ru-RU" dirty="0"/>
              <a:t> воды или экстракта, не содержащего исследуемую ДНК. Отрицательный контроль необходим для проверки компонентов реакции на отсутствие в них ДНК или клеток возбудителя вследствие контаминации и исключения учета ложноположительных результатов.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30281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Диагностика инфекционных заболеваний. </a:t>
            </a:r>
            <a:r>
              <a:rPr lang="ru-RU" dirty="0"/>
              <a:t>ПЦР в настоящее время является одним из наиболее важных диагностических инструментов исследования нуклеиновых кислот. ПЦР, по сравнению с рутинными методами, обладает более высокой чувствительностью и специфичностью и позволяет проводить прямое определение микроорганизмов непосредственно в клиническом материале без получения чистой культуры возбудителя. Такой подход является наиболее информативным при диагностике внутриклеточных паразитов и медленнорастущих микроорганизмов, требующих сложных условий культивирования.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916778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" y="431800"/>
            <a:ext cx="11239500" cy="591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Одним из наиболее перспективных направлений ПЦР-диагностики являются </a:t>
            </a:r>
            <a:r>
              <a:rPr lang="ru-RU" b="1" dirty="0"/>
              <a:t>генетические исследования</a:t>
            </a:r>
            <a:r>
              <a:rPr lang="ru-RU" dirty="0"/>
              <a:t>, а именно:</a:t>
            </a:r>
          </a:p>
          <a:p>
            <a:pPr lvl="0"/>
            <a:r>
              <a:rPr lang="ru-RU" dirty="0"/>
              <a:t>мутации, обусловливающие наследственные заболевания;</a:t>
            </a:r>
          </a:p>
          <a:p>
            <a:pPr lvl="0"/>
            <a:r>
              <a:rPr lang="ru-RU" dirty="0"/>
              <a:t>полиморфизмы, ассоциированные с предрасположенностью к </a:t>
            </a:r>
            <a:r>
              <a:rPr lang="ru-RU" dirty="0" err="1"/>
              <a:t>мультифакторным</a:t>
            </a:r>
            <a:r>
              <a:rPr lang="ru-RU" dirty="0"/>
              <a:t> заболеваниям;</a:t>
            </a:r>
          </a:p>
          <a:p>
            <a:pPr lvl="0"/>
            <a:r>
              <a:rPr lang="ru-RU" dirty="0" err="1"/>
              <a:t>онкогенетика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фармакогенетика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HLA-типирование;</a:t>
            </a:r>
          </a:p>
          <a:p>
            <a:pPr lvl="0"/>
            <a:r>
              <a:rPr lang="ru-RU" dirty="0"/>
              <a:t>иммуногенетика;</a:t>
            </a:r>
          </a:p>
          <a:p>
            <a:pPr lvl="0"/>
            <a:r>
              <a:rPr lang="ru-RU" dirty="0"/>
              <a:t>нарушения метаболизма и т.д.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Особую </a:t>
            </a:r>
            <a:r>
              <a:rPr lang="ru-RU" dirty="0"/>
              <a:t>актуальность ПЦР – исследования приобретают в свете возможности использования молекулярно-генетических методов для профилактики и борьбы с неинфекционными заболеваниями (НИЗ), в первую очередь, раком, сердечно-сосудистыми, респираторными заболеваниями, сахарным диабетом.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230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546100"/>
            <a:ext cx="11099800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Ветеринария.</a:t>
            </a:r>
            <a:r>
              <a:rPr lang="ru-RU" dirty="0" smtClean="0"/>
              <a:t> </a:t>
            </a:r>
            <a:r>
              <a:rPr lang="ru-RU" dirty="0"/>
              <a:t>ПЦР – диагностика дает возможность постановки точного диагноза при инфекционных заболеваниях, определения их этиологии, корректировки проводимого лечения. В наше время ветеринары разработали тест-системы для диагностики методом ПЦР таких заболеваний, как: туберкулёз, сибирская язва, лейкоз, чума крупного рогатого скота, бешенство, ящур, бруцеллез, </a:t>
            </a:r>
            <a:r>
              <a:rPr lang="ru-RU" dirty="0" err="1"/>
              <a:t>кампилобактериоз</a:t>
            </a:r>
            <a:r>
              <a:rPr lang="ru-RU" dirty="0"/>
              <a:t>, </a:t>
            </a:r>
            <a:r>
              <a:rPr lang="ru-RU" dirty="0" err="1"/>
              <a:t>листериоз</a:t>
            </a:r>
            <a:r>
              <a:rPr lang="ru-RU" dirty="0"/>
              <a:t>, хламидиоз животных, классическая чума свиней, респираторно-репродуктивный синдром свиней, </a:t>
            </a:r>
            <a:r>
              <a:rPr lang="ru-RU" dirty="0" err="1"/>
              <a:t>парвовирусная</a:t>
            </a:r>
            <a:r>
              <a:rPr lang="ru-RU" dirty="0"/>
              <a:t> инфекция свиней, </a:t>
            </a:r>
            <a:r>
              <a:rPr lang="ru-RU" dirty="0" err="1"/>
              <a:t>энцефаломиокардит</a:t>
            </a:r>
            <a:r>
              <a:rPr lang="ru-RU" dirty="0"/>
              <a:t> свиней, сальмонеллёз, </a:t>
            </a:r>
            <a:r>
              <a:rPr lang="ru-RU" dirty="0" err="1"/>
              <a:t>стафилококкоз</a:t>
            </a:r>
            <a:r>
              <a:rPr lang="ru-RU" dirty="0"/>
              <a:t>, микоплазмоз, болезнь Марека, реовирусная инфекция, болезнь </a:t>
            </a:r>
            <a:r>
              <a:rPr lang="ru-RU" dirty="0" err="1"/>
              <a:t>Гамборо</a:t>
            </a:r>
            <a:r>
              <a:rPr lang="ru-RU" dirty="0"/>
              <a:t>, инфекционный бронхит птиц, </a:t>
            </a:r>
            <a:r>
              <a:rPr lang="ru-RU" dirty="0" err="1"/>
              <a:t>ньюкаслская</a:t>
            </a:r>
            <a:r>
              <a:rPr lang="ru-RU" dirty="0"/>
              <a:t> болезнь, чума плотоядных, вирусный энтерит норок, вирусный гепатит утят и др.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487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457200"/>
            <a:ext cx="11099800" cy="59309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Полимеразная цепная реакция в растениеводстве.</a:t>
            </a:r>
            <a:r>
              <a:rPr lang="ru-RU" dirty="0"/>
              <a:t> Вирусные инфекции культурных растений вызывают ощутимые потери урожая, заметно ухудшают качество сельскохозяйственной продукции и все чаще рассматриваются как серьезная угроза продовольственной безопасности. Важнейшую роль в предупреждении распространения вирусных инфекций играет карантинный контроль продукции растениеводства, особенно импортируемого семенного и посадочного материала. В современной фитопатологии ПЦР применяют не только для диагностики патогенов растений, но также в таксономии и филогении </a:t>
            </a:r>
            <a:r>
              <a:rPr lang="ru-RU" dirty="0" err="1"/>
              <a:t>вироидов</a:t>
            </a:r>
            <a:r>
              <a:rPr lang="ru-RU" dirty="0"/>
              <a:t>, вирусов, </a:t>
            </a:r>
            <a:r>
              <a:rPr lang="ru-RU" dirty="0" err="1"/>
              <a:t>фитоплазм</a:t>
            </a:r>
            <a:r>
              <a:rPr lang="ru-RU" dirty="0"/>
              <a:t>, бактерий, грибов, оомицетов и нематод.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Эта </a:t>
            </a:r>
            <a:r>
              <a:rPr lang="ru-RU" dirty="0"/>
              <a:t>техника широко используется для мониторинга болезней растений, а также для </a:t>
            </a:r>
            <a:r>
              <a:rPr lang="ru-RU" dirty="0" err="1"/>
              <a:t>детекции</a:t>
            </a:r>
            <a:r>
              <a:rPr lang="ru-RU" dirty="0"/>
              <a:t> возбудителей болезней в органах вегетирующих растений, семенах, фруктах и другой хранящейся продукции растениеводства. Применение диагностических наборов позволяет получить в течение нескольких часов быстрые и достоверные (со специфичностью анализа более 95%) результаты, позволяющие сделать своевременную выбраковку семенного материала, а также при необходимости подобрать оптимальные состав и дозы реагентов для химической обработки растений, уменьшая тем самым потери урожая.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531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478564"/>
            <a:ext cx="11290300" cy="59476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ПЦР в судебно-медицинской экспертизе.</a:t>
            </a:r>
            <a:r>
              <a:rPr lang="ru-RU" dirty="0"/>
              <a:t> Первый опыт использования полимеразной цепной реакции для исследования судебно-медицинских объектов описан в 1987-1988 годах в работах по типированию локуса HLA-DQA1.</a:t>
            </a:r>
          </a:p>
          <a:p>
            <a:pPr marL="0" indent="0">
              <a:buNone/>
            </a:pPr>
            <a:r>
              <a:rPr lang="ru-RU" dirty="0"/>
              <a:t>Разработки ФГБУ «Российский центр судебно-медицинской экспертизы» </a:t>
            </a:r>
            <a:r>
              <a:rPr lang="ru-RU" dirty="0" err="1"/>
              <a:t>Минздравсоцразвития</a:t>
            </a:r>
            <a:r>
              <a:rPr lang="ru-RU" dirty="0"/>
              <a:t> России в области использования ПЦР в судебной медицине позволили выделить основные направления судебно-медицинской методики анализа ДНК методом ПЦР:</a:t>
            </a:r>
          </a:p>
          <a:p>
            <a:r>
              <a:rPr lang="ru-RU" dirty="0"/>
              <a:t>исследования малого количества ДНК и ее деградации, актуальные для экспертной практики;</a:t>
            </a:r>
          </a:p>
          <a:p>
            <a:pPr lvl="0"/>
            <a:r>
              <a:rPr lang="ru-RU" dirty="0"/>
              <a:t>исследование биологических объектов разного происхождения (установление половой принадлежность объекта);</a:t>
            </a:r>
          </a:p>
          <a:p>
            <a:pPr lvl="0"/>
            <a:r>
              <a:rPr lang="ru-RU" dirty="0"/>
              <a:t>работа с образцами спермы со сниженным содержанием сперматозоидов (</a:t>
            </a:r>
            <a:r>
              <a:rPr lang="ru-RU" dirty="0" err="1"/>
              <a:t>олигозооспермия</a:t>
            </a:r>
            <a:r>
              <a:rPr lang="ru-RU" dirty="0"/>
              <a:t>);</a:t>
            </a:r>
          </a:p>
          <a:p>
            <a:pPr lvl="0"/>
            <a:r>
              <a:rPr lang="ru-RU" dirty="0"/>
              <a:t>исследование образцов, содержащих смесь женской и мужской ДНК;</a:t>
            </a:r>
          </a:p>
          <a:p>
            <a:pPr lvl="0"/>
            <a:r>
              <a:rPr lang="ru-RU" dirty="0"/>
              <a:t>исследование следов разной давности образования;</a:t>
            </a:r>
          </a:p>
          <a:p>
            <a:pPr lvl="0"/>
            <a:r>
              <a:rPr lang="ru-RU" dirty="0"/>
              <a:t>исследование следов, расположенных на различных предметах-носителях;</a:t>
            </a:r>
          </a:p>
          <a:p>
            <a:pPr lvl="0"/>
            <a:r>
              <a:rPr lang="ru-RU" dirty="0"/>
              <a:t>исследование образцов с микробным загрязнением.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853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35300" y="2587506"/>
            <a:ext cx="6286500" cy="1425694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29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0935"/>
            <a:ext cx="5391684" cy="55360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В 1983-1984 гг. К. </a:t>
            </a:r>
            <a:r>
              <a:rPr lang="ru-RU" dirty="0" err="1" smtClean="0"/>
              <a:t>Мюллис</a:t>
            </a:r>
            <a:r>
              <a:rPr lang="ru-RU" dirty="0" smtClean="0"/>
              <a:t> провел ряд экспериментов по разработке ПЦР и первым начал использовать </a:t>
            </a:r>
            <a:r>
              <a:rPr lang="ru-RU" dirty="0" err="1" smtClean="0"/>
              <a:t>Taq</a:t>
            </a:r>
            <a:r>
              <a:rPr lang="ru-RU" dirty="0" smtClean="0"/>
              <a:t>-полимеразу вместо неустойчивой к высоким температурам ДНК-полимеразы. Это позволило ускорить работы по разработке полимеразной цепной реакции. Кроме того, К. </a:t>
            </a:r>
            <a:r>
              <a:rPr lang="ru-RU" dirty="0" err="1" smtClean="0"/>
              <a:t>Мюллис</a:t>
            </a:r>
            <a:r>
              <a:rPr lang="ru-RU" dirty="0" smtClean="0"/>
              <a:t> вместе с Ф. </a:t>
            </a:r>
            <a:r>
              <a:rPr lang="ru-RU" dirty="0" err="1" smtClean="0"/>
              <a:t>Фалуном</a:t>
            </a:r>
            <a:r>
              <a:rPr lang="ru-RU" dirty="0" smtClean="0"/>
              <a:t> разработали алгоритм циклических изменений температуры в ходе ПЦР. </a:t>
            </a:r>
          </a:p>
          <a:p>
            <a:pPr marL="0" indent="0">
              <a:buNone/>
            </a:pPr>
            <a:r>
              <a:rPr lang="ru-RU" dirty="0"/>
              <a:t>Таким образом, сформировался принцип использования ПЦР как метода амплификации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vitro</a:t>
            </a:r>
            <a:r>
              <a:rPr lang="ru-RU" dirty="0"/>
              <a:t> заданных фрагментов ДНК с полностью или частично известной последовательностью.</a:t>
            </a:r>
          </a:p>
          <a:p>
            <a:pPr marL="0" indent="0">
              <a:buNone/>
            </a:pPr>
            <a:r>
              <a:rPr lang="ru-RU" dirty="0"/>
              <a:t>Результатом открытия ПЦР стало почти немедленное практическое применение метода.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734" y="449982"/>
            <a:ext cx="3887091" cy="572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8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8198"/>
          </a:xfrm>
        </p:spPr>
        <p:txBody>
          <a:bodyPr>
            <a:normAutofit/>
          </a:bodyPr>
          <a:lstStyle/>
          <a:p>
            <a:r>
              <a:rPr lang="ru-RU" dirty="0"/>
              <a:t>Проведение </a:t>
            </a:r>
            <a:r>
              <a:rPr lang="ru-RU" dirty="0" smtClean="0"/>
              <a:t>ПЦР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1690"/>
            <a:ext cx="10515600" cy="48352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Метод основан на многократном избирательном копировании определённого участка нуклеиновой кислоты ДНК при помощи ферментов в искусственных условиях (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vitro</a:t>
            </a:r>
            <a:r>
              <a:rPr lang="ru-RU" dirty="0" smtClean="0"/>
              <a:t>). </a:t>
            </a:r>
          </a:p>
          <a:p>
            <a:pPr marL="0" indent="0">
              <a:buNone/>
            </a:pPr>
            <a:r>
              <a:rPr lang="ru-RU" dirty="0" smtClean="0"/>
              <a:t>При этом происходит копирование только того участка, который удовлетворяет заданным условиям, и только в том случае, если он присутствует в исследуемом образце. В отличие от амплификации ДНК в живых организмах (репликации), с помощью ПЦР </a:t>
            </a:r>
            <a:r>
              <a:rPr lang="ru-RU" dirty="0" err="1" smtClean="0"/>
              <a:t>амплифицируются</a:t>
            </a:r>
            <a:r>
              <a:rPr lang="ru-RU" dirty="0" smtClean="0"/>
              <a:t> относительно короткие участки ДНК. В обычном ПЦР-процессе длина копируемых ДНК-участков составляет не более 3000 пар оснований. С помощью смеси различных полимераз, с использованием добавок и при определённых условиях длина ПЦР-фрагмента может достигать 20—40 тысяч пар нуклеотидов. Это всё равно значительно меньше длины хромосомной ДНК </a:t>
            </a:r>
            <a:r>
              <a:rPr lang="ru-RU" dirty="0" err="1" smtClean="0"/>
              <a:t>эукариотической</a:t>
            </a:r>
            <a:r>
              <a:rPr lang="ru-RU" dirty="0" smtClean="0"/>
              <a:t> клетки. Например, длина самой короткой ядерной хромосомы у человека (21-ая хромосома) составляет 46,71 миллионов пар оснований.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4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448" y="117298"/>
            <a:ext cx="10515600" cy="6689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Компоненты реакции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448" y="786214"/>
            <a:ext cx="11501928" cy="58453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Для проведения ПЦР в простейшем случае требуются следующие компоненты:</a:t>
            </a:r>
          </a:p>
          <a:p>
            <a:r>
              <a:rPr lang="ru-RU" sz="2000" dirty="0" smtClean="0"/>
              <a:t>ДНК-матрица, содержащая тот участок ДНК, который требуется </a:t>
            </a:r>
            <a:r>
              <a:rPr lang="ru-RU" sz="2000" dirty="0" err="1" smtClean="0"/>
              <a:t>амплифицировать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Два </a:t>
            </a:r>
            <a:r>
              <a:rPr lang="ru-RU" sz="2000" dirty="0" err="1" smtClean="0"/>
              <a:t>праймера</a:t>
            </a:r>
            <a:r>
              <a:rPr lang="ru-RU" sz="2000" dirty="0" smtClean="0"/>
              <a:t>, комплементарные противоположным концам разных цепей требуемого фрагмента ДНК.</a:t>
            </a:r>
          </a:p>
          <a:p>
            <a:r>
              <a:rPr lang="ru-RU" sz="2000" dirty="0" smtClean="0"/>
              <a:t>Термостабильная ДНК-полимераза — фермент, который катализирует реакцию полимеризации ДНК. Полимераза для использования в ПЦР должна сохранять активность при высокой температуре длительное время, поэтому используют ферменты, выделенные из термофилов — </a:t>
            </a:r>
            <a:r>
              <a:rPr lang="ru-RU" sz="2000" dirty="0" err="1" smtClean="0"/>
              <a:t>Thermus</a:t>
            </a:r>
            <a:r>
              <a:rPr lang="ru-RU" sz="2000" dirty="0" smtClean="0"/>
              <a:t> </a:t>
            </a:r>
            <a:r>
              <a:rPr lang="ru-RU" sz="2000" dirty="0" err="1" smtClean="0"/>
              <a:t>aquaticus</a:t>
            </a:r>
            <a:r>
              <a:rPr lang="ru-RU" sz="2000" dirty="0" smtClean="0"/>
              <a:t> (</a:t>
            </a:r>
            <a:r>
              <a:rPr lang="ru-RU" sz="2000" dirty="0" err="1" smtClean="0"/>
              <a:t>Taq</a:t>
            </a:r>
            <a:r>
              <a:rPr lang="ru-RU" sz="2000" dirty="0" smtClean="0"/>
              <a:t>-полимераза), </a:t>
            </a:r>
            <a:r>
              <a:rPr lang="ru-RU" sz="2000" dirty="0" err="1" smtClean="0"/>
              <a:t>Pyrococcus</a:t>
            </a:r>
            <a:r>
              <a:rPr lang="ru-RU" sz="2000" dirty="0" smtClean="0"/>
              <a:t> </a:t>
            </a:r>
            <a:r>
              <a:rPr lang="ru-RU" sz="2000" dirty="0" err="1" smtClean="0"/>
              <a:t>furiosus</a:t>
            </a:r>
            <a:r>
              <a:rPr lang="ru-RU" sz="2000" dirty="0" smtClean="0"/>
              <a:t> (</a:t>
            </a:r>
            <a:r>
              <a:rPr lang="ru-RU" sz="2000" dirty="0" err="1" smtClean="0"/>
              <a:t>Pfu</a:t>
            </a:r>
            <a:r>
              <a:rPr lang="ru-RU" sz="2000" dirty="0" smtClean="0"/>
              <a:t>-полимераза), </a:t>
            </a:r>
            <a:r>
              <a:rPr lang="ru-RU" sz="2000" dirty="0" err="1" smtClean="0"/>
              <a:t>Pyrococcus</a:t>
            </a:r>
            <a:r>
              <a:rPr lang="ru-RU" sz="2000" dirty="0" smtClean="0"/>
              <a:t> </a:t>
            </a:r>
            <a:r>
              <a:rPr lang="ru-RU" sz="2000" dirty="0" err="1" smtClean="0"/>
              <a:t>woesei</a:t>
            </a:r>
            <a:r>
              <a:rPr lang="ru-RU" sz="2000" dirty="0" smtClean="0"/>
              <a:t> (</a:t>
            </a:r>
            <a:r>
              <a:rPr lang="ru-RU" sz="2000" dirty="0" err="1" smtClean="0"/>
              <a:t>Pwo</a:t>
            </a:r>
            <a:r>
              <a:rPr lang="ru-RU" sz="2000" dirty="0" smtClean="0"/>
              <a:t>-полимераза), </a:t>
            </a:r>
            <a:r>
              <a:rPr lang="ru-RU" sz="2000" dirty="0" err="1" smtClean="0"/>
              <a:t>Thermus</a:t>
            </a:r>
            <a:r>
              <a:rPr lang="ru-RU" sz="2000" dirty="0" smtClean="0"/>
              <a:t> </a:t>
            </a:r>
            <a:r>
              <a:rPr lang="ru-RU" sz="2000" dirty="0" err="1" smtClean="0"/>
              <a:t>thermophilus</a:t>
            </a:r>
            <a:r>
              <a:rPr lang="ru-RU" sz="2000" dirty="0" smtClean="0"/>
              <a:t> (</a:t>
            </a:r>
            <a:r>
              <a:rPr lang="ru-RU" sz="2000" dirty="0" err="1" smtClean="0"/>
              <a:t>Tth</a:t>
            </a:r>
            <a:r>
              <a:rPr lang="ru-RU" sz="2000" dirty="0" smtClean="0"/>
              <a:t>-полимераза) и другие.</a:t>
            </a:r>
          </a:p>
          <a:p>
            <a:r>
              <a:rPr lang="ru-RU" sz="2000" dirty="0" err="1" smtClean="0"/>
              <a:t>Дезоксирибонуклеозидтрифосфаты</a:t>
            </a:r>
            <a:r>
              <a:rPr lang="ru-RU" sz="2000" dirty="0" smtClean="0"/>
              <a:t> (</a:t>
            </a:r>
            <a:r>
              <a:rPr lang="ru-RU" sz="2000" dirty="0" err="1" smtClean="0"/>
              <a:t>dATP</a:t>
            </a:r>
            <a:r>
              <a:rPr lang="ru-RU" sz="2000" dirty="0" smtClean="0"/>
              <a:t>, </a:t>
            </a:r>
            <a:r>
              <a:rPr lang="ru-RU" sz="2000" dirty="0" err="1" smtClean="0"/>
              <a:t>dGTP</a:t>
            </a:r>
            <a:r>
              <a:rPr lang="ru-RU" sz="2000" dirty="0" smtClean="0"/>
              <a:t>, </a:t>
            </a:r>
            <a:r>
              <a:rPr lang="ru-RU" sz="2000" dirty="0" err="1" smtClean="0"/>
              <a:t>dCTP</a:t>
            </a:r>
            <a:r>
              <a:rPr lang="ru-RU" sz="2000" dirty="0" smtClean="0"/>
              <a:t>, </a:t>
            </a:r>
            <a:r>
              <a:rPr lang="ru-RU" sz="2000" dirty="0" err="1" smtClean="0"/>
              <a:t>dTTP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Ионы Mg2+, необходимые для работы полимеразы.</a:t>
            </a:r>
          </a:p>
          <a:p>
            <a:r>
              <a:rPr lang="ru-RU" sz="2000" dirty="0" smtClean="0"/>
              <a:t>Буферный раствор, обеспечивающий необходимые условия реакции — рН, ионную силу раствора. Содержит соли, бычий сывороточный альбумин.</a:t>
            </a:r>
          </a:p>
          <a:p>
            <a:r>
              <a:rPr lang="ru-RU" sz="2000" dirty="0" smtClean="0"/>
              <a:t>Чтобы избежать испарения реакционной смеси, в пробирку добавляют высококипящее масло, например, вазелиновое. Если используется </a:t>
            </a:r>
            <a:r>
              <a:rPr lang="ru-RU" sz="2000" dirty="0" err="1" smtClean="0"/>
              <a:t>амплификатор</a:t>
            </a:r>
            <a:r>
              <a:rPr lang="ru-RU" sz="2000" dirty="0" smtClean="0"/>
              <a:t> с подогревающейся крышкой, этого делать не требуется.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6298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109" y="273465"/>
            <a:ext cx="11365907" cy="280302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Праймер</a:t>
            </a:r>
            <a:r>
              <a:rPr lang="ru-RU" dirty="0"/>
              <a:t> (англ. </a:t>
            </a:r>
            <a:r>
              <a:rPr lang="ru-RU" dirty="0" err="1"/>
              <a:t>primer</a:t>
            </a:r>
            <a:r>
              <a:rPr lang="ru-RU" dirty="0"/>
              <a:t>) — короткий фрагмент нуклеиновой кислоты (</a:t>
            </a:r>
            <a:r>
              <a:rPr lang="ru-RU" dirty="0" err="1"/>
              <a:t>олигонуклеотид</a:t>
            </a:r>
            <a:r>
              <a:rPr lang="ru-RU" dirty="0"/>
              <a:t>), комплементарный ДНК- или РНК-мишени; служит затравкой для синтеза комплементарной цепи с помощью ДНК-полимеразы (при репликации ДНК). Затравка необходима ДНК-полимеразам для инициации синтеза новой цепи, с 3'-конца (гидроксильной группы) </a:t>
            </a:r>
            <a:r>
              <a:rPr lang="ru-RU" dirty="0" err="1"/>
              <a:t>праймера</a:t>
            </a:r>
            <a:r>
              <a:rPr lang="ru-RU" dirty="0"/>
              <a:t>. ДНК-полимераза последовательно добавляет к 3'-концу </a:t>
            </a:r>
            <a:r>
              <a:rPr lang="ru-RU" dirty="0" err="1"/>
              <a:t>праймера</a:t>
            </a:r>
            <a:r>
              <a:rPr lang="ru-RU" dirty="0"/>
              <a:t> нуклеотиды, комплементарные матричной цепи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789" y="2973936"/>
            <a:ext cx="9289278" cy="365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49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11850"/>
          </a:xfrm>
        </p:spPr>
        <p:txBody>
          <a:bodyPr/>
          <a:lstStyle/>
          <a:p>
            <a:r>
              <a:rPr lang="ru-RU" dirty="0" smtClean="0"/>
              <a:t>Основные этапы ПЦР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853" y="925790"/>
            <a:ext cx="6548571" cy="56573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Если в анализируемом образце присутствует искомая ДНК, то в процессе реакции амплификации с ней происходят изменения, которые обеспечиваются определенными температурными циклами. Каждый цикл амплификации состоит из трех этапов: </a:t>
            </a:r>
          </a:p>
          <a:p>
            <a:pPr marL="0" indent="0">
              <a:buNone/>
            </a:pPr>
            <a:r>
              <a:rPr lang="ru-RU" dirty="0" smtClean="0"/>
              <a:t>1. Денатурация – это переход ДНК из </a:t>
            </a:r>
            <a:r>
              <a:rPr lang="ru-RU" dirty="0" err="1" smtClean="0"/>
              <a:t>двухнитевой</a:t>
            </a:r>
            <a:r>
              <a:rPr lang="ru-RU" dirty="0" smtClean="0"/>
              <a:t> формы в однонитевую при разрыве водородных связей между комплементарными парами оснований противоположных цепей ДНК под воздействием высоких температур. </a:t>
            </a:r>
          </a:p>
          <a:p>
            <a:pPr marL="0" indent="0">
              <a:buNone/>
            </a:pPr>
            <a:r>
              <a:rPr lang="ru-RU" dirty="0" smtClean="0"/>
              <a:t>2. Отжиг – это присоединение </a:t>
            </a:r>
            <a:r>
              <a:rPr lang="ru-RU" dirty="0" err="1" smtClean="0"/>
              <a:t>праймеров</a:t>
            </a:r>
            <a:r>
              <a:rPr lang="ru-RU" dirty="0" smtClean="0"/>
              <a:t> к </a:t>
            </a:r>
            <a:r>
              <a:rPr lang="ru-RU" dirty="0" err="1" smtClean="0"/>
              <a:t>одноцепочечной</a:t>
            </a:r>
            <a:r>
              <a:rPr lang="ru-RU" dirty="0" smtClean="0"/>
              <a:t> ДНК-мишени. </a:t>
            </a:r>
            <a:r>
              <a:rPr lang="ru-RU" dirty="0" err="1" smtClean="0"/>
              <a:t>Праймеры</a:t>
            </a:r>
            <a:r>
              <a:rPr lang="ru-RU" dirty="0" smtClean="0"/>
              <a:t> подбирают так, чтобы они ограничивали искомый фрагмент ДНК и были комплементарны противоположным цепям ДНК. Отжиг происходит в </a:t>
            </a:r>
            <a:r>
              <a:rPr lang="ru-RU" dirty="0" err="1" smtClean="0"/>
              <a:t>соответствиис</a:t>
            </a:r>
            <a:r>
              <a:rPr lang="ru-RU" dirty="0" smtClean="0"/>
              <a:t> правилом </a:t>
            </a:r>
            <a:r>
              <a:rPr lang="ru-RU" dirty="0" err="1" smtClean="0"/>
              <a:t>комплементарности</a:t>
            </a:r>
            <a:r>
              <a:rPr lang="ru-RU" dirty="0" smtClean="0"/>
              <a:t> </a:t>
            </a:r>
            <a:r>
              <a:rPr lang="ru-RU" dirty="0" err="1" smtClean="0"/>
              <a:t>Чаргаффа</a:t>
            </a:r>
            <a:r>
              <a:rPr lang="ru-RU" dirty="0" smtClean="0"/>
              <a:t>. Если это условие не соблюдено, то отжига </a:t>
            </a:r>
            <a:r>
              <a:rPr lang="ru-RU" dirty="0" err="1" smtClean="0"/>
              <a:t>праймеров</a:t>
            </a:r>
            <a:r>
              <a:rPr lang="ru-RU" dirty="0" smtClean="0"/>
              <a:t> не происходит. </a:t>
            </a:r>
          </a:p>
          <a:p>
            <a:pPr marL="0" indent="0">
              <a:buNone/>
            </a:pPr>
            <a:r>
              <a:rPr lang="ru-RU" dirty="0" smtClean="0"/>
              <a:t>3. Элонгация (синтез). После отжига </a:t>
            </a:r>
            <a:r>
              <a:rPr lang="ru-RU" dirty="0" err="1" smtClean="0"/>
              <a:t>праймеров</a:t>
            </a:r>
            <a:r>
              <a:rPr lang="ru-RU" dirty="0" smtClean="0"/>
              <a:t> </a:t>
            </a:r>
            <a:r>
              <a:rPr lang="ru-RU" dirty="0" err="1" smtClean="0"/>
              <a:t>Taq</a:t>
            </a:r>
            <a:r>
              <a:rPr lang="ru-RU" dirty="0" smtClean="0"/>
              <a:t>-полимераза начинает достраивание второй цепи ДНК с 3'-конца </a:t>
            </a:r>
            <a:r>
              <a:rPr lang="ru-RU" dirty="0" err="1" smtClean="0"/>
              <a:t>праймера</a:t>
            </a:r>
            <a:r>
              <a:rPr lang="ru-RU" dirty="0" smtClean="0"/>
              <a:t> с использованием </a:t>
            </a:r>
            <a:r>
              <a:rPr lang="ru-RU" dirty="0" err="1" smtClean="0"/>
              <a:t>дНТФ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87" r="4349"/>
          <a:stretch/>
        </p:blipFill>
        <p:spPr>
          <a:xfrm>
            <a:off x="6859424" y="0"/>
            <a:ext cx="5332576" cy="669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94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4/4c/%D0%9F%D0%A6%D0%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5" y="538384"/>
            <a:ext cx="11392860" cy="588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2962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3337</Words>
  <Application>Microsoft Office PowerPoint</Application>
  <PresentationFormat>Произвольный</PresentationFormat>
  <Paragraphs>129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Полимеразная цепная реакция</vt:lpstr>
      <vt:lpstr>Презентация PowerPoint</vt:lpstr>
      <vt:lpstr>История</vt:lpstr>
      <vt:lpstr>Презентация PowerPoint</vt:lpstr>
      <vt:lpstr>Проведение ПЦР</vt:lpstr>
      <vt:lpstr>Компоненты реакции</vt:lpstr>
      <vt:lpstr>Презентация PowerPoint</vt:lpstr>
      <vt:lpstr>Основные этапы ПЦР</vt:lpstr>
      <vt:lpstr>Презентация PowerPoint</vt:lpstr>
      <vt:lpstr>Организация ПЦР-лаборатории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Проведение лабораторных работ</vt:lpstr>
      <vt:lpstr>Выделение ДНК из буккального соскоба набором реагентов «ДНК-СОРБЕНТ» (НПФ «Литех») </vt:lpstr>
      <vt:lpstr>Презентация PowerPoint</vt:lpstr>
      <vt:lpstr>Амплификация ДНК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Детекция и визуализация продуктов амплификации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ПЦР в реальном времени</vt:lpstr>
      <vt:lpstr>Презентация PowerPoint</vt:lpstr>
      <vt:lpstr>Презентация PowerPoint</vt:lpstr>
      <vt:lpstr>Применение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Полимеразная цепная реакция</dc:title>
  <dc:creator>Admin</dc:creator>
  <cp:lastModifiedBy>RePack by Diakov</cp:lastModifiedBy>
  <cp:revision>15</cp:revision>
  <dcterms:created xsi:type="dcterms:W3CDTF">2021-12-04T19:53:02Z</dcterms:created>
  <dcterms:modified xsi:type="dcterms:W3CDTF">2021-12-06T07:26:15Z</dcterms:modified>
</cp:coreProperties>
</file>