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4"/>
  </p:sldMasterIdLst>
  <p:notesMasterIdLst>
    <p:notesMasterId r:id="rId22"/>
  </p:notesMasterIdLst>
  <p:handoutMasterIdLst>
    <p:handoutMasterId r:id="rId23"/>
  </p:handoutMasterIdLst>
  <p:sldIdLst>
    <p:sldId id="290" r:id="rId5"/>
    <p:sldId id="298" r:id="rId6"/>
    <p:sldId id="299" r:id="rId7"/>
    <p:sldId id="300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273" r:id="rId20"/>
    <p:sldId id="289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36" autoAdjust="0"/>
    <p:restoredTop sz="85602" autoAdjust="0"/>
  </p:normalViewPr>
  <p:slideViewPr>
    <p:cSldViewPr snapToGrid="0">
      <p:cViewPr>
        <p:scale>
          <a:sx n="123" d="100"/>
          <a:sy n="123" d="100"/>
        </p:scale>
        <p:origin x="-192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3660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D9CB4F3C-75A8-4BB8-A18E-B730DDD68B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6AE10D8-98A5-4E68-A41F-7AA79FF696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CE5764CF-3664-45D0-9B27-4222DB1A6BA7}" type="datetimeFigureOut">
              <a:rPr lang="ru-RU" smtClean="0"/>
              <a:t>02.02.2024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7EF411-0DAB-4BCE-94A8-E903E20549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A11237F-7CCA-4423-B624-29C06FF2E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5A8CD4AB-B9A2-4248-B31F-8EBC71546D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77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ABF7E720-7243-402E-A0D4-CE3189C951A5}" type="datetimeFigureOut">
              <a:rPr lang="ru-RU" noProof="0" smtClean="0"/>
              <a:t>02.02.2024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ABE9C73-6CDE-45E2-97F8-E3C5308FA23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634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470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2007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19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ABE9C73-6CDE-45E2-97F8-E3C5308FA23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367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=""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ru-RU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lang="ru-RU"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lang="ru-RU" sz="1600"/>
            </a:lvl2pPr>
            <a:lvl3pPr marL="914400" indent="0" algn="ctr">
              <a:buNone/>
              <a:defRPr lang="ru-RU" sz="16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lang="ru-RU"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C7CB801F-5BF4-4CAD-AE66-C4D9E2BDFBF6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01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lang="ru-RU" sz="19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lang="ru-RU"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7F2637AD-0BC0-46BD-A594-0A5160B97A02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6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CD7A40E7-331A-409D-8385-D6893D1EA86A}"/>
              </a:ext>
            </a:extLst>
          </p:cNvPr>
          <p:cNvSpPr/>
          <p:nvPr userDrawn="1"/>
        </p:nvSpPr>
        <p:spPr>
          <a:xfrm>
            <a:off x="948394" y="941695"/>
            <a:ext cx="5452526" cy="497461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4" name="Рисунок 23">
            <a:extLst>
              <a:ext uri="{FF2B5EF4-FFF2-40B4-BE49-F238E27FC236}">
                <a16:creationId xmlns="" xmlns:a16="http://schemas.microsoft.com/office/drawing/2014/main" id="{75561E95-1FD2-4358-9E4C-3D2E929E4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48394 w 12192000"/>
              <a:gd name="connsiteY0" fmla="*/ 941695 h 6858000"/>
              <a:gd name="connsiteX1" fmla="*/ 948394 w 12192000"/>
              <a:gd name="connsiteY1" fmla="*/ 5916305 h 6858000"/>
              <a:gd name="connsiteX2" fmla="*/ 6400920 w 12192000"/>
              <a:gd name="connsiteY2" fmla="*/ 5916305 h 6858000"/>
              <a:gd name="connsiteX3" fmla="*/ 6400920 w 12192000"/>
              <a:gd name="connsiteY3" fmla="*/ 94169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948394" y="941695"/>
                </a:moveTo>
                <a:lnTo>
                  <a:pt x="948394" y="5916305"/>
                </a:lnTo>
                <a:lnTo>
                  <a:pt x="6400920" y="5916305"/>
                </a:lnTo>
                <a:lnTo>
                  <a:pt x="6400920" y="94169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 noProof="0"/>
              <a:t>Вставка рисунка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6FC3B345-80D7-4B30-9CB2-7D757A45DBA6}" type="datetime1">
              <a:rPr lang="ru-RU" noProof="0" smtClean="0"/>
              <a:t>02.02.2024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ru-RU"/>
            </a:lvl1pPr>
          </a:lstStyle>
          <a:p>
            <a:pPr rtl="0"/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2" name="Объект 3">
            <a:extLst>
              <a:ext uri="{FF2B5EF4-FFF2-40B4-BE49-F238E27FC236}">
                <a16:creationId xmlns="" xmlns:a16="http://schemas.microsoft.com/office/drawing/2014/main" id="{6E7077FF-6FAE-4A98-862F-3A2F931B958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357950" y="2852792"/>
            <a:ext cx="4633415" cy="257219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ru-RU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351E07B6-8D69-4F8A-9729-400511B37F8B}"/>
              </a:ext>
            </a:extLst>
          </p:cNvPr>
          <p:cNvSpPr/>
          <p:nvPr userDrawn="1"/>
        </p:nvSpPr>
        <p:spPr>
          <a:xfrm>
            <a:off x="1101715" y="1106424"/>
            <a:ext cx="5120640" cy="4645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950" y="1352804"/>
            <a:ext cx="4633415" cy="1333641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1113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lang="ru-RU" sz="3200"/>
            </a:lvl1pPr>
            <a:lvl2pPr marL="457200" indent="0">
              <a:buNone/>
              <a:defRPr lang="ru-RU" sz="2800"/>
            </a:lvl2pPr>
            <a:lvl3pPr marL="914400" indent="0">
              <a:buNone/>
              <a:defRPr lang="ru-RU" sz="2400"/>
            </a:lvl3pPr>
            <a:lvl4pPr marL="1371600" indent="0">
              <a:buNone/>
              <a:defRPr lang="ru-RU" sz="2000"/>
            </a:lvl4pPr>
            <a:lvl5pPr marL="1828800" indent="0">
              <a:buNone/>
              <a:defRPr lang="ru-RU" sz="2000"/>
            </a:lvl5pPr>
            <a:lvl6pPr marL="2286000" indent="0">
              <a:buNone/>
              <a:defRPr lang="ru-RU" sz="2000"/>
            </a:lvl6pPr>
            <a:lvl7pPr marL="2743200" indent="0">
              <a:buNone/>
              <a:defRPr lang="ru-RU" sz="2000"/>
            </a:lvl7pPr>
            <a:lvl8pPr marL="3200400" indent="0">
              <a:buNone/>
              <a:defRPr lang="ru-RU" sz="2000"/>
            </a:lvl8pPr>
            <a:lvl9pPr marL="3657600" indent="0">
              <a:buNone/>
              <a:defRPr lang="ru-RU" sz="2000"/>
            </a:lvl9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lang="ru-RU"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61C79291-1909-4491-B639-A932832CE285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ru-RU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lang="ru-RU"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lang="ru-RU" sz="1800">
                <a:solidFill>
                  <a:schemeClr val="tx1"/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0100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2D355C1-CAAD-4A14-B54D-984D12D3AD37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55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ru-RU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=""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=""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=""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lang="ru-RU"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ru-RU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ru-RU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ru-RU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2093822D-1608-4FD8-8241-8C68C76D13EE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3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0BFE84B7-206D-48C1-A156-98AB939CD967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55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2F2F0876-DA34-44C2-B05E-66533803FE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33400" y="246600"/>
            <a:ext cx="11725200" cy="6364800"/>
          </a:xfrm>
        </p:spPr>
        <p:txBody>
          <a:bodyPr rtlCol="0" anchor="ctr" anchorCtr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6E352C7E-BCE1-47CD-872E-2935DD89FC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488" y="2103438"/>
            <a:ext cx="5243512" cy="3748087"/>
          </a:xfrm>
        </p:spPr>
        <p:txBody>
          <a:bodyPr rtlCol="0" anchor="ctr" anchorCtr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lang="ru-RU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DB619BCE-C73B-4571-B71B-2AC46B15E797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92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lang="ru-RU"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lang="ru-RU" sz="18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lang="ru-RU" sz="1900" b="1">
                <a:solidFill>
                  <a:schemeClr val="tx1"/>
                </a:solidFill>
              </a:defRPr>
            </a:lvl1pPr>
            <a:lvl2pPr marL="457200" indent="0">
              <a:buNone/>
              <a:defRPr lang="ru-RU" sz="1800" b="1"/>
            </a:lvl2pPr>
            <a:lvl3pPr marL="914400" indent="0">
              <a:buNone/>
              <a:defRPr lang="ru-RU" sz="1800" b="1"/>
            </a:lvl3pPr>
            <a:lvl4pPr marL="1371600" indent="0">
              <a:buNone/>
              <a:defRPr lang="ru-RU" sz="1600" b="1"/>
            </a:lvl4pPr>
            <a:lvl5pPr marL="1828800" indent="0">
              <a:buNone/>
              <a:defRPr lang="ru-RU" sz="1600" b="1"/>
            </a:lvl5pPr>
            <a:lvl6pPr marL="2286000" indent="0">
              <a:buNone/>
              <a:defRPr lang="ru-RU" sz="1600" b="1"/>
            </a:lvl6pPr>
            <a:lvl7pPr marL="2743200" indent="0">
              <a:buNone/>
              <a:defRPr lang="ru-RU" sz="1600" b="1"/>
            </a:lvl7pPr>
            <a:lvl8pPr marL="3200400" indent="0">
              <a:buNone/>
              <a:defRPr lang="ru-RU" sz="1600" b="1"/>
            </a:lvl8pPr>
            <a:lvl9pPr marL="3657600" indent="0">
              <a:buNone/>
              <a:defRPr lang="ru-RU"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lang="ru-RU" sz="18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DFB1ED6-A4EC-47E9-8D27-B01EABE68B63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359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7902573E-EB09-49C0-A9C7-4813A5983EFB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77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8010250-0838-47BE-9803-8D6182F5669B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95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lang="ru-RU" sz="1900"/>
            </a:lvl1pPr>
            <a:lvl2pPr>
              <a:defRPr lang="ru-RU" sz="1600"/>
            </a:lvl2pPr>
            <a:lvl3pPr>
              <a:defRPr lang="ru-RU" sz="1400"/>
            </a:lvl3pPr>
            <a:lvl4pPr>
              <a:defRPr lang="ru-RU" sz="1400"/>
            </a:lvl4pPr>
            <a:lvl5pPr>
              <a:defRPr lang="ru-RU" sz="1400"/>
            </a:lvl5pPr>
            <a:lvl6pPr>
              <a:defRPr lang="ru-RU" sz="1400"/>
            </a:lvl6pPr>
            <a:lvl7pPr>
              <a:defRPr lang="ru-RU" sz="1400"/>
            </a:lvl7pPr>
            <a:lvl8pPr>
              <a:defRPr lang="ru-RU" sz="1400"/>
            </a:lvl8pPr>
            <a:lvl9pPr>
              <a:defRPr lang="ru-RU"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lang="ru-RU" sz="1800">
                <a:solidFill>
                  <a:schemeClr val="tx1"/>
                </a:solidFill>
              </a:defRPr>
            </a:lvl1pPr>
            <a:lvl2pPr marL="457200" indent="0">
              <a:buNone/>
              <a:defRPr lang="ru-RU" sz="1200"/>
            </a:lvl2pPr>
            <a:lvl3pPr marL="914400" indent="0">
              <a:buNone/>
              <a:defRPr lang="ru-RU" sz="1000"/>
            </a:lvl3pPr>
            <a:lvl4pPr marL="1371600" indent="0">
              <a:buNone/>
              <a:defRPr lang="ru-RU" sz="900"/>
            </a:lvl4pPr>
            <a:lvl5pPr marL="1828800" indent="0">
              <a:buNone/>
              <a:defRPr lang="ru-RU" sz="900"/>
            </a:lvl5pPr>
            <a:lvl6pPr marL="2286000" indent="0">
              <a:buNone/>
              <a:defRPr lang="ru-RU" sz="900"/>
            </a:lvl6pPr>
            <a:lvl7pPr marL="2743200" indent="0">
              <a:buNone/>
              <a:defRPr lang="ru-RU" sz="900"/>
            </a:lvl7pPr>
            <a:lvl8pPr marL="3200400" indent="0">
              <a:buNone/>
              <a:defRPr lang="ru-RU" sz="900"/>
            </a:lvl8pPr>
            <a:lvl9pPr marL="3657600" indent="0">
              <a:buNone/>
              <a:defRPr lang="ru-RU"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650E48A9-2B8C-4E6A-84C1-167C864C5EC3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 lang="ru-RU"/>
            </a:lvl1pPr>
          </a:lstStyle>
          <a:p>
            <a:pPr rtl="0"/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6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4DBB5E9D-61AF-4F28-9326-033B4A05E9F3}" type="datetime1">
              <a:rPr lang="ru-RU" smtClean="0"/>
              <a:t>02.02.2024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42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9" r:id="rId5"/>
    <p:sldLayoutId id="2147483730" r:id="rId6"/>
    <p:sldLayoutId id="2147483736" r:id="rId7"/>
    <p:sldLayoutId id="2147483737" r:id="rId8"/>
    <p:sldLayoutId id="2147483727" r:id="rId9"/>
    <p:sldLayoutId id="2147483741" r:id="rId10"/>
    <p:sldLayoutId id="2147483740" r:id="rId11"/>
    <p:sldLayoutId id="214748372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lang="ru-RU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nglishclub.com/speaking/weather.php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www.englishclub.com/speaking/presentations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englishclub.com/speaking/small-talk.php" TargetMode="External"/><Relationship Id="rId5" Type="http://schemas.openxmlformats.org/officeDocument/2006/relationships/hyperlink" Target="https://www.englishclub.com/speaking/telephone.php" TargetMode="External"/><Relationship Id="rId10" Type="http://schemas.openxmlformats.org/officeDocument/2006/relationships/image" Target="../media/image4.jpeg"/><Relationship Id="rId4" Type="http://schemas.openxmlformats.org/officeDocument/2006/relationships/hyperlink" Target="https://www.englishclub.com/speaking/greetings.php" TargetMode="External"/><Relationship Id="rId9" Type="http://schemas.openxmlformats.org/officeDocument/2006/relationships/hyperlink" Target="https://www.englishclub.com/speaking/agreeing-disagreeing.ph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 dirty="0" smtClean="0"/>
              <a:t>speaking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1044614-0CC9-FBAE-CB45-726A5929C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3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Sport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Sports</a:t>
            </a:r>
            <a:r>
              <a:rPr lang="en-US" sz="4400" i="1" dirty="0"/>
              <a:t>: </a:t>
            </a:r>
            <a:endParaRPr lang="en-US" sz="4400" i="1" dirty="0" smtClean="0"/>
          </a:p>
          <a:p>
            <a:r>
              <a:rPr lang="en-US" sz="4400" dirty="0" smtClean="0"/>
              <a:t>Various </a:t>
            </a:r>
            <a:r>
              <a:rPr lang="en-US" sz="4400" dirty="0"/>
              <a:t>sports, sporting events and achievements - Extreme sports: Discussion of extreme sports, their popularity and risks.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98881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Environmental </a:t>
            </a:r>
            <a:r>
              <a:rPr lang="en-US" b="1" dirty="0" smtClean="0"/>
              <a:t>protection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Environmental </a:t>
            </a:r>
            <a:r>
              <a:rPr lang="en-US" sz="4400" i="1" dirty="0"/>
              <a:t>protection: </a:t>
            </a:r>
            <a:endParaRPr lang="en-US" sz="4400" i="1" dirty="0" smtClean="0"/>
          </a:p>
          <a:p>
            <a:r>
              <a:rPr lang="en-US" sz="4400" dirty="0" smtClean="0"/>
              <a:t>Issues </a:t>
            </a:r>
            <a:r>
              <a:rPr lang="en-US" sz="4400" dirty="0"/>
              <a:t>related to environmental protection, including climate change, conservation of natural resources and sustainable development.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35679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Food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Nutrition</a:t>
            </a:r>
            <a:r>
              <a:rPr lang="en-US" sz="4400" i="1" dirty="0"/>
              <a:t>: </a:t>
            </a:r>
            <a:endParaRPr lang="en-US" sz="4400" i="1" dirty="0" smtClean="0"/>
          </a:p>
          <a:p>
            <a:r>
              <a:rPr lang="en-US" sz="4400" dirty="0" smtClean="0"/>
              <a:t>Discussion </a:t>
            </a:r>
            <a:r>
              <a:rPr lang="en-US" sz="4400" dirty="0"/>
              <a:t>of various aspects of nutrition, including healthy eating, diets and eating habits.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36537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Mobile phones and the Internet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Mobile </a:t>
            </a:r>
            <a:r>
              <a:rPr lang="en-US" sz="4400" i="1" dirty="0"/>
              <a:t>phones: </a:t>
            </a:r>
            <a:endParaRPr lang="en-US" sz="4400" i="1" dirty="0" smtClean="0"/>
          </a:p>
          <a:p>
            <a:r>
              <a:rPr lang="en-US" sz="4400" dirty="0" smtClean="0"/>
              <a:t>Issues </a:t>
            </a:r>
            <a:r>
              <a:rPr lang="en-US" sz="4400" dirty="0"/>
              <a:t>related to the use of mobile phones, their impact on society and personal life - The Internet: Discussion of various aspects of the Internet, such as social networks, online security and digital literacy.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810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Family relations and money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Discussion </a:t>
            </a:r>
            <a:r>
              <a:rPr lang="en-US" sz="4400" dirty="0"/>
              <a:t>of various aspects of family relations, including parenthood, marriage and roles in the </a:t>
            </a:r>
            <a:r>
              <a:rPr lang="en-US" sz="4400" dirty="0" smtClean="0"/>
              <a:t>family</a:t>
            </a:r>
            <a:r>
              <a:rPr lang="ru-RU" sz="4400" dirty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83686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Money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Money </a:t>
            </a:r>
            <a:r>
              <a:rPr lang="en-US" sz="4400" i="1" dirty="0"/>
              <a:t>and happiness: </a:t>
            </a:r>
            <a:endParaRPr lang="en-US" sz="4400" i="1" dirty="0" smtClean="0"/>
          </a:p>
          <a:p>
            <a:r>
              <a:rPr lang="en-US" sz="4400" dirty="0" smtClean="0"/>
              <a:t>Reflections </a:t>
            </a:r>
            <a:r>
              <a:rPr lang="en-US" sz="4400" dirty="0"/>
              <a:t>on the relationship between money and happiness, their role in people's lives.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97744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2" descr="Multi-coloured confetti">
            <a:extLst>
              <a:ext uri="{FF2B5EF4-FFF2-40B4-BE49-F238E27FC236}">
                <a16:creationId xmlns="" xmlns:a16="http://schemas.microsoft.com/office/drawing/2014/main" id="{49B0DC30-EA01-E455-F226-F4A1AC613A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511" r="2" b="2"/>
          <a:stretch/>
        </p:blipFill>
        <p:spPr>
          <a:xfrm>
            <a:off x="228599" y="237744"/>
            <a:ext cx="7696201" cy="638251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7F5067F-B05A-4CB4-8FEF-12162F4F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vert="horz" lIns="91440" tIns="45720" rIns="91440" bIns="45720" rtlCol="0" anchor="b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/>
              <a:t>Chain of gratitude 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99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E5AD4937-CA34-4C89-9BAF-9E011BE57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 cap="all" spc="-100"/>
              <a:t>Thank you!</a:t>
            </a:r>
            <a:endParaRPr lang="ru-RU" cap="all" spc="-100"/>
          </a:p>
        </p:txBody>
      </p:sp>
      <p:sp>
        <p:nvSpPr>
          <p:cNvPr id="135" name="Text Placeholder 2">
            <a:extLst>
              <a:ext uri="{FF2B5EF4-FFF2-40B4-BE49-F238E27FC236}">
                <a16:creationId xmlns="" xmlns:a16="http://schemas.microsoft.com/office/drawing/2014/main" id="{04195F77-7B7A-DC4C-E50F-F67FE5D86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8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76" y="409328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pPr rtl="0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SPEAKING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2855" y="1263112"/>
            <a:ext cx="867130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Speaking skills are defined as the skills which allow us to communicate effectively. They give us the ability to convey information verbally and in a way that the listener can understand</a:t>
            </a:r>
            <a:r>
              <a:rPr lang="en-US" sz="3200" dirty="0" smtClean="0"/>
              <a:t>.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smtClean="0"/>
              <a:t>The </a:t>
            </a:r>
            <a:r>
              <a:rPr lang="en-US" sz="3200" dirty="0"/>
              <a:t>four elements of speaking skills</a:t>
            </a:r>
            <a:endParaRPr lang="ru-RU" sz="3200" dirty="0"/>
          </a:p>
          <a:p>
            <a:r>
              <a:rPr lang="en-US" sz="3200" u="sng" dirty="0" smtClean="0"/>
              <a:t>Vocabulary</a:t>
            </a:r>
            <a:endParaRPr lang="ru-RU" sz="3200" dirty="0"/>
          </a:p>
          <a:p>
            <a:r>
              <a:rPr lang="en-US" sz="3200" u="sng" dirty="0" smtClean="0"/>
              <a:t>Grammar</a:t>
            </a:r>
            <a:endParaRPr lang="ru-RU" sz="3200" u="sng" dirty="0" smtClean="0"/>
          </a:p>
          <a:p>
            <a:r>
              <a:rPr lang="en-US" sz="3200" u="sng" dirty="0" smtClean="0"/>
              <a:t>Pronunciation</a:t>
            </a:r>
            <a:endParaRPr lang="ru-RU" sz="3200" u="sng" dirty="0" smtClean="0"/>
          </a:p>
          <a:p>
            <a:r>
              <a:rPr lang="en-US" sz="3200" u="sng" dirty="0"/>
              <a:t>Fluency</a:t>
            </a:r>
            <a:endParaRPr lang="ru-RU" sz="3200" dirty="0"/>
          </a:p>
        </p:txBody>
      </p:sp>
      <p:pic>
        <p:nvPicPr>
          <p:cNvPr id="1026" name="Picture 2" descr="C:\Users\Курбанова\Desktop\how-to-prepare-for-fce-speak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864" y="4209082"/>
            <a:ext cx="2792924" cy="189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364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76" y="409328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pPr rtl="0"/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6451" y="1895981"/>
            <a:ext cx="6110904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hlinkClick r:id="rId4"/>
              </a:rPr>
              <a:t>Greetings in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hlinkClick r:id="rId4"/>
              </a:rPr>
              <a:t>English</a:t>
            </a:r>
            <a:endParaRPr lang="en-US" sz="28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hlinkClick r:id="rId5"/>
              </a:rPr>
              <a:t>Telephone English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hlinkClick r:id="rId6"/>
              </a:rPr>
              <a:t>Small Talk in English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hlinkClick r:id="rId7"/>
              </a:rPr>
              <a:t>Presentations in English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hlinkClick r:id="rId8"/>
              </a:rPr>
              <a:t>Speaking about the Weather in 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hlinkClick r:id="rId8"/>
              </a:rPr>
              <a:t>English</a:t>
            </a:r>
            <a:endParaRPr lang="en-US" sz="28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hlinkClick r:id="rId9"/>
              </a:rPr>
              <a:t>Agreeing and Disagreeing in English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050" name="Picture 2" descr="C:\Users\Курбанова\Desktop\shutterstock_1311580622_speaking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312" y="2271846"/>
            <a:ext cx="36576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457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678" y="496144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Art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685" y="1234481"/>
            <a:ext cx="1093405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/>
              <a:t>Graffiti</a:t>
            </a:r>
            <a:r>
              <a:rPr lang="en-US" sz="4400" dirty="0"/>
              <a:t>: </a:t>
            </a:r>
            <a:endParaRPr lang="en-US" sz="4400" dirty="0" smtClean="0"/>
          </a:p>
          <a:p>
            <a:pPr algn="just"/>
            <a:r>
              <a:rPr lang="en-US" sz="4400" dirty="0" smtClean="0"/>
              <a:t>Some </a:t>
            </a:r>
            <a:r>
              <a:rPr lang="en-US" sz="4400" dirty="0"/>
              <a:t>people consider graffiti to be another form of artistic expression, while others consider graffiti to be vandalism. What is your opinion? - Theater and Cinema: Discussion of various aspects of theater and cinema, such as history, genres, acting, etc.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9517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455823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 smtClean="0"/>
              <a:t>Languages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Learning </a:t>
            </a:r>
            <a:r>
              <a:rPr lang="en-US" sz="4400" i="1" dirty="0"/>
              <a:t>foreign languages: </a:t>
            </a:r>
            <a:endParaRPr lang="en-US" sz="4400" i="1" dirty="0" smtClean="0"/>
          </a:p>
          <a:p>
            <a:r>
              <a:rPr lang="en-US" sz="4400" dirty="0" smtClean="0"/>
              <a:t>Issues </a:t>
            </a:r>
            <a:r>
              <a:rPr lang="en-US" sz="4400" dirty="0"/>
              <a:t>related to learning foreign languages, teaching methods and overcoming difficulties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654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27" y="496144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Art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685" y="1234481"/>
            <a:ext cx="1093405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i="1" dirty="0" smtClean="0"/>
              <a:t>Graffiti</a:t>
            </a:r>
            <a:r>
              <a:rPr lang="en-US" sz="4400" i="1" dirty="0"/>
              <a:t>: </a:t>
            </a:r>
            <a:endParaRPr lang="en-US" sz="4400" i="1" dirty="0" smtClean="0"/>
          </a:p>
          <a:p>
            <a:pPr algn="just"/>
            <a:r>
              <a:rPr lang="en-US" sz="4400" dirty="0" smtClean="0"/>
              <a:t>Some </a:t>
            </a:r>
            <a:r>
              <a:rPr lang="en-US" sz="4400" dirty="0"/>
              <a:t>people consider graffiti to be another form of artistic expression, while others consider graffiti to be vandalism. What is your opinion? - Theater and Cinema: Discussion of various aspects of theater and cinema, such as history, genres, acting, etc.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2473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 smtClean="0"/>
              <a:t>Journeys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Urban </a:t>
            </a:r>
            <a:r>
              <a:rPr lang="en-US" sz="4400" i="1" dirty="0"/>
              <a:t>and Rural life: </a:t>
            </a:r>
            <a:endParaRPr lang="en-US" sz="4400" i="1" dirty="0" smtClean="0"/>
          </a:p>
          <a:p>
            <a:r>
              <a:rPr lang="en-US" sz="4400" dirty="0" smtClean="0"/>
              <a:t>Comparison </a:t>
            </a:r>
            <a:r>
              <a:rPr lang="en-US" sz="4400" dirty="0"/>
              <a:t>and discussion of the differences between urban and rural life - Tourism: Various aspects of tourism, including popular destinations, cultural exchange and environmental issues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50747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Books and </a:t>
            </a:r>
            <a:r>
              <a:rPr lang="en-US" b="1" dirty="0" smtClean="0"/>
              <a:t>computers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/>
              <a:t>Discussion </a:t>
            </a:r>
            <a:r>
              <a:rPr lang="en-US" sz="4400" dirty="0"/>
              <a:t>of the role of books and computers in the modern world, their impact on education and </a:t>
            </a:r>
            <a:r>
              <a:rPr lang="en-US" sz="4400" dirty="0" smtClean="0"/>
              <a:t>entertainment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8720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Мужчина и женщина обсуждают документы">
            <a:extLst>
              <a:ext uri="{FF2B5EF4-FFF2-40B4-BE49-F238E27FC236}">
                <a16:creationId xmlns="" xmlns:a16="http://schemas.microsoft.com/office/drawing/2014/main" id="{FDC0A5F4-FE96-4D3A-A9D6-A76F32BA64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01945"/>
            <a:ext cx="11725200" cy="63626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9C97B1-F677-4C82-9865-227A9B7D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813" y="510067"/>
            <a:ext cx="10058400" cy="738337"/>
          </a:xfrm>
        </p:spPr>
        <p:txBody>
          <a:bodyPr vert="horz" lIns="91440" tIns="45720" rIns="91440" bIns="45720" rtlCol="0" anchor="ctr">
            <a:normAutofit fontScale="90000"/>
          </a:bodyPr>
          <a:lstStyle>
            <a:defPPr>
              <a:defRPr lang="ru-RU"/>
            </a:defPPr>
          </a:lstStyle>
          <a:p>
            <a:r>
              <a:rPr lang="en-US" b="1" dirty="0"/>
              <a:t>Science and Technology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1813" y="1621938"/>
            <a:ext cx="1093405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Space </a:t>
            </a:r>
            <a:r>
              <a:rPr lang="en-US" sz="4400" i="1" dirty="0"/>
              <a:t>Exploration: </a:t>
            </a:r>
            <a:endParaRPr lang="en-US" sz="4400" i="1" dirty="0" smtClean="0"/>
          </a:p>
          <a:p>
            <a:r>
              <a:rPr lang="en-US" sz="4400" dirty="0" smtClean="0"/>
              <a:t>Various </a:t>
            </a:r>
            <a:r>
              <a:rPr lang="en-US" sz="4400" dirty="0"/>
              <a:t>aspects of space exploration, including space missions, planets and stars - Modern Technologies: Discussion of new technologies such as artificial intelligence, Internet of Things, etc.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464125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D"/>
      </a:dk2>
      <a:lt2>
        <a:srgbClr val="E2E2E8"/>
      </a:lt2>
      <a:accent1>
        <a:srgbClr val="A5A27D"/>
      </a:accent1>
      <a:accent2>
        <a:srgbClr val="B79A7A"/>
      </a:accent2>
      <a:accent3>
        <a:srgbClr val="C2948F"/>
      </a:accent3>
      <a:accent4>
        <a:srgbClr val="BA7F91"/>
      </a:accent4>
      <a:accent5>
        <a:srgbClr val="C390B5"/>
      </a:accent5>
      <a:accent6>
        <a:srgbClr val="B17FBA"/>
      </a:accent6>
      <a:hlink>
        <a:srgbClr val="6D71B0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55193268_TF89747358_Win32" id="{E075EAA5-608E-48B3-BCC6-E3E93C0B5B34}" vid="{6B08EEA5-7FED-4633-BF70-CDCAD79513F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1243E30-12F4-4BE3-B27D-23AB115E9D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6A612-58F4-4E9A-9665-3987CC3AC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5E4A76-0180-4CD0-B081-82F74A336136}">
  <ds:schemaRefs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129</TotalTime>
  <Words>461</Words>
  <Application>Microsoft Office PowerPoint</Application>
  <PresentationFormat>Произвольный</PresentationFormat>
  <Paragraphs>67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SavonVTI</vt:lpstr>
      <vt:lpstr>speaking</vt:lpstr>
      <vt:lpstr>SPEAKING</vt:lpstr>
      <vt:lpstr>Презентация PowerPoint</vt:lpstr>
      <vt:lpstr>Art</vt:lpstr>
      <vt:lpstr>Languages</vt:lpstr>
      <vt:lpstr>Art</vt:lpstr>
      <vt:lpstr>Journeys</vt:lpstr>
      <vt:lpstr>Books and computers</vt:lpstr>
      <vt:lpstr>Science and Technology</vt:lpstr>
      <vt:lpstr>Sport</vt:lpstr>
      <vt:lpstr>Environmental protection</vt:lpstr>
      <vt:lpstr>Food</vt:lpstr>
      <vt:lpstr>Mobile phones and the Internet</vt:lpstr>
      <vt:lpstr>Family relations and money</vt:lpstr>
      <vt:lpstr>Money</vt:lpstr>
      <vt:lpstr>Chain of gratitude 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english</dc:title>
  <dc:creator>Амина Курбанова</dc:creator>
  <cp:lastModifiedBy>Курбанова</cp:lastModifiedBy>
  <cp:revision>19</cp:revision>
  <dcterms:created xsi:type="dcterms:W3CDTF">2022-07-24T19:32:44Z</dcterms:created>
  <dcterms:modified xsi:type="dcterms:W3CDTF">2024-02-02T08:02:35Z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