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22"/>
  </p:notesMasterIdLst>
  <p:handoutMasterIdLst>
    <p:handoutMasterId r:id="rId23"/>
  </p:handoutMasterIdLst>
  <p:sldIdLst>
    <p:sldId id="290" r:id="rId5"/>
    <p:sldId id="298" r:id="rId6"/>
    <p:sldId id="299" r:id="rId7"/>
    <p:sldId id="300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3" r:id="rId20"/>
    <p:sldId id="289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85602" autoAdjust="0"/>
  </p:normalViewPr>
  <p:slideViewPr>
    <p:cSldViewPr snapToGrid="0">
      <p:cViewPr>
        <p:scale>
          <a:sx n="123" d="100"/>
          <a:sy n="123" d="100"/>
        </p:scale>
        <p:origin x="-19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66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E5764CF-3664-45D0-9B27-4222DB1A6BA7}" type="datetimeFigureOut">
              <a:rPr lang="ru-RU" smtClean="0"/>
              <a:t>02.02.2024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5A8CD4AB-B9A2-4248-B31F-8EBC71546D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BF7E720-7243-402E-A0D4-CE3189C951A5}" type="datetimeFigureOut">
              <a:rPr lang="ru-RU" noProof="0" smtClean="0"/>
              <a:t>02.02.2024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ABE9C73-6CDE-45E2-97F8-E3C5308FA2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ru-RU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6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lang="ru-RU"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7CB801F-5BF4-4CAD-AE66-C4D9E2BDFBF6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ru-RU" sz="19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F2637AD-0BC0-46BD-A594-0A5160B97A02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FC3B345-80D7-4B30-9CB2-7D757A45DBA6}" type="datetime1">
              <a:rPr lang="ru-RU" noProof="0" smtClean="0"/>
              <a:t>02.02.2024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2" name="Объект 3">
            <a:extLst>
              <a:ext uri="{FF2B5EF4-FFF2-40B4-BE49-F238E27FC236}">
                <a16:creationId xmlns=""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lang="ru-RU"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1C79291-1909-4491-B639-A932832CE285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ru-RU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lang="ru-RU"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2D355C1-CAAD-4A14-B54D-984D12D3AD37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ru-RU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lang="ru-RU"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ru-RU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093822D-1608-4FD8-8241-8C68C76D13EE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BFE84B7-206D-48C1-A156-98AB939CD967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ru-RU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619BCE-C73B-4571-B71B-2AC46B15E797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ru-RU"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ru-RU" sz="1900" b="1">
                <a:solidFill>
                  <a:schemeClr val="tx1"/>
                </a:solidFill>
              </a:defRPr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DFB1ED6-A4EC-47E9-8D27-B01EABE68B63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902573E-EB09-49C0-A9C7-4813A5983EFB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8010250-0838-47BE-9803-8D6182F5669B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ru-RU" sz="19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50E48A9-2B8C-4E6A-84C1-167C864C5EC3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DBB5E9D-61AF-4F28-9326-033B4A05E9F3}" type="datetime1">
              <a:rPr lang="ru-RU" smtClean="0"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ishclub.com/speaking/weather.php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englishclub.com/speaking/presentations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nglishclub.com/speaking/small-talk.php" TargetMode="External"/><Relationship Id="rId5" Type="http://schemas.openxmlformats.org/officeDocument/2006/relationships/hyperlink" Target="https://www.englishclub.com/speaking/telephone.php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www.englishclub.com/speaking/greetings.php" TargetMode="External"/><Relationship Id="rId9" Type="http://schemas.openxmlformats.org/officeDocument/2006/relationships/hyperlink" Target="https://www.englishclub.com/speaking/agreeing-disagreeing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dirty="0" smtClean="0"/>
              <a:t>speaking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1044614-0CC9-FBAE-CB45-726A5929C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Sport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Sports</a:t>
            </a:r>
            <a:r>
              <a:rPr lang="en-US" sz="4400" i="1" dirty="0"/>
              <a:t>: </a:t>
            </a:r>
            <a:endParaRPr lang="en-US" sz="4400" i="1" dirty="0" smtClean="0"/>
          </a:p>
          <a:p>
            <a:r>
              <a:rPr lang="en-US" sz="4400" dirty="0" smtClean="0"/>
              <a:t>Various </a:t>
            </a:r>
            <a:r>
              <a:rPr lang="en-US" sz="4400" dirty="0"/>
              <a:t>sports, sporting events and achievements - Extreme sports: Discussion of extreme sports, their popularity and risks.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888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Environmental </a:t>
            </a:r>
            <a:r>
              <a:rPr lang="en-US" b="1" dirty="0" smtClean="0"/>
              <a:t>protection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Environmental </a:t>
            </a:r>
            <a:r>
              <a:rPr lang="en-US" sz="4400" i="1" dirty="0"/>
              <a:t>protection: </a:t>
            </a:r>
            <a:endParaRPr lang="en-US" sz="4400" i="1" dirty="0" smtClean="0"/>
          </a:p>
          <a:p>
            <a:r>
              <a:rPr lang="en-US" sz="4400" dirty="0" smtClean="0"/>
              <a:t>Issues </a:t>
            </a:r>
            <a:r>
              <a:rPr lang="en-US" sz="4400" dirty="0"/>
              <a:t>related to environmental protection, including climate change, conservation of natural resources and sustainable development.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3567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Food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Nutrition</a:t>
            </a:r>
            <a:r>
              <a:rPr lang="en-US" sz="4400" i="1" dirty="0"/>
              <a:t>: </a:t>
            </a:r>
            <a:endParaRPr lang="en-US" sz="4400" i="1" dirty="0" smtClean="0"/>
          </a:p>
          <a:p>
            <a:r>
              <a:rPr lang="en-US" sz="4400" dirty="0" smtClean="0"/>
              <a:t>Discussion </a:t>
            </a:r>
            <a:r>
              <a:rPr lang="en-US" sz="4400" dirty="0"/>
              <a:t>of various aspects of nutrition, including healthy eating, diets and eating habits.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3653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Mobile phones and the Internet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Mobile </a:t>
            </a:r>
            <a:r>
              <a:rPr lang="en-US" sz="4400" i="1" dirty="0"/>
              <a:t>phones: </a:t>
            </a:r>
            <a:endParaRPr lang="en-US" sz="4400" i="1" dirty="0" smtClean="0"/>
          </a:p>
          <a:p>
            <a:r>
              <a:rPr lang="en-US" sz="4400" dirty="0" smtClean="0"/>
              <a:t>Issues </a:t>
            </a:r>
            <a:r>
              <a:rPr lang="en-US" sz="4400" dirty="0"/>
              <a:t>related to the use of mobile phones, their impact on society and personal life - The Internet: Discussion of various aspects of the Internet, such as social networks, online security and digital literacy.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81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Family relations and money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Discussion </a:t>
            </a:r>
            <a:r>
              <a:rPr lang="en-US" sz="4400" dirty="0"/>
              <a:t>of various aspects of family relations, including parenthood, marriage and roles in the </a:t>
            </a:r>
            <a:r>
              <a:rPr lang="en-US" sz="4400" dirty="0" smtClean="0"/>
              <a:t>family</a:t>
            </a:r>
            <a:r>
              <a:rPr lang="ru-RU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8368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Money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Money </a:t>
            </a:r>
            <a:r>
              <a:rPr lang="en-US" sz="4400" i="1" dirty="0"/>
              <a:t>and happiness: </a:t>
            </a:r>
            <a:endParaRPr lang="en-US" sz="4400" i="1" dirty="0" smtClean="0"/>
          </a:p>
          <a:p>
            <a:r>
              <a:rPr lang="en-US" sz="4400" dirty="0" smtClean="0"/>
              <a:t>Reflections </a:t>
            </a:r>
            <a:r>
              <a:rPr lang="en-US" sz="4400" dirty="0"/>
              <a:t>on the relationship between money and happiness, their role in people's lives.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9774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2" descr="Multi-coloured confetti">
            <a:extLst>
              <a:ext uri="{FF2B5EF4-FFF2-40B4-BE49-F238E27FC236}">
                <a16:creationId xmlns="" xmlns:a16="http://schemas.microsoft.com/office/drawing/2014/main" id="{49B0DC30-EA01-E455-F226-F4A1AC613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1" r="2" b="2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/>
              <a:t>Chain of gratitude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en-US" cap="all" spc="-100"/>
              <a:t>Thank you!</a:t>
            </a:r>
            <a:endParaRPr lang="ru-RU" cap="all" spc="-100"/>
          </a:p>
        </p:txBody>
      </p:sp>
      <p:sp>
        <p:nvSpPr>
          <p:cNvPr id="135" name="Text Placeholder 2">
            <a:extLst>
              <a:ext uri="{FF2B5EF4-FFF2-40B4-BE49-F238E27FC236}">
                <a16:creationId xmlns="" xmlns:a16="http://schemas.microsoft.com/office/drawing/2014/main" id="{04195F77-7B7A-DC4C-E50F-F67FE5D8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409328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SPEAKING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855" y="1263112"/>
            <a:ext cx="86713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Speaking skills are defined as the skills which allow us to communicate effectively. They give us the ability to convey information verbally and in a way that the listener can understand</a:t>
            </a:r>
            <a:r>
              <a:rPr lang="en-US" sz="3200" dirty="0" smtClean="0"/>
              <a:t>.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four elements of speaking skills</a:t>
            </a:r>
            <a:endParaRPr lang="ru-RU" sz="3200" dirty="0"/>
          </a:p>
          <a:p>
            <a:r>
              <a:rPr lang="en-US" sz="3200" u="sng" dirty="0" smtClean="0"/>
              <a:t>Vocabulary</a:t>
            </a:r>
            <a:endParaRPr lang="ru-RU" sz="3200" dirty="0"/>
          </a:p>
          <a:p>
            <a:r>
              <a:rPr lang="en-US" sz="3200" u="sng" dirty="0" smtClean="0"/>
              <a:t>Grammar</a:t>
            </a:r>
            <a:endParaRPr lang="ru-RU" sz="3200" u="sng" dirty="0" smtClean="0"/>
          </a:p>
          <a:p>
            <a:r>
              <a:rPr lang="en-US" sz="3200" u="sng" dirty="0" smtClean="0"/>
              <a:t>Pronunciation</a:t>
            </a:r>
            <a:endParaRPr lang="ru-RU" sz="3200" u="sng" dirty="0" smtClean="0"/>
          </a:p>
          <a:p>
            <a:r>
              <a:rPr lang="en-US" sz="3200" u="sng" dirty="0"/>
              <a:t>Fluency</a:t>
            </a:r>
            <a:endParaRPr lang="ru-RU" sz="3200" dirty="0"/>
          </a:p>
        </p:txBody>
      </p:sp>
      <p:pic>
        <p:nvPicPr>
          <p:cNvPr id="1026" name="Picture 2" descr="C:\Users\Курбанова\Desktop\how-to-prepare-for-fce-spea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64" y="4209082"/>
            <a:ext cx="2792924" cy="18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6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409328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rtl="0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451" y="1895981"/>
            <a:ext cx="6110904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4"/>
              </a:rPr>
              <a:t>Greetings in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English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5"/>
              </a:rPr>
              <a:t>Telephone English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6"/>
              </a:rPr>
              <a:t>Small Talk in English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7"/>
              </a:rPr>
              <a:t>Presentations in English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8"/>
              </a:rPr>
              <a:t>Speaking about the Weather in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hlinkClick r:id="rId8"/>
              </a:rPr>
              <a:t>English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hlinkClick r:id="rId9"/>
              </a:rPr>
              <a:t>Agreeing and Disagreeing in English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Курбанова\Desktop\shutterstock_1311580622_speak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12" y="2271846"/>
            <a:ext cx="36576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5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78" y="496144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Art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685" y="1234481"/>
            <a:ext cx="109340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/>
              <a:t>Graffiti</a:t>
            </a:r>
            <a:r>
              <a:rPr lang="en-US" sz="4400" dirty="0"/>
              <a:t>: </a:t>
            </a:r>
            <a:endParaRPr lang="en-US" sz="4400" dirty="0" smtClean="0"/>
          </a:p>
          <a:p>
            <a:pPr algn="just"/>
            <a:r>
              <a:rPr lang="en-US" sz="4400" dirty="0" smtClean="0"/>
              <a:t>Some </a:t>
            </a:r>
            <a:r>
              <a:rPr lang="en-US" sz="4400" dirty="0"/>
              <a:t>people consider graffiti to be another form of artistic expression, while others consider graffiti to be vandalism. What is your opinion? - Theater and Cinema: Discussion of various aspects of theater and cinema, such as history, genres, acting, etc.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9517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455823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 smtClean="0"/>
              <a:t>Languages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Learning </a:t>
            </a:r>
            <a:r>
              <a:rPr lang="en-US" sz="4400" i="1" dirty="0"/>
              <a:t>foreign languages: </a:t>
            </a:r>
            <a:endParaRPr lang="en-US" sz="4400" i="1" dirty="0" smtClean="0"/>
          </a:p>
          <a:p>
            <a:r>
              <a:rPr lang="en-US" sz="4400" dirty="0" smtClean="0"/>
              <a:t>Issues </a:t>
            </a:r>
            <a:r>
              <a:rPr lang="en-US" sz="4400" dirty="0"/>
              <a:t>related to learning foreign languages, teaching methods and overcoming difficulties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654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27" y="496144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Art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685" y="1234481"/>
            <a:ext cx="109340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 smtClean="0"/>
              <a:t>Graffiti</a:t>
            </a:r>
            <a:r>
              <a:rPr lang="en-US" sz="4400" i="1" dirty="0"/>
              <a:t>: </a:t>
            </a:r>
            <a:endParaRPr lang="en-US" sz="4400" i="1" dirty="0" smtClean="0"/>
          </a:p>
          <a:p>
            <a:pPr algn="just"/>
            <a:r>
              <a:rPr lang="en-US" sz="4400" dirty="0" smtClean="0"/>
              <a:t>Some </a:t>
            </a:r>
            <a:r>
              <a:rPr lang="en-US" sz="4400" dirty="0"/>
              <a:t>people consider graffiti to be another form of artistic expression, while others consider graffiti to be vandalism. What is your opinion? - Theater and Cinema: Discussion of various aspects of theater and cinema, such as history, genres, acting, etc.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2473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 smtClean="0"/>
              <a:t>Journeys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Urban </a:t>
            </a:r>
            <a:r>
              <a:rPr lang="en-US" sz="4400" i="1" dirty="0"/>
              <a:t>and Rural life: </a:t>
            </a:r>
            <a:endParaRPr lang="en-US" sz="4400" i="1" dirty="0" smtClean="0"/>
          </a:p>
          <a:p>
            <a:r>
              <a:rPr lang="en-US" sz="4400" dirty="0" smtClean="0"/>
              <a:t>Comparison </a:t>
            </a:r>
            <a:r>
              <a:rPr lang="en-US" sz="4400" dirty="0"/>
              <a:t>and discussion of the differences between urban and rural life - Tourism: Various aspects of tourism, including popular destinations, cultural exchange and environmental issues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5074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Books and </a:t>
            </a:r>
            <a:r>
              <a:rPr lang="en-US" b="1" dirty="0" smtClean="0"/>
              <a:t>computers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Discussion </a:t>
            </a:r>
            <a:r>
              <a:rPr lang="en-US" sz="4400" dirty="0"/>
              <a:t>of the role of books and computers in the modern world, their impact on education and </a:t>
            </a:r>
            <a:r>
              <a:rPr lang="en-US" sz="4400" dirty="0" smtClean="0"/>
              <a:t>entertainment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8720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=""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01945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13" y="510067"/>
            <a:ext cx="10058400" cy="738337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r>
              <a:rPr lang="en-US" b="1" dirty="0"/>
              <a:t>Science and Technology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813" y="1621938"/>
            <a:ext cx="109340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/>
              <a:t>Space </a:t>
            </a:r>
            <a:r>
              <a:rPr lang="en-US" sz="4400" i="1" dirty="0"/>
              <a:t>Exploration: </a:t>
            </a:r>
            <a:endParaRPr lang="en-US" sz="4400" i="1" dirty="0" smtClean="0"/>
          </a:p>
          <a:p>
            <a:r>
              <a:rPr lang="en-US" sz="4400" dirty="0" smtClean="0"/>
              <a:t>Various </a:t>
            </a:r>
            <a:r>
              <a:rPr lang="en-US" sz="4400" dirty="0"/>
              <a:t>aspects of space exploration, including space missions, planets and stars - Modern Technologies: Discussion of new technologies such as artificial intelligence, Internet of Things, etc.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46412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55193268_TF89747358_Win32" id="{E075EAA5-608E-48B3-BCC6-E3E93C0B5B34}" vid="{6B08EEA5-7FED-4633-BF70-CDCAD79513F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</TotalTime>
  <Words>461</Words>
  <Application>Microsoft Office PowerPoint</Application>
  <PresentationFormat>Произвольный</PresentationFormat>
  <Paragraphs>67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SavonVTI</vt:lpstr>
      <vt:lpstr>speaking</vt:lpstr>
      <vt:lpstr>SPEAKING</vt:lpstr>
      <vt:lpstr>Презентация PowerPoint</vt:lpstr>
      <vt:lpstr>Art</vt:lpstr>
      <vt:lpstr>Languages</vt:lpstr>
      <vt:lpstr>Art</vt:lpstr>
      <vt:lpstr>Journeys</vt:lpstr>
      <vt:lpstr>Books and computers</vt:lpstr>
      <vt:lpstr>Science and Technology</vt:lpstr>
      <vt:lpstr>Sport</vt:lpstr>
      <vt:lpstr>Environmental protection</vt:lpstr>
      <vt:lpstr>Food</vt:lpstr>
      <vt:lpstr>Mobile phones and the Internet</vt:lpstr>
      <vt:lpstr>Family relations and money</vt:lpstr>
      <vt:lpstr>Money</vt:lpstr>
      <vt:lpstr>Chain of gratitude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english</dc:title>
  <dc:creator>Амина Курбанова</dc:creator>
  <cp:lastModifiedBy>Курбанова</cp:lastModifiedBy>
  <cp:revision>19</cp:revision>
  <dcterms:created xsi:type="dcterms:W3CDTF">2022-07-24T19:32:44Z</dcterms:created>
  <dcterms:modified xsi:type="dcterms:W3CDTF">2024-02-02T08:02:35Z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