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04" r:id="rId3"/>
    <p:sldId id="305" r:id="rId4"/>
    <p:sldId id="308" r:id="rId5"/>
    <p:sldId id="257" r:id="rId6"/>
    <p:sldId id="260" r:id="rId7"/>
    <p:sldId id="258" r:id="rId8"/>
    <p:sldId id="259" r:id="rId9"/>
    <p:sldId id="262" r:id="rId10"/>
    <p:sldId id="261" r:id="rId11"/>
    <p:sldId id="263" r:id="rId12"/>
    <p:sldId id="266" r:id="rId13"/>
    <p:sldId id="267" r:id="rId14"/>
    <p:sldId id="292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269" r:id="rId27"/>
    <p:sldId id="271" r:id="rId28"/>
    <p:sldId id="272" r:id="rId29"/>
    <p:sldId id="268" r:id="rId30"/>
    <p:sldId id="270" r:id="rId31"/>
    <p:sldId id="273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2" r:id="rId41"/>
    <p:sldId id="301" r:id="rId42"/>
    <p:sldId id="322" r:id="rId43"/>
    <p:sldId id="324" r:id="rId44"/>
    <p:sldId id="323" r:id="rId45"/>
    <p:sldId id="321" r:id="rId46"/>
    <p:sldId id="320" r:id="rId47"/>
    <p:sldId id="284" r:id="rId48"/>
    <p:sldId id="285" r:id="rId49"/>
    <p:sldId id="288" r:id="rId50"/>
    <p:sldId id="326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94A1E-3E9F-4891-9871-01E755117720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429D-820E-40C2-89A4-EA9913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29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F429D-820E-40C2-89A4-EA99131F65E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660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F429D-820E-40C2-89A4-EA99131F65E5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09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3899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24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641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1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68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152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8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72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5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19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87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7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E2EE4-6CB5-4EC4-934B-851C5E77211C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D04D-4FD8-4FED-9BE8-1363D433F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10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Lesson.m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&#1048;&#1050;&#1058;%20&#1074;%20&#1048;&#1071;/&#1058;&#1077;&#1089;&#1090;&#1086;&#1074;&#1099;&#1077;%20&#1090;&#1077;&#1093;&#1085;&#1086;&#1083;&#1086;&#1075;&#1080;&#1080;.ppt" TargetMode="Externa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et_school8proh5_9@mail.r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h.edu.ru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chebnik.mos.ru/catalogu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yandex.ru/home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uchi.ru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&#1052;&#1086;&#1076;&#1077;&#1083;&#1100;-&#1086;&#1094;&#1077;&#1085;&#1082;&#1080;-&#1048;&#1050;&#1058;-&#1082;&#1086;&#1084;&#1087;&#1077;&#1090;&#1077;&#1085;&#1094;&#1080;&#1081;-&#1088;&#1072;&#1073;&#1086;&#1090;&#1085;&#1080;&#1082;&#1086;&#1074;-&#1054;&#1054;(1).pdf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skysmart.ru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skype.com/ru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quizlet.com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lates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rative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miapp.com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ldoceonline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etchengine.eu/skell/" TargetMode="External"/><Relationship Id="rId7" Type="http://schemas.openxmlformats.org/officeDocument/2006/relationships/hyperlink" Target="https://www.english-corpora.org/bnc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hyperlink" Target="https://ozdic.com/" TargetMode="Externa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acmillan.ru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scentre.ru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w3y1/mxuB9Q5W7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f.ppt-online.org/files/slide/f/FGcqvJh8QfotwV5y4ATuSdb9UBIZ2sMXzKjCLe/slid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9" t="23476" r="5184" b="18128"/>
          <a:stretch/>
        </p:blipFill>
        <p:spPr bwMode="auto">
          <a:xfrm>
            <a:off x="4550564" y="157162"/>
            <a:ext cx="2663382" cy="25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7005" y="2714335"/>
            <a:ext cx="11319124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Особенности преподавания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иностранных языков 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использованием 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дистанционных 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образовательных технологий.</a:t>
            </a:r>
          </a:p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Образовательные 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нтернет-ресурсы.</a:t>
            </a:r>
          </a:p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550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777" y="258617"/>
            <a:ext cx="10476498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Сетевой (электронный) </a:t>
            </a:r>
            <a:r>
              <a:rPr lang="ru-RU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урок</a:t>
            </a:r>
          </a:p>
          <a:p>
            <a:pPr lvl="0"/>
            <a:endParaRPr lang="ru-RU" sz="1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«… это традиционный урок, выстроенный в его логике, но все учебное содержание спроектировано в виде онлайн-ресурса или ресурсов.  Этот самостоятельный  электронный учебный продукт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…» </a:t>
            </a:r>
          </a:p>
          <a:p>
            <a:pPr lvl="0"/>
            <a:r>
              <a:rPr lang="ru-RU" sz="1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1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уроки Московской электронной школы (МЭШ)</a:t>
            </a:r>
          </a:p>
          <a:p>
            <a:endParaRPr lang="ru-RU" sz="3600" b="1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00213" indent="-342900"/>
            <a:r>
              <a:rPr lang="ru-RU" sz="3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Электронное обучение</a:t>
            </a:r>
          </a:p>
          <a:p>
            <a:pPr marL="1700213" indent="-342900"/>
            <a:endParaRPr lang="ru-RU" sz="1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00213" indent="-342900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Принципы электронного обучения:</a:t>
            </a:r>
          </a:p>
          <a:p>
            <a:pPr marL="1700213" indent="-342900"/>
            <a:endParaRPr lang="ru-RU" sz="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00213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Свобода доступа </a:t>
            </a:r>
          </a:p>
          <a:p>
            <a:pPr marL="1700213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Гибкость обучения</a:t>
            </a:r>
          </a:p>
          <a:p>
            <a:pPr marL="1700213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Высокая экономическая эффективность</a:t>
            </a:r>
          </a:p>
          <a:p>
            <a:pPr marL="1700213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Персонализация обучения</a:t>
            </a:r>
          </a:p>
          <a:p>
            <a:pPr marL="1700213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Технологичность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884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9202" y="344342"/>
            <a:ext cx="10476498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Типы интернет-технологий:</a:t>
            </a:r>
            <a:endParaRPr lang="ru-RU" sz="3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ru-RU" sz="1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r>
              <a:rPr lang="ru-RU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</a:t>
            </a:r>
            <a:r>
              <a:rPr lang="ru-RU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лог-технологии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(Веб 2.0)</a:t>
            </a:r>
          </a:p>
          <a:p>
            <a:pPr marL="542925" indent="-342900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(создание личной страницы, блога в виде дневника или журнала)</a:t>
            </a:r>
          </a:p>
          <a:p>
            <a:pPr marL="542925" indent="-342900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- «стена» в социальной сети «</a:t>
            </a:r>
            <a:r>
              <a:rPr lang="ru-RU" sz="2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Вконтакте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542925" indent="-342900"/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r>
              <a:rPr lang="ru-RU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Вики-технологии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(Веб 2.0)</a:t>
            </a:r>
          </a:p>
          <a:p>
            <a:pPr marL="542925" indent="-342900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Позволяют группе людей, находящихся на расстоянии работать над созданием единого общего контента в виде письменной работы (презентации, эссе, реферата…) – «</a:t>
            </a:r>
            <a:r>
              <a:rPr lang="en-US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r>
              <a:rPr lang="ru-RU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Сервис подкастов 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(Веб 2.0)</a:t>
            </a:r>
          </a:p>
          <a:p>
            <a:pPr marL="542925" indent="-342900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Позволяет пользователям сети прослушивать, просматривать, создавать, передавать короткие </a:t>
            </a:r>
            <a:r>
              <a:rPr lang="ru-RU" sz="2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адио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или видеозаписи (видео блоги) «</a:t>
            </a:r>
            <a:r>
              <a:rPr lang="ru-RU" sz="2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Вконтакте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542925" indent="-342900"/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232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914504" y="384228"/>
            <a:ext cx="6695405" cy="793750"/>
            <a:chOff x="55864" y="278032"/>
            <a:chExt cx="508321" cy="586943"/>
          </a:xfrm>
        </p:grpSpPr>
        <p:sp>
          <p:nvSpPr>
            <p:cNvPr id="5" name="Скругленный прямоугольник 4"/>
            <p:cNvSpPr/>
            <p:nvPr/>
          </p:nvSpPr>
          <p:spPr>
            <a:xfrm flipH="1">
              <a:off x="55864" y="278032"/>
              <a:ext cx="502775" cy="586943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5864" y="330857"/>
              <a:ext cx="508321" cy="5305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60960" rIns="121920" bIns="6096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Дистанционное обучение</a:t>
              </a:r>
            </a:p>
          </p:txBody>
        </p:sp>
      </p:grpSp>
      <p:pic>
        <p:nvPicPr>
          <p:cNvPr id="3077" name="Picture 5" descr="D:\Фото\2012-2012\DSC03526.JP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06" t="31664" r="976" b="-4506"/>
          <a:stretch/>
        </p:blipFill>
        <p:spPr bwMode="auto">
          <a:xfrm>
            <a:off x="3177076" y="1393867"/>
            <a:ext cx="7707676" cy="50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hlinkClick r:id="rId2" action="ppaction://hlinkfile"/>
          </p:cNvPr>
          <p:cNvSpPr/>
          <p:nvPr/>
        </p:nvSpPr>
        <p:spPr>
          <a:xfrm>
            <a:off x="10524712" y="5554429"/>
            <a:ext cx="720080" cy="67974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C:\Users\МОУ СОШ №8\Desktop\Новая папка\лингафонный кабинет.jpg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1" y="3494297"/>
            <a:ext cx="39628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60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525" t="25195" r="21413" b="13672"/>
          <a:stretch/>
        </p:blipFill>
        <p:spPr>
          <a:xfrm>
            <a:off x="1559225" y="1061742"/>
            <a:ext cx="9099249" cy="6124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6300" y="372547"/>
            <a:ext cx="44402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hlinkClick r:id="rId3"/>
              </a:rPr>
              <a:t>et_school8proh5_9@mail.ru</a:t>
            </a:r>
            <a:endParaRPr lang="ru-RU" sz="2800" b="1" dirty="0" smtClean="0"/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4085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64" y="252959"/>
            <a:ext cx="11003569" cy="6186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6391" t="22656" b="27258"/>
          <a:stretch/>
        </p:blipFill>
        <p:spPr>
          <a:xfrm>
            <a:off x="8140675" y="1970324"/>
            <a:ext cx="3894163" cy="46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61" t="16406" r="1428" b="5859"/>
          <a:stretch/>
        </p:blipFill>
        <p:spPr>
          <a:xfrm>
            <a:off x="606966" y="928687"/>
            <a:ext cx="10965910" cy="491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37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708" t="18237" r="15333" b="18810"/>
          <a:stretch/>
        </p:blipFill>
        <p:spPr>
          <a:xfrm>
            <a:off x="769043" y="728665"/>
            <a:ext cx="10689531" cy="548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1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302" t="20898" r="16362" b="10157"/>
          <a:stretch/>
        </p:blipFill>
        <p:spPr>
          <a:xfrm>
            <a:off x="457202" y="214313"/>
            <a:ext cx="10829924" cy="64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84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533" t="19726" r="15374" b="17968"/>
          <a:stretch/>
        </p:blipFill>
        <p:spPr>
          <a:xfrm>
            <a:off x="571500" y="542926"/>
            <a:ext cx="11466233" cy="598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9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134" t="22656" r="21193" b="10156"/>
          <a:stretch/>
        </p:blipFill>
        <p:spPr>
          <a:xfrm>
            <a:off x="1300162" y="157161"/>
            <a:ext cx="9444038" cy="640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77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2" y="558016"/>
            <a:ext cx="112585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Педагог должен уметь успешно действовать на основе практического опыта умения и знаний при решении профессиональных задач. </a:t>
            </a:r>
          </a:p>
          <a:p>
            <a:endParaRPr lang="ru-RU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обеспечения продуктивности образовательного процесса педагог должен обладать компетенциями в сфере информационно-коммуникационных технологий (далее  –  ИКТ-компетенции), которые предполагают квалифицированное использование общераспространённых в данной профессиональной области средств информационно-коммуникационных технологий при решении профессиональных задач. 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93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654" t="19141" r="14385" b="12109"/>
          <a:stretch/>
        </p:blipFill>
        <p:spPr>
          <a:xfrm>
            <a:off x="557212" y="342900"/>
            <a:ext cx="10772775" cy="603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48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556" t="19336" r="14715" b="19335"/>
          <a:stretch/>
        </p:blipFill>
        <p:spPr>
          <a:xfrm>
            <a:off x="371475" y="728662"/>
            <a:ext cx="11239577" cy="55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1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414337"/>
            <a:ext cx="10868026" cy="611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71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560" t="24609" r="21413" b="23828"/>
          <a:stretch/>
        </p:blipFill>
        <p:spPr>
          <a:xfrm>
            <a:off x="300036" y="628650"/>
            <a:ext cx="10958514" cy="588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9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792" t="21485" r="21962" b="14648"/>
          <a:stretch/>
        </p:blipFill>
        <p:spPr>
          <a:xfrm>
            <a:off x="985837" y="142875"/>
            <a:ext cx="9686926" cy="64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20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71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9" t="12695" r="1464" b="6055"/>
          <a:stretch/>
        </p:blipFill>
        <p:spPr>
          <a:xfrm>
            <a:off x="1065608" y="1243014"/>
            <a:ext cx="10197658" cy="47434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9883" y="486847"/>
            <a:ext cx="4435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https://resh.edu.ru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/</a:t>
            </a:r>
            <a:endParaRPr lang="ru-RU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81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3" t="11718" r="1318" b="7617"/>
          <a:stretch/>
        </p:blipFill>
        <p:spPr>
          <a:xfrm>
            <a:off x="842962" y="1380010"/>
            <a:ext cx="10501313" cy="48350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9978" y="386834"/>
            <a:ext cx="64123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uchebnik.mos.ru/catalogue</a:t>
            </a:r>
            <a:endParaRPr lang="ru-RU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98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99" t="11328" r="1319" b="6835"/>
          <a:stretch/>
        </p:blipFill>
        <p:spPr>
          <a:xfrm>
            <a:off x="1243011" y="1365721"/>
            <a:ext cx="9858376" cy="47207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0725" y="515421"/>
            <a:ext cx="65582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https://education.yandex.ru/home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/</a:t>
            </a:r>
            <a:endParaRPr lang="ru-RU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044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8150" y="481312"/>
            <a:ext cx="99774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Учи.ру</a:t>
            </a:r>
            <a:r>
              <a:rPr lang="ru-RU" sz="28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 </a:t>
            </a:r>
            <a:r>
              <a:rPr lang="en-US" sz="2800" b="1" u="none" strike="noStrike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https://uchi.ru/</a:t>
            </a:r>
            <a:r>
              <a:rPr lang="ru-RU" sz="2800" b="1" u="none" strike="noStrike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ru-RU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r>
              <a:rPr lang="ru-RU" sz="160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Образовательная онлайн-платформа с интерактивными уроками по основным школьным предметам. Здесь учитель может зарегистрироваться и отслеживать в личном кабинете статистику по каждому ученику. Задания на платформе увлекательные и красочные, интерфейс интуитивно понятен каждому педагогу и школьнику.</a:t>
            </a:r>
            <a:endParaRPr lang="ru-RU" sz="1600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4" t="11718" r="1207" b="6836"/>
          <a:stretch/>
        </p:blipFill>
        <p:spPr>
          <a:xfrm>
            <a:off x="1557337" y="2382632"/>
            <a:ext cx="9101138" cy="42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47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775" y="214313"/>
            <a:ext cx="1104423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 action="ppaction://hlinkfile"/>
              </a:rPr>
              <a:t>Модель оценки ИКТ-компетенций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работников образовательных организаций, осуществляющих образовательную деятельность по образовательным  программам общего образования  разработана  в рамках Государственного контракта от 25.10.2021 г. №Ф-19-кс-2021 с учетом модели оценки компетенций работников образовательных организаций, осуществляющих образовательную деятельность по образовательным программам общего образования.</a:t>
            </a:r>
          </a:p>
          <a:p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Модель позволять проводить: </a:t>
            </a:r>
          </a:p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 оценку  </a:t>
            </a: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профессиональных ИКТ-компетенций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работников образовательных организаций, осуществляющих образовательную деятельность по образовательным программам общего образования; </a:t>
            </a:r>
          </a:p>
          <a:p>
            <a:endParaRPr lang="ru-RU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 диагностику </a:t>
            </a: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профессиональных дефицитов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области  ИКТ-компетенций учителей. </a:t>
            </a:r>
          </a:p>
        </p:txBody>
      </p:sp>
    </p:spTree>
    <p:extLst>
      <p:ext uri="{BB962C8B-B14F-4D97-AF65-F5344CB8AC3E}">
        <p14:creationId xmlns:p14="http://schemas.microsoft.com/office/powerpoint/2010/main" val="26664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22" t="10937" r="1538" b="7617"/>
          <a:stretch/>
        </p:blipFill>
        <p:spPr>
          <a:xfrm>
            <a:off x="671513" y="1285875"/>
            <a:ext cx="10901362" cy="51019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7379" y="429696"/>
            <a:ext cx="51748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edu.skysmart.ru</a:t>
            </a:r>
            <a:endParaRPr lang="ru-RU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32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9095" y="415409"/>
            <a:ext cx="61286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https://www.skype.com/ru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/</a:t>
            </a:r>
            <a:endParaRPr lang="ru-RU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0264" t="27734" r="2910" b="10743"/>
          <a:stretch/>
        </p:blipFill>
        <p:spPr>
          <a:xfrm>
            <a:off x="1595437" y="1200150"/>
            <a:ext cx="8891588" cy="54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0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494" t="11523" r="12408" b="9196"/>
          <a:stretch/>
        </p:blipFill>
        <p:spPr>
          <a:xfrm>
            <a:off x="442913" y="258331"/>
            <a:ext cx="10901362" cy="63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2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844" t="11638" r="4037" b="6035"/>
          <a:stretch/>
        </p:blipFill>
        <p:spPr>
          <a:xfrm>
            <a:off x="157162" y="352754"/>
            <a:ext cx="11855670" cy="60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95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6275" y="437287"/>
            <a:ext cx="102679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</a:t>
            </a:r>
            <a:r>
              <a:rPr lang="en-US" sz="2400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://quizlet.com</a:t>
            </a:r>
            <a:endParaRPr lang="en-US" sz="2400" dirty="0">
              <a:solidFill>
                <a:srgbClr val="1A0DA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2"/>
            </a:endParaRPr>
          </a:p>
          <a:p>
            <a:r>
              <a:rPr lang="en-US" sz="2400" b="1" dirty="0">
                <a:solidFill>
                  <a:srgbClr val="1A0DA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Quizlet: Learning tools &amp; flashcards, for free</a:t>
            </a:r>
          </a:p>
          <a:p>
            <a:endParaRPr lang="ru-RU" sz="2400" b="1" dirty="0" smtClean="0">
              <a:solidFill>
                <a:srgbClr val="5F636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b="1" dirty="0" smtClean="0">
                <a:solidFill>
                  <a:srgbClr val="5F636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Quizlet</a:t>
            </a:r>
            <a:r>
              <a:rPr lang="en-US" sz="2400" dirty="0">
                <a:solidFill>
                  <a:srgbClr val="4D51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makes simple learning tools that let you study anything. Start learning today with flashcards, games and learning tools — all for free.</a:t>
            </a:r>
            <a:endParaRPr lang="en-US" sz="2400" b="0" i="0" dirty="0">
              <a:solidFill>
                <a:srgbClr val="4D51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1" y="2482698"/>
            <a:ext cx="7400924" cy="41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0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01" t="20312" r="27233" b="5664"/>
          <a:stretch/>
        </p:blipFill>
        <p:spPr>
          <a:xfrm>
            <a:off x="1600200" y="1156100"/>
            <a:ext cx="9054426" cy="52875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6200" y="358259"/>
            <a:ext cx="56012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</a:t>
            </a:r>
            <a:r>
              <a:rPr lang="en-US" sz="2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quizlet.com/latest</a:t>
            </a:r>
            <a:endParaRPr lang="ru-RU" sz="2800" b="1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88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951" y="2126499"/>
            <a:ext cx="7938649" cy="44633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9564" y="286821"/>
            <a:ext cx="5266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https://www.socrative.com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/</a:t>
            </a:r>
            <a:endParaRPr lang="ru-RU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7713" y="803060"/>
            <a:ext cx="9996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Socrative</a:t>
            </a:r>
            <a:r>
              <a:rPr 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это ваше приложение для увлекательного и эффективного взаимодействия в классе. Получите мгновенное представление об обучении студентов с помощью простых в создании викторин, опросов, выходных билетов и многого другого!</a:t>
            </a:r>
          </a:p>
        </p:txBody>
      </p:sp>
    </p:spTree>
    <p:extLst>
      <p:ext uri="{BB962C8B-B14F-4D97-AF65-F5344CB8AC3E}">
        <p14:creationId xmlns:p14="http://schemas.microsoft.com/office/powerpoint/2010/main" val="848729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22" t="13672" r="2197" b="5664"/>
          <a:stretch/>
        </p:blipFill>
        <p:spPr>
          <a:xfrm>
            <a:off x="630693" y="1042987"/>
            <a:ext cx="11113632" cy="5186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7239" y="211990"/>
            <a:ext cx="4562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3"/>
              </a:rPr>
              <a:t>https://www.kamiapp.com</a:t>
            </a:r>
            <a:r>
              <a:rPr lang="en-US" sz="2400" b="1" dirty="0" smtClean="0">
                <a:hlinkClick r:id="rId3"/>
              </a:rPr>
              <a:t>/</a:t>
            </a:r>
            <a:endParaRPr lang="ru-RU" sz="2400" b="1" dirty="0" smtClean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34824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980" y="225207"/>
            <a:ext cx="4301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https://www.ldoceonline.com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/</a:t>
            </a:r>
            <a:endParaRPr lang="ru-RU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32" t="14574" r="2415" b="8668"/>
          <a:stretch/>
        </p:blipFill>
        <p:spPr>
          <a:xfrm>
            <a:off x="377280" y="749754"/>
            <a:ext cx="7266533" cy="3237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3" t="13672" r="1866" b="4492"/>
          <a:stretch/>
        </p:blipFill>
        <p:spPr>
          <a:xfrm>
            <a:off x="2413568" y="1778672"/>
            <a:ext cx="9415464" cy="4417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-367" t="13673" r="5380" b="59960"/>
          <a:stretch/>
        </p:blipFill>
        <p:spPr>
          <a:xfrm>
            <a:off x="513329" y="5142068"/>
            <a:ext cx="10073707" cy="15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8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98" t="28905" r="35652" b="51954"/>
          <a:stretch/>
        </p:blipFill>
        <p:spPr>
          <a:xfrm>
            <a:off x="837313" y="760542"/>
            <a:ext cx="10328991" cy="1757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03872" y="236235"/>
            <a:ext cx="5085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https://www.sketchengine.eu/skell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/</a:t>
            </a:r>
            <a:endParaRPr lang="ru-RU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2474" t="13086" r="25366" b="35352"/>
          <a:stretch/>
        </p:blipFill>
        <p:spPr>
          <a:xfrm>
            <a:off x="243249" y="2132143"/>
            <a:ext cx="6786563" cy="37719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7783" y="5904043"/>
            <a:ext cx="254973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5"/>
              </a:rPr>
              <a:t>https://ozdic.com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6881" t="14452" r="6918" b="14844"/>
          <a:stretch/>
        </p:blipFill>
        <p:spPr>
          <a:xfrm>
            <a:off x="4454860" y="3042212"/>
            <a:ext cx="7500938" cy="34590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29812" y="2502517"/>
            <a:ext cx="51690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7"/>
              </a:rPr>
              <a:t>https://www.english-corpora.org/bnc</a:t>
            </a:r>
            <a:r>
              <a:rPr lang="en-US" sz="2400" b="1" dirty="0" smtClean="0">
                <a:hlinkClick r:id="rId7"/>
              </a:rPr>
              <a:t>/</a:t>
            </a:r>
            <a:endParaRPr lang="ru-RU" sz="2400" b="1" dirty="0" smtClean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59973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848" y="352455"/>
            <a:ext cx="1092517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Федеральный закон от 29 декабря 2012 г. № 273-ФЗ «Об образовании в Российской Федерации»;  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Указ Президента Российской Федерации «О национальных целях и стратегических задачах развития Российской Федерации на период до 2024 года» от 07.05.2018 № 204; </a:t>
            </a:r>
          </a:p>
          <a:p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Приказ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Минпросвещения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РФ от 02.12.2019 N 649  «Об утверждении целевой модели цифровой образовательной среды»; </a:t>
            </a:r>
          </a:p>
          <a:p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Письмо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Минпросвещения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России от 16 ноября 2020 г. N ГД-2072/03 о направлении практических рекомендаций для учителей и заместителей директоров по учебно-воспитательной работе в образовательных организациях, реализующих образовательные программы начального, общего, основного, среднего образования с </a:t>
            </a: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использованием дистанционных технологий; 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Постановление Правительства  РФ от 7 декабря 2020 г. № 2040 «О проведении эксперимента по внедрению цифровой образовательной среды»; 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Приказ Министерства просвещения Российской Федерации от 31 мая 2021 №287 «Об отверждении федерального государственного образовательного стандарта основного общего образования»;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390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761" t="14063" r="2087" b="7813"/>
          <a:stretch/>
        </p:blipFill>
        <p:spPr>
          <a:xfrm>
            <a:off x="228600" y="961727"/>
            <a:ext cx="11730038" cy="5715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4281" y="315396"/>
            <a:ext cx="31245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https://macmillan.ru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/</a:t>
            </a:r>
            <a:endParaRPr lang="ru-RU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232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5" t="15088" r="2166" b="5526"/>
          <a:stretch/>
        </p:blipFill>
        <p:spPr>
          <a:xfrm>
            <a:off x="868155" y="1346418"/>
            <a:ext cx="10547558" cy="48234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9554" y="515421"/>
            <a:ext cx="2730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3"/>
              </a:rPr>
              <a:t>https://tscentre.ru</a:t>
            </a:r>
            <a:r>
              <a:rPr lang="en-US" sz="2400" b="1" dirty="0" smtClean="0">
                <a:hlinkClick r:id="rId3"/>
              </a:rPr>
              <a:t>/</a:t>
            </a:r>
            <a:endParaRPr lang="ru-RU" sz="2400" b="1" dirty="0" smtClean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35362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8397" t="31836" r="20644" b="27539"/>
          <a:stretch/>
        </p:blipFill>
        <p:spPr>
          <a:xfrm>
            <a:off x="485775" y="214312"/>
            <a:ext cx="11129963" cy="62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59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081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4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341" t="21485" r="23499" b="12304"/>
          <a:stretch/>
        </p:blipFill>
        <p:spPr>
          <a:xfrm>
            <a:off x="1014412" y="0"/>
            <a:ext cx="10229851" cy="69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16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3" y="1185863"/>
            <a:ext cx="11054394" cy="62150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9113" y="529709"/>
            <a:ext cx="650800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3"/>
              </a:rPr>
              <a:t>https://cloud.mail.ru/public/w3y1/mxuB9Q5W7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818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25" t="18749" r="14934" b="14258"/>
          <a:stretch/>
        </p:blipFill>
        <p:spPr>
          <a:xfrm>
            <a:off x="300037" y="328612"/>
            <a:ext cx="11421170" cy="62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79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764" y="158605"/>
            <a:ext cx="10476498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Компетентность учителя ИЯ</a:t>
            </a:r>
          </a:p>
          <a:p>
            <a:pPr lvl="0"/>
            <a:endParaRPr lang="ru-RU" sz="1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Учитель ИЯ должен владеть следующими учениями и навыками:</a:t>
            </a:r>
          </a:p>
          <a:p>
            <a:pPr marL="5429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вободно  ориентироваться в информационных потоках, владеть способами получения, обработки и хранения информации с использованием  ДОТ;</a:t>
            </a:r>
          </a:p>
          <a:p>
            <a:pPr marL="5429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аботать с ИКТ и образовательными Интернет-ресурсами;</a:t>
            </a:r>
          </a:p>
          <a:p>
            <a:pPr marL="5429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облюдать правила информационной безопасности;</a:t>
            </a:r>
          </a:p>
          <a:p>
            <a:pPr marL="5429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втоматизировать  учебный процесс и организовывать дистанционное обучение;</a:t>
            </a:r>
          </a:p>
          <a:p>
            <a:pPr marL="5429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роводить оценку успеваемости посредством сетевого тестирования;</a:t>
            </a:r>
          </a:p>
          <a:p>
            <a:pPr marL="5429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овышать уровень мотивации к овладению и использованию ДОТ;</a:t>
            </a:r>
          </a:p>
          <a:p>
            <a:pPr marL="542925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организовывать </a:t>
            </a: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сетевое взаимодействие между участниками учебного процесса;</a:t>
            </a:r>
          </a:p>
          <a:p>
            <a:pPr marL="542925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ормировать систему ценностей современного сетевого общества.</a:t>
            </a:r>
          </a:p>
          <a:p>
            <a:pPr marL="542925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-34290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620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8;p2"/>
          <p:cNvPicPr preferRelativeResize="0"/>
          <p:nvPr/>
        </p:nvPicPr>
        <p:blipFill rotWithShape="1">
          <a:blip r:embed="rId2">
            <a:alphaModFix/>
          </a:blip>
          <a:srcRect l="12374" r="15045" b="5864"/>
          <a:stretch/>
        </p:blipFill>
        <p:spPr>
          <a:xfrm flipH="1">
            <a:off x="7704078" y="2195204"/>
            <a:ext cx="5098667" cy="41832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94135" y="981095"/>
            <a:ext cx="75148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202124"/>
              </a:buClr>
              <a:buSzPts val="2800"/>
              <a:buFont typeface="Arial"/>
              <a:buChar char="•"/>
            </a:pPr>
            <a:r>
              <a:rPr lang="ru-RU" sz="2400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Недостаточный уровень материально-технического обеспечения (недостаточное финансирования)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Clr>
                <a:srgbClr val="202124"/>
              </a:buClr>
              <a:buSzPts val="2800"/>
              <a:buFont typeface="Arial"/>
              <a:buChar char="•"/>
            </a:pPr>
            <a:r>
              <a:rPr lang="ru-RU" sz="2400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Отсутствие платформенного решения или проблемы с выбором платформы у разных участников сети ОО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Clr>
                <a:srgbClr val="202124"/>
              </a:buClr>
              <a:buSzPts val="2800"/>
              <a:buFont typeface="Arial"/>
              <a:buChar char="•"/>
            </a:pPr>
            <a:r>
              <a:rPr lang="ru-RU" sz="2400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Неготовность участников образовательного процесса к трансформации в сфере образования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Clr>
                <a:srgbClr val="202124"/>
              </a:buClr>
              <a:buSzPts val="2800"/>
              <a:buFont typeface="Arial"/>
              <a:buChar char="•"/>
            </a:pPr>
            <a:r>
              <a:rPr lang="ru-RU" sz="2400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Отсутствие поддержки (стимулирования) участников проекта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Clr>
                <a:srgbClr val="202124"/>
              </a:buClr>
              <a:buSzPts val="2800"/>
              <a:buFont typeface="Arial"/>
              <a:buChar char="•"/>
            </a:pPr>
            <a:r>
              <a:rPr lang="ru-RU" sz="2400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Нехватка IT специалистов</a:t>
            </a:r>
          </a:p>
          <a:p>
            <a:pPr marL="457200" lvl="0" indent="-457200">
              <a:buClr>
                <a:srgbClr val="202124"/>
              </a:buClr>
              <a:buSzPts val="2800"/>
              <a:buFont typeface="Arial"/>
              <a:buChar char="•"/>
            </a:pPr>
            <a:r>
              <a:rPr lang="ru-RU" sz="2400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Лень и инертность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Clr>
                <a:srgbClr val="202124"/>
              </a:buClr>
              <a:buSzPts val="2800"/>
              <a:buFont typeface="Arial"/>
              <a:buChar char="•"/>
            </a:pPr>
            <a:r>
              <a:rPr lang="ru-RU" sz="2400" dirty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Карантин, </a:t>
            </a:r>
            <a:r>
              <a:rPr lang="ru-RU" sz="2400" dirty="0" err="1" smtClean="0">
                <a:solidFill>
                  <a:srgbClr val="2021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Roboto"/>
              </a:rPr>
              <a:t>дистант</a:t>
            </a:r>
            <a:endParaRPr lang="ru-RU" sz="2400" dirty="0">
              <a:solidFill>
                <a:srgbClr val="20212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Roboto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7972" y="323462"/>
            <a:ext cx="6247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Возможные риски (барьеры</a:t>
            </a:r>
            <a:r>
              <a:rPr lang="ru-RU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58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dshi.ru/wp-content/uploads/2020/04/AdobeStock_233066089-Converted-3-2048x11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420" y="2731264"/>
            <a:ext cx="8036612" cy="44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2066" y="344343"/>
            <a:ext cx="87641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Дистанционное обучение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Электронное обучение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Онлайн-обучение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Дистанционный урок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Сетевой урок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2" descr="https://vogazeta.ru/uploads/full_size_1611561463-c16945a6a4b389acbf7bd4ca21aa6c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4" y="3842523"/>
            <a:ext cx="4153956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9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8752" y="741062"/>
            <a:ext cx="9156886" cy="5204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976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4.depositphotos.com/6557968/24440/v/950/depositphotos_244405382-stock-illustration-concept-teamwork-searching-new-solu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146" y="3400426"/>
            <a:ext cx="3945466" cy="33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302" y="244330"/>
            <a:ext cx="940493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Дистанционное обучение</a:t>
            </a:r>
          </a:p>
          <a:p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федеральном законодательстве нормативно отсутствует дистанционная форма обучения.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Любая образовательная программа может быть  реализована в очной, очно-заочной или заочной форме с использованием дистанционных технологий или электронного обучения.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Решение об использовании этих технологий самостоятельно принимает образовательная организация.</a:t>
            </a:r>
          </a:p>
          <a:p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ФЗ «Об образовании в Российской Федерации»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№ 273-ФЗ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7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stgmu.ru/wp-content/uploads/2021/01/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8" r="6471" b="7927"/>
          <a:stretch/>
        </p:blipFill>
        <p:spPr bwMode="auto">
          <a:xfrm>
            <a:off x="9253182" y="4064609"/>
            <a:ext cx="2784142" cy="279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2066" y="344343"/>
            <a:ext cx="9544824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 образовательного процесса в новых условиях  	изменения способов взаимодействия и организации 	профессиональной деятельности</a:t>
            </a:r>
          </a:p>
          <a:p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Каланы коммуникации</a:t>
            </a: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1.1. приоритетность, структурированность, разнообразие;</a:t>
            </a: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1.2. регламент (правила) взаимодействия;</a:t>
            </a: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1.3. учет технических и педагогических требований.</a:t>
            </a:r>
          </a:p>
          <a:p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Организация образовательной среды</a:t>
            </a: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2.1. оборудование и программное обеспечение</a:t>
            </a: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2.2. организация цифрового пространства</a:t>
            </a: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2.3. электронные образовательные материалы</a:t>
            </a:r>
          </a:p>
          <a:p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Изменения в нормативно-правовой документации.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Возможные изменения </a:t>
            </a: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3.1. в учебных планах и рабочих программах</a:t>
            </a: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3.2. в нормах учебной времени и нагрузки,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3.2. в средствах и формах аттестации обучающихся</a:t>
            </a: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9976514" y="450376"/>
            <a:ext cx="900752" cy="23201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edu.gov.ru/uploads/media/photo/2020/03/23/6700dd875039b99b9b8d_20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944" t="13014" r="33077" b="14785"/>
          <a:stretch/>
        </p:blipFill>
        <p:spPr>
          <a:xfrm>
            <a:off x="7396163" y="2857500"/>
            <a:ext cx="4844969" cy="3858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575" y="372919"/>
            <a:ext cx="7240588" cy="861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4"/>
            </a:pP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новых организационно-педагогических условий</a:t>
            </a:r>
          </a:p>
          <a:p>
            <a:pPr marL="457200" indent="-457200">
              <a:buAutoNum type="arabicPeriod" startAt="4"/>
            </a:pPr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85838" indent="-4572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Изменение роли педагога (соучастник, помощник)</a:t>
            </a:r>
          </a:p>
          <a:p>
            <a:pPr marL="985838" indent="-4572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Самостоятельное изучение материала (самообучение)  </a:t>
            </a:r>
          </a:p>
          <a:p>
            <a:pPr marL="528638"/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+ активное участие родителей !?</a:t>
            </a:r>
          </a:p>
          <a:p>
            <a:pPr marL="528638"/>
            <a:endParaRPr lang="ru-RU" sz="8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85838" indent="-4572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Визуализация и интерактивность материалов</a:t>
            </a:r>
          </a:p>
          <a:p>
            <a:pPr marL="985838" indent="-4572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 эффективных образовательных технологий</a:t>
            </a:r>
          </a:p>
          <a:p>
            <a:pPr marL="985838" indent="-4572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 различных форм</a:t>
            </a:r>
          </a:p>
          <a:p>
            <a:pPr marL="528638"/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- синхронная (живое общение)</a:t>
            </a:r>
          </a:p>
          <a:p>
            <a:pPr marL="528638"/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- асинхронная («</a:t>
            </a:r>
            <a:r>
              <a:rPr lang="ru-RU" sz="2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Учи.ру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«</a:t>
            </a:r>
            <a:r>
              <a:rPr lang="ru-RU" sz="2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Якласс</a:t>
            </a: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пр.</a:t>
            </a:r>
          </a:p>
          <a:p>
            <a:pPr marL="985838" indent="-4572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Автоматизация процесса управления обучением – система электронного журнала, образовательные платформы</a:t>
            </a:r>
          </a:p>
          <a:p>
            <a:pPr marL="528638"/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</a:p>
          <a:p>
            <a:pPr marL="528638"/>
            <a:endParaRPr lang="ru-RU" sz="20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85838" indent="-457200">
              <a:buFont typeface="Wingdings" panose="05000000000000000000" pitchFamily="2" charset="2"/>
              <a:buChar char="q"/>
            </a:pPr>
            <a:endParaRPr lang="ru-RU" sz="20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85838" indent="-457200">
              <a:buFont typeface="Wingdings" panose="05000000000000000000" pitchFamily="2" charset="2"/>
              <a:buChar char="q"/>
            </a:pPr>
            <a:endParaRPr lang="ru-RU" sz="20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85838" indent="-457200">
              <a:buFont typeface="Wingdings" panose="05000000000000000000" pitchFamily="2" charset="2"/>
              <a:buChar char="q"/>
            </a:pPr>
            <a:endParaRPr lang="ru-RU" sz="20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77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576" y="187180"/>
            <a:ext cx="10162174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Дистанционный урок (занятие)</a:t>
            </a:r>
          </a:p>
          <a:p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«… форма организации дистанционного занятия, проводимая в определенных временных рамках, при которой педагог руководит индивидуальной и групповой деятельностью обучающихся по созданию собственного образовательного продукта, с целью освоения обучающимися основ изучаемого материала, воспитания и развития творческих способностей…» (Е.В. </a:t>
            </a:r>
            <a:r>
              <a:rPr lang="ru-RU" sz="2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Харунжева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Определенная структура с учетом выбранного режима (синхронный, асинхронный)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Жесткий регламент (время и дизайн)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мотивацией обучающихся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Проектирование контролирующей части урока</a:t>
            </a:r>
          </a:p>
          <a:p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7034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867</Words>
  <Application>Microsoft Office PowerPoint</Application>
  <PresentationFormat>Широкоэкранный</PresentationFormat>
  <Paragraphs>193</Paragraphs>
  <Slides>50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9" baseType="lpstr">
      <vt:lpstr>Arial</vt:lpstr>
      <vt:lpstr>Calibri</vt:lpstr>
      <vt:lpstr>Calibri Light</vt:lpstr>
      <vt:lpstr>Cambria</vt:lpstr>
      <vt:lpstr>Roboto</vt:lpstr>
      <vt:lpstr>Tahoma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Надежда</cp:lastModifiedBy>
  <cp:revision>53</cp:revision>
  <dcterms:created xsi:type="dcterms:W3CDTF">2021-10-27T16:15:53Z</dcterms:created>
  <dcterms:modified xsi:type="dcterms:W3CDTF">2022-03-11T00:43:34Z</dcterms:modified>
</cp:coreProperties>
</file>