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315" r:id="rId5"/>
    <p:sldId id="316" r:id="rId6"/>
    <p:sldId id="317" r:id="rId7"/>
    <p:sldId id="318" r:id="rId8"/>
    <p:sldId id="323" r:id="rId9"/>
    <p:sldId id="282" r:id="rId10"/>
    <p:sldId id="259" r:id="rId11"/>
    <p:sldId id="260" r:id="rId12"/>
    <p:sldId id="283" r:id="rId13"/>
    <p:sldId id="284" r:id="rId14"/>
    <p:sldId id="292" r:id="rId15"/>
    <p:sldId id="287" r:id="rId16"/>
    <p:sldId id="291" r:id="rId17"/>
    <p:sldId id="272" r:id="rId18"/>
    <p:sldId id="273" r:id="rId19"/>
    <p:sldId id="274" r:id="rId20"/>
    <p:sldId id="275" r:id="rId21"/>
    <p:sldId id="276" r:id="rId22"/>
    <p:sldId id="277" r:id="rId23"/>
    <p:sldId id="278" r:id="rId24"/>
    <p:sldId id="279" r:id="rId25"/>
    <p:sldId id="280" r:id="rId26"/>
    <p:sldId id="294" r:id="rId27"/>
    <p:sldId id="295" r:id="rId28"/>
    <p:sldId id="296" r:id="rId29"/>
    <p:sldId id="297" r:id="rId30"/>
    <p:sldId id="298" r:id="rId31"/>
    <p:sldId id="299" r:id="rId32"/>
    <p:sldId id="300" r:id="rId33"/>
    <p:sldId id="301" r:id="rId34"/>
    <p:sldId id="302" r:id="rId35"/>
    <p:sldId id="303" r:id="rId36"/>
    <p:sldId id="304" r:id="rId37"/>
    <p:sldId id="305" r:id="rId38"/>
    <p:sldId id="306" r:id="rId39"/>
    <p:sldId id="307" r:id="rId40"/>
    <p:sldId id="308" r:id="rId41"/>
    <p:sldId id="309" r:id="rId42"/>
    <p:sldId id="311" r:id="rId43"/>
    <p:sldId id="310" r:id="rId44"/>
    <p:sldId id="312" r:id="rId45"/>
    <p:sldId id="313" r:id="rId46"/>
    <p:sldId id="314" r:id="rId47"/>
    <p:sldId id="319" r:id="rId48"/>
    <p:sldId id="320" r:id="rId49"/>
    <p:sldId id="321" r:id="rId50"/>
    <p:sldId id="293" r:id="rId51"/>
    <p:sldId id="322" r:id="rId52"/>
    <p:sldId id="324" r:id="rId53"/>
    <p:sldId id="325" r:id="rId5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20.02.2025</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20.02.2025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725C68B6-61C2-468F-89AB-4B9F7531AA68}" type="slidenum">
              <a:rPr lang="ru-RU" smtClean="0"/>
              <a:pPr/>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20.02.2025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20.02.2025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20.02.2025</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5B106E36-FD25-4E2D-B0AA-010F637433A0}" type="datetimeFigureOut">
              <a:rPr lang="ru-RU" smtClean="0"/>
              <a:pPr/>
              <a:t>20.02.2025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20.02.2025</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725C68B6-61C2-468F-89AB-4B9F7531AA68}" type="slidenum">
              <a:rPr lang="ru-RU" smtClean="0"/>
              <a:pPr/>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20.02.2025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5B106E36-FD25-4E2D-B0AA-010F637433A0}" type="datetimeFigureOut">
              <a:rPr lang="ru-RU" smtClean="0"/>
              <a:pPr/>
              <a:t>20.02.2025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20.02.2025</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5B106E36-FD25-4E2D-B0AA-010F637433A0}" type="datetimeFigureOut">
              <a:rPr lang="ru-RU" smtClean="0"/>
              <a:pPr/>
              <a:t>20.02.2025</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B106E36-FD25-4E2D-B0AA-010F637433A0}" type="datetimeFigureOut">
              <a:rPr lang="ru-RU" smtClean="0"/>
              <a:pPr/>
              <a:t>20.02.2025</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25C68B6-61C2-468F-89AB-4B9F7531AA68}" type="slidenum">
              <a:rPr lang="ru-RU" smtClean="0"/>
              <a:pPr/>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hyperlink" Target="https://www.consultant.ru/document/cons_doc_LAW_491952/30b3f8c55f65557c253227a65b908cc075ce114a/" TargetMode="External"/><Relationship Id="rId3" Type="http://schemas.openxmlformats.org/officeDocument/2006/relationships/hyperlink" Target="https://www.consultant.ru/document/cons_doc_LAW_483066/ad890e68b83c920baeae9bb9fdc9b94feb1af0ad/" TargetMode="External"/><Relationship Id="rId7" Type="http://schemas.openxmlformats.org/officeDocument/2006/relationships/hyperlink" Target="https://www.consultant.ru/document/cons_doc_LAW_482574/" TargetMode="External"/><Relationship Id="rId2" Type="http://schemas.openxmlformats.org/officeDocument/2006/relationships/hyperlink" Target="https://www.consultant.ru/document/cons_doc_LAW_465514/46b4b351a6eb6bf3c553d41eb663011c2cb38810/" TargetMode="External"/><Relationship Id="rId1" Type="http://schemas.openxmlformats.org/officeDocument/2006/relationships/slideLayout" Target="../slideLayouts/slideLayout2.xml"/><Relationship Id="rId6" Type="http://schemas.openxmlformats.org/officeDocument/2006/relationships/hyperlink" Target="https://www.consultant.ru/document/cons_doc_LAW_482558/" TargetMode="External"/><Relationship Id="rId5" Type="http://schemas.openxmlformats.org/officeDocument/2006/relationships/hyperlink" Target="https://www.consultant.ru/document/cons_doc_LAW_482560/" TargetMode="External"/><Relationship Id="rId4" Type="http://schemas.openxmlformats.org/officeDocument/2006/relationships/hyperlink" Target="https://www.consultant.ru/document/cons_doc_LAW_482522/b004fed0b70d0f223e4a81f8ad6cd92af90a7e3b/"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www.consultant.ru/document/cons_doc_LAW_482558/3d0cac60971a511280cbba229d9b6329c07731f7/"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s://www.consultant.ru/document/cons_doc_LAW_482558/3d0cac60971a511280cbba229d9b6329c07731f7/"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www.consultant.ru/document/cons_doc_LAW_482574/3d0cac60971a511280cbba229d9b6329c07731f7/"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consultant.ru/document/cons_doc_LAW_491952/30b3f8c55f65557c253227a65b908cc075ce114a/"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consultant.ru/document/cons_doc_LAW_482558/3d0cac60971a511280cbba229d9b6329c07731f7/"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www.consultant.ru/document/cons_doc_LAW_482558/3d0cac60971a511280cbba229d9b6329c07731f7/"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www.consultant.ru/document/cons_doc_LAW_482574/3d0cac60971a511280cbba229d9b6329c07731f7/"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www.consultant.ru/document/cons_doc_LAW_482574/3d0cac60971a511280cbba229d9b6329c07731f7/"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s://www.consultant.ru/document/cons_doc_LAW_482558/3d0cac60971a511280cbba229d9b6329c07731f7/"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s://www.consultant.ru/document/cons_doc_LAW_482558/3d0cac60971a511280cbba229d9b6329c07731f7/"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s://www.consultant.ru/document/cons_doc_LAW_482558/3d0cac60971a511280cbba229d9b6329c07731f7/"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www.consultant.ru/document/cons_doc_LAW_482558/3d0cac60971a511280cbba229d9b6329c07731f7/"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s://www.consultant.ru/document/cons_doc_LAW_482560/3d0cac60971a511280cbba229d9b6329c07731f7/"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s://www.consultant.ru/document/cons_doc_LAW_482558/3d0cac60971a511280cbba229d9b6329c07731f7/"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publication.pravo.gov.ru/document/0001202502120007?index=4" TargetMode="External"/><Relationship Id="rId2" Type="http://schemas.openxmlformats.org/officeDocument/2006/relationships/hyperlink" Target="http://publication.pravo.gov.ru/document/0001202502120007?index=1"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r>
              <a:rPr lang="ru-RU" dirty="0" err="1" smtClean="0"/>
              <a:t>Шонтукова</a:t>
            </a:r>
            <a:r>
              <a:rPr lang="ru-RU" dirty="0" smtClean="0"/>
              <a:t> </a:t>
            </a:r>
            <a:r>
              <a:rPr lang="ru-RU" dirty="0" err="1" smtClean="0"/>
              <a:t>ирина</a:t>
            </a:r>
            <a:r>
              <a:rPr lang="ru-RU" dirty="0" smtClean="0"/>
              <a:t> </a:t>
            </a:r>
            <a:r>
              <a:rPr lang="ru-RU" dirty="0" err="1" smtClean="0"/>
              <a:t>васильевна</a:t>
            </a:r>
            <a:r>
              <a:rPr lang="ru-RU" dirty="0" smtClean="0"/>
              <a:t>, кандидат педагогических наук, доцент</a:t>
            </a:r>
            <a:endParaRPr lang="ru-RU" dirty="0"/>
          </a:p>
        </p:txBody>
      </p:sp>
      <p:sp>
        <p:nvSpPr>
          <p:cNvPr id="2" name="Заголовок 1"/>
          <p:cNvSpPr>
            <a:spLocks noGrp="1"/>
          </p:cNvSpPr>
          <p:nvPr>
            <p:ph type="ctrTitle"/>
          </p:nvPr>
        </p:nvSpPr>
        <p:spPr/>
        <p:txBody>
          <a:bodyPr/>
          <a:lstStyle/>
          <a:p>
            <a:r>
              <a:rPr lang="ru-RU" dirty="0" smtClean="0"/>
              <a:t>Нормативно-правовая основа системы образования РФ</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Основные мероприятия НСУР</a:t>
            </a:r>
            <a:endParaRPr lang="ru-RU" dirty="0"/>
          </a:p>
        </p:txBody>
      </p:sp>
      <p:sp>
        <p:nvSpPr>
          <p:cNvPr id="3" name="Содержимое 2"/>
          <p:cNvSpPr>
            <a:spLocks noGrp="1"/>
          </p:cNvSpPr>
          <p:nvPr>
            <p:ph sz="quarter" idx="1"/>
          </p:nvPr>
        </p:nvSpPr>
        <p:spPr/>
        <p:txBody>
          <a:bodyPr>
            <a:normAutofit lnSpcReduction="10000"/>
          </a:bodyPr>
          <a:lstStyle/>
          <a:p>
            <a:r>
              <a:rPr lang="ru-RU" dirty="0" smtClean="0"/>
              <a:t>1. Повышение уровня обеспеченности педагогическими кадрами региональных систем общего образования</a:t>
            </a:r>
          </a:p>
          <a:p>
            <a:r>
              <a:rPr lang="ru-RU" dirty="0" smtClean="0"/>
              <a:t> 2. Модернизация системы подготовки педагогических кадров</a:t>
            </a:r>
          </a:p>
          <a:p>
            <a:r>
              <a:rPr lang="ru-RU" dirty="0" smtClean="0"/>
              <a:t>3. Формирование инфраструктуры и применение инновационных технологий для адресной реализации программ профессионального развития педагогических работников</a:t>
            </a:r>
          </a:p>
          <a:p>
            <a:r>
              <a:rPr lang="ru-RU" dirty="0" smtClean="0"/>
              <a:t>4. Разработка модели аттестации руководителей общеобразовательных организаций</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Основные мероприятия НСУР</a:t>
            </a:r>
            <a:endParaRPr lang="ru-RU" dirty="0"/>
          </a:p>
        </p:txBody>
      </p:sp>
      <p:sp>
        <p:nvSpPr>
          <p:cNvPr id="3" name="Содержимое 2"/>
          <p:cNvSpPr>
            <a:spLocks noGrp="1"/>
          </p:cNvSpPr>
          <p:nvPr>
            <p:ph sz="quarter" idx="1"/>
          </p:nvPr>
        </p:nvSpPr>
        <p:spPr/>
        <p:txBody>
          <a:bodyPr>
            <a:normAutofit fontScale="92500" lnSpcReduction="10000"/>
          </a:bodyPr>
          <a:lstStyle/>
          <a:p>
            <a:r>
              <a:rPr lang="ru-RU" dirty="0" smtClean="0"/>
              <a:t>5. Создание и внедрение единой федеральной системы научно-методического сопровождения педагогов </a:t>
            </a:r>
          </a:p>
          <a:p>
            <a:r>
              <a:rPr lang="ru-RU" dirty="0" smtClean="0"/>
              <a:t>6. Стимулирование профессионального роста педагогов:</a:t>
            </a:r>
          </a:p>
          <a:p>
            <a:r>
              <a:rPr lang="ru-RU" dirty="0" smtClean="0"/>
              <a:t>6.1. Проведение </a:t>
            </a:r>
            <a:r>
              <a:rPr lang="ru-RU" dirty="0" err="1" smtClean="0"/>
              <a:t>пилотной</a:t>
            </a:r>
            <a:r>
              <a:rPr lang="ru-RU" dirty="0" smtClean="0"/>
              <a:t> апробации внедрения обновленной системы квалификационных категорий в соответствии с утвержденным порядком проведения</a:t>
            </a:r>
          </a:p>
          <a:p>
            <a:r>
              <a:rPr lang="ru-RU" dirty="0" smtClean="0"/>
              <a:t>6.2. Разработка и внедрение системы наставничества педагогических работников в образовательных организациях</a:t>
            </a: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68152"/>
          </a:xfrm>
        </p:spPr>
        <p:txBody>
          <a:bodyPr>
            <a:normAutofit/>
          </a:bodyPr>
          <a:lstStyle/>
          <a:p>
            <a:r>
              <a:rPr lang="ru-RU" sz="2800" dirty="0" smtClean="0"/>
              <a:t>4. Разработка </a:t>
            </a:r>
            <a:r>
              <a:rPr lang="ru-RU" sz="2800" dirty="0"/>
              <a:t>модели аттестации руководителей общеобразовательных организаций</a:t>
            </a:r>
          </a:p>
        </p:txBody>
      </p:sp>
      <p:sp>
        <p:nvSpPr>
          <p:cNvPr id="3" name="Объект 2"/>
          <p:cNvSpPr>
            <a:spLocks noGrp="1"/>
          </p:cNvSpPr>
          <p:nvPr>
            <p:ph sz="quarter" idx="1"/>
          </p:nvPr>
        </p:nvSpPr>
        <p:spPr/>
        <p:txBody>
          <a:bodyPr>
            <a:normAutofit lnSpcReduction="10000"/>
          </a:bodyPr>
          <a:lstStyle/>
          <a:p>
            <a:r>
              <a:rPr lang="ru-RU" dirty="0"/>
              <a:t>Приказ министерства труда и социальной защиты Российской Федерации от 19 апреля 2021 года № 250-н «Об утверждении профессионального стандарта «Руководитель образовательной организации (управление дошкольной образовательной организацией и общеобразовательной организацией)»</a:t>
            </a:r>
          </a:p>
          <a:p>
            <a:r>
              <a:rPr lang="ru-RU" dirty="0"/>
              <a:t>Распоряжение Минпросвещения России от 31.05.2021 N Р-117 "Об утверждении Концепции целевой модели аттестации руководителей общеобразовательных организаций</a:t>
            </a:r>
            <a:r>
              <a:rPr lang="ru-RU" dirty="0" smtClean="0"/>
              <a:t>"</a:t>
            </a:r>
            <a:endParaRPr lang="ru-RU" dirty="0"/>
          </a:p>
        </p:txBody>
      </p:sp>
    </p:spTree>
    <p:extLst>
      <p:ext uri="{BB962C8B-B14F-4D97-AF65-F5344CB8AC3E}">
        <p14:creationId xmlns:p14="http://schemas.microsoft.com/office/powerpoint/2010/main" val="1489259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28600"/>
            <a:ext cx="8712968" cy="758952"/>
          </a:xfrm>
        </p:spPr>
        <p:txBody>
          <a:bodyPr>
            <a:noAutofit/>
          </a:bodyPr>
          <a:lstStyle/>
          <a:p>
            <a:r>
              <a:rPr lang="ru-RU" sz="2200" b="1" dirty="0"/>
              <a:t>5. Создание и внедрение единой федеральной системы научно-методического сопровождения педагогов</a:t>
            </a:r>
          </a:p>
        </p:txBody>
      </p:sp>
      <p:sp>
        <p:nvSpPr>
          <p:cNvPr id="3" name="Объект 2"/>
          <p:cNvSpPr>
            <a:spLocks noGrp="1"/>
          </p:cNvSpPr>
          <p:nvPr>
            <p:ph sz="quarter" idx="1"/>
          </p:nvPr>
        </p:nvSpPr>
        <p:spPr/>
        <p:txBody>
          <a:bodyPr>
            <a:normAutofit fontScale="77500" lnSpcReduction="20000"/>
          </a:bodyPr>
          <a:lstStyle/>
          <a:p>
            <a:r>
              <a:rPr lang="ru-RU" dirty="0"/>
              <a:t>Распоряжение Министерства просвещения Российской Федерации от 6 августа 2020 года № Р-76 «Об утверждении Концепции создания единой федеральной системы научно-методического сопровождения педагогических работников</a:t>
            </a:r>
            <a:r>
              <a:rPr lang="ru-RU" dirty="0" smtClean="0"/>
              <a:t>»</a:t>
            </a:r>
          </a:p>
          <a:p>
            <a:r>
              <a:rPr lang="ru-RU" dirty="0" smtClean="0"/>
              <a:t>Распоряжение </a:t>
            </a:r>
            <a:r>
              <a:rPr lang="ru-RU" dirty="0"/>
              <a:t>Министерства просвещения Российской Федерации от 15 декабря 2022 г. N </a:t>
            </a:r>
            <a:r>
              <a:rPr lang="ru-RU" dirty="0" smtClean="0"/>
              <a:t>Р-303  «О внесении изменений в Концепции </a:t>
            </a:r>
            <a:r>
              <a:rPr lang="ru-RU" dirty="0"/>
              <a:t>создания единой федеральной системы научно-методического сопровождения педагогических работников</a:t>
            </a:r>
            <a:r>
              <a:rPr lang="ru-RU" dirty="0" smtClean="0"/>
              <a:t>»</a:t>
            </a:r>
            <a:endParaRPr lang="ru-RU" dirty="0"/>
          </a:p>
          <a:p>
            <a:r>
              <a:rPr lang="ru-RU" dirty="0" smtClean="0"/>
              <a:t>Приказ </a:t>
            </a:r>
            <a:r>
              <a:rPr lang="ru-RU" dirty="0"/>
              <a:t>Министерства просвещения, науки и по делам молодежи КБР от </a:t>
            </a:r>
            <a:r>
              <a:rPr lang="ru-RU" dirty="0" smtClean="0"/>
              <a:t>23.05.2023г</a:t>
            </a:r>
            <a:r>
              <a:rPr lang="ru-RU" dirty="0"/>
              <a:t>. № </a:t>
            </a:r>
            <a:r>
              <a:rPr lang="ru-RU" dirty="0" smtClean="0"/>
              <a:t>22/532 </a:t>
            </a:r>
            <a:r>
              <a:rPr lang="ru-RU" dirty="0"/>
              <a:t>«</a:t>
            </a:r>
            <a:r>
              <a:rPr lang="ru-RU" dirty="0" smtClean="0"/>
              <a:t>О </a:t>
            </a:r>
            <a:r>
              <a:rPr lang="ru-RU" dirty="0"/>
              <a:t>региональной </a:t>
            </a:r>
            <a:r>
              <a:rPr lang="ru-RU" dirty="0" smtClean="0"/>
              <a:t>системе </a:t>
            </a:r>
            <a:r>
              <a:rPr lang="ru-RU" dirty="0"/>
              <a:t>научно-методического сопровождения педагогических работников и управленческих кадров в Кабардино-Балкарской </a:t>
            </a:r>
            <a:r>
              <a:rPr lang="ru-RU" dirty="0" smtClean="0"/>
              <a:t>Республике»</a:t>
            </a:r>
            <a:endParaRPr lang="ru-RU" dirty="0"/>
          </a:p>
        </p:txBody>
      </p:sp>
    </p:spTree>
    <p:extLst>
      <p:ext uri="{BB962C8B-B14F-4D97-AF65-F5344CB8AC3E}">
        <p14:creationId xmlns:p14="http://schemas.microsoft.com/office/powerpoint/2010/main" val="14585898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68152"/>
          </a:xfrm>
        </p:spPr>
        <p:txBody>
          <a:bodyPr>
            <a:noAutofit/>
          </a:bodyPr>
          <a:lstStyle/>
          <a:p>
            <a:r>
              <a:rPr lang="ru-RU" sz="2000" b="1" dirty="0"/>
              <a:t>6.1. Проведение пилотной апробации внедрения обновленной системы квалификационных </a:t>
            </a:r>
            <a:r>
              <a:rPr lang="ru-RU" sz="2000" b="1" dirty="0" smtClean="0"/>
              <a:t>категорий</a:t>
            </a:r>
            <a:endParaRPr lang="ru-RU" sz="2000" b="1" dirty="0"/>
          </a:p>
        </p:txBody>
      </p:sp>
      <p:sp>
        <p:nvSpPr>
          <p:cNvPr id="3" name="Объект 2"/>
          <p:cNvSpPr>
            <a:spLocks noGrp="1"/>
          </p:cNvSpPr>
          <p:nvPr>
            <p:ph sz="quarter" idx="1"/>
          </p:nvPr>
        </p:nvSpPr>
        <p:spPr/>
        <p:txBody>
          <a:bodyPr/>
          <a:lstStyle/>
          <a:p>
            <a:r>
              <a:rPr lang="ru-RU" dirty="0" smtClean="0"/>
              <a:t>Приказ </a:t>
            </a:r>
            <a:r>
              <a:rPr lang="ru-RU" dirty="0"/>
              <a:t>Минпросвещения России от 24.03.2023 N </a:t>
            </a:r>
            <a:r>
              <a:rPr lang="ru-RU" dirty="0" smtClean="0"/>
              <a:t>196 «Об утверждении порядка проведения аттестации педагогических работников организаций, осуществляющих образовательную деятельность» (</a:t>
            </a:r>
            <a:r>
              <a:rPr lang="ru-RU" dirty="0"/>
              <a:t>Зарегистрировано в Минюсте РФ 02.06.2023 N 73696)</a:t>
            </a:r>
          </a:p>
        </p:txBody>
      </p:sp>
    </p:spTree>
    <p:extLst>
      <p:ext uri="{BB962C8B-B14F-4D97-AF65-F5344CB8AC3E}">
        <p14:creationId xmlns:p14="http://schemas.microsoft.com/office/powerpoint/2010/main" val="15676169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608112"/>
          </a:xfrm>
        </p:spPr>
        <p:txBody>
          <a:bodyPr>
            <a:normAutofit fontScale="90000"/>
          </a:bodyPr>
          <a:lstStyle/>
          <a:p>
            <a:r>
              <a:rPr lang="ru-RU" sz="2200" b="1" dirty="0">
                <a:solidFill>
                  <a:srgbClr val="8CADAE">
                    <a:shade val="75000"/>
                  </a:srgbClr>
                </a:solidFill>
              </a:rPr>
              <a:t>6.1. Проведение пилотной апробации внедрения обновленной системы квалификационных категорий</a:t>
            </a:r>
            <a:endParaRPr lang="ru-RU" dirty="0"/>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3981954395"/>
              </p:ext>
            </p:extLst>
          </p:nvPr>
        </p:nvGraphicFramePr>
        <p:xfrm>
          <a:off x="179512" y="836712"/>
          <a:ext cx="8504238" cy="5474807"/>
        </p:xfrm>
        <a:graphic>
          <a:graphicData uri="http://schemas.openxmlformats.org/drawingml/2006/table">
            <a:tbl>
              <a:tblPr firstRow="1" bandRow="1">
                <a:tableStyleId>{5C22544A-7EE6-4342-B048-85BDC9FD1C3A}</a:tableStyleId>
              </a:tblPr>
              <a:tblGrid>
                <a:gridCol w="4252119"/>
                <a:gridCol w="4252119"/>
              </a:tblGrid>
              <a:tr h="369565">
                <a:tc>
                  <a:txBody>
                    <a:bodyPr/>
                    <a:lstStyle/>
                    <a:p>
                      <a:pPr algn="ctr"/>
                      <a:r>
                        <a:rPr lang="ru-RU" dirty="0" smtClean="0"/>
                        <a:t>Педагог-методист</a:t>
                      </a:r>
                      <a:endParaRPr lang="ru-RU" dirty="0"/>
                    </a:p>
                  </a:txBody>
                  <a:tcPr/>
                </a:tc>
                <a:tc>
                  <a:txBody>
                    <a:bodyPr/>
                    <a:lstStyle/>
                    <a:p>
                      <a:pPr algn="ctr"/>
                      <a:r>
                        <a:rPr lang="ru-RU" dirty="0" smtClean="0"/>
                        <a:t>Педагог-</a:t>
                      </a:r>
                      <a:r>
                        <a:rPr lang="ru-RU" dirty="0" err="1" smtClean="0"/>
                        <a:t>натавник</a:t>
                      </a:r>
                      <a:endParaRPr lang="ru-RU" dirty="0"/>
                    </a:p>
                  </a:txBody>
                  <a:tcPr/>
                </a:tc>
              </a:tr>
              <a:tr h="637880">
                <a:tc gridSpan="2">
                  <a:txBody>
                    <a:bodyPr/>
                    <a:lstStyle/>
                    <a:p>
                      <a:pPr algn="ctr"/>
                      <a:r>
                        <a:rPr lang="ru-RU" sz="1200" b="1" dirty="0" smtClean="0">
                          <a:solidFill>
                            <a:schemeClr val="accent6">
                              <a:lumMod val="50000"/>
                            </a:schemeClr>
                          </a:solidFill>
                        </a:rPr>
                        <a:t>Аттестация в целях установления квалификационной категории "педагог-методист" или "педагог-наставник" проводится по желанию педагогических работников. К указанной аттестации допускаются педагогические работники, имеющие высшую квалификационную категорию</a:t>
                      </a:r>
                      <a:endParaRPr lang="ru-RU" sz="1200" b="1" dirty="0">
                        <a:solidFill>
                          <a:schemeClr val="accent6">
                            <a:lumMod val="50000"/>
                          </a:schemeClr>
                        </a:solidFill>
                      </a:endParaRPr>
                    </a:p>
                  </a:txBody>
                  <a:tcPr/>
                </a:tc>
                <a:tc hMerge="1">
                  <a:txBody>
                    <a:bodyPr/>
                    <a:lstStyle/>
                    <a:p>
                      <a:endParaRPr lang="ru-RU" dirty="0"/>
                    </a:p>
                  </a:txBody>
                  <a:tcPr/>
                </a:tc>
              </a:tr>
              <a:tr h="4465162">
                <a:tc>
                  <a:txBody>
                    <a:bodyPr/>
                    <a:lstStyle/>
                    <a:p>
                      <a:r>
                        <a:rPr lang="ru-RU" sz="1100" b="1" dirty="0" smtClean="0"/>
                        <a:t>Квалификационная категория "педагог-методист" устанавливается педагогическим работникам на основе следующих показателей деятельности, не входящей в должностные обязанности по занимаемой в организации должности:</a:t>
                      </a:r>
                    </a:p>
                    <a:p>
                      <a:r>
                        <a:rPr lang="ru-RU" sz="1100" dirty="0" smtClean="0"/>
                        <a:t>- руководства методическим объединением педагогических работников образовательной организации и активного участия в методической работе образовательной организации;</a:t>
                      </a:r>
                    </a:p>
                    <a:p>
                      <a:r>
                        <a:rPr lang="ru-RU" sz="1100" dirty="0" smtClean="0"/>
                        <a:t>- руководства разработкой программно-методического сопровождения образовательного процесса, в том числе методического сопровождения реализации инновационных образовательных программ и проектов в образовательной организации;</a:t>
                      </a:r>
                    </a:p>
                    <a:p>
                      <a:r>
                        <a:rPr lang="ru-RU" sz="1100" dirty="0" smtClean="0"/>
                        <a:t>- методической поддержки педагогических работников образовательной организации при подготовке к участию в профессиональных конкурсах;</a:t>
                      </a:r>
                    </a:p>
                    <a:p>
                      <a:r>
                        <a:rPr lang="ru-RU" sz="1100" dirty="0" smtClean="0"/>
                        <a:t>- участия в методической поддержке (сопровождении) педагогических работников образовательной организации, направленной на их профессиональное развитие, преодоление профессиональных дефицитов;</a:t>
                      </a:r>
                    </a:p>
                    <a:p>
                      <a:r>
                        <a:rPr lang="ru-RU" sz="1100" dirty="0" smtClean="0"/>
                        <a:t>- передачи опыта по применению в образовательной организации авторских учебных и (или) учебно-методических разработок.</a:t>
                      </a:r>
                    </a:p>
                  </a:txBody>
                  <a:tcPr/>
                </a:tc>
                <a:tc>
                  <a:txBody>
                    <a:bodyPr/>
                    <a:lstStyle/>
                    <a:p>
                      <a:r>
                        <a:rPr lang="ru-RU" sz="1200" b="1" dirty="0" smtClean="0"/>
                        <a:t>Квалификационная категория "педагог-наставник" устанавливается педагогическим работникам на основе следующих показателей деятельности, не входящей в должностные обязанности по занимаемой в организации должности:</a:t>
                      </a:r>
                    </a:p>
                    <a:p>
                      <a:r>
                        <a:rPr lang="ru-RU" sz="1200" dirty="0" smtClean="0"/>
                        <a:t>- руководства практической подготовкой студентов, обучающихся по образовательным программам среднего профессионального образования и (или) образовательным программам высшего образования;</a:t>
                      </a:r>
                    </a:p>
                    <a:p>
                      <a:r>
                        <a:rPr lang="ru-RU" sz="1200" dirty="0" smtClean="0"/>
                        <a:t>- наставничества в отношении педагогических работников образовательной организации, активного сопровождения их профессионального развития в образовательной организации;</a:t>
                      </a:r>
                    </a:p>
                    <a:p>
                      <a:r>
                        <a:rPr lang="ru-RU" sz="1200" dirty="0" smtClean="0"/>
                        <a:t>- содействия в подготовке педагогических работников, в том числе из числа молодых специалистов, к участию в конкурсах профессионального (педагогического) мастерства;</a:t>
                      </a:r>
                    </a:p>
                    <a:p>
                      <a:r>
                        <a:rPr lang="ru-RU" sz="1200" dirty="0" smtClean="0"/>
                        <a:t>- распространения авторских подходов и методических разработок в области наставнической деятельности в образовательной организации.</a:t>
                      </a:r>
                    </a:p>
                  </a:txBody>
                  <a:tcPr/>
                </a:tc>
              </a:tr>
            </a:tbl>
          </a:graphicData>
        </a:graphic>
      </p:graphicFrame>
    </p:spTree>
    <p:extLst>
      <p:ext uri="{BB962C8B-B14F-4D97-AF65-F5344CB8AC3E}">
        <p14:creationId xmlns:p14="http://schemas.microsoft.com/office/powerpoint/2010/main" val="3240232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200" dirty="0"/>
              <a:t>6.2. Разработка и внедрение системы наставничества педагогических работников в образовательных </a:t>
            </a:r>
            <a:r>
              <a:rPr lang="ru-RU" sz="2200" dirty="0" smtClean="0"/>
              <a:t>организациях</a:t>
            </a:r>
            <a:endParaRPr lang="ru-RU" sz="2200" dirty="0"/>
          </a:p>
        </p:txBody>
      </p:sp>
      <p:sp>
        <p:nvSpPr>
          <p:cNvPr id="3" name="Объект 2"/>
          <p:cNvSpPr>
            <a:spLocks noGrp="1"/>
          </p:cNvSpPr>
          <p:nvPr>
            <p:ph sz="quarter" idx="1"/>
          </p:nvPr>
        </p:nvSpPr>
        <p:spPr/>
        <p:txBody>
          <a:bodyPr>
            <a:normAutofit fontScale="77500" lnSpcReduction="20000"/>
          </a:bodyPr>
          <a:lstStyle/>
          <a:p>
            <a:r>
              <a:rPr lang="ru-RU" dirty="0"/>
              <a:t>Методология (целевая модель) наставничества обучающихся для организаций, осуществляющих образовательную деятельность по общеобразовательным, дополнительным общеобразовательным и программам среднего профессионального образования, в том числе с применением лучших практик обмена опытом между обучающимися (утверждена распоряжением Министерства просвещения Российской Федерации от 25 декабря 2019 г. N Р-145</a:t>
            </a:r>
            <a:r>
              <a:rPr lang="ru-RU" dirty="0" smtClean="0"/>
              <a:t>)</a:t>
            </a:r>
          </a:p>
          <a:p>
            <a:r>
              <a:rPr lang="ru-RU" dirty="0" smtClean="0"/>
              <a:t>Методические рекомендации по разработке и внедрению системы (Целевой модели) наставничества педагогических работников в образовательных организациях  </a:t>
            </a:r>
            <a:r>
              <a:rPr lang="ru-RU" dirty="0"/>
              <a:t>2021 </a:t>
            </a:r>
            <a:r>
              <a:rPr lang="ru-RU" dirty="0" smtClean="0"/>
              <a:t>год</a:t>
            </a:r>
          </a:p>
          <a:p>
            <a:r>
              <a:rPr lang="ru-RU" dirty="0" smtClean="0"/>
              <a:t>Приказ Минпросвещения КБР от 21 марта 2023 года №22/294 «Об утверждении положения о системе наставничества в образовательных организациях в Кабардино-Балкарской Республике»</a:t>
            </a:r>
            <a:endParaRPr lang="ru-RU" dirty="0"/>
          </a:p>
        </p:txBody>
      </p:sp>
    </p:spTree>
    <p:extLst>
      <p:ext uri="{BB962C8B-B14F-4D97-AF65-F5344CB8AC3E}">
        <p14:creationId xmlns:p14="http://schemas.microsoft.com/office/powerpoint/2010/main" val="2695767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smtClean="0"/>
              <a:t/>
            </a:r>
            <a:br>
              <a:rPr lang="ru-RU" dirty="0" smtClean="0"/>
            </a:br>
            <a:r>
              <a:rPr lang="ru-RU" dirty="0"/>
              <a:t/>
            </a:r>
            <a:br>
              <a:rPr lang="ru-RU" dirty="0"/>
            </a:br>
            <a:r>
              <a:rPr lang="ru-RU" dirty="0" smtClean="0"/>
              <a:t>Изменения </a:t>
            </a:r>
            <a:r>
              <a:rPr lang="ru-RU" dirty="0"/>
              <a:t>в ФЗ «Об образовании в Российской Федерации</a:t>
            </a:r>
            <a:r>
              <a:rPr lang="ru-RU" dirty="0" smtClean="0"/>
              <a:t>» 2022 г.</a:t>
            </a:r>
            <a:endParaRPr lang="ru-RU" dirty="0"/>
          </a:p>
        </p:txBody>
      </p:sp>
      <p:sp>
        <p:nvSpPr>
          <p:cNvPr id="3" name="Объект 2"/>
          <p:cNvSpPr>
            <a:spLocks noGrp="1"/>
          </p:cNvSpPr>
          <p:nvPr>
            <p:ph sz="quarter" idx="1"/>
          </p:nvPr>
        </p:nvSpPr>
        <p:spPr/>
        <p:txBody>
          <a:bodyPr>
            <a:normAutofit lnSpcReduction="10000"/>
          </a:bodyPr>
          <a:lstStyle/>
          <a:p>
            <a:r>
              <a:rPr lang="ru-RU" dirty="0"/>
              <a:t>Федеральный закон от 24 сентября 2022 г. № 371-ФЗ “О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a:t>
            </a:r>
          </a:p>
          <a:p>
            <a:r>
              <a:rPr lang="ru-RU" dirty="0"/>
              <a:t>26 сентября 2022</a:t>
            </a:r>
          </a:p>
          <a:p>
            <a:r>
              <a:rPr lang="ru-RU" dirty="0"/>
              <a:t>Принят Государственной Думой 14 сентября 2022 года</a:t>
            </a:r>
          </a:p>
          <a:p>
            <a:r>
              <a:rPr lang="ru-RU" dirty="0"/>
              <a:t>Одобрен Советом Федерации 21 сентября 2022 </a:t>
            </a:r>
            <a:r>
              <a:rPr lang="ru-RU" dirty="0" smtClean="0"/>
              <a:t>года</a:t>
            </a:r>
            <a:endParaRPr lang="ru-RU" dirty="0"/>
          </a:p>
        </p:txBody>
      </p:sp>
    </p:spTree>
    <p:extLst>
      <p:ext uri="{BB962C8B-B14F-4D97-AF65-F5344CB8AC3E}">
        <p14:creationId xmlns:p14="http://schemas.microsoft.com/office/powerpoint/2010/main" val="1979218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a:t>Изменения в ФЗ «Об образовании в Российской Федерации</a:t>
            </a:r>
            <a:r>
              <a:rPr lang="ru-RU" dirty="0" smtClean="0"/>
              <a:t>» 2022г.</a:t>
            </a:r>
            <a:endParaRPr lang="ru-RU" dirty="0"/>
          </a:p>
        </p:txBody>
      </p:sp>
      <p:sp>
        <p:nvSpPr>
          <p:cNvPr id="3" name="Объект 2"/>
          <p:cNvSpPr>
            <a:spLocks noGrp="1"/>
          </p:cNvSpPr>
          <p:nvPr>
            <p:ph sz="quarter" idx="1"/>
          </p:nvPr>
        </p:nvSpPr>
        <p:spPr/>
        <p:txBody>
          <a:bodyPr>
            <a:normAutofit fontScale="70000" lnSpcReduction="20000"/>
          </a:bodyPr>
          <a:lstStyle/>
          <a:p>
            <a:r>
              <a:rPr lang="ru-RU" dirty="0"/>
              <a:t>1) в статье 2:</a:t>
            </a:r>
          </a:p>
          <a:p>
            <a:r>
              <a:rPr lang="ru-RU" dirty="0"/>
              <a:t>а) в пункте 10 слова "примерная основная образовательная программа" заменить словами "примерная образовательная программа среднего профессионального образования", слова "а также в предусмотренных настоящим Федеральным законом случаях" исключить;</a:t>
            </a:r>
          </a:p>
          <a:p>
            <a:r>
              <a:rPr lang="ru-RU" dirty="0"/>
              <a:t>б) дополнить пунктом 10.1 следующего содержания:</a:t>
            </a:r>
          </a:p>
          <a:p>
            <a:r>
              <a:rPr lang="ru-RU" dirty="0"/>
              <a:t>"10.1) федеральная основная общеобразовательная программа - учебно-методическая документация (федеральный учебный план, федеральный календарный учебный график, федеральные рабочие программы учебных предметов, курсов, дисциплин (модулей), иных компонентов, федеральная рабочая программа воспитания, федеральный календарный план воспитательной работы), определяющая единые для Российской Федерации базовые объем и содержание образования определенного уровня и (или) определенной направленности, планируемые результаты освоения образовательной программы;";</a:t>
            </a:r>
          </a:p>
          <a:p>
            <a:endParaRPr lang="ru-RU" dirty="0"/>
          </a:p>
        </p:txBody>
      </p:sp>
    </p:spTree>
    <p:extLst>
      <p:ext uri="{BB962C8B-B14F-4D97-AF65-F5344CB8AC3E}">
        <p14:creationId xmlns:p14="http://schemas.microsoft.com/office/powerpoint/2010/main" val="2708499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68152"/>
          </a:xfrm>
        </p:spPr>
        <p:txBody>
          <a:bodyPr>
            <a:normAutofit fontScale="90000"/>
          </a:bodyPr>
          <a:lstStyle/>
          <a:p>
            <a:r>
              <a:rPr lang="ru-RU" dirty="0"/>
              <a:t>Изменения в ФЗ «Об образовании в Российской Федерации</a:t>
            </a:r>
            <a:r>
              <a:rPr lang="ru-RU" dirty="0" smtClean="0"/>
              <a:t>» 2022г.</a:t>
            </a:r>
            <a:endParaRPr lang="ru-RU" dirty="0"/>
          </a:p>
        </p:txBody>
      </p:sp>
      <p:sp>
        <p:nvSpPr>
          <p:cNvPr id="3" name="Объект 2"/>
          <p:cNvSpPr>
            <a:spLocks noGrp="1"/>
          </p:cNvSpPr>
          <p:nvPr>
            <p:ph sz="quarter" idx="1"/>
          </p:nvPr>
        </p:nvSpPr>
        <p:spPr/>
        <p:txBody>
          <a:bodyPr>
            <a:normAutofit fontScale="70000" lnSpcReduction="20000"/>
          </a:bodyPr>
          <a:lstStyle/>
          <a:p>
            <a:r>
              <a:rPr lang="ru-RU" dirty="0"/>
              <a:t>2) пункт 3 части 1 статьи 11 изложить в следующей редакции:</a:t>
            </a:r>
          </a:p>
          <a:p>
            <a:r>
              <a:rPr lang="ru-RU" dirty="0"/>
              <a:t>"3) возможность формирования основных профессиональных образовательных программ различных уровней сложности, профилей и направленности с учетом образовательных потребностей и способностей обучающихся, а также потребностей общества и государства в квалифицированных кадрах;";</a:t>
            </a:r>
          </a:p>
          <a:p>
            <a:r>
              <a:rPr lang="ru-RU" dirty="0"/>
              <a:t>3) в статье 12:</a:t>
            </a:r>
          </a:p>
          <a:p>
            <a:r>
              <a:rPr lang="ru-RU" dirty="0"/>
              <a:t>а) в части 6 слова "с учетом соответствующих примерных образовательных программ дошкольного образования" заменить словами "соответствующей федеральной образовательной программой дошкольного образования", дополнить предложением следующего содержания: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федеральной программы дошкольного образования.";</a:t>
            </a:r>
          </a:p>
          <a:p>
            <a:pPr marL="0" indent="0">
              <a:buNone/>
            </a:pPr>
            <a:endParaRPr lang="ru-RU" dirty="0"/>
          </a:p>
        </p:txBody>
      </p:sp>
    </p:spTree>
    <p:extLst>
      <p:ext uri="{BB962C8B-B14F-4D97-AF65-F5344CB8AC3E}">
        <p14:creationId xmlns:p14="http://schemas.microsoft.com/office/powerpoint/2010/main" val="295325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0"/>
            <a:ext cx="8518720" cy="1268760"/>
          </a:xfrm>
        </p:spPr>
        <p:txBody>
          <a:bodyPr>
            <a:normAutofit fontScale="90000"/>
          </a:bodyPr>
          <a:lstStyle/>
          <a:p>
            <a:r>
              <a:rPr lang="ru-RU" dirty="0" smtClean="0"/>
              <a:t>Основные нормативно-правовые документы, определяющие политику в сфере образования</a:t>
            </a:r>
            <a:endParaRPr lang="ru-RU" dirty="0"/>
          </a:p>
        </p:txBody>
      </p:sp>
      <p:sp>
        <p:nvSpPr>
          <p:cNvPr id="3" name="Содержимое 2"/>
          <p:cNvSpPr>
            <a:spLocks noGrp="1"/>
          </p:cNvSpPr>
          <p:nvPr>
            <p:ph sz="quarter" idx="1"/>
          </p:nvPr>
        </p:nvSpPr>
        <p:spPr/>
        <p:txBody>
          <a:bodyPr>
            <a:normAutofit fontScale="92500" lnSpcReduction="10000"/>
          </a:bodyPr>
          <a:lstStyle/>
          <a:p>
            <a:r>
              <a:rPr lang="ru-RU" dirty="0" smtClean="0"/>
              <a:t>Указ Президента Российской федерации </a:t>
            </a:r>
            <a:r>
              <a:rPr lang="ru-RU" dirty="0"/>
              <a:t>от 7 мая 2024 года № </a:t>
            </a:r>
            <a:r>
              <a:rPr lang="ru-RU" dirty="0" smtClean="0"/>
              <a:t>309 «О </a:t>
            </a:r>
            <a:r>
              <a:rPr lang="ru-RU" dirty="0"/>
              <a:t>национальных целях развития Российской Федерации на период до 2030 года и на перспективу до 2036 </a:t>
            </a:r>
            <a:r>
              <a:rPr lang="ru-RU" dirty="0" smtClean="0"/>
              <a:t>года» </a:t>
            </a:r>
          </a:p>
          <a:p>
            <a:r>
              <a:rPr lang="ru-RU" dirty="0" smtClean="0"/>
              <a:t>Распоряжение Правительства РФ от 31 декабря 2019 г. N 3273-р Об утверждении основных принципов национальной системы профессионального роста педагогических работников РФ, включая национальную систему учительского роста</a:t>
            </a:r>
          </a:p>
          <a:p>
            <a:r>
              <a:rPr lang="ru-RU" dirty="0" smtClean="0"/>
              <a:t>Федеральный закон 29 декабря 2012 года N 273-ФЗ «Об образовании в Российской Федерации»</a:t>
            </a: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a:t>Изменения в ФЗ «Об образовании в Российской Федерации</a:t>
            </a:r>
            <a:r>
              <a:rPr lang="ru-RU" dirty="0" smtClean="0"/>
              <a:t>» 2022 г.</a:t>
            </a:r>
            <a:endParaRPr lang="ru-RU" dirty="0"/>
          </a:p>
        </p:txBody>
      </p:sp>
      <p:sp>
        <p:nvSpPr>
          <p:cNvPr id="3" name="Объект 2"/>
          <p:cNvSpPr>
            <a:spLocks noGrp="1"/>
          </p:cNvSpPr>
          <p:nvPr>
            <p:ph sz="quarter" idx="1"/>
          </p:nvPr>
        </p:nvSpPr>
        <p:spPr/>
        <p:txBody>
          <a:bodyPr>
            <a:normAutofit fontScale="85000" lnSpcReduction="20000"/>
          </a:bodyPr>
          <a:lstStyle/>
          <a:p>
            <a:r>
              <a:rPr lang="ru-RU" dirty="0"/>
              <a:t>б) дополнить частями 6.1 - 6.6 следующего содержания:</a:t>
            </a:r>
          </a:p>
          <a:p>
            <a:r>
              <a:rPr lang="ru-RU" dirty="0"/>
              <a:t>"6.1. Организации, осуществляющие образовательную деятельность по имеющим государственную аккредитацию образовательным программам начального общего, основного общего, среднего общего образования, разрабатывают образовательные программы в соответствии с федеральными государственными образовательными стандартами и соответствующими федеральными основными общеобразовательными программами.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федеральных основных общеобразовательных программ.</a:t>
            </a:r>
          </a:p>
          <a:p>
            <a:pPr marL="0" indent="0">
              <a:buNone/>
            </a:pPr>
            <a:endParaRPr lang="ru-RU" dirty="0"/>
          </a:p>
        </p:txBody>
      </p:sp>
    </p:spTree>
    <p:extLst>
      <p:ext uri="{BB962C8B-B14F-4D97-AF65-F5344CB8AC3E}">
        <p14:creationId xmlns:p14="http://schemas.microsoft.com/office/powerpoint/2010/main" val="1123089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68152"/>
          </a:xfrm>
        </p:spPr>
        <p:txBody>
          <a:bodyPr>
            <a:normAutofit fontScale="90000"/>
          </a:bodyPr>
          <a:lstStyle/>
          <a:p>
            <a:r>
              <a:rPr lang="ru-RU" dirty="0"/>
              <a:t>Изменения в ФЗ «Об образовании в Российской Федерации</a:t>
            </a:r>
            <a:r>
              <a:rPr lang="ru-RU" dirty="0" smtClean="0"/>
              <a:t>» 2022г.</a:t>
            </a:r>
            <a:endParaRPr lang="ru-RU" dirty="0"/>
          </a:p>
        </p:txBody>
      </p:sp>
      <p:sp>
        <p:nvSpPr>
          <p:cNvPr id="3" name="Объект 2"/>
          <p:cNvSpPr>
            <a:spLocks noGrp="1"/>
          </p:cNvSpPr>
          <p:nvPr>
            <p:ph sz="quarter" idx="1"/>
          </p:nvPr>
        </p:nvSpPr>
        <p:spPr/>
        <p:txBody>
          <a:bodyPr>
            <a:normAutofit fontScale="62500" lnSpcReduction="20000"/>
          </a:bodyPr>
          <a:lstStyle/>
          <a:p>
            <a:r>
              <a:rPr lang="ru-RU" dirty="0"/>
              <a:t>6.2. Организация, осуществляющая образовательную деятельность по имеющим государственную аккредитацию образовательным программам основного общего, среднего общего образования, при разработке соответствующей общеобразовательной программы вправе предусмотреть перераспределение предусмотренного в федеральном учебном плане времени на изучение учебных предметов, по которым не проводится государственная итоговая аттестация, в пользу изучения иных учебных предметов, в том числе на организацию углубленного изучения отдельных учебных предметов и профильное обучение.</a:t>
            </a:r>
          </a:p>
          <a:p>
            <a:r>
              <a:rPr lang="ru-RU" dirty="0"/>
              <a:t>6.3. При разработке основной общеобразовательной программы организации, осуществляющие образовательную деятельность по имеющим государственную аккредитацию образовательным программам начального общего, основного общего, среднего общего образования, предусматривают непосредственное применение при реализации обязательной части образовательной программы начального общего образования федеральных рабочих программ по учебным предметам "Русский язык", "Литературное чтение" и "Окружающий мир", а при реализации обязательной части образовательных программ основного общего и среднего общего образования федеральных рабочих программ по учебным предметам "Русский язык", "Литература", "История", "Обществознание", "География" и "Основы безопасности жизнедеятельности</a:t>
            </a:r>
            <a:r>
              <a:rPr lang="ru-RU" dirty="0" smtClean="0"/>
              <a:t>".</a:t>
            </a:r>
            <a:endParaRPr lang="ru-RU" dirty="0"/>
          </a:p>
        </p:txBody>
      </p:sp>
    </p:spTree>
    <p:extLst>
      <p:ext uri="{BB962C8B-B14F-4D97-AF65-F5344CB8AC3E}">
        <p14:creationId xmlns:p14="http://schemas.microsoft.com/office/powerpoint/2010/main" val="3544504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a:t>Изменения в ФЗ «Об образовании в Российской Федерации</a:t>
            </a:r>
            <a:r>
              <a:rPr lang="ru-RU" dirty="0" smtClean="0"/>
              <a:t>» 2022г.</a:t>
            </a:r>
            <a:endParaRPr lang="ru-RU" dirty="0"/>
          </a:p>
        </p:txBody>
      </p:sp>
      <p:sp>
        <p:nvSpPr>
          <p:cNvPr id="3" name="Объект 2"/>
          <p:cNvSpPr>
            <a:spLocks noGrp="1"/>
          </p:cNvSpPr>
          <p:nvPr>
            <p:ph sz="quarter" idx="1"/>
          </p:nvPr>
        </p:nvSpPr>
        <p:spPr>
          <a:xfrm>
            <a:off x="301752" y="1527048"/>
            <a:ext cx="8503920" cy="4710264"/>
          </a:xfrm>
        </p:spPr>
        <p:txBody>
          <a:bodyPr>
            <a:normAutofit fontScale="62500" lnSpcReduction="20000"/>
          </a:bodyPr>
          <a:lstStyle/>
          <a:p>
            <a:r>
              <a:rPr lang="ru-RU" dirty="0"/>
              <a:t>6.4. Организации, осуществляющие образовательную деятельность, указанные в частях 6 и 6.1 настоящей статьи, вправе непосредственно применять при реализации соответствующих основных общеобразовательных программ федеральные основные общеобразовательные программы, а также предусмотреть применение федерального учебного плана, и (или) федерального календарного учебного графика, и (или) не указанных в части 6.3 настоящей статьи федеральных рабочих программ учебных предметов, курсов, дисциплин (модулей). В этом случае соответствующая учебно-методическая документация не разрабатывается.</a:t>
            </a:r>
          </a:p>
          <a:p>
            <a:r>
              <a:rPr lang="ru-RU" dirty="0"/>
              <a:t>6.5. Федеральные основные общеобразовательные программы разрабатываются с учетом их уровня и направленности, возможности организации углубленного изучения отдельных учебных предметов и профильного обучения на основе федеральных государственных образовательных стандартов и утверждаются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общего образования, в порядке, установленном этим федеральным органом исполнительной власти</a:t>
            </a:r>
            <a:r>
              <a:rPr lang="ru-RU" dirty="0" smtClean="0"/>
              <a:t>.</a:t>
            </a:r>
            <a:endParaRPr lang="ru-RU" dirty="0"/>
          </a:p>
        </p:txBody>
      </p:sp>
    </p:spTree>
    <p:extLst>
      <p:ext uri="{BB962C8B-B14F-4D97-AF65-F5344CB8AC3E}">
        <p14:creationId xmlns:p14="http://schemas.microsoft.com/office/powerpoint/2010/main" val="8183466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68152"/>
          </a:xfrm>
        </p:spPr>
        <p:txBody>
          <a:bodyPr>
            <a:normAutofit fontScale="90000"/>
          </a:bodyPr>
          <a:lstStyle/>
          <a:p>
            <a:r>
              <a:rPr lang="ru-RU" dirty="0"/>
              <a:t>Изменения в ФЗ «Об образовании в Российской </a:t>
            </a:r>
            <a:r>
              <a:rPr lang="ru-RU"/>
              <a:t>Федерации</a:t>
            </a:r>
            <a:r>
              <a:rPr lang="ru-RU" smtClean="0"/>
              <a:t>» 2022г.</a:t>
            </a:r>
            <a:endParaRPr lang="ru-RU" dirty="0"/>
          </a:p>
        </p:txBody>
      </p:sp>
      <p:sp>
        <p:nvSpPr>
          <p:cNvPr id="3" name="Объект 2"/>
          <p:cNvSpPr>
            <a:spLocks noGrp="1"/>
          </p:cNvSpPr>
          <p:nvPr>
            <p:ph sz="quarter" idx="1"/>
          </p:nvPr>
        </p:nvSpPr>
        <p:spPr>
          <a:xfrm>
            <a:off x="301752" y="1527048"/>
            <a:ext cx="8503920" cy="4710264"/>
          </a:xfrm>
        </p:spPr>
        <p:txBody>
          <a:bodyPr>
            <a:normAutofit fontScale="85000" lnSpcReduction="20000"/>
          </a:bodyPr>
          <a:lstStyle/>
          <a:p>
            <a:r>
              <a:rPr lang="ru-RU" dirty="0"/>
              <a:t>6.6. К разработке федеральных основных общеобразовательных программ (в части учета региональных, национальных и этнокультурных особенностей) привлекаются уполномоченные органы государственной власти субъектов Российской Федерации.";</a:t>
            </a:r>
          </a:p>
          <a:p>
            <a:r>
              <a:rPr lang="ru-RU" dirty="0"/>
              <a:t>в) в части 7 первое предложение изложить в следующей редакции: "Организации, осуществляющие образовательную деятельность по имеющим государственную аккредитацию образовательным программам среднего профессионального образования, разрабатывают образовательные программы в соответствии с федеральными государственными образовательными стандартами и с учетом соответствующих примерных образовательных программ среднего профессионального образования</a:t>
            </a:r>
            <a:r>
              <a:rPr lang="ru-RU" dirty="0" smtClean="0"/>
              <a:t>.";</a:t>
            </a:r>
            <a:endParaRPr lang="ru-RU" dirty="0"/>
          </a:p>
        </p:txBody>
      </p:sp>
    </p:spTree>
    <p:extLst>
      <p:ext uri="{BB962C8B-B14F-4D97-AF65-F5344CB8AC3E}">
        <p14:creationId xmlns:p14="http://schemas.microsoft.com/office/powerpoint/2010/main" val="3231138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000" dirty="0">
                <a:solidFill>
                  <a:srgbClr val="8CADAE">
                    <a:shade val="75000"/>
                  </a:srgbClr>
                </a:solidFill>
              </a:rPr>
              <a:t>Изменения в ФЗ «Об образовании в Российской Федерации</a:t>
            </a:r>
            <a:r>
              <a:rPr lang="ru-RU" sz="3000" dirty="0" smtClean="0">
                <a:solidFill>
                  <a:srgbClr val="8CADAE">
                    <a:shade val="75000"/>
                  </a:srgbClr>
                </a:solidFill>
              </a:rPr>
              <a:t>» 2022г.</a:t>
            </a:r>
            <a:endParaRPr lang="ru-RU" dirty="0"/>
          </a:p>
        </p:txBody>
      </p:sp>
      <p:sp>
        <p:nvSpPr>
          <p:cNvPr id="3" name="Объект 2"/>
          <p:cNvSpPr>
            <a:spLocks noGrp="1"/>
          </p:cNvSpPr>
          <p:nvPr>
            <p:ph sz="quarter" idx="1"/>
          </p:nvPr>
        </p:nvSpPr>
        <p:spPr/>
        <p:txBody>
          <a:bodyPr>
            <a:normAutofit fontScale="77500" lnSpcReduction="20000"/>
          </a:bodyPr>
          <a:lstStyle/>
          <a:p>
            <a:r>
              <a:rPr lang="ru-RU" dirty="0"/>
              <a:t>4) в статье 12.1:</a:t>
            </a:r>
          </a:p>
          <a:p>
            <a:r>
              <a:rPr lang="ru-RU" dirty="0"/>
              <a:t>а) часть 2 после слов "в такие образовательные программы" дополнить словами "федеральной рабочей программы воспитания и федерального календарного плана воспитательной работы (при реализации имеющих государственную аккредитацию образовательных программ начального общего, основного общего и среднего общего образования),";</a:t>
            </a:r>
          </a:p>
          <a:p>
            <a:r>
              <a:rPr lang="ru-RU" dirty="0"/>
              <a:t>б) часть 4 изложить в следующей редакции:</a:t>
            </a:r>
          </a:p>
          <a:p>
            <a:r>
              <a:rPr lang="ru-RU" dirty="0"/>
              <a:t>"4. Организации, осуществляющие образовательную деятельность по имеющим государственную аккредитацию образовательным программам начального общего, основного общего, среднего общего образования, вправе наряду с мероприятиями, включенными в федеральный календарный план воспитательной работы, проводить иные мероприятия согласно федеральной рабочей программе воспитания</a:t>
            </a:r>
            <a:r>
              <a:rPr lang="ru-RU" dirty="0" smtClean="0"/>
              <a:t>.";</a:t>
            </a:r>
            <a:endParaRPr lang="ru-RU" dirty="0"/>
          </a:p>
        </p:txBody>
      </p:sp>
    </p:spTree>
    <p:extLst>
      <p:ext uri="{BB962C8B-B14F-4D97-AF65-F5344CB8AC3E}">
        <p14:creationId xmlns:p14="http://schemas.microsoft.com/office/powerpoint/2010/main" val="33496321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000" dirty="0">
                <a:solidFill>
                  <a:srgbClr val="8CADAE">
                    <a:shade val="75000"/>
                  </a:srgbClr>
                </a:solidFill>
              </a:rPr>
              <a:t>Изменения в ФЗ «Об образовании в Российской Федерации</a:t>
            </a:r>
            <a:r>
              <a:rPr lang="ru-RU" sz="3000" dirty="0" smtClean="0">
                <a:solidFill>
                  <a:srgbClr val="8CADAE">
                    <a:shade val="75000"/>
                  </a:srgbClr>
                </a:solidFill>
              </a:rPr>
              <a:t>» 2022г.</a:t>
            </a:r>
            <a:endParaRPr lang="ru-RU" dirty="0"/>
          </a:p>
        </p:txBody>
      </p:sp>
      <p:sp>
        <p:nvSpPr>
          <p:cNvPr id="3" name="Объект 2"/>
          <p:cNvSpPr>
            <a:spLocks noGrp="1"/>
          </p:cNvSpPr>
          <p:nvPr>
            <p:ph sz="quarter" idx="1"/>
          </p:nvPr>
        </p:nvSpPr>
        <p:spPr>
          <a:xfrm>
            <a:off x="301752" y="1527048"/>
            <a:ext cx="8503920" cy="4710264"/>
          </a:xfrm>
        </p:spPr>
        <p:txBody>
          <a:bodyPr>
            <a:normAutofit fontScale="62500" lnSpcReduction="20000"/>
          </a:bodyPr>
          <a:lstStyle/>
          <a:p>
            <a:r>
              <a:rPr lang="ru-RU" dirty="0"/>
              <a:t>б) в части 4:</a:t>
            </a:r>
          </a:p>
          <a:p>
            <a:r>
              <a:rPr lang="ru-RU" dirty="0"/>
              <a:t>в абзаце первом слово "выбирают" заменить словом "используют";</a:t>
            </a:r>
          </a:p>
          <a:p>
            <a:r>
              <a:rPr lang="ru-RU" dirty="0"/>
              <a:t>пункт 1 после слова "учебники" дополнить словами "и разработанные в комплекте с ними учебные пособия";</a:t>
            </a:r>
          </a:p>
          <a:p>
            <a:r>
              <a:rPr lang="ru-RU" dirty="0"/>
              <a:t>в пункте 2 слова "допускаются к использованию" заменить словами "могут дополнительно использоваться";</a:t>
            </a:r>
          </a:p>
          <a:p>
            <a:r>
              <a:rPr lang="ru-RU" dirty="0"/>
              <a:t>в) часть 5 после слов "перечни учебников" дополнить словами "и разработанных в комплекте с ними учебных пособий", после слов "обязательной части основной образовательной программы" дополнить словами ", в том числе обеспечивающих углубленное изучение отдельных учебных предметов, профильное обучение,", после слов "в том числе учебников" дополнить словами "и разработанных в комплекте с ними учебных пособий";</a:t>
            </a:r>
          </a:p>
          <a:p>
            <a:r>
              <a:rPr lang="ru-RU" dirty="0"/>
              <a:t>г) в части 6 слова "Учебники включаются" заменить словами "Учебники и разработанные в комплекте с ними учебные пособия включаются", после слов "экспертизы учебников" дополнить словами "и разработанных в комплекте с ними учебных пособий", дополнить предложением следующего содержания: "Содержание учебников и разработанных в комплекте с ними учебных пособий, включаемых в указанный федеральный перечень, должно соответствовать федеральным государственным образовательным стандартам и федеральным основным общеобразовательным программам</a:t>
            </a:r>
            <a:r>
              <a:rPr lang="ru-RU" dirty="0" smtClean="0"/>
              <a:t>."</a:t>
            </a:r>
            <a:endParaRPr lang="ru-RU" dirty="0"/>
          </a:p>
        </p:txBody>
      </p:sp>
    </p:spTree>
    <p:extLst>
      <p:ext uri="{BB962C8B-B14F-4D97-AF65-F5344CB8AC3E}">
        <p14:creationId xmlns:p14="http://schemas.microsoft.com/office/powerpoint/2010/main" val="8054905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b="1" dirty="0">
                <a:solidFill>
                  <a:srgbClr val="8CADAE">
                    <a:shade val="75000"/>
                  </a:srgbClr>
                </a:solidFill>
              </a:rPr>
              <a:t>Изменения в ФЗ «Об образовании в Российской Федерации» </a:t>
            </a:r>
            <a:r>
              <a:rPr lang="ru-RU" sz="2700" b="1" dirty="0" smtClean="0">
                <a:solidFill>
                  <a:srgbClr val="8CADAE">
                    <a:shade val="75000"/>
                  </a:srgbClr>
                </a:solidFill>
              </a:rPr>
              <a:t>2023г</a:t>
            </a:r>
            <a:r>
              <a:rPr lang="ru-RU" sz="2700" b="1" dirty="0">
                <a:solidFill>
                  <a:srgbClr val="8CADAE">
                    <a:shade val="75000"/>
                  </a:srgbClr>
                </a:solidFill>
              </a:rPr>
              <a:t>.</a:t>
            </a:r>
            <a:endParaRPr lang="ru-RU" b="1" dirty="0"/>
          </a:p>
        </p:txBody>
      </p:sp>
      <p:sp>
        <p:nvSpPr>
          <p:cNvPr id="3" name="Объект 2"/>
          <p:cNvSpPr>
            <a:spLocks noGrp="1"/>
          </p:cNvSpPr>
          <p:nvPr>
            <p:ph sz="quarter" idx="1"/>
          </p:nvPr>
        </p:nvSpPr>
        <p:spPr/>
        <p:txBody>
          <a:bodyPr/>
          <a:lstStyle/>
          <a:p>
            <a:r>
              <a:rPr lang="ru-RU" dirty="0" smtClean="0"/>
              <a:t>Федеральный закон от 19 декабря 2023 года №618-ФЗ «О внесении изменений в Федеральный закон «Об образовании в Российской Федерации»</a:t>
            </a:r>
          </a:p>
          <a:p>
            <a:r>
              <a:rPr lang="ru-RU" dirty="0" smtClean="0"/>
              <a:t>Принят Государственной Думой 6 декабря 2023 года</a:t>
            </a:r>
          </a:p>
          <a:p>
            <a:r>
              <a:rPr lang="ru-RU" dirty="0" smtClean="0"/>
              <a:t>Одобрен Советом Федерации 13 декабря 2023 года</a:t>
            </a:r>
            <a:endParaRPr lang="ru-RU" dirty="0"/>
          </a:p>
        </p:txBody>
      </p:sp>
    </p:spTree>
    <p:extLst>
      <p:ext uri="{BB962C8B-B14F-4D97-AF65-F5344CB8AC3E}">
        <p14:creationId xmlns:p14="http://schemas.microsoft.com/office/powerpoint/2010/main" val="36961024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b="1" dirty="0">
                <a:solidFill>
                  <a:srgbClr val="8CADAE">
                    <a:shade val="75000"/>
                  </a:srgbClr>
                </a:solidFill>
              </a:rPr>
              <a:t>Изменения в ФЗ «Об образовании в Российской Федерации» 2023г.</a:t>
            </a:r>
            <a:endParaRPr lang="ru-RU" dirty="0"/>
          </a:p>
        </p:txBody>
      </p:sp>
      <p:sp>
        <p:nvSpPr>
          <p:cNvPr id="3" name="Объект 2"/>
          <p:cNvSpPr>
            <a:spLocks noGrp="1"/>
          </p:cNvSpPr>
          <p:nvPr>
            <p:ph sz="quarter" idx="1"/>
          </p:nvPr>
        </p:nvSpPr>
        <p:spPr/>
        <p:txBody>
          <a:bodyPr>
            <a:normAutofit fontScale="62500" lnSpcReduction="20000"/>
          </a:bodyPr>
          <a:lstStyle/>
          <a:p>
            <a:r>
              <a:rPr lang="ru-RU" dirty="0"/>
              <a:t>1) часть </a:t>
            </a:r>
            <a:r>
              <a:rPr lang="ru-RU" dirty="0" smtClean="0"/>
              <a:t>6_3 </a:t>
            </a:r>
            <a:r>
              <a:rPr lang="ru-RU" dirty="0"/>
              <a:t>статьи 12 изложить в следующей редакции:</a:t>
            </a:r>
          </a:p>
          <a:p>
            <a:pPr marL="0" indent="0">
              <a:buNone/>
            </a:pPr>
            <a:endParaRPr lang="ru-RU" dirty="0"/>
          </a:p>
          <a:p>
            <a:r>
              <a:rPr lang="ru-RU" dirty="0"/>
              <a:t>"6_3. При разработке основной общеобразовательной программы организации, осуществляющие образовательную деятельность по имеющим государственную аккредитацию образовательным программам начального общего, основного общего, среднего общего образования, предусматривают непосредственное применение при реализации обязательной части образовательной программы начального общего образования федеральных рабочих программ по учебным предметам "Русский язык", "Литературное чтение", "Окружающий мир" и "Труд (технология)", при реализации обязательной части образовательной программы основного общего образования федеральных рабочих программ по учебным предметам "Русский язык", "Литература", "История", "Обществознание", "География", "Основы безопасности и защиты Родины" и "Труд (технология)", а при реализации обязательной части образовательной программы среднего общего образования федеральных рабочих программ по учебным предметам "Русский язык", "Литература", "История", "Обществознание", "География" и "Основы безопасности и защиты Родины".";</a:t>
            </a:r>
          </a:p>
        </p:txBody>
      </p:sp>
    </p:spTree>
    <p:extLst>
      <p:ext uri="{BB962C8B-B14F-4D97-AF65-F5344CB8AC3E}">
        <p14:creationId xmlns:p14="http://schemas.microsoft.com/office/powerpoint/2010/main" val="3311663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68152"/>
          </a:xfrm>
        </p:spPr>
        <p:txBody>
          <a:bodyPr>
            <a:normAutofit fontScale="90000"/>
          </a:bodyPr>
          <a:lstStyle/>
          <a:p>
            <a:r>
              <a:rPr lang="ru-RU" b="1" dirty="0"/>
              <a:t>Изменения в ФЗ «Об образовании в Российской Федерации» 2023г.</a:t>
            </a:r>
          </a:p>
        </p:txBody>
      </p:sp>
      <p:sp>
        <p:nvSpPr>
          <p:cNvPr id="3" name="Объект 2"/>
          <p:cNvSpPr>
            <a:spLocks noGrp="1"/>
          </p:cNvSpPr>
          <p:nvPr>
            <p:ph sz="quarter" idx="1"/>
          </p:nvPr>
        </p:nvSpPr>
        <p:spPr/>
        <p:txBody>
          <a:bodyPr>
            <a:normAutofit fontScale="62500" lnSpcReduction="20000"/>
          </a:bodyPr>
          <a:lstStyle/>
          <a:p>
            <a:r>
              <a:rPr lang="ru-RU" dirty="0"/>
              <a:t>2) пункт 1 части 3 статьи 28 после слов "внутреннего распорядка обучающихся," дополнить словами "в том числе устанавливающих требования к дисциплине на учебных занятиях и правилам поведения в образовательной организации</a:t>
            </a:r>
            <a:r>
              <a:rPr lang="ru-RU" dirty="0" smtClean="0"/>
              <a:t>,";</a:t>
            </a:r>
            <a:endParaRPr lang="ru-RU" dirty="0"/>
          </a:p>
          <a:p>
            <a:r>
              <a:rPr lang="ru-RU" dirty="0"/>
              <a:t>3) в статье 43</a:t>
            </a:r>
            <a:r>
              <a:rPr lang="ru-RU" dirty="0" smtClean="0"/>
              <a:t>:</a:t>
            </a:r>
            <a:endParaRPr lang="ru-RU" dirty="0"/>
          </a:p>
          <a:p>
            <a:endParaRPr lang="ru-RU" dirty="0"/>
          </a:p>
          <a:p>
            <a:r>
              <a:rPr lang="ru-RU" dirty="0"/>
              <a:t>а) в части 1</a:t>
            </a:r>
            <a:r>
              <a:rPr lang="ru-RU" dirty="0" smtClean="0"/>
              <a:t>:</a:t>
            </a:r>
            <a:endParaRPr lang="ru-RU" dirty="0"/>
          </a:p>
          <a:p>
            <a:r>
              <a:rPr lang="ru-RU" dirty="0"/>
              <a:t>пункт 2 после слов "правил внутреннего распорядка," дополнить словами "в том числе требования к дисциплине на учебных занятиях и правилам поведения в такой организации</a:t>
            </a:r>
            <a:r>
              <a:rPr lang="ru-RU" dirty="0" smtClean="0"/>
              <a:t>,";</a:t>
            </a:r>
            <a:endParaRPr lang="ru-RU" dirty="0"/>
          </a:p>
          <a:p>
            <a:r>
              <a:rPr lang="ru-RU" dirty="0"/>
              <a:t>дополнить пунктом 4_1 следующего содержания</a:t>
            </a:r>
            <a:r>
              <a:rPr lang="ru-RU" dirty="0" smtClean="0"/>
              <a:t>:</a:t>
            </a:r>
            <a:endParaRPr lang="ru-RU" dirty="0"/>
          </a:p>
          <a:p>
            <a:endParaRPr lang="ru-RU" dirty="0"/>
          </a:p>
          <a:p>
            <a:r>
              <a:rPr lang="ru-RU" dirty="0"/>
              <a:t>"4_1) не использовать средства подвижной радиотелефонной связи во время проведения учебных занятий при освоении образовательных программ начального общего, основного общего и среднего общего образования, за исключением случаев возникновения угрозы жизни или здоровью обучающихся, работников организации, осуществляющей образовательную деятельность, иных экстренных случаев;"</a:t>
            </a:r>
          </a:p>
        </p:txBody>
      </p:sp>
    </p:spTree>
    <p:extLst>
      <p:ext uri="{BB962C8B-B14F-4D97-AF65-F5344CB8AC3E}">
        <p14:creationId xmlns:p14="http://schemas.microsoft.com/office/powerpoint/2010/main" val="40527063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000" b="1" dirty="0">
                <a:solidFill>
                  <a:srgbClr val="8CADAE">
                    <a:shade val="75000"/>
                  </a:srgbClr>
                </a:solidFill>
              </a:rPr>
              <a:t>Изменения в ФЗ «Об образовании в Российской Федерации» 2023г.</a:t>
            </a:r>
            <a:endParaRPr lang="ru-RU" dirty="0"/>
          </a:p>
        </p:txBody>
      </p:sp>
      <p:sp>
        <p:nvSpPr>
          <p:cNvPr id="3" name="Объект 2"/>
          <p:cNvSpPr>
            <a:spLocks noGrp="1"/>
          </p:cNvSpPr>
          <p:nvPr>
            <p:ph sz="quarter" idx="1"/>
          </p:nvPr>
        </p:nvSpPr>
        <p:spPr/>
        <p:txBody>
          <a:bodyPr>
            <a:normAutofit fontScale="70000" lnSpcReduction="20000"/>
          </a:bodyPr>
          <a:lstStyle/>
          <a:p>
            <a:r>
              <a:rPr lang="ru-RU" dirty="0"/>
              <a:t>б) часть 3 после слов "по отношению к обучающимся" дополнить словами ", педагогическим работникам и иным работникам такой организации</a:t>
            </a:r>
            <a:r>
              <a:rPr lang="ru-RU" dirty="0" smtClean="0"/>
              <a:t>";</a:t>
            </a:r>
            <a:endParaRPr lang="ru-RU" dirty="0"/>
          </a:p>
          <a:p>
            <a:endParaRPr lang="ru-RU" dirty="0"/>
          </a:p>
          <a:p>
            <a:r>
              <a:rPr lang="ru-RU" dirty="0"/>
              <a:t>в) дополнить частью 3_1 следующего содержания:</a:t>
            </a:r>
          </a:p>
          <a:p>
            <a:pPr marL="0" indent="0">
              <a:buNone/>
            </a:pPr>
            <a:endParaRPr lang="ru-RU" dirty="0"/>
          </a:p>
          <a:p>
            <a:r>
              <a:rPr lang="ru-RU" dirty="0"/>
              <a:t>"3_1. Контроль за соблюдением правил внутреннего распорядка, включая соблюдение дисциплины на учебных занятиях и правил поведения в организации, осуществляется педагогическими, руководящими работниками такой организации, а также иными лицами, на которых возложены соответствующие обязанности.";</a:t>
            </a:r>
          </a:p>
          <a:p>
            <a:pPr marL="0" indent="0">
              <a:buNone/>
            </a:pPr>
            <a:endParaRPr lang="ru-RU" dirty="0"/>
          </a:p>
          <a:p>
            <a:r>
              <a:rPr lang="ru-RU" dirty="0"/>
              <a:t>г) часть 4 после слов "правил внутреннего распорядка," дополнить словами "в том числе требований к дисциплине на учебных занятиях и правилам поведения в такой организации,";</a:t>
            </a:r>
          </a:p>
        </p:txBody>
      </p:sp>
    </p:spTree>
    <p:extLst>
      <p:ext uri="{BB962C8B-B14F-4D97-AF65-F5344CB8AC3E}">
        <p14:creationId xmlns:p14="http://schemas.microsoft.com/office/powerpoint/2010/main" val="939861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smtClean="0"/>
              <a:t>Основные нормативно-правовые документы, определяющие политику в сфере образования</a:t>
            </a:r>
            <a:endParaRPr lang="ru-RU" dirty="0"/>
          </a:p>
        </p:txBody>
      </p:sp>
      <p:sp>
        <p:nvSpPr>
          <p:cNvPr id="3" name="Содержимое 2"/>
          <p:cNvSpPr>
            <a:spLocks noGrp="1"/>
          </p:cNvSpPr>
          <p:nvPr>
            <p:ph sz="quarter" idx="1"/>
          </p:nvPr>
        </p:nvSpPr>
        <p:spPr/>
        <p:txBody>
          <a:bodyPr>
            <a:normAutofit fontScale="70000" lnSpcReduction="20000"/>
          </a:bodyPr>
          <a:lstStyle/>
          <a:p>
            <a:r>
              <a:rPr lang="ru-RU" dirty="0" smtClean="0"/>
              <a:t>Приказ </a:t>
            </a:r>
            <a:r>
              <a:rPr lang="ru-RU" dirty="0" err="1" smtClean="0"/>
              <a:t>Минобрнауки</a:t>
            </a:r>
            <a:r>
              <a:rPr lang="ru-RU" dirty="0" smtClean="0"/>
              <a:t> России от 17.10.2013 № 1155 «Об утверждении федерального государственного образовательного стандарта дошкольного образования»</a:t>
            </a:r>
          </a:p>
          <a:p>
            <a:r>
              <a:rPr lang="ru-RU" dirty="0"/>
              <a:t>Приказ Минпросвещения России от 31.05.2021 N </a:t>
            </a:r>
            <a:r>
              <a:rPr lang="ru-RU" dirty="0" smtClean="0"/>
              <a:t>286 </a:t>
            </a:r>
            <a:r>
              <a:rPr lang="ru-RU" dirty="0"/>
              <a:t>"Об утверждении федерального государственного образовательного стандарта </a:t>
            </a:r>
            <a:r>
              <a:rPr lang="ru-RU" dirty="0" smtClean="0"/>
              <a:t>начального </a:t>
            </a:r>
            <a:r>
              <a:rPr lang="ru-RU" dirty="0"/>
              <a:t>общего образования" </a:t>
            </a:r>
            <a:endParaRPr lang="ru-RU" dirty="0" smtClean="0"/>
          </a:p>
          <a:p>
            <a:r>
              <a:rPr lang="ru-RU" dirty="0" smtClean="0"/>
              <a:t>Приказ </a:t>
            </a:r>
            <a:r>
              <a:rPr lang="ru-RU" dirty="0"/>
              <a:t>Минпросвещения России от 31.05.2021 N 287 "Об утверждении федерального государственного образовательного стандарта основного общего образования" </a:t>
            </a:r>
            <a:endParaRPr lang="ru-RU" dirty="0" smtClean="0"/>
          </a:p>
          <a:p>
            <a:r>
              <a:rPr lang="ru-RU" dirty="0" smtClean="0"/>
              <a:t>Приказ </a:t>
            </a:r>
            <a:r>
              <a:rPr lang="ru-RU" dirty="0" err="1" smtClean="0"/>
              <a:t>Минобрнауки</a:t>
            </a:r>
            <a:r>
              <a:rPr lang="ru-RU" dirty="0" smtClean="0"/>
              <a:t> России от 17.05.2012 N 413 «Об утверждении федерального государственного образовательного стандарта среднего общего образования</a:t>
            </a:r>
            <a:r>
              <a:rPr lang="ru-RU" dirty="0"/>
              <a:t>» </a:t>
            </a:r>
            <a:endParaRPr lang="ru-RU" dirty="0" smtClean="0"/>
          </a:p>
          <a:p>
            <a:r>
              <a:rPr lang="ru-RU" dirty="0" smtClean="0"/>
              <a:t>Приказ </a:t>
            </a:r>
            <a:r>
              <a:rPr lang="ru-RU" dirty="0"/>
              <a:t>Министерства просвещения РФ от 12 августа 2022 г. № 732 </a:t>
            </a:r>
            <a:r>
              <a:rPr lang="ru-RU" dirty="0" smtClean="0"/>
              <a:t>«О </a:t>
            </a:r>
            <a:r>
              <a:rPr lang="ru-RU" dirty="0"/>
              <a:t>внесении изменений в федеральный государственный образовательный стандарт среднего общего образования, утвержденный приказом Министерства образования и науки Российской Федерации от 17 мая 2012 г. № </a:t>
            </a:r>
            <a:r>
              <a:rPr lang="ru-RU" dirty="0" smtClean="0"/>
              <a:t>413»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b="1" dirty="0">
                <a:solidFill>
                  <a:srgbClr val="8CADAE">
                    <a:shade val="75000"/>
                  </a:srgbClr>
                </a:solidFill>
              </a:rPr>
              <a:t>Изменения в ФЗ «Об образовании в Российской Федерации» 2023г.</a:t>
            </a:r>
            <a:endParaRPr lang="ru-RU" dirty="0"/>
          </a:p>
        </p:txBody>
      </p:sp>
      <p:sp>
        <p:nvSpPr>
          <p:cNvPr id="3" name="Объект 2"/>
          <p:cNvSpPr>
            <a:spLocks noGrp="1"/>
          </p:cNvSpPr>
          <p:nvPr>
            <p:ph sz="quarter" idx="1"/>
          </p:nvPr>
        </p:nvSpPr>
        <p:spPr/>
        <p:txBody>
          <a:bodyPr>
            <a:normAutofit fontScale="77500" lnSpcReduction="20000"/>
          </a:bodyPr>
          <a:lstStyle/>
          <a:p>
            <a:r>
              <a:rPr lang="ru-RU" dirty="0"/>
              <a:t>4) в статье 47:</a:t>
            </a:r>
          </a:p>
          <a:p>
            <a:pPr marL="0" indent="0">
              <a:buNone/>
            </a:pPr>
            <a:endParaRPr lang="ru-RU" dirty="0"/>
          </a:p>
          <a:p>
            <a:r>
              <a:rPr lang="ru-RU" dirty="0"/>
              <a:t>а) часть 1 дополнить словами ", а также дополнительных мер государственной поддержки и социальных гарантий, установленных федеральными законами и иными нормативными правовыми актами Российской Федерации, законами и иными нормативными правовыми актами субъектов Российской Федерации, нормативными правовыми актами органов публичной власти федеральной территории "Сириус" и муниципальными правовыми актами";</a:t>
            </a:r>
          </a:p>
          <a:p>
            <a:pPr marL="0" indent="0">
              <a:buNone/>
            </a:pPr>
            <a:endParaRPr lang="ru-RU" dirty="0"/>
          </a:p>
          <a:p>
            <a:r>
              <a:rPr lang="ru-RU" dirty="0"/>
              <a:t>б) пункт 12 части 3 изложить в следующей редакции:</a:t>
            </a:r>
          </a:p>
          <a:p>
            <a:pPr marL="0" indent="0">
              <a:buNone/>
            </a:pPr>
            <a:endParaRPr lang="ru-RU" dirty="0"/>
          </a:p>
          <a:p>
            <a:r>
              <a:rPr lang="ru-RU" dirty="0"/>
              <a:t>"12) право на уважение человеческого достоинства, защиту от всех форм физического и психического насилия, оскорбления личности;";</a:t>
            </a:r>
          </a:p>
        </p:txBody>
      </p:sp>
    </p:spTree>
    <p:extLst>
      <p:ext uri="{BB962C8B-B14F-4D97-AF65-F5344CB8AC3E}">
        <p14:creationId xmlns:p14="http://schemas.microsoft.com/office/powerpoint/2010/main" val="31225890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b="1" dirty="0">
                <a:solidFill>
                  <a:srgbClr val="8CADAE">
                    <a:shade val="75000"/>
                  </a:srgbClr>
                </a:solidFill>
              </a:rPr>
              <a:t>Изменения в ФЗ «Об образовании в Российской Федерации» 2023г.</a:t>
            </a:r>
            <a:endParaRPr lang="ru-RU" dirty="0"/>
          </a:p>
        </p:txBody>
      </p:sp>
      <p:sp>
        <p:nvSpPr>
          <p:cNvPr id="3" name="Объект 2"/>
          <p:cNvSpPr>
            <a:spLocks noGrp="1"/>
          </p:cNvSpPr>
          <p:nvPr>
            <p:ph sz="quarter" idx="1"/>
          </p:nvPr>
        </p:nvSpPr>
        <p:spPr/>
        <p:txBody>
          <a:bodyPr>
            <a:normAutofit fontScale="70000" lnSpcReduction="20000"/>
          </a:bodyPr>
          <a:lstStyle/>
          <a:p>
            <a:r>
              <a:rPr lang="ru-RU" dirty="0"/>
              <a:t>в) дополнить частью 3_1 следующего содержания:</a:t>
            </a:r>
          </a:p>
          <a:p>
            <a:pPr marL="0" indent="0">
              <a:buNone/>
            </a:pPr>
            <a:endParaRPr lang="ru-RU" dirty="0"/>
          </a:p>
          <a:p>
            <a:r>
              <a:rPr lang="ru-RU" dirty="0"/>
              <a:t>"3_1. В целях защиты своих прав педагогические работники самостоятельно или через своих представителей вправе</a:t>
            </a:r>
            <a:r>
              <a:rPr lang="ru-RU" dirty="0" smtClean="0"/>
              <a:t>:</a:t>
            </a:r>
            <a:endParaRPr lang="ru-RU" dirty="0"/>
          </a:p>
          <a:p>
            <a:endParaRPr lang="ru-RU" dirty="0"/>
          </a:p>
          <a:p>
            <a:r>
              <a:rPr lang="ru-RU" dirty="0"/>
              <a:t>1) направлять в органы управления организацией, осуществляющей образовательную деятельность, обращения о применении к обучающимся указанной организации, нарушающим и (или) ущемляющим права педагогических работников, дисциплинарных взысканий. Такие обращения подлежат обязательному рассмотрению указанными органами;</a:t>
            </a:r>
          </a:p>
          <a:p>
            <a:pPr marL="0" indent="0">
              <a:buNone/>
            </a:pPr>
            <a:endParaRPr lang="ru-RU" dirty="0"/>
          </a:p>
          <a:p>
            <a:r>
              <a:rPr lang="ru-RU" dirty="0"/>
              <a:t>2) обращаться в комиссию по урегулированию споров между участниками образовательных отношений;</a:t>
            </a:r>
          </a:p>
          <a:p>
            <a:pPr marL="0" indent="0">
              <a:buNone/>
            </a:pPr>
            <a:endParaRPr lang="ru-RU" dirty="0"/>
          </a:p>
          <a:p>
            <a:r>
              <a:rPr lang="ru-RU" dirty="0"/>
              <a:t>3) использовать не запрещенные законодательством Российской Федерации иные способы защиты прав и законных интересов.";</a:t>
            </a:r>
          </a:p>
        </p:txBody>
      </p:sp>
    </p:spTree>
    <p:extLst>
      <p:ext uri="{BB962C8B-B14F-4D97-AF65-F5344CB8AC3E}">
        <p14:creationId xmlns:p14="http://schemas.microsoft.com/office/powerpoint/2010/main" val="37692061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200" b="1" dirty="0">
                <a:solidFill>
                  <a:srgbClr val="8CADAE">
                    <a:shade val="75000"/>
                  </a:srgbClr>
                </a:solidFill>
              </a:rPr>
              <a:t>Изменения в ФЗ «Об образовании в Российской Федерации» 2023г.</a:t>
            </a:r>
            <a:endParaRPr lang="ru-RU" dirty="0"/>
          </a:p>
        </p:txBody>
      </p:sp>
      <p:sp>
        <p:nvSpPr>
          <p:cNvPr id="3" name="Объект 2"/>
          <p:cNvSpPr>
            <a:spLocks noGrp="1"/>
          </p:cNvSpPr>
          <p:nvPr>
            <p:ph sz="quarter" idx="1"/>
          </p:nvPr>
        </p:nvSpPr>
        <p:spPr/>
        <p:txBody>
          <a:bodyPr>
            <a:normAutofit fontScale="62500" lnSpcReduction="20000"/>
          </a:bodyPr>
          <a:lstStyle/>
          <a:p>
            <a:r>
              <a:rPr lang="ru-RU" dirty="0"/>
              <a:t>г) в пункте 7 части 5 слова "меры социальной поддержки, установленные федеральными законами и законодательными актами субъектов Российской Федерации" заменить словами "социальные гарантии и меры социальной поддержки, установленные федеральными законами и иными нормативными правовыми актами Российской Федерации, законами и иными нормативными правовыми актами субъектов Российской Федерации, нормативными правовыми актами органов публичной власти федеральной территории "Сириус" и муниципальными правовыми актами";</a:t>
            </a:r>
          </a:p>
          <a:p>
            <a:pPr marL="0" indent="0">
              <a:buNone/>
            </a:pPr>
            <a:endParaRPr lang="ru-RU" dirty="0"/>
          </a:p>
          <a:p>
            <a:r>
              <a:rPr lang="ru-RU" dirty="0"/>
              <a:t>д) часть 10 изложить в следующей редакции:</a:t>
            </a:r>
          </a:p>
          <a:p>
            <a:pPr marL="0" indent="0">
              <a:buNone/>
            </a:pPr>
            <a:endParaRPr lang="ru-RU" dirty="0"/>
          </a:p>
          <a:p>
            <a:r>
              <a:rPr lang="ru-RU" dirty="0"/>
              <a:t>"10. Для привлечения выпускников профессиональных образовательных организаций и образовательных организаций высшего образования к педагогической деятельности, а также в целях социальной поддержки педагогических работников федеральными законами и иными нормативными правовыми актами Российской Федерации, законами и иными нормативными правовыми актами субъектов Российской Федерации, нормативными правовыми актами органов публичной власти федеральной территории "Сириус" и муниципальными правовыми актами могут устанавливаться дополнительные меры государственной поддержки и социальные гарантии.";</a:t>
            </a:r>
          </a:p>
        </p:txBody>
      </p:sp>
    </p:spTree>
    <p:extLst>
      <p:ext uri="{BB962C8B-B14F-4D97-AF65-F5344CB8AC3E}">
        <p14:creationId xmlns:p14="http://schemas.microsoft.com/office/powerpoint/2010/main" val="2485757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000" b="1" dirty="0">
                <a:solidFill>
                  <a:srgbClr val="8CADAE">
                    <a:shade val="75000"/>
                  </a:srgbClr>
                </a:solidFill>
              </a:rPr>
              <a:t>Изменения в ФЗ «Об образовании в Российской Федерации» 2023г.</a:t>
            </a:r>
            <a:endParaRPr lang="ru-RU" dirty="0"/>
          </a:p>
        </p:txBody>
      </p:sp>
      <p:sp>
        <p:nvSpPr>
          <p:cNvPr id="3" name="Объект 2"/>
          <p:cNvSpPr>
            <a:spLocks noGrp="1"/>
          </p:cNvSpPr>
          <p:nvPr>
            <p:ph sz="quarter" idx="1"/>
          </p:nvPr>
        </p:nvSpPr>
        <p:spPr/>
        <p:txBody>
          <a:bodyPr>
            <a:normAutofit fontScale="62500" lnSpcReduction="20000"/>
          </a:bodyPr>
          <a:lstStyle/>
          <a:p>
            <a:r>
              <a:rPr lang="ru-RU" dirty="0"/>
              <a:t>5) часть 1 статьи 48 дополнить пунктом 12 следующего содержания</a:t>
            </a:r>
            <a:r>
              <a:rPr lang="ru-RU" dirty="0" smtClean="0"/>
              <a:t>:</a:t>
            </a:r>
            <a:endParaRPr lang="ru-RU" dirty="0"/>
          </a:p>
          <a:p>
            <a:endParaRPr lang="ru-RU" dirty="0"/>
          </a:p>
          <a:p>
            <a:r>
              <a:rPr lang="ru-RU" dirty="0"/>
              <a:t>"12) исполнять иные обязанности, предусмотренные настоящим Федеральным законом</a:t>
            </a:r>
            <a:r>
              <a:rPr lang="ru-RU" dirty="0" smtClean="0"/>
              <a:t>.";</a:t>
            </a:r>
            <a:endParaRPr lang="ru-RU" dirty="0"/>
          </a:p>
          <a:p>
            <a:endParaRPr lang="ru-RU" dirty="0"/>
          </a:p>
          <a:p>
            <a:r>
              <a:rPr lang="ru-RU" dirty="0"/>
              <a:t>6) в статье 51</a:t>
            </a:r>
            <a:r>
              <a:rPr lang="ru-RU" dirty="0" smtClean="0"/>
              <a:t>:</a:t>
            </a:r>
            <a:endParaRPr lang="ru-RU" dirty="0"/>
          </a:p>
          <a:p>
            <a:endParaRPr lang="ru-RU" dirty="0"/>
          </a:p>
          <a:p>
            <a:r>
              <a:rPr lang="ru-RU" dirty="0"/>
              <a:t>а) часть 7 после слов "настоящего Федерального закона," дополнить словами "а также установленные в соответствии с частью 10 статьи 47 настоящего Федерального закона</a:t>
            </a:r>
            <a:r>
              <a:rPr lang="ru-RU" dirty="0" smtClean="0"/>
              <a:t>";</a:t>
            </a:r>
            <a:endParaRPr lang="ru-RU" dirty="0"/>
          </a:p>
          <a:p>
            <a:endParaRPr lang="ru-RU" dirty="0"/>
          </a:p>
          <a:p>
            <a:r>
              <a:rPr lang="ru-RU" dirty="0"/>
              <a:t>б) часть 8 дополнить предложением следующего содержания: "Руководитель образовательной организации обязан принимать относящиеся к компетенции образовательной организации меры для защиты прав участников образовательных отношений, недопущения применения в отношении них физического и психического насилия.";</a:t>
            </a:r>
          </a:p>
          <a:p>
            <a:pPr marL="0" indent="0">
              <a:buNone/>
            </a:pPr>
            <a:endParaRPr lang="ru-RU" dirty="0"/>
          </a:p>
          <a:p>
            <a:r>
              <a:rPr lang="ru-RU" dirty="0"/>
              <a:t>7) часть 4 статьи 52 дополнить словами ", и установленные в соответствии с частью 10 статьи 47 настоящего Федерального закона".</a:t>
            </a:r>
          </a:p>
        </p:txBody>
      </p:sp>
    </p:spTree>
    <p:extLst>
      <p:ext uri="{BB962C8B-B14F-4D97-AF65-F5344CB8AC3E}">
        <p14:creationId xmlns:p14="http://schemas.microsoft.com/office/powerpoint/2010/main" val="10549060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68152"/>
          </a:xfrm>
        </p:spPr>
        <p:txBody>
          <a:bodyPr>
            <a:normAutofit fontScale="90000"/>
          </a:bodyPr>
          <a:lstStyle/>
          <a:p>
            <a:r>
              <a:rPr lang="ru-RU" sz="3600" b="1" dirty="0" smtClean="0">
                <a:solidFill>
                  <a:srgbClr val="8CADAE">
                    <a:shade val="75000"/>
                  </a:srgbClr>
                </a:solidFill>
              </a:rPr>
              <a:t>Изменения в ФЗ «Об образовании в Российской Федерации» 2024 г.</a:t>
            </a:r>
            <a:endParaRPr lang="ru-RU" dirty="0"/>
          </a:p>
        </p:txBody>
      </p:sp>
      <p:sp>
        <p:nvSpPr>
          <p:cNvPr id="3" name="Содержимое 2"/>
          <p:cNvSpPr>
            <a:spLocks noGrp="1"/>
          </p:cNvSpPr>
          <p:nvPr>
            <p:ph sz="quarter" idx="1"/>
          </p:nvPr>
        </p:nvSpPr>
        <p:spPr/>
        <p:txBody>
          <a:bodyPr>
            <a:normAutofit/>
          </a:bodyPr>
          <a:lstStyle/>
          <a:p>
            <a:r>
              <a:rPr lang="ru-RU" sz="3600" dirty="0" smtClean="0"/>
              <a:t>Изменения внесены Федеральными законами от 25.12.2023 </a:t>
            </a:r>
            <a:r>
              <a:rPr lang="ru-RU" sz="3600" u="sng" dirty="0" smtClean="0">
                <a:hlinkClick r:id="rId2"/>
              </a:rPr>
              <a:t>N 651-ФЗ</a:t>
            </a:r>
            <a:r>
              <a:rPr lang="ru-RU" sz="3600" dirty="0" smtClean="0"/>
              <a:t>, от 08.07.2024 </a:t>
            </a:r>
            <a:r>
              <a:rPr lang="ru-RU" sz="3600" u="sng" dirty="0" smtClean="0">
                <a:hlinkClick r:id="rId3"/>
              </a:rPr>
              <a:t>N 171-ФЗ</a:t>
            </a:r>
            <a:r>
              <a:rPr lang="ru-RU" sz="3600" dirty="0" smtClean="0"/>
              <a:t>, от 08.08.2024 </a:t>
            </a:r>
            <a:r>
              <a:rPr lang="ru-RU" sz="3600" u="sng" dirty="0" smtClean="0">
                <a:hlinkClick r:id="rId4"/>
              </a:rPr>
              <a:t>N 274-ФЗ</a:t>
            </a:r>
            <a:r>
              <a:rPr lang="ru-RU" sz="3600" dirty="0" smtClean="0"/>
              <a:t>, </a:t>
            </a:r>
            <a:r>
              <a:rPr lang="ru-RU" sz="3600" u="sng" dirty="0" smtClean="0">
                <a:hlinkClick r:id="rId5"/>
              </a:rPr>
              <a:t>N 312-ФЗ</a:t>
            </a:r>
            <a:r>
              <a:rPr lang="ru-RU" sz="3600" dirty="0" smtClean="0"/>
              <a:t>, </a:t>
            </a:r>
            <a:r>
              <a:rPr lang="ru-RU" sz="3600" u="sng" dirty="0" smtClean="0">
                <a:hlinkClick r:id="rId6"/>
              </a:rPr>
              <a:t>N 315-ФЗ</a:t>
            </a:r>
            <a:r>
              <a:rPr lang="ru-RU" sz="3600" dirty="0" smtClean="0"/>
              <a:t>, </a:t>
            </a:r>
            <a:r>
              <a:rPr lang="ru-RU" sz="3600" u="sng" dirty="0" smtClean="0">
                <a:hlinkClick r:id="rId7"/>
              </a:rPr>
              <a:t>N 328-ФЗ</a:t>
            </a:r>
            <a:r>
              <a:rPr lang="ru-RU" sz="3600" dirty="0" smtClean="0"/>
              <a:t>, от 30.11.2024 </a:t>
            </a:r>
            <a:r>
              <a:rPr lang="ru-RU" sz="3600" u="sng" dirty="0" smtClean="0">
                <a:hlinkClick r:id="rId8"/>
              </a:rPr>
              <a:t>N 438-ФЗ</a:t>
            </a:r>
            <a:r>
              <a:rPr lang="ru-RU" sz="3600" dirty="0" smtClean="0"/>
              <a:t>.</a:t>
            </a:r>
            <a:endParaRPr lang="ru-RU" sz="36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24136"/>
          </a:xfrm>
        </p:spPr>
        <p:txBody>
          <a:bodyPr>
            <a:normAutofit fontScale="90000"/>
          </a:bodyPr>
          <a:lstStyle/>
          <a:p>
            <a:r>
              <a:rPr lang="ru-RU" sz="3200" b="1" dirty="0" smtClean="0">
                <a:solidFill>
                  <a:srgbClr val="8CADAE">
                    <a:shade val="75000"/>
                  </a:srgbClr>
                </a:solidFill>
              </a:rPr>
              <a:t>Изменения в ФЗ «Об образовании в Российской Федерации» 2024 г.</a:t>
            </a:r>
            <a:endParaRPr lang="ru-RU" dirty="0"/>
          </a:p>
        </p:txBody>
      </p:sp>
      <p:sp>
        <p:nvSpPr>
          <p:cNvPr id="3" name="Содержимое 2"/>
          <p:cNvSpPr>
            <a:spLocks noGrp="1"/>
          </p:cNvSpPr>
          <p:nvPr>
            <p:ph sz="quarter" idx="1"/>
          </p:nvPr>
        </p:nvSpPr>
        <p:spPr/>
        <p:txBody>
          <a:bodyPr>
            <a:normAutofit fontScale="77500" lnSpcReduction="20000"/>
          </a:bodyPr>
          <a:lstStyle/>
          <a:p>
            <a:r>
              <a:rPr lang="ru-RU" b="1" dirty="0" smtClean="0"/>
              <a:t>Что изменилось:</a:t>
            </a:r>
            <a:endParaRPr lang="ru-RU" dirty="0" smtClean="0"/>
          </a:p>
          <a:p>
            <a:r>
              <a:rPr lang="ru-RU" dirty="0" smtClean="0"/>
              <a:t>- процедура </a:t>
            </a:r>
            <a:r>
              <a:rPr lang="ru-RU" dirty="0" err="1" smtClean="0"/>
              <a:t>госаккредитации</a:t>
            </a:r>
            <a:r>
              <a:rPr lang="ru-RU" dirty="0" smtClean="0"/>
              <a:t> образовательной деятельности;</a:t>
            </a:r>
          </a:p>
          <a:p>
            <a:r>
              <a:rPr lang="ru-RU" dirty="0" smtClean="0"/>
              <a:t>- условия получения образования и оказания психолого-педагогической помощи обучающимся с ОВЗ, инвалидам (детям-инвалидам);</a:t>
            </a:r>
          </a:p>
          <a:p>
            <a:r>
              <a:rPr lang="ru-RU" dirty="0" smtClean="0"/>
              <a:t>- порядок предоставления информации и документов о деятельности образовательной организации, а также перечень документов, подготовка которых осуществляется педагогическими работниками при реализации образовательных программ.</a:t>
            </a:r>
          </a:p>
          <a:p>
            <a:r>
              <a:rPr lang="ru-RU" dirty="0" smtClean="0"/>
              <a:t>Минтруд России, Минтранс России и ФНС России наделены полномочиями по утверждению типовых дополнительных профессиональных программ.</a:t>
            </a:r>
          </a:p>
          <a:p>
            <a:r>
              <a:rPr lang="ru-RU" dirty="0" smtClean="0"/>
              <a:t>Установлено, что охрана здоровья учащихся включает в себя также запрет потребления сжиженных углеводородных газов.</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24136"/>
          </a:xfrm>
        </p:spPr>
        <p:txBody>
          <a:bodyPr>
            <a:normAutofit fontScale="90000"/>
          </a:bodyPr>
          <a:lstStyle/>
          <a:p>
            <a:r>
              <a:rPr lang="ru-RU" sz="3600" b="1" dirty="0" smtClean="0">
                <a:solidFill>
                  <a:srgbClr val="8CADAE">
                    <a:shade val="75000"/>
                  </a:srgbClr>
                </a:solidFill>
              </a:rPr>
              <a:t>Изменения в ФЗ «Об образовании в Российской Федерации» 2024 г.</a:t>
            </a:r>
            <a:endParaRPr lang="ru-RU" dirty="0"/>
          </a:p>
        </p:txBody>
      </p:sp>
      <p:sp>
        <p:nvSpPr>
          <p:cNvPr id="3" name="Содержимое 2"/>
          <p:cNvSpPr>
            <a:spLocks noGrp="1"/>
          </p:cNvSpPr>
          <p:nvPr>
            <p:ph sz="quarter" idx="1"/>
          </p:nvPr>
        </p:nvSpPr>
        <p:spPr/>
        <p:txBody>
          <a:bodyPr>
            <a:normAutofit fontScale="92500" lnSpcReduction="20000"/>
          </a:bodyPr>
          <a:lstStyle/>
          <a:p>
            <a:r>
              <a:rPr lang="ru-RU" u="sng" dirty="0" smtClean="0">
                <a:hlinkClick r:id="rId2"/>
              </a:rPr>
              <a:t>Изменение</a:t>
            </a:r>
            <a:r>
              <a:rPr lang="ru-RU" b="1" dirty="0" smtClean="0"/>
              <a:t> пункта 7 части 1 статьи 3</a:t>
            </a:r>
          </a:p>
          <a:p>
            <a:r>
              <a:rPr lang="ru-RU" dirty="0" smtClean="0"/>
              <a:t>7) свобода выбора получения образования согласно склонностям и потребностям человека, создание условий для самореализации каждого человека, свободное развитие его способностей, включая предоставление права выбора форм получения образования, форм обучения, организации, осуществляющей образовательную деятельность, направленности образования в пределах, предоставленных системой образования, а также предоставление педагогическим работникам свободы в выборе </a:t>
            </a:r>
            <a:r>
              <a:rPr lang="ru-RU" b="1" dirty="0" smtClean="0"/>
              <a:t>форм, методов и </a:t>
            </a:r>
            <a:r>
              <a:rPr lang="ru-RU" b="1" dirty="0" smtClean="0">
                <a:solidFill>
                  <a:srgbClr val="FF0000"/>
                </a:solidFill>
              </a:rPr>
              <a:t>средств</a:t>
            </a:r>
            <a:r>
              <a:rPr lang="ru-RU" b="1" dirty="0" smtClean="0"/>
              <a:t> обучения и воспитания</a:t>
            </a:r>
            <a:r>
              <a:rPr lang="ru-RU" dirty="0" smtClean="0"/>
              <a:t>; </a:t>
            </a:r>
            <a:endParaRPr lang="ru-RU"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24136"/>
          </a:xfrm>
        </p:spPr>
        <p:txBody>
          <a:bodyPr>
            <a:normAutofit fontScale="90000"/>
          </a:bodyPr>
          <a:lstStyle/>
          <a:p>
            <a:r>
              <a:rPr lang="ru-RU" sz="3200" b="1" dirty="0" smtClean="0">
                <a:solidFill>
                  <a:srgbClr val="8CADAE">
                    <a:shade val="75000"/>
                  </a:srgbClr>
                </a:solidFill>
              </a:rPr>
              <a:t>Изменения в ФЗ «Об образовании в Российской Федерации» 2024 г.</a:t>
            </a:r>
            <a:endParaRPr lang="ru-RU" dirty="0"/>
          </a:p>
        </p:txBody>
      </p:sp>
      <p:sp>
        <p:nvSpPr>
          <p:cNvPr id="3" name="Содержимое 2"/>
          <p:cNvSpPr>
            <a:spLocks noGrp="1"/>
          </p:cNvSpPr>
          <p:nvPr>
            <p:ph sz="quarter" idx="1"/>
          </p:nvPr>
        </p:nvSpPr>
        <p:spPr/>
        <p:txBody>
          <a:bodyPr>
            <a:normAutofit/>
          </a:bodyPr>
          <a:lstStyle/>
          <a:p>
            <a:r>
              <a:rPr lang="ru-RU" u="sng" dirty="0" smtClean="0">
                <a:hlinkClick r:id="rId2"/>
              </a:rPr>
              <a:t>Дополнение</a:t>
            </a:r>
            <a:r>
              <a:rPr lang="ru-RU" b="1" dirty="0" smtClean="0"/>
              <a:t> части 6 статьи 28 пунктом 4. </a:t>
            </a:r>
            <a:endParaRPr lang="ru-RU" dirty="0" smtClean="0"/>
          </a:p>
          <a:p>
            <a:r>
              <a:rPr lang="ru-RU" dirty="0" smtClean="0"/>
              <a:t>4) создавать специальные условия для получения образования обучающимися с ограниченными возможностями здоровья, инвалидами (детьми-инвалидами) в соответствии с рекомендациями </a:t>
            </a:r>
            <a:r>
              <a:rPr lang="ru-RU" dirty="0" err="1" smtClean="0"/>
              <a:t>психолого-медико-педагогической</a:t>
            </a:r>
            <a:r>
              <a:rPr lang="ru-RU" dirty="0" smtClean="0"/>
              <a:t> комиссии, а для инвалидов (детей-инвалидов) также в соответствии с индивидуальной программой реабилитации и </a:t>
            </a:r>
            <a:r>
              <a:rPr lang="ru-RU" dirty="0" err="1" smtClean="0"/>
              <a:t>абилитации</a:t>
            </a:r>
            <a:r>
              <a:rPr lang="ru-RU" dirty="0" smtClean="0"/>
              <a:t> инвалида (ребенка-инвалида).</a:t>
            </a:r>
          </a:p>
          <a:p>
            <a:endParaRPr lang="ru-RU"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68152"/>
          </a:xfrm>
        </p:spPr>
        <p:txBody>
          <a:bodyPr>
            <a:normAutofit fontScale="90000"/>
          </a:bodyPr>
          <a:lstStyle/>
          <a:p>
            <a:r>
              <a:rPr lang="ru-RU" sz="3600" b="1" dirty="0" smtClean="0">
                <a:solidFill>
                  <a:srgbClr val="8CADAE">
                    <a:shade val="75000"/>
                  </a:srgbClr>
                </a:solidFill>
              </a:rPr>
              <a:t>Изменения в ФЗ «Об образовании в Российской Федерации» 2024 г.</a:t>
            </a:r>
            <a:endParaRPr lang="ru-RU" dirty="0"/>
          </a:p>
        </p:txBody>
      </p:sp>
      <p:sp>
        <p:nvSpPr>
          <p:cNvPr id="3" name="Содержимое 2"/>
          <p:cNvSpPr>
            <a:spLocks noGrp="1"/>
          </p:cNvSpPr>
          <p:nvPr>
            <p:ph sz="quarter" idx="1"/>
          </p:nvPr>
        </p:nvSpPr>
        <p:spPr/>
        <p:txBody>
          <a:bodyPr>
            <a:normAutofit fontScale="85000" lnSpcReduction="20000"/>
          </a:bodyPr>
          <a:lstStyle/>
          <a:p>
            <a:r>
              <a:rPr lang="ru-RU" b="1" dirty="0" smtClean="0"/>
              <a:t>Часть 4 статьи 29 - </a:t>
            </a:r>
            <a:r>
              <a:rPr lang="ru-RU" u="sng" dirty="0" smtClean="0">
                <a:hlinkClick r:id="rId2"/>
              </a:rPr>
              <a:t>изложена</a:t>
            </a:r>
            <a:r>
              <a:rPr lang="ru-RU" b="1" dirty="0" smtClean="0"/>
              <a:t> в новой редакции</a:t>
            </a:r>
          </a:p>
          <a:p>
            <a:r>
              <a:rPr lang="ru-RU" dirty="0" smtClean="0"/>
              <a:t>4. Информация и документы о деятельности образовательной организации, не указанные в части 2 настоящей статьи, и предоставляются руководителем (заместителем руководителя) образовательной организации по обращению гражданина, организации либо должностного лица государственного органа или органа местного самоуправления </a:t>
            </a:r>
            <a:r>
              <a:rPr lang="ru-RU" dirty="0" smtClean="0">
                <a:solidFill>
                  <a:srgbClr val="FF0000"/>
                </a:solidFill>
              </a:rPr>
              <a:t>при наличии оснований </a:t>
            </a:r>
            <a:r>
              <a:rPr lang="ru-RU" dirty="0" smtClean="0"/>
              <a:t>и в порядке, которые предусмотрены законодательством Российской Федерации. </a:t>
            </a:r>
            <a:r>
              <a:rPr lang="ru-RU" dirty="0" smtClean="0">
                <a:solidFill>
                  <a:srgbClr val="FF0000"/>
                </a:solidFill>
              </a:rPr>
              <a:t>Образовательная организация вправе не предоставлять организациям, государственным органам и органам местного самоуправления информацию и документы при отсутствии оснований, предусмотренных законодательством Российской Федерации.</a:t>
            </a:r>
          </a:p>
          <a:p>
            <a:endParaRPr lang="ru-RU"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sz="3200" b="1" dirty="0" smtClean="0">
                <a:solidFill>
                  <a:srgbClr val="8CADAE">
                    <a:shade val="75000"/>
                  </a:srgbClr>
                </a:solidFill>
              </a:rPr>
              <a:t>Изменения в ФЗ «Об образовании в Российской Федерации» 2024 г.</a:t>
            </a:r>
            <a:endParaRPr lang="ru-RU" dirty="0"/>
          </a:p>
        </p:txBody>
      </p:sp>
      <p:sp>
        <p:nvSpPr>
          <p:cNvPr id="3" name="Содержимое 2"/>
          <p:cNvSpPr>
            <a:spLocks noGrp="1"/>
          </p:cNvSpPr>
          <p:nvPr>
            <p:ph sz="quarter" idx="1"/>
          </p:nvPr>
        </p:nvSpPr>
        <p:spPr/>
        <p:txBody>
          <a:bodyPr>
            <a:normAutofit fontScale="92500"/>
          </a:bodyPr>
          <a:lstStyle/>
          <a:p>
            <a:r>
              <a:rPr lang="ru-RU" u="sng" dirty="0" smtClean="0">
                <a:hlinkClick r:id="rId2"/>
              </a:rPr>
              <a:t>Изменение</a:t>
            </a:r>
            <a:r>
              <a:rPr lang="ru-RU" b="1" dirty="0" smtClean="0"/>
              <a:t> пункта 7 части 1 статьи 41</a:t>
            </a:r>
          </a:p>
          <a:p>
            <a:r>
              <a:rPr lang="ru-RU" dirty="0" smtClean="0"/>
              <a:t>7) профилактику и запрещение курения табака или потребления </a:t>
            </a:r>
            <a:r>
              <a:rPr lang="ru-RU" dirty="0" err="1" smtClean="0"/>
              <a:t>никотинсодержащей</a:t>
            </a:r>
            <a:r>
              <a:rPr lang="ru-RU" dirty="0" smtClean="0"/>
              <a:t> продукции, </a:t>
            </a:r>
            <a:r>
              <a:rPr lang="ru-RU" dirty="0" smtClean="0">
                <a:solidFill>
                  <a:srgbClr val="FF0000"/>
                </a:solidFill>
              </a:rPr>
              <a:t>потребления путем вдыхания сжиженных углеводородных газов, содержащихся в потенциально опасных газосодержащих товарах бытового назначения, и (или) их паров, а также </a:t>
            </a:r>
            <a:r>
              <a:rPr lang="ru-RU" dirty="0" smtClean="0"/>
              <a:t>употребления алкогольных, слабоалкогольных напитков, пива, наркотических средств и психотропных веществ, их </a:t>
            </a:r>
            <a:r>
              <a:rPr lang="ru-RU" dirty="0" err="1" smtClean="0"/>
              <a:t>прекурсоров</a:t>
            </a:r>
            <a:r>
              <a:rPr lang="ru-RU" dirty="0" smtClean="0"/>
              <a:t> и аналогов и других одурманивающих веществ;</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24136"/>
          </a:xfrm>
        </p:spPr>
        <p:txBody>
          <a:bodyPr>
            <a:normAutofit fontScale="90000"/>
          </a:bodyPr>
          <a:lstStyle/>
          <a:p>
            <a:r>
              <a:rPr lang="ru-RU" dirty="0" smtClean="0"/>
              <a:t>Указ Президента Российской федерации от 7 мая 2024 года № 309</a:t>
            </a:r>
            <a:endParaRPr lang="ru-RU" dirty="0"/>
          </a:p>
        </p:txBody>
      </p:sp>
      <p:sp>
        <p:nvSpPr>
          <p:cNvPr id="3" name="Содержимое 2"/>
          <p:cNvSpPr>
            <a:spLocks noGrp="1"/>
          </p:cNvSpPr>
          <p:nvPr>
            <p:ph sz="quarter" idx="1"/>
          </p:nvPr>
        </p:nvSpPr>
        <p:spPr/>
        <p:txBody>
          <a:bodyPr>
            <a:normAutofit fontScale="77500" lnSpcReduction="20000"/>
          </a:bodyPr>
          <a:lstStyle/>
          <a:p>
            <a:r>
              <a:rPr lang="ru-RU" dirty="0" smtClean="0"/>
              <a:t>1. Определить следующие </a:t>
            </a:r>
            <a:r>
              <a:rPr lang="ru-RU" b="1" dirty="0" smtClean="0"/>
              <a:t>национальные цели </a:t>
            </a:r>
            <a:r>
              <a:rPr lang="ru-RU" dirty="0" smtClean="0"/>
              <a:t>развития Российской Федерации на период до 2030 года и на перспективу до 2036 года (далее – национальные цели):</a:t>
            </a:r>
          </a:p>
          <a:p>
            <a:r>
              <a:rPr lang="ru-RU" dirty="0" smtClean="0">
                <a:solidFill>
                  <a:srgbClr val="FF0000"/>
                </a:solidFill>
              </a:rPr>
              <a:t>а) сохранение населения, укрепление здоровья и повышение благополучия людей, поддержка семьи;</a:t>
            </a:r>
          </a:p>
          <a:p>
            <a:r>
              <a:rPr lang="ru-RU" dirty="0" smtClean="0">
                <a:solidFill>
                  <a:srgbClr val="FF0000"/>
                </a:solidFill>
              </a:rPr>
              <a:t>б) реализация потенциала каждого человека, развитие его талантов, воспитание патриотичной и социально ответственной личности;</a:t>
            </a:r>
          </a:p>
          <a:p>
            <a:r>
              <a:rPr lang="ru-RU" dirty="0" smtClean="0"/>
              <a:t>в) комфортная и безопасная среда для жизни;</a:t>
            </a:r>
          </a:p>
          <a:p>
            <a:r>
              <a:rPr lang="ru-RU" dirty="0" smtClean="0"/>
              <a:t>г) экологическое благополучие;</a:t>
            </a:r>
          </a:p>
          <a:p>
            <a:r>
              <a:rPr lang="ru-RU" dirty="0" err="1" smtClean="0"/>
              <a:t>д</a:t>
            </a:r>
            <a:r>
              <a:rPr lang="ru-RU" dirty="0" smtClean="0"/>
              <a:t>) устойчивая и динамичная экономика;</a:t>
            </a:r>
          </a:p>
          <a:p>
            <a:r>
              <a:rPr lang="ru-RU" dirty="0" smtClean="0"/>
              <a:t>е) технологическое лидерство;</a:t>
            </a:r>
          </a:p>
          <a:p>
            <a:r>
              <a:rPr lang="ru-RU" dirty="0" smtClean="0"/>
              <a:t>ж) цифровая трансформация государственного и муниципального управления, экономики и социальной сферы.</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24136"/>
          </a:xfrm>
        </p:spPr>
        <p:txBody>
          <a:bodyPr>
            <a:normAutofit fontScale="90000"/>
          </a:bodyPr>
          <a:lstStyle/>
          <a:p>
            <a:r>
              <a:rPr lang="ru-RU" sz="3600" b="1" dirty="0" smtClean="0">
                <a:solidFill>
                  <a:srgbClr val="8CADAE">
                    <a:shade val="75000"/>
                  </a:srgbClr>
                </a:solidFill>
              </a:rPr>
              <a:t>Изменения в ФЗ «Об образовании в Российской Федерации» 2024 г.</a:t>
            </a:r>
            <a:endParaRPr lang="ru-RU" dirty="0"/>
          </a:p>
        </p:txBody>
      </p:sp>
      <p:sp>
        <p:nvSpPr>
          <p:cNvPr id="3" name="Содержимое 2"/>
          <p:cNvSpPr>
            <a:spLocks noGrp="1"/>
          </p:cNvSpPr>
          <p:nvPr>
            <p:ph sz="quarter" idx="1"/>
          </p:nvPr>
        </p:nvSpPr>
        <p:spPr/>
        <p:txBody>
          <a:bodyPr>
            <a:normAutofit fontScale="62500" lnSpcReduction="20000"/>
          </a:bodyPr>
          <a:lstStyle/>
          <a:p>
            <a:r>
              <a:rPr lang="ru-RU" u="sng" dirty="0" smtClean="0">
                <a:hlinkClick r:id="rId2"/>
              </a:rPr>
              <a:t>Изменение</a:t>
            </a:r>
            <a:r>
              <a:rPr lang="ru-RU" b="1" dirty="0" smtClean="0"/>
              <a:t> части 5 статьи 41</a:t>
            </a:r>
          </a:p>
          <a:p>
            <a:r>
              <a:rPr lang="ru-RU" dirty="0" smtClean="0"/>
              <a:t>Основанием для организации обучения на дому являются обращение в письменной форме родителей (законных представителей) и медицинское заключение, выданное медицинской организацией в порядке, установленном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здравоохранения, о наличии у ребенка заболевания, включенного в перечень заболеваний, наличие которых дает право на обучение по основным общеобразовательным программам на дому, утвержденный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здравоохранения. Основанием для организации обучения в медицинской организации являются обращение в письменной форме родителей (законных представителей) и справка, выданная медицинской организацией в порядке, установленном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здравоохранения, подтверждающая факт госпитализации ребенка в медицинскую организацию, оказывающую специализированную, в том числе высокотехнологичную, медицинскую помощь.</a:t>
            </a:r>
          </a:p>
          <a:p>
            <a:pPr>
              <a:buNone/>
            </a:pPr>
            <a:endParaRPr lang="ru-RU"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24136"/>
          </a:xfrm>
        </p:spPr>
        <p:txBody>
          <a:bodyPr>
            <a:normAutofit fontScale="90000"/>
          </a:bodyPr>
          <a:lstStyle/>
          <a:p>
            <a:r>
              <a:rPr lang="ru-RU" sz="3200" b="1" dirty="0" smtClean="0">
                <a:solidFill>
                  <a:srgbClr val="8CADAE">
                    <a:shade val="75000"/>
                  </a:srgbClr>
                </a:solidFill>
              </a:rPr>
              <a:t>Изменения в ФЗ «Об образовании в Российской Федерации» 2024 г.</a:t>
            </a:r>
            <a:endParaRPr lang="ru-RU" dirty="0"/>
          </a:p>
        </p:txBody>
      </p:sp>
      <p:sp>
        <p:nvSpPr>
          <p:cNvPr id="3" name="Содержимое 2"/>
          <p:cNvSpPr>
            <a:spLocks noGrp="1"/>
          </p:cNvSpPr>
          <p:nvPr>
            <p:ph sz="quarter" idx="1"/>
          </p:nvPr>
        </p:nvSpPr>
        <p:spPr/>
        <p:txBody>
          <a:bodyPr>
            <a:normAutofit/>
          </a:bodyPr>
          <a:lstStyle/>
          <a:p>
            <a:r>
              <a:rPr lang="ru-RU" u="sng" dirty="0" smtClean="0">
                <a:hlinkClick r:id="rId2"/>
              </a:rPr>
              <a:t>Изменение</a:t>
            </a:r>
            <a:r>
              <a:rPr lang="ru-RU" b="1" dirty="0" smtClean="0"/>
              <a:t> части 5 статьи 43</a:t>
            </a:r>
            <a:endParaRPr lang="ru-RU" dirty="0" smtClean="0"/>
          </a:p>
          <a:p>
            <a:pPr>
              <a:buNone/>
            </a:pPr>
            <a:r>
              <a:rPr lang="ru-RU" dirty="0" smtClean="0">
                <a:solidFill>
                  <a:srgbClr val="000000"/>
                </a:solidFill>
                <a:latin typeface="Courier New"/>
              </a:rPr>
              <a:t>5. Меры дисциплинарного взыскания не применяются к обучающимся по образовательным программам дошкольного, начального общего образования, а также к обучающимся с ограниченными возможностями здоровья (с задержкой психического развития </a:t>
            </a:r>
            <a:r>
              <a:rPr lang="ru-RU" b="1" dirty="0" smtClean="0">
                <a:solidFill>
                  <a:srgbClr val="FF0000"/>
                </a:solidFill>
                <a:latin typeface="Courier New"/>
              </a:rPr>
              <a:t>и</a:t>
            </a:r>
            <a:r>
              <a:rPr lang="ru-RU" dirty="0" smtClean="0">
                <a:solidFill>
                  <a:srgbClr val="000000"/>
                </a:solidFill>
                <a:latin typeface="Courier New"/>
              </a:rPr>
              <a:t> </a:t>
            </a:r>
            <a:r>
              <a:rPr lang="ru-RU" b="1" dirty="0" smtClean="0">
                <a:solidFill>
                  <a:srgbClr val="FF0000"/>
                </a:solidFill>
                <a:latin typeface="Courier New"/>
              </a:rPr>
              <a:t>различными формами умственной или нарушением интеллекта</a:t>
            </a:r>
            <a:r>
              <a:rPr lang="ru-RU" dirty="0" smtClean="0">
                <a:solidFill>
                  <a:srgbClr val="000000"/>
                </a:solidFill>
                <a:latin typeface="Courier New"/>
              </a:rPr>
              <a:t>).</a:t>
            </a:r>
          </a:p>
          <a:p>
            <a:endParaRPr lang="ru-RU"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sz="3600" b="1" dirty="0" smtClean="0">
                <a:solidFill>
                  <a:srgbClr val="8CADAE">
                    <a:shade val="75000"/>
                  </a:srgbClr>
                </a:solidFill>
              </a:rPr>
              <a:t>Изменения в ФЗ «Об образовании в Российской Федерации» 2024 г.</a:t>
            </a:r>
            <a:endParaRPr lang="ru-RU" dirty="0"/>
          </a:p>
        </p:txBody>
      </p:sp>
      <p:sp>
        <p:nvSpPr>
          <p:cNvPr id="3" name="Содержимое 2"/>
          <p:cNvSpPr>
            <a:spLocks noGrp="1"/>
          </p:cNvSpPr>
          <p:nvPr>
            <p:ph sz="quarter" idx="1"/>
          </p:nvPr>
        </p:nvSpPr>
        <p:spPr/>
        <p:txBody>
          <a:bodyPr>
            <a:normAutofit fontScale="70000" lnSpcReduction="20000"/>
          </a:bodyPr>
          <a:lstStyle/>
          <a:p>
            <a:r>
              <a:rPr lang="ru-RU" b="1" dirty="0" smtClean="0"/>
              <a:t>Часть 6.1 статьи 47 - </a:t>
            </a:r>
            <a:r>
              <a:rPr lang="ru-RU" u="sng" dirty="0" smtClean="0">
                <a:hlinkClick r:id="rId2"/>
              </a:rPr>
              <a:t>изложена</a:t>
            </a:r>
            <a:r>
              <a:rPr lang="ru-RU" b="1" dirty="0" smtClean="0"/>
              <a:t> в новой редакции</a:t>
            </a:r>
          </a:p>
          <a:p>
            <a:r>
              <a:rPr lang="ru-RU" dirty="0" smtClean="0"/>
              <a:t>6.1. Перечень документов, подготовка которых осуществляется педагогическими работниками при реализации:</a:t>
            </a:r>
          </a:p>
          <a:p>
            <a:r>
              <a:rPr lang="ru-RU" dirty="0" smtClean="0"/>
              <a:t>1) основных общеобразовательных программ, образовательных программ среднего профессионального  образования, утверждается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общего образования. Орган государственной власти субъекта Российской Федерации, осуществляющий государственное управление в сфере образования, по согласованию с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общего образования, вправе утвердить дополнительный перечень документов, подготовка которых осуществляется педагогическими работниками при реализации основных общеобразовательных программ;</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sz="3200" b="1" dirty="0" smtClean="0">
                <a:solidFill>
                  <a:srgbClr val="8CADAE">
                    <a:shade val="75000"/>
                  </a:srgbClr>
                </a:solidFill>
              </a:rPr>
              <a:t>Изменения в ФЗ «Об образовании в Российской Федерации» 2024 г.</a:t>
            </a:r>
            <a:endParaRPr lang="ru-RU" dirty="0"/>
          </a:p>
        </p:txBody>
      </p:sp>
      <p:sp>
        <p:nvSpPr>
          <p:cNvPr id="5" name="Содержимое 4"/>
          <p:cNvSpPr>
            <a:spLocks noGrp="1"/>
          </p:cNvSpPr>
          <p:nvPr>
            <p:ph sz="quarter" idx="1"/>
          </p:nvPr>
        </p:nvSpPr>
        <p:spPr/>
        <p:txBody>
          <a:bodyPr/>
          <a:lstStyle/>
          <a:p>
            <a:r>
              <a:rPr lang="ru-RU" u="sng" dirty="0" smtClean="0">
                <a:hlinkClick r:id="rId2"/>
              </a:rPr>
              <a:t>Изменение</a:t>
            </a:r>
            <a:r>
              <a:rPr lang="ru-RU" b="1" dirty="0" smtClean="0"/>
              <a:t> части 6.2 статьи 47</a:t>
            </a:r>
          </a:p>
          <a:p>
            <a:r>
              <a:rPr lang="ru-RU" dirty="0" smtClean="0"/>
              <a:t>6.2. Не допускается возложение на педагогических работников работы, не предусмотренной частями 6 и 9 настоящей статьи, в том числе связанной с подготовкой документов, не включенных в перечни, указанные в части 6.1 настоящей статьи.</a:t>
            </a:r>
            <a:endParaRPr lang="ru-RU"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24136"/>
          </a:xfrm>
        </p:spPr>
        <p:txBody>
          <a:bodyPr>
            <a:normAutofit fontScale="90000"/>
          </a:bodyPr>
          <a:lstStyle/>
          <a:p>
            <a:r>
              <a:rPr lang="ru-RU" sz="3600" b="1" dirty="0" smtClean="0">
                <a:solidFill>
                  <a:srgbClr val="8CADAE">
                    <a:shade val="75000"/>
                  </a:srgbClr>
                </a:solidFill>
              </a:rPr>
              <a:t>Изменения в ФЗ «Об образовании в Российской Федерации» 2024 г.</a:t>
            </a:r>
            <a:endParaRPr lang="ru-RU" dirty="0"/>
          </a:p>
        </p:txBody>
      </p:sp>
      <p:sp>
        <p:nvSpPr>
          <p:cNvPr id="3" name="Содержимое 2"/>
          <p:cNvSpPr>
            <a:spLocks noGrp="1"/>
          </p:cNvSpPr>
          <p:nvPr>
            <p:ph sz="quarter" idx="1"/>
          </p:nvPr>
        </p:nvSpPr>
        <p:spPr/>
        <p:txBody>
          <a:bodyPr>
            <a:normAutofit fontScale="92500" lnSpcReduction="20000"/>
          </a:bodyPr>
          <a:lstStyle/>
          <a:p>
            <a:r>
              <a:rPr lang="ru-RU" b="1" dirty="0" smtClean="0"/>
              <a:t>Пункт 6 части 1 статьи 48 - </a:t>
            </a:r>
            <a:r>
              <a:rPr lang="ru-RU" u="sng" dirty="0" smtClean="0">
                <a:hlinkClick r:id="rId2"/>
              </a:rPr>
              <a:t>изложен</a:t>
            </a:r>
            <a:r>
              <a:rPr lang="ru-RU" b="1" dirty="0" smtClean="0"/>
              <a:t> в новой редакции</a:t>
            </a:r>
          </a:p>
          <a:p>
            <a:r>
              <a:rPr lang="ru-RU" dirty="0" smtClean="0"/>
              <a:t>6) учитывать особенности психофизического развития обучающихся и состояние их здоровья, соблюдать специальные условия, необходимые для получения образования лицами с ограниченными возможностями здоровья, </a:t>
            </a:r>
            <a:r>
              <a:rPr lang="ru-RU" dirty="0" smtClean="0">
                <a:solidFill>
                  <a:srgbClr val="FF0000"/>
                </a:solidFill>
              </a:rPr>
              <a:t>инвалидами (детьми-инвалидами) в части реализации адаптированных образовательных программ, использования форм, методов и средств обучения и воспитания, взаимодействовать при необходимости с медицинскими организациями и центрами психолого-педагогической, медицинской и социальной помощи;</a:t>
            </a:r>
            <a:endParaRPr lang="ru-RU" dirty="0">
              <a:solidFill>
                <a:srgbClr val="FF0000"/>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sz="3200" b="1" dirty="0" smtClean="0">
                <a:solidFill>
                  <a:srgbClr val="8CADAE">
                    <a:shade val="75000"/>
                  </a:srgbClr>
                </a:solidFill>
              </a:rPr>
              <a:t>Изменения в ФЗ «Об образовании в Российской Федерации» 2024 г.</a:t>
            </a:r>
            <a:endParaRPr lang="ru-RU" dirty="0"/>
          </a:p>
        </p:txBody>
      </p:sp>
      <p:sp>
        <p:nvSpPr>
          <p:cNvPr id="3" name="Содержимое 2"/>
          <p:cNvSpPr>
            <a:spLocks noGrp="1"/>
          </p:cNvSpPr>
          <p:nvPr>
            <p:ph sz="quarter" idx="1"/>
          </p:nvPr>
        </p:nvSpPr>
        <p:spPr/>
        <p:txBody>
          <a:bodyPr/>
          <a:lstStyle/>
          <a:p>
            <a:r>
              <a:rPr lang="ru-RU" u="sng" dirty="0" smtClean="0">
                <a:hlinkClick r:id="rId2"/>
              </a:rPr>
              <a:t>Изменение</a:t>
            </a:r>
            <a:r>
              <a:rPr lang="ru-RU" b="1" dirty="0" smtClean="0"/>
              <a:t> наименования статьи 79</a:t>
            </a:r>
          </a:p>
          <a:p>
            <a:r>
              <a:rPr lang="ru-RU" dirty="0" smtClean="0"/>
              <a:t>Статья 79. Организация получения образования обучающимися с ограниченными возможностями здоровья</a:t>
            </a:r>
            <a:r>
              <a:rPr lang="ru-RU" b="1" dirty="0" smtClean="0"/>
              <a:t>, инвалидами (детьми-инвалидами)</a:t>
            </a:r>
            <a:endParaRPr lang="ru-RU"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sz="3200" b="1" dirty="0" smtClean="0">
                <a:solidFill>
                  <a:srgbClr val="8CADAE">
                    <a:shade val="75000"/>
                  </a:srgbClr>
                </a:solidFill>
              </a:rPr>
              <a:t>Изменения в ФЗ «Об образовании в Российской Федерации» 2024 г.</a:t>
            </a:r>
            <a:endParaRPr lang="ru-RU" dirty="0"/>
          </a:p>
        </p:txBody>
      </p:sp>
      <p:sp>
        <p:nvSpPr>
          <p:cNvPr id="3" name="Содержимое 2"/>
          <p:cNvSpPr>
            <a:spLocks noGrp="1"/>
          </p:cNvSpPr>
          <p:nvPr>
            <p:ph sz="quarter" idx="1"/>
          </p:nvPr>
        </p:nvSpPr>
        <p:spPr/>
        <p:txBody>
          <a:bodyPr>
            <a:normAutofit lnSpcReduction="10000"/>
          </a:bodyPr>
          <a:lstStyle/>
          <a:p>
            <a:r>
              <a:rPr lang="ru-RU" b="1" dirty="0" smtClean="0"/>
              <a:t>Часть 1 статьи 79 - </a:t>
            </a:r>
            <a:r>
              <a:rPr lang="ru-RU" u="sng" dirty="0" smtClean="0">
                <a:hlinkClick r:id="rId2"/>
              </a:rPr>
              <a:t>изложена</a:t>
            </a:r>
            <a:r>
              <a:rPr lang="ru-RU" b="1" dirty="0" smtClean="0"/>
              <a:t> в новой редакции</a:t>
            </a:r>
          </a:p>
          <a:p>
            <a:r>
              <a:rPr lang="ru-RU" dirty="0" smtClean="0"/>
              <a:t>1. Условия организации обучения и воспитания обучающихся с ограниченными возможностями здоровья, инвалидов (детей-инвалидов) определяются в рекомендациях </a:t>
            </a:r>
            <a:r>
              <a:rPr lang="ru-RU" dirty="0" err="1" smtClean="0"/>
              <a:t>психолого-медико-педагогической</a:t>
            </a:r>
            <a:r>
              <a:rPr lang="ru-RU" dirty="0" smtClean="0"/>
              <a:t> комиссии, а для инвалидов (детей-инвалидов) также в соответствии с индивидуальной программой реабилитации и </a:t>
            </a:r>
            <a:r>
              <a:rPr lang="ru-RU" dirty="0" err="1" smtClean="0"/>
              <a:t>абилитации</a:t>
            </a:r>
            <a:r>
              <a:rPr lang="ru-RU" dirty="0" smtClean="0"/>
              <a:t> инвалида (ребенка-инвалида).</a:t>
            </a:r>
          </a:p>
          <a:p>
            <a:endParaRPr lang="ru-RU"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24136"/>
          </a:xfrm>
        </p:spPr>
        <p:txBody>
          <a:bodyPr>
            <a:normAutofit fontScale="90000"/>
          </a:bodyPr>
          <a:lstStyle/>
          <a:p>
            <a:r>
              <a:rPr lang="ru-RU" sz="3600" b="1" dirty="0" smtClean="0">
                <a:solidFill>
                  <a:srgbClr val="8CADAE">
                    <a:shade val="75000"/>
                  </a:srgbClr>
                </a:solidFill>
              </a:rPr>
              <a:t>Изменения в ФЗ «Об образовании в Российской Федерации» 2024 г.</a:t>
            </a:r>
            <a:endParaRPr lang="ru-RU" dirty="0"/>
          </a:p>
        </p:txBody>
      </p:sp>
      <p:sp>
        <p:nvSpPr>
          <p:cNvPr id="3" name="Содержимое 2"/>
          <p:cNvSpPr>
            <a:spLocks noGrp="1"/>
          </p:cNvSpPr>
          <p:nvPr>
            <p:ph sz="quarter" idx="1"/>
          </p:nvPr>
        </p:nvSpPr>
        <p:spPr/>
        <p:txBody>
          <a:bodyPr/>
          <a:lstStyle/>
          <a:p>
            <a:r>
              <a:rPr lang="ru-RU" u="sng" dirty="0" smtClean="0">
                <a:hlinkClick r:id="rId2"/>
              </a:rPr>
              <a:t>Изменение</a:t>
            </a:r>
            <a:r>
              <a:rPr lang="ru-RU" b="1" dirty="0" smtClean="0"/>
              <a:t> части 2 статьи 79</a:t>
            </a:r>
            <a:endParaRPr lang="ru-RU" dirty="0" smtClean="0"/>
          </a:p>
          <a:p>
            <a:r>
              <a:rPr lang="ru-RU" dirty="0" smtClean="0"/>
              <a:t>Общее образование обучающихся с ограниченными возможностями здоровья, инвалидов (детей-инвалидов) осуществляется в организациях, осуществляющих образовательную деятельность по адаптированным основным общеобразовательным программам, в соответствии с рекомендациями </a:t>
            </a:r>
            <a:r>
              <a:rPr lang="ru-RU" dirty="0" err="1" smtClean="0"/>
              <a:t>психолого-медико-педагогической</a:t>
            </a:r>
            <a:r>
              <a:rPr lang="ru-RU" dirty="0" smtClean="0"/>
              <a:t> комиссии.</a:t>
            </a:r>
            <a:endParaRPr lang="ru-RU"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24136"/>
          </a:xfrm>
        </p:spPr>
        <p:txBody>
          <a:bodyPr>
            <a:normAutofit fontScale="90000"/>
          </a:bodyPr>
          <a:lstStyle/>
          <a:p>
            <a:r>
              <a:rPr lang="ru-RU" sz="3200" b="1" dirty="0" smtClean="0">
                <a:solidFill>
                  <a:srgbClr val="8CADAE">
                    <a:shade val="75000"/>
                  </a:srgbClr>
                </a:solidFill>
              </a:rPr>
              <a:t>Изменения в ФЗ «Об образовании в Российской Федерации» 2024 г.</a:t>
            </a:r>
            <a:endParaRPr lang="ru-RU" dirty="0"/>
          </a:p>
        </p:txBody>
      </p:sp>
      <p:sp>
        <p:nvSpPr>
          <p:cNvPr id="3" name="Содержимое 2"/>
          <p:cNvSpPr>
            <a:spLocks noGrp="1"/>
          </p:cNvSpPr>
          <p:nvPr>
            <p:ph sz="quarter" idx="1"/>
          </p:nvPr>
        </p:nvSpPr>
        <p:spPr/>
        <p:txBody>
          <a:bodyPr>
            <a:normAutofit fontScale="70000" lnSpcReduction="20000"/>
          </a:bodyPr>
          <a:lstStyle/>
          <a:p>
            <a:r>
              <a:rPr lang="ru-RU" u="sng" dirty="0" smtClean="0">
                <a:hlinkClick r:id="rId2"/>
              </a:rPr>
              <a:t>Дополнение</a:t>
            </a:r>
            <a:r>
              <a:rPr lang="ru-RU" b="1" dirty="0" smtClean="0"/>
              <a:t> статьи 92 частью 22.1.</a:t>
            </a:r>
          </a:p>
          <a:p>
            <a:r>
              <a:rPr lang="ru-RU" dirty="0" smtClean="0"/>
              <a:t>22.1. Организация, осуществляющая образовательную деятельность, вправе подать заявление о проведении государственной аккредитации по образовательным программам не ранее чем через шесть месяцев после отказа в государственной аккредитации или лишения государственной аккредитации по этим образовательным программам в отношении каждого уровня общего образования, к которому относятся заявленные для государственной аккредитации образовательные программы начального общего, основного общего, среднего общего образования, в отношении каждого уровня профессионального образования, либо каждому направлению подготовки, специальности, профессии, либо укрупненной группе профессий, специальностей и направлений подготовки, либо области образования или виду профессиональной деятельности, к которым относятся заявленные для государственной аккредитации основные профессиональные образовательные программы.</a:t>
            </a:r>
          </a:p>
          <a:p>
            <a:endParaRPr lang="ru-RU"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sz="3600" b="1" dirty="0" smtClean="0">
                <a:solidFill>
                  <a:srgbClr val="8CADAE">
                    <a:shade val="75000"/>
                  </a:srgbClr>
                </a:solidFill>
              </a:rPr>
              <a:t>Изменения в ФЗ «Об образовании в Российской Федерации» 2024 г.</a:t>
            </a:r>
            <a:endParaRPr lang="ru-RU" dirty="0"/>
          </a:p>
        </p:txBody>
      </p:sp>
      <p:sp>
        <p:nvSpPr>
          <p:cNvPr id="3" name="Содержимое 2"/>
          <p:cNvSpPr>
            <a:spLocks noGrp="1"/>
          </p:cNvSpPr>
          <p:nvPr>
            <p:ph sz="quarter" idx="1"/>
          </p:nvPr>
        </p:nvSpPr>
        <p:spPr/>
        <p:txBody>
          <a:bodyPr>
            <a:normAutofit fontScale="92500" lnSpcReduction="10000"/>
          </a:bodyPr>
          <a:lstStyle/>
          <a:p>
            <a:r>
              <a:rPr lang="ru-RU" u="sng" dirty="0" smtClean="0">
                <a:hlinkClick r:id="rId2"/>
              </a:rPr>
              <a:t>Изменение</a:t>
            </a:r>
            <a:r>
              <a:rPr lang="ru-RU" b="1" dirty="0" smtClean="0"/>
              <a:t> пункта 5 части 20 статьи 98</a:t>
            </a:r>
          </a:p>
          <a:p>
            <a:r>
              <a:rPr lang="ru-RU" dirty="0" smtClean="0"/>
              <a:t>5) сведения о наличии потребности в обучении ребенка по адаптированной образовательной программе дошкольного образования и (или) в создании специальных условий </a:t>
            </a:r>
            <a:r>
              <a:rPr lang="ru-RU" dirty="0" smtClean="0">
                <a:solidFill>
                  <a:srgbClr val="FF0000"/>
                </a:solidFill>
              </a:rPr>
              <a:t>для получения образования обучающимися с ограниченными возможностями здоровья, инвалидами (детьми-инвалидами) в соответствии с рекомендациями </a:t>
            </a:r>
            <a:r>
              <a:rPr lang="ru-RU" dirty="0" err="1" smtClean="0">
                <a:solidFill>
                  <a:srgbClr val="FF0000"/>
                </a:solidFill>
              </a:rPr>
              <a:t>психолого-медико-педагогической</a:t>
            </a:r>
            <a:r>
              <a:rPr lang="ru-RU" dirty="0" smtClean="0">
                <a:solidFill>
                  <a:srgbClr val="FF0000"/>
                </a:solidFill>
              </a:rPr>
              <a:t> комиссии, а для инвалидов (детей-инвалидов) также в соответствии с индивидуальной программой реабилитации и </a:t>
            </a:r>
            <a:r>
              <a:rPr lang="ru-RU" dirty="0" err="1" smtClean="0">
                <a:solidFill>
                  <a:srgbClr val="FF0000"/>
                </a:solidFill>
              </a:rPr>
              <a:t>абилитации</a:t>
            </a:r>
            <a:r>
              <a:rPr lang="ru-RU" dirty="0" smtClean="0">
                <a:solidFill>
                  <a:srgbClr val="FF0000"/>
                </a:solidFill>
              </a:rPr>
              <a:t> инвалида (ребенка-инвалида)</a:t>
            </a:r>
            <a:endParaRPr lang="ru-RU" dirty="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68152"/>
          </a:xfrm>
        </p:spPr>
        <p:txBody>
          <a:bodyPr>
            <a:normAutofit fontScale="90000"/>
          </a:bodyPr>
          <a:lstStyle/>
          <a:p>
            <a:r>
              <a:rPr lang="ru-RU" dirty="0" smtClean="0"/>
              <a:t>Указ Президента Российской федерации от 7 мая 2024 года № 309</a:t>
            </a:r>
            <a:endParaRPr lang="ru-RU" dirty="0"/>
          </a:p>
        </p:txBody>
      </p:sp>
      <p:sp>
        <p:nvSpPr>
          <p:cNvPr id="3" name="Содержимое 2"/>
          <p:cNvSpPr>
            <a:spLocks noGrp="1"/>
          </p:cNvSpPr>
          <p:nvPr>
            <p:ph sz="quarter" idx="1"/>
          </p:nvPr>
        </p:nvSpPr>
        <p:spPr>
          <a:xfrm>
            <a:off x="301752" y="1527048"/>
            <a:ext cx="8503920" cy="4710264"/>
          </a:xfrm>
        </p:spPr>
        <p:txBody>
          <a:bodyPr>
            <a:normAutofit fontScale="92500" lnSpcReduction="10000"/>
          </a:bodyPr>
          <a:lstStyle/>
          <a:p>
            <a:r>
              <a:rPr lang="ru-RU" sz="1600" dirty="0" smtClean="0"/>
              <a:t>2. Установить следующие целевые показатели и задачи, выполнение которых характеризует достижение национальной цели </a:t>
            </a:r>
            <a:r>
              <a:rPr lang="ru-RU" sz="1600" dirty="0" smtClean="0">
                <a:solidFill>
                  <a:srgbClr val="FF0000"/>
                </a:solidFill>
              </a:rPr>
              <a:t>«Сохранение населения, укрепление здоровья и повышение благополучия людей, поддержка семьи»</a:t>
            </a:r>
            <a:r>
              <a:rPr lang="ru-RU" sz="1600" dirty="0" smtClean="0"/>
              <a:t>:</a:t>
            </a:r>
          </a:p>
          <a:p>
            <a:r>
              <a:rPr lang="ru-RU" sz="1600" dirty="0" smtClean="0"/>
              <a:t>а) повышение суммарного коэффициента рождаемости до 1,6 к 2030 году и до 1,8 к 2036 году, в том числе ежегодный рост суммарного коэффициента рождаемости третьих и последующих детей;</a:t>
            </a:r>
          </a:p>
          <a:p>
            <a:r>
              <a:rPr lang="ru-RU" sz="1600" dirty="0" err="1" smtClean="0"/>
              <a:t>з</a:t>
            </a:r>
            <a:r>
              <a:rPr lang="ru-RU" sz="1600" dirty="0" smtClean="0"/>
              <a:t>) повышение к 2030 году уровня удовлетворенности участников специальной военной операции условиями для медицинской реабилитации, переобучения и трудоустройства;</a:t>
            </a:r>
          </a:p>
          <a:p>
            <a:r>
              <a:rPr lang="ru-RU" sz="1600" dirty="0" smtClean="0"/>
              <a:t>м) обеспечение повышения опережающими темпами минимального размера оплаты труда, в том числе его рост к 2030 году более чем в два раза по сравнению с суммой, установленной на 2023 год, с достижением его величины не менее чем 35 тыс. рублей в месяц;</a:t>
            </a:r>
          </a:p>
          <a:p>
            <a:r>
              <a:rPr lang="ru-RU" sz="1600" dirty="0" err="1" smtClean="0"/>
              <a:t>н</a:t>
            </a:r>
            <a:r>
              <a:rPr lang="ru-RU" sz="1600" dirty="0" smtClean="0"/>
              <a:t>) утверждение в 2026 году новых систем оплаты труда работников государственных и муниципальных организаций и внедрение таких систем с 2027 года в целях обеспечения роста доходов работников бюджетного сектора экономики, предусмотренных указами Президента Российской Федерации от 7 мая 2012 г. № 597 «О мероприятиях по реализации государственной социальной политики», от 1 июня 2012 г. № 761 «О Национальной стратегии действий в интересах детей на 2012–2017 годы» и от 28 декабря 2012 г. № 1688 «О некоторых мерах по реализации государственной политики в сфере защиты детей-сирот и детей, оставшихся без попечения родителей».</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Федеральные образовательные программы</a:t>
            </a:r>
            <a:endParaRPr lang="ru-RU" dirty="0"/>
          </a:p>
        </p:txBody>
      </p:sp>
      <p:sp>
        <p:nvSpPr>
          <p:cNvPr id="3" name="Объект 2"/>
          <p:cNvSpPr>
            <a:spLocks noGrp="1"/>
          </p:cNvSpPr>
          <p:nvPr>
            <p:ph sz="quarter" idx="1"/>
          </p:nvPr>
        </p:nvSpPr>
        <p:spPr>
          <a:xfrm>
            <a:off x="301752" y="1527048"/>
            <a:ext cx="8503920" cy="4710264"/>
          </a:xfrm>
        </p:spPr>
        <p:txBody>
          <a:bodyPr>
            <a:normAutofit fontScale="77500" lnSpcReduction="20000"/>
          </a:bodyPr>
          <a:lstStyle/>
          <a:p>
            <a:r>
              <a:rPr lang="ru-RU" dirty="0" smtClean="0"/>
              <a:t>Приказ Министерства просвещения Российской Федерации от 18 мая 2023 г. N 372 «Об утверждении федеральной образовательной программы начального общего образования»</a:t>
            </a:r>
          </a:p>
          <a:p>
            <a:r>
              <a:rPr lang="ru-RU" dirty="0" smtClean="0"/>
              <a:t>	Приказ Министерства просвещения Российской Федерации от 18 мая 2023 г. N 370 «Об утверждении федеральной образовательной программы основного общего образования»</a:t>
            </a:r>
          </a:p>
          <a:p>
            <a:r>
              <a:rPr lang="ru-RU" dirty="0" smtClean="0"/>
              <a:t>	Приказ Министерства просвещения Российской Федерации от 18.05.2023 № 371 «Об утверждении федеральной образовательной программы среднего общего образования»</a:t>
            </a:r>
          </a:p>
          <a:p>
            <a:r>
              <a:rPr lang="ru-RU" dirty="0" smtClean="0"/>
              <a:t>	Приказ Министерства просвещения РФ от 25 ноября 2022 г. № 1028 "Об утверждении федеральной образовательной программы дошкольного образования"</a:t>
            </a:r>
          </a:p>
          <a:p>
            <a:r>
              <a:rPr lang="ru-RU" dirty="0" smtClean="0"/>
              <a:t>	Приказ Министерства просвещения РФ от 24 ноября 2022 г. № 1022 "Об утверждении федеральной адаптированной образовательной программы дошкольного образования для обучающихся с ограниченными возможностями здоровья".</a:t>
            </a:r>
            <a:endParaRPr lang="ru-RU" dirty="0"/>
          </a:p>
        </p:txBody>
      </p:sp>
    </p:spTree>
    <p:extLst>
      <p:ext uri="{BB962C8B-B14F-4D97-AF65-F5344CB8AC3E}">
        <p14:creationId xmlns:p14="http://schemas.microsoft.com/office/powerpoint/2010/main" val="40057521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Изменения в ФОП</a:t>
            </a:r>
            <a:endParaRPr lang="ru-RU" dirty="0"/>
          </a:p>
        </p:txBody>
      </p:sp>
      <p:sp>
        <p:nvSpPr>
          <p:cNvPr id="3" name="Содержимое 2"/>
          <p:cNvSpPr>
            <a:spLocks noGrp="1"/>
          </p:cNvSpPr>
          <p:nvPr>
            <p:ph sz="quarter" idx="1"/>
          </p:nvPr>
        </p:nvSpPr>
        <p:spPr/>
        <p:txBody>
          <a:bodyPr>
            <a:normAutofit lnSpcReduction="10000"/>
          </a:bodyPr>
          <a:lstStyle/>
          <a:p>
            <a:r>
              <a:rPr lang="ru-RU" dirty="0" smtClean="0"/>
              <a:t>В Министерстве юстиции России зарегистрирован приказ Министерства просвещения Российской Федерации от 9 октября 2024 года № 704, который вносит изменения в федеральные основные общеобразовательные программы, вступающие в силу с 1 сентября 2025 года. Соответствующий документ </a:t>
            </a:r>
            <a:r>
              <a:rPr lang="ru-RU" dirty="0" smtClean="0">
                <a:hlinkClick r:id="rId2"/>
              </a:rPr>
              <a:t>опубликован</a:t>
            </a:r>
            <a:r>
              <a:rPr lang="ru-RU" dirty="0" smtClean="0"/>
              <a:t> на Официальном интернет-портале правовой информации</a:t>
            </a:r>
            <a:r>
              <a:rPr lang="ru-RU" dirty="0" smtClean="0"/>
              <a:t>. </a:t>
            </a:r>
            <a:r>
              <a:rPr lang="en-US" dirty="0">
                <a:hlinkClick r:id="rId3"/>
              </a:rPr>
              <a:t>http://</a:t>
            </a:r>
            <a:r>
              <a:rPr lang="en-US" dirty="0" smtClean="0">
                <a:hlinkClick r:id="rId3"/>
              </a:rPr>
              <a:t>publication.pravo.gov.ru/document/0001202502120007?index=4</a:t>
            </a:r>
            <a:r>
              <a:rPr lang="ru-RU" dirty="0" smtClean="0"/>
              <a:t> </a:t>
            </a:r>
            <a:endParaRPr lang="ru-RU"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Изменения в ФОП</a:t>
            </a:r>
            <a:endParaRPr lang="ru-RU" dirty="0"/>
          </a:p>
        </p:txBody>
      </p:sp>
      <p:sp>
        <p:nvSpPr>
          <p:cNvPr id="3" name="Содержимое 2"/>
          <p:cNvSpPr>
            <a:spLocks noGrp="1"/>
          </p:cNvSpPr>
          <p:nvPr>
            <p:ph sz="quarter" idx="1"/>
          </p:nvPr>
        </p:nvSpPr>
        <p:spPr/>
        <p:txBody>
          <a:bodyPr>
            <a:normAutofit fontScale="92500" lnSpcReduction="10000"/>
          </a:bodyPr>
          <a:lstStyle/>
          <a:p>
            <a:pPr fontAlgn="base"/>
            <a:r>
              <a:rPr lang="ru-RU" sz="2000" dirty="0" smtClean="0"/>
              <a:t>В целях сокращения нагрузки на обучающихся определено максимальное количество контрольных. Оно не должно превышать 10% от всего объема учебного времени.</a:t>
            </a:r>
          </a:p>
          <a:p>
            <a:pPr fontAlgn="base"/>
            <a:r>
              <a:rPr lang="ru-RU" sz="2000" dirty="0" smtClean="0"/>
              <a:t>Приказом закреплен перечень (кодификатор) проверяемых требований к </a:t>
            </a:r>
            <a:r>
              <a:rPr lang="ru-RU" sz="2000" dirty="0" err="1" smtClean="0"/>
              <a:t>метапредметным</a:t>
            </a:r>
            <a:r>
              <a:rPr lang="ru-RU" sz="2000" dirty="0" smtClean="0"/>
              <a:t> и предметным результатам освоения основных общеобразовательных программ при проведении федеральных и региональных процедур оценки качества образования.</a:t>
            </a:r>
          </a:p>
          <a:p>
            <a:pPr fontAlgn="base"/>
            <a:r>
              <a:rPr lang="ru-RU" sz="2000" dirty="0" smtClean="0"/>
              <a:t>Программы синхронизированы с основным и единым государственными экзаменами: по каждому учебному предмету указан перечень элементов содержания, проверяемых на ОГЭ и ЕГЭ.</a:t>
            </a:r>
          </a:p>
          <a:p>
            <a:pPr fontAlgn="base"/>
            <a:r>
              <a:rPr lang="ru-RU" sz="2000" dirty="0" smtClean="0"/>
              <a:t>Также в программы внесено поурочное планирование по учебным предметам непосредственного применения. При этом у общеобразовательных организаций остается право по своему усмотрению использовать часы резервных уроков и определять место оценочных процедур в поурочном планировании и их количество, не превышающее установленных требований.</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Изменения в ФОП</a:t>
            </a:r>
            <a:endParaRPr lang="ru-RU" dirty="0"/>
          </a:p>
        </p:txBody>
      </p:sp>
      <p:sp>
        <p:nvSpPr>
          <p:cNvPr id="3" name="Содержимое 2"/>
          <p:cNvSpPr>
            <a:spLocks noGrp="1"/>
          </p:cNvSpPr>
          <p:nvPr>
            <p:ph sz="quarter" idx="1"/>
          </p:nvPr>
        </p:nvSpPr>
        <p:spPr/>
        <p:txBody>
          <a:bodyPr>
            <a:normAutofit fontScale="77500" lnSpcReduction="20000"/>
          </a:bodyPr>
          <a:lstStyle/>
          <a:p>
            <a:pPr fontAlgn="base"/>
            <a:r>
              <a:rPr lang="ru-RU" dirty="0" smtClean="0"/>
              <a:t>Установлены изменения и в части учебных предметов «История» и «Обществознание»:</a:t>
            </a:r>
          </a:p>
          <a:p>
            <a:pPr fontAlgn="base"/>
            <a:r>
              <a:rPr lang="ru-RU" dirty="0" smtClean="0">
                <a:solidFill>
                  <a:schemeClr val="tx1"/>
                </a:solidFill>
              </a:rPr>
              <a:t>так, с 1 сентября 2025 года в 5–7-х классах число часов, рекомендованных для изучения истории, составляет 3 часа в неделю: 5-й класс – 68 часов (всеобщая история), 34 часа (история нашего края); 6-й и 7-й классы – 28 часов (всеобщая история), 57 часов (история России), 17 часов (история нашего края). В 8–9-х классах изменения предусмотрены с 1 сентября 2026 года: для 8-х классов отводится 34 часа на всеобщую историю и 68 часов на историю России; для 9-х классов – 23 часа на всеобщую историю и 45 часов на историю России;</a:t>
            </a:r>
          </a:p>
          <a:p>
            <a:pPr fontAlgn="base"/>
            <a:r>
              <a:rPr lang="ru-RU" dirty="0" err="1" smtClean="0">
                <a:solidFill>
                  <a:schemeClr val="tx1"/>
                </a:solidFill>
              </a:rPr>
              <a:t>c</a:t>
            </a:r>
            <a:r>
              <a:rPr lang="ru-RU" dirty="0" smtClean="0">
                <a:solidFill>
                  <a:schemeClr val="tx1"/>
                </a:solidFill>
              </a:rPr>
              <a:t> 1 сентября 2025 года – в 6–7-х классах обществознание не изучается; в 8–9-х классах число часов, рекомендованных для изучения предмета, остается без изменений. С 1 сентября 2026 года школьники начнут изучать обществознание только в 9-м классе.</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smtClean="0"/>
              <a:t>Указ Президента Российской федерации от 7 мая 2024 года № 309</a:t>
            </a:r>
            <a:endParaRPr lang="ru-RU" dirty="0"/>
          </a:p>
        </p:txBody>
      </p:sp>
      <p:sp>
        <p:nvSpPr>
          <p:cNvPr id="3" name="Содержимое 2"/>
          <p:cNvSpPr>
            <a:spLocks noGrp="1"/>
          </p:cNvSpPr>
          <p:nvPr>
            <p:ph sz="quarter" idx="1"/>
          </p:nvPr>
        </p:nvSpPr>
        <p:spPr/>
        <p:txBody>
          <a:bodyPr>
            <a:normAutofit fontScale="70000" lnSpcReduction="20000"/>
          </a:bodyPr>
          <a:lstStyle/>
          <a:p>
            <a:r>
              <a:rPr lang="ru-RU" dirty="0" smtClean="0"/>
              <a:t>3. Установить следующие целевые показатели и задачи, выполнение которых характеризует достижение национальной цели </a:t>
            </a:r>
            <a:r>
              <a:rPr lang="ru-RU" dirty="0" smtClean="0">
                <a:solidFill>
                  <a:srgbClr val="FF0000"/>
                </a:solidFill>
              </a:rPr>
              <a:t>«Реализация потенциала каждого человека, развитие его талантов, воспитание патриотичной и социально ответственной личности»:</a:t>
            </a:r>
          </a:p>
          <a:p>
            <a:r>
              <a:rPr lang="ru-RU" dirty="0" smtClean="0"/>
              <a:t>а) создание к 2030 году условий для воспитания гармонично развитой, патриотичной и социально ответственной личности на основе традиционных российских духовно-нравственных и культурно-исторических ценностей;</a:t>
            </a:r>
          </a:p>
          <a:p>
            <a:r>
              <a:rPr lang="ru-RU" dirty="0" smtClean="0"/>
              <a:t>в) увеличение к 2030 году доли молодых людей, участвующих в проектах и программах, направленных на профессиональное, личностное развитие и патриотическое воспитание, не менее чем до 75 процентов;</a:t>
            </a:r>
          </a:p>
          <a:p>
            <a:r>
              <a:rPr lang="ru-RU" dirty="0" smtClean="0"/>
              <a:t>г) увеличение к 2030 году доли молодых людей, верящих в возможности самореализации в России, не менее чем до 85 процентов;</a:t>
            </a:r>
          </a:p>
          <a:p>
            <a:r>
              <a:rPr lang="ru-RU" dirty="0" err="1" smtClean="0"/>
              <a:t>д</a:t>
            </a:r>
            <a:r>
              <a:rPr lang="ru-RU" dirty="0" smtClean="0"/>
              <a:t>) увеличение к 2030 году доли молодых людей, вовлеченных в добровольческую и общественную деятельность, не менее чем до 45 процентов;</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smtClean="0"/>
              <a:t>Указ Президента Российской федерации от 7 мая 2024 года № 309</a:t>
            </a:r>
            <a:endParaRPr lang="ru-RU" dirty="0"/>
          </a:p>
        </p:txBody>
      </p:sp>
      <p:sp>
        <p:nvSpPr>
          <p:cNvPr id="3" name="Содержимое 2"/>
          <p:cNvSpPr>
            <a:spLocks noGrp="1"/>
          </p:cNvSpPr>
          <p:nvPr>
            <p:ph sz="quarter" idx="1"/>
          </p:nvPr>
        </p:nvSpPr>
        <p:spPr/>
        <p:txBody>
          <a:bodyPr>
            <a:normAutofit fontScale="70000" lnSpcReduction="20000"/>
          </a:bodyPr>
          <a:lstStyle/>
          <a:p>
            <a:r>
              <a:rPr lang="ru-RU" dirty="0" smtClean="0"/>
              <a:t>е) обеспечение к 2030 году функционирования эффективной системы выявления, поддержки и развития способностей и талантов детей и молодежи, основанной на принципах ответственности, справедливости, всеобщности и направленной на самоопределение и профессиональную ориентацию 100 процентов обучающихся;</a:t>
            </a:r>
          </a:p>
          <a:p>
            <a:r>
              <a:rPr lang="ru-RU" dirty="0" smtClean="0"/>
              <a:t>ж) обеспечение продвижения и защиты традиционных российских духовно-нравственных ценностей в рамках не менее 70 процентов проектов в сфере культуры, искусства и народного творчества, финансируемых государственными институтами развития, к 2030 году и не менее 80 процентов таких проектов к 2036 году;</a:t>
            </a:r>
          </a:p>
          <a:p>
            <a:r>
              <a:rPr lang="ru-RU" dirty="0" smtClean="0"/>
              <a:t>и) формирование к 2030 году современной системы профессионального развития педагогических работников для всех уровней образования, предусматривающей ежегодное дополнительное профессиональное образование на основе актуализированных профессиональных стандартов не менее чем 10 процентов педагогических работников на базе ведущих образовательных организаций высшего образования и научных организаций.</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chemeClr val="accent3">
                    <a:lumMod val="75000"/>
                  </a:schemeClr>
                </a:solidFill>
              </a:rPr>
              <a:t>Новые национальные проекты</a:t>
            </a:r>
            <a:endParaRPr lang="ru-RU" dirty="0">
              <a:solidFill>
                <a:schemeClr val="accent3">
                  <a:lumMod val="75000"/>
                </a:schemeClr>
              </a:solidFill>
            </a:endParaRPr>
          </a:p>
        </p:txBody>
      </p:sp>
      <p:graphicFrame>
        <p:nvGraphicFramePr>
          <p:cNvPr id="4" name="Содержимое 3"/>
          <p:cNvGraphicFramePr>
            <a:graphicFrameLocks noGrp="1"/>
          </p:cNvGraphicFramePr>
          <p:nvPr>
            <p:ph sz="quarter" idx="1"/>
          </p:nvPr>
        </p:nvGraphicFramePr>
        <p:xfrm>
          <a:off x="179511" y="1527175"/>
          <a:ext cx="8626352" cy="4704080"/>
        </p:xfrm>
        <a:graphic>
          <a:graphicData uri="http://schemas.openxmlformats.org/drawingml/2006/table">
            <a:tbl>
              <a:tblPr firstRow="1" bandRow="1">
                <a:tableStyleId>{5C22544A-7EE6-4342-B048-85BDC9FD1C3A}</a:tableStyleId>
              </a:tblPr>
              <a:tblGrid>
                <a:gridCol w="4313176"/>
                <a:gridCol w="4313176"/>
              </a:tblGrid>
              <a:tr h="370840">
                <a:tc gridSpan="2">
                  <a:txBody>
                    <a:bodyPr/>
                    <a:lstStyle/>
                    <a:p>
                      <a:pPr algn="ctr"/>
                      <a:r>
                        <a:rPr lang="ru-RU" dirty="0" smtClean="0"/>
                        <a:t>Новые национальные проекты запустят в России</a:t>
                      </a:r>
                      <a:endParaRPr lang="ru-RU" dirty="0"/>
                    </a:p>
                  </a:txBody>
                  <a:tcPr/>
                </a:tc>
                <a:tc hMerge="1">
                  <a:txBody>
                    <a:bodyPr/>
                    <a:lstStyle/>
                    <a:p>
                      <a:endParaRPr lang="ru-RU" dirty="0"/>
                    </a:p>
                  </a:txBody>
                  <a:tcPr/>
                </a:tc>
              </a:tr>
              <a:tr h="370840">
                <a:tc>
                  <a:txBody>
                    <a:bodyPr/>
                    <a:lstStyle/>
                    <a:p>
                      <a:r>
                        <a:rPr lang="ru-RU" sz="1600" dirty="0" smtClean="0"/>
                        <a:t>«Семья»</a:t>
                      </a:r>
                      <a:endParaRPr lang="ru-RU" sz="1600" dirty="0"/>
                    </a:p>
                  </a:txBody>
                  <a:tcPr/>
                </a:tc>
                <a:tc>
                  <a:txBody>
                    <a:bodyPr/>
                    <a:lstStyle/>
                    <a:p>
                      <a:r>
                        <a:rPr lang="ru-RU" sz="1600" dirty="0" smtClean="0"/>
                        <a:t>«Атом и новые энергетические технологии»</a:t>
                      </a:r>
                      <a:endParaRPr lang="ru-RU" sz="1600" dirty="0"/>
                    </a:p>
                  </a:txBody>
                  <a:tcPr/>
                </a:tc>
              </a:tr>
              <a:tr h="370840">
                <a:tc>
                  <a:txBody>
                    <a:bodyPr/>
                    <a:lstStyle/>
                    <a:p>
                      <a:r>
                        <a:rPr lang="ru-RU" sz="1600" dirty="0" smtClean="0"/>
                        <a:t>«Продолжительная и активная жизнь»</a:t>
                      </a:r>
                      <a:endParaRPr lang="ru-RU" sz="1600" dirty="0"/>
                    </a:p>
                  </a:txBody>
                  <a:tcPr/>
                </a:tc>
                <a:tc>
                  <a:txBody>
                    <a:bodyPr/>
                    <a:lstStyle/>
                    <a:p>
                      <a:r>
                        <a:rPr lang="ru-RU" sz="1600" dirty="0" smtClean="0"/>
                        <a:t>«Экологическое благополучие»</a:t>
                      </a:r>
                      <a:endParaRPr lang="ru-RU" sz="1600" dirty="0"/>
                    </a:p>
                  </a:txBody>
                  <a:tcPr/>
                </a:tc>
              </a:tr>
              <a:tr h="370840">
                <a:tc>
                  <a:txBody>
                    <a:bodyPr/>
                    <a:lstStyle/>
                    <a:p>
                      <a:r>
                        <a:rPr lang="ru-RU" sz="1600" dirty="0" smtClean="0"/>
                        <a:t>«Современные технологии сбережения здоровья»</a:t>
                      </a:r>
                      <a:endParaRPr lang="ru-RU" sz="1600" dirty="0"/>
                    </a:p>
                  </a:txBody>
                  <a:tcPr/>
                </a:tc>
                <a:tc>
                  <a:txBody>
                    <a:bodyPr/>
                    <a:lstStyle/>
                    <a:p>
                      <a:r>
                        <a:rPr lang="ru-RU" sz="1600" dirty="0" smtClean="0"/>
                        <a:t>«Продовольственная безопасность»</a:t>
                      </a:r>
                      <a:endParaRPr lang="ru-RU" sz="1600" dirty="0"/>
                    </a:p>
                  </a:txBody>
                  <a:tcPr/>
                </a:tc>
              </a:tr>
              <a:tr h="370840">
                <a:tc>
                  <a:txBody>
                    <a:bodyPr/>
                    <a:lstStyle/>
                    <a:p>
                      <a:r>
                        <a:rPr lang="ru-RU" sz="1600" dirty="0" smtClean="0"/>
                        <a:t>«Кадры»</a:t>
                      </a:r>
                      <a:endParaRPr lang="ru-RU" sz="1600" dirty="0"/>
                    </a:p>
                  </a:txBody>
                  <a:tcPr/>
                </a:tc>
                <a:tc>
                  <a:txBody>
                    <a:bodyPr/>
                    <a:lstStyle/>
                    <a:p>
                      <a:r>
                        <a:rPr lang="ru-RU" sz="1600" dirty="0" smtClean="0"/>
                        <a:t> «Экономика данных»</a:t>
                      </a:r>
                      <a:endParaRPr lang="ru-RU" sz="1600" dirty="0"/>
                    </a:p>
                  </a:txBody>
                  <a:tcPr/>
                </a:tc>
              </a:tr>
              <a:tr h="370840">
                <a:tc>
                  <a:txBody>
                    <a:bodyPr/>
                    <a:lstStyle/>
                    <a:p>
                      <a:r>
                        <a:rPr lang="ru-RU" sz="1600" dirty="0" smtClean="0"/>
                        <a:t> «Молодежь и дети»</a:t>
                      </a:r>
                      <a:endParaRPr lang="ru-RU" sz="1600" dirty="0"/>
                    </a:p>
                  </a:txBody>
                  <a:tcPr/>
                </a:tc>
                <a:tc>
                  <a:txBody>
                    <a:bodyPr/>
                    <a:lstStyle/>
                    <a:p>
                      <a:r>
                        <a:rPr lang="ru-RU" sz="1600" dirty="0" smtClean="0"/>
                        <a:t>«Цифровая экономика»</a:t>
                      </a:r>
                      <a:endParaRPr lang="ru-RU" sz="1600" dirty="0"/>
                    </a:p>
                  </a:txBody>
                  <a:tcPr/>
                </a:tc>
              </a:tr>
              <a:tr h="370840">
                <a:tc>
                  <a:txBody>
                    <a:bodyPr/>
                    <a:lstStyle/>
                    <a:p>
                      <a:r>
                        <a:rPr lang="ru-RU" sz="1600" dirty="0" smtClean="0"/>
                        <a:t>«Туризм и гостеприимство»</a:t>
                      </a:r>
                      <a:endParaRPr lang="ru-RU" sz="1600" dirty="0"/>
                    </a:p>
                  </a:txBody>
                  <a:tcPr/>
                </a:tc>
                <a:tc>
                  <a:txBody>
                    <a:bodyPr/>
                    <a:lstStyle/>
                    <a:p>
                      <a:r>
                        <a:rPr lang="ru-RU" sz="1600" dirty="0" smtClean="0"/>
                        <a:t>«Средства производства и автоматизации»</a:t>
                      </a:r>
                      <a:endParaRPr lang="ru-RU" sz="1600" dirty="0"/>
                    </a:p>
                  </a:txBody>
                  <a:tcPr/>
                </a:tc>
              </a:tr>
              <a:tr h="370840">
                <a:tc>
                  <a:txBody>
                    <a:bodyPr/>
                    <a:lstStyle/>
                    <a:p>
                      <a:r>
                        <a:rPr lang="ru-RU" sz="1600" dirty="0" smtClean="0"/>
                        <a:t>«Инфраструктура для жизни»</a:t>
                      </a:r>
                      <a:endParaRPr lang="ru-RU" sz="1600" dirty="0"/>
                    </a:p>
                  </a:txBody>
                  <a:tcPr/>
                </a:tc>
                <a:tc>
                  <a:txBody>
                    <a:bodyPr/>
                    <a:lstStyle/>
                    <a:p>
                      <a:r>
                        <a:rPr lang="ru-RU" sz="1600" dirty="0" smtClean="0"/>
                        <a:t>«Новые материалы и химия»</a:t>
                      </a:r>
                      <a:endParaRPr lang="ru-RU" sz="1600" dirty="0"/>
                    </a:p>
                  </a:txBody>
                  <a:tcPr/>
                </a:tc>
              </a:tr>
              <a:tr h="370840">
                <a:tc>
                  <a:txBody>
                    <a:bodyPr/>
                    <a:lstStyle/>
                    <a:p>
                      <a:r>
                        <a:rPr lang="ru-RU" sz="1600" dirty="0" smtClean="0"/>
                        <a:t>«Эффективная транспортная система»</a:t>
                      </a:r>
                      <a:endParaRPr lang="ru-RU" sz="1600" dirty="0"/>
                    </a:p>
                  </a:txBody>
                  <a:tcPr/>
                </a:tc>
                <a:tc>
                  <a:txBody>
                    <a:bodyPr/>
                    <a:lstStyle/>
                    <a:p>
                      <a:r>
                        <a:rPr lang="ru-RU" sz="1600" dirty="0" smtClean="0"/>
                        <a:t>«Транспортная мобильность»</a:t>
                      </a:r>
                      <a:endParaRPr lang="ru-RU" sz="1600" dirty="0"/>
                    </a:p>
                  </a:txBody>
                  <a:tcPr/>
                </a:tc>
              </a:tr>
              <a:tr h="370840">
                <a:tc>
                  <a:txBody>
                    <a:bodyPr/>
                    <a:lstStyle/>
                    <a:p>
                      <a:r>
                        <a:rPr lang="ru-RU" sz="1600" dirty="0" smtClean="0"/>
                        <a:t>«Беспилотные авиационные системы»</a:t>
                      </a:r>
                      <a:endParaRPr lang="ru-RU" sz="1600" dirty="0"/>
                    </a:p>
                  </a:txBody>
                  <a:tcPr/>
                </a:tc>
                <a:tc>
                  <a:txBody>
                    <a:bodyPr/>
                    <a:lstStyle/>
                    <a:p>
                      <a:r>
                        <a:rPr lang="ru-RU" sz="1600" dirty="0" smtClean="0"/>
                        <a:t> «Экспорт»</a:t>
                      </a:r>
                    </a:p>
                  </a:txBody>
                  <a:tcPr/>
                </a:tc>
              </a:tr>
              <a:tr h="370840">
                <a:tc>
                  <a:txBody>
                    <a:bodyPr/>
                    <a:lstStyle/>
                    <a:p>
                      <a:r>
                        <a:rPr lang="ru-RU" sz="1600" dirty="0" smtClean="0"/>
                        <a:t>«Эффективная и конкурентная экономика»</a:t>
                      </a:r>
                      <a:endParaRPr lang="ru-RU" sz="1600" dirty="0"/>
                    </a:p>
                  </a:txBody>
                  <a:tcPr/>
                </a:tc>
                <a:tc>
                  <a:txBody>
                    <a:bodyPr/>
                    <a:lstStyle/>
                    <a:p>
                      <a:r>
                        <a:rPr lang="ru-RU" sz="1600" dirty="0" smtClean="0"/>
                        <a:t>«Перспективные космические технологии»</a:t>
                      </a:r>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ru-RU" dirty="0"/>
              <a:t>Национальная система профессионального роста педагогов</a:t>
            </a:r>
          </a:p>
        </p:txBody>
      </p:sp>
      <p:sp>
        <p:nvSpPr>
          <p:cNvPr id="3" name="Объект 2"/>
          <p:cNvSpPr>
            <a:spLocks noGrp="1"/>
          </p:cNvSpPr>
          <p:nvPr>
            <p:ph sz="quarter" idx="1"/>
          </p:nvPr>
        </p:nvSpPr>
        <p:spPr/>
        <p:txBody>
          <a:bodyPr/>
          <a:lstStyle/>
          <a:p>
            <a:r>
              <a:rPr lang="ru-RU" dirty="0"/>
              <a:t>Распоряжение Правительства РФ от 31 декабря 2019 г. N 3273-р Об утверждении основных принципов национальной системы профессионального роста педагогических работников РФ, включая национальную систему учительского роста</a:t>
            </a:r>
          </a:p>
          <a:p>
            <a:pPr marL="0" indent="0">
              <a:buNone/>
            </a:pPr>
            <a:endParaRPr lang="ru-RU" dirty="0"/>
          </a:p>
        </p:txBody>
      </p:sp>
    </p:spTree>
    <p:extLst>
      <p:ext uri="{BB962C8B-B14F-4D97-AF65-F5344CB8AC3E}">
        <p14:creationId xmlns:p14="http://schemas.microsoft.com/office/powerpoint/2010/main" val="181960931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465</TotalTime>
  <Words>5321</Words>
  <Application>Microsoft Office PowerPoint</Application>
  <PresentationFormat>Экран (4:3)</PresentationFormat>
  <Paragraphs>268</Paragraphs>
  <Slides>53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53</vt:i4>
      </vt:variant>
    </vt:vector>
  </HeadingPairs>
  <TitlesOfParts>
    <vt:vector size="54" baseType="lpstr">
      <vt:lpstr>Официальная</vt:lpstr>
      <vt:lpstr>Нормативно-правовая основа системы образования РФ</vt:lpstr>
      <vt:lpstr>Основные нормативно-правовые документы, определяющие политику в сфере образования</vt:lpstr>
      <vt:lpstr>Основные нормативно-правовые документы, определяющие политику в сфере образования</vt:lpstr>
      <vt:lpstr>Указ Президента Российской федерации от 7 мая 2024 года № 309</vt:lpstr>
      <vt:lpstr>Указ Президента Российской федерации от 7 мая 2024 года № 309</vt:lpstr>
      <vt:lpstr>Указ Президента Российской федерации от 7 мая 2024 года № 309</vt:lpstr>
      <vt:lpstr>Указ Президента Российской федерации от 7 мая 2024 года № 309</vt:lpstr>
      <vt:lpstr>Новые национальные проекты</vt:lpstr>
      <vt:lpstr>Национальная система профессионального роста педагогов</vt:lpstr>
      <vt:lpstr>Основные мероприятия НСУР</vt:lpstr>
      <vt:lpstr>Основные мероприятия НСУР</vt:lpstr>
      <vt:lpstr>4. Разработка модели аттестации руководителей общеобразовательных организаций</vt:lpstr>
      <vt:lpstr>5. Создание и внедрение единой федеральной системы научно-методического сопровождения педагогов</vt:lpstr>
      <vt:lpstr>6.1. Проведение пилотной апробации внедрения обновленной системы квалификационных категорий</vt:lpstr>
      <vt:lpstr>6.1. Проведение пилотной апробации внедрения обновленной системы квалификационных категорий</vt:lpstr>
      <vt:lpstr>6.2. Разработка и внедрение системы наставничества педагогических работников в образовательных организациях</vt:lpstr>
      <vt:lpstr>  Изменения в ФЗ «Об образовании в Российской Федерации» 2022 г.</vt:lpstr>
      <vt:lpstr>Изменения в ФЗ «Об образовании в Российской Федерации» 2022г.</vt:lpstr>
      <vt:lpstr>Изменения в ФЗ «Об образовании в Российской Федерации» 2022г.</vt:lpstr>
      <vt:lpstr>Изменения в ФЗ «Об образовании в Российской Федерации» 2022 г.</vt:lpstr>
      <vt:lpstr>Изменения в ФЗ «Об образовании в Российской Федерации» 2022г.</vt:lpstr>
      <vt:lpstr>Изменения в ФЗ «Об образовании в Российской Федерации» 2022г.</vt:lpstr>
      <vt:lpstr>Изменения в ФЗ «Об образовании в Российской Федерации» 2022г.</vt:lpstr>
      <vt:lpstr>Изменения в ФЗ «Об образовании в Российской Федерации» 2022г.</vt:lpstr>
      <vt:lpstr>Изменения в ФЗ «Об образовании в Российской Федерации» 2022г.</vt:lpstr>
      <vt:lpstr>Изменения в ФЗ «Об образовании в Российской Федерации» 2023г.</vt:lpstr>
      <vt:lpstr>Изменения в ФЗ «Об образовании в Российской Федерации» 2023г.</vt:lpstr>
      <vt:lpstr>Изменения в ФЗ «Об образовании в Российской Федерации» 2023г.</vt:lpstr>
      <vt:lpstr>Изменения в ФЗ «Об образовании в Российской Федерации» 2023г.</vt:lpstr>
      <vt:lpstr>Изменения в ФЗ «Об образовании в Российской Федерации» 2023г.</vt:lpstr>
      <vt:lpstr>Изменения в ФЗ «Об образовании в Российской Федерации» 2023г.</vt:lpstr>
      <vt:lpstr>Изменения в ФЗ «Об образовании в Российской Федерации» 2023г.</vt:lpstr>
      <vt:lpstr>Изменения в ФЗ «Об образовании в Российской Федерации» 2023г.</vt:lpstr>
      <vt:lpstr>Изменения в ФЗ «Об образовании в Российской Федерации» 2024 г.</vt:lpstr>
      <vt:lpstr>Изменения в ФЗ «Об образовании в Российской Федерации» 2024 г.</vt:lpstr>
      <vt:lpstr>Изменения в ФЗ «Об образовании в Российской Федерации» 2024 г.</vt:lpstr>
      <vt:lpstr>Изменения в ФЗ «Об образовании в Российской Федерации» 2024 г.</vt:lpstr>
      <vt:lpstr>Изменения в ФЗ «Об образовании в Российской Федерации» 2024 г.</vt:lpstr>
      <vt:lpstr>Изменения в ФЗ «Об образовании в Российской Федерации» 2024 г.</vt:lpstr>
      <vt:lpstr>Изменения в ФЗ «Об образовании в Российской Федерации» 2024 г.</vt:lpstr>
      <vt:lpstr>Изменения в ФЗ «Об образовании в Российской Федерации» 2024 г.</vt:lpstr>
      <vt:lpstr>Изменения в ФЗ «Об образовании в Российской Федерации» 2024 г.</vt:lpstr>
      <vt:lpstr>Изменения в ФЗ «Об образовании в Российской Федерации» 2024 г.</vt:lpstr>
      <vt:lpstr>Изменения в ФЗ «Об образовании в Российской Федерации» 2024 г.</vt:lpstr>
      <vt:lpstr>Изменения в ФЗ «Об образовании в Российской Федерации» 2024 г.</vt:lpstr>
      <vt:lpstr>Изменения в ФЗ «Об образовании в Российской Федерации» 2024 г.</vt:lpstr>
      <vt:lpstr>Изменения в ФЗ «Об образовании в Российской Федерации» 2024 г.</vt:lpstr>
      <vt:lpstr>Изменения в ФЗ «Об образовании в Российской Федерации» 2024 г.</vt:lpstr>
      <vt:lpstr>Изменения в ФЗ «Об образовании в Российской Федерации» 2024 г.</vt:lpstr>
      <vt:lpstr>Федеральные образовательные программы</vt:lpstr>
      <vt:lpstr>Изменения в ФОП</vt:lpstr>
      <vt:lpstr>Изменения в ФОП</vt:lpstr>
      <vt:lpstr>Изменения в ФОП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Нормативно-правовая основа системы образования РФ</dc:title>
  <dc:creator>User</dc:creator>
  <cp:lastModifiedBy>Пользователь Windows</cp:lastModifiedBy>
  <cp:revision>98</cp:revision>
  <dcterms:created xsi:type="dcterms:W3CDTF">2017-08-18T17:39:28Z</dcterms:created>
  <dcterms:modified xsi:type="dcterms:W3CDTF">2025-02-20T09:33:08Z</dcterms:modified>
</cp:coreProperties>
</file>