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790572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524000" y="4064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Calibri"/>
              <a:buNone/>
            </a:pPr>
            <a:r>
              <a:rPr lang="ru-RU" b="1">
                <a:solidFill>
                  <a:srgbClr val="C00000"/>
                </a:solidFill>
              </a:rPr>
              <a:t>Если у ребенка идет кровь:</a:t>
            </a:r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524000" y="3075565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None/>
            </a:pPr>
            <a:r>
              <a:rPr lang="ru-RU" sz="4000" b="1">
                <a:solidFill>
                  <a:srgbClr val="C00000"/>
                </a:solidFill>
              </a:rPr>
              <a:t>действия при кровотечениях</a:t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38732" y="3906982"/>
            <a:ext cx="4314536" cy="2798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1134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959"/>
              <a:buFont typeface="Calibri"/>
              <a:buNone/>
            </a:pPr>
            <a:r>
              <a:rPr lang="ru-RU" sz="3959" b="1">
                <a:solidFill>
                  <a:srgbClr val="C00000"/>
                </a:solidFill>
              </a:rPr>
              <a:t>3. Возвышенное положение конечности:</a:t>
            </a:r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body" idx="1"/>
          </p:nvPr>
        </p:nvSpPr>
        <p:spPr>
          <a:xfrm>
            <a:off x="838200" y="990600"/>
            <a:ext cx="10515600" cy="5186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ru-RU" sz="4000"/>
              <a:t>По возможности </a:t>
            </a:r>
            <a:r>
              <a:rPr lang="ru-RU" sz="4000">
                <a:solidFill>
                  <a:srgbClr val="C00000"/>
                </a:solidFill>
              </a:rPr>
              <a:t>ВЫШЕ</a:t>
            </a:r>
            <a:r>
              <a:rPr lang="ru-RU" sz="4000"/>
              <a:t> уровня сердца </a:t>
            </a:r>
            <a:endParaRPr/>
          </a:p>
        </p:txBody>
      </p:sp>
      <p:pic>
        <p:nvPicPr>
          <p:cNvPr id="143" name="Google Shape;143;p22"/>
          <p:cNvPicPr preferRelativeResize="0"/>
          <p:nvPr/>
        </p:nvPicPr>
        <p:blipFill rotWithShape="1">
          <a:blip r:embed="rId3">
            <a:alphaModFix/>
          </a:blip>
          <a:srcRect l="8637" t="20404" r="47422" b="53536"/>
          <a:stretch/>
        </p:blipFill>
        <p:spPr>
          <a:xfrm>
            <a:off x="6865143" y="1530926"/>
            <a:ext cx="4266986" cy="189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2"/>
          <p:cNvPicPr preferRelativeResize="0"/>
          <p:nvPr/>
        </p:nvPicPr>
        <p:blipFill rotWithShape="1">
          <a:blip r:embed="rId4">
            <a:alphaModFix/>
          </a:blip>
          <a:srcRect l="20758" t="30101" r="15150" b="12322"/>
          <a:stretch/>
        </p:blipFill>
        <p:spPr>
          <a:xfrm>
            <a:off x="1214170" y="1624465"/>
            <a:ext cx="3434031" cy="189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2"/>
          <p:cNvPicPr preferRelativeResize="0"/>
          <p:nvPr/>
        </p:nvPicPr>
        <p:blipFill rotWithShape="1">
          <a:blip r:embed="rId5">
            <a:alphaModFix/>
          </a:blip>
          <a:srcRect l="33484" t="6870" r="36061" b="29682"/>
          <a:stretch/>
        </p:blipFill>
        <p:spPr>
          <a:xfrm>
            <a:off x="917027" y="3635736"/>
            <a:ext cx="2008907" cy="3139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2"/>
          <p:cNvPicPr preferRelativeResize="0"/>
          <p:nvPr/>
        </p:nvPicPr>
        <p:blipFill rotWithShape="1">
          <a:blip r:embed="rId6">
            <a:alphaModFix/>
          </a:blip>
          <a:srcRect l="5544" r="3009" b="34721"/>
          <a:stretch/>
        </p:blipFill>
        <p:spPr>
          <a:xfrm>
            <a:off x="3588328" y="4048392"/>
            <a:ext cx="4063682" cy="2313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2"/>
          <p:cNvPicPr preferRelativeResize="0"/>
          <p:nvPr/>
        </p:nvPicPr>
        <p:blipFill rotWithShape="1">
          <a:blip r:embed="rId7">
            <a:alphaModFix/>
          </a:blip>
          <a:srcRect l="4546" t="14394" r="65635" b="47954"/>
          <a:stretch/>
        </p:blipFill>
        <p:spPr>
          <a:xfrm>
            <a:off x="8247388" y="3939042"/>
            <a:ext cx="2884741" cy="2731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 txBox="1">
            <a:spLocks noGrp="1"/>
          </p:cNvSpPr>
          <p:nvPr>
            <p:ph type="title"/>
          </p:nvPr>
        </p:nvSpPr>
        <p:spPr>
          <a:xfrm>
            <a:off x="543697" y="296558"/>
            <a:ext cx="3820886" cy="1415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ru-RU" b="1">
                <a:solidFill>
                  <a:srgbClr val="C00000"/>
                </a:solidFill>
              </a:rPr>
              <a:t>4.Наложение жгута</a:t>
            </a:r>
            <a:endParaRPr/>
          </a:p>
        </p:txBody>
      </p:sp>
      <p:sp>
        <p:nvSpPr>
          <p:cNvPr id="153" name="Google Shape;153;p23"/>
          <p:cNvSpPr/>
          <p:nvPr/>
        </p:nvSpPr>
        <p:spPr>
          <a:xfrm>
            <a:off x="4857677" y="244741"/>
            <a:ext cx="7021286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30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Если Вы </a:t>
            </a:r>
            <a:r>
              <a:rPr lang="ru-RU" sz="33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НЕ уверены </a:t>
            </a:r>
            <a:r>
              <a:rPr lang="ru-RU" sz="330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в своих навыках </a:t>
            </a:r>
            <a:endParaRPr sz="3300" b="1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30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– жгут </a:t>
            </a:r>
            <a:r>
              <a:rPr lang="ru-RU" sz="33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НЕ накладывать</a:t>
            </a:r>
            <a:r>
              <a:rPr lang="ru-RU" sz="330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, т.к.велика вероятность отмирания конечности! </a:t>
            </a:r>
            <a:endParaRPr/>
          </a:p>
        </p:txBody>
      </p:sp>
      <p:sp>
        <p:nvSpPr>
          <p:cNvPr id="154" name="Google Shape;154;p23"/>
          <p:cNvSpPr/>
          <p:nvPr/>
        </p:nvSpPr>
        <p:spPr>
          <a:xfrm>
            <a:off x="207417" y="1905904"/>
            <a:ext cx="11836302" cy="4939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500" b="1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Показания</a:t>
            </a: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для наложения: </a:t>
            </a:r>
            <a:endParaRPr sz="4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любое </a:t>
            </a:r>
            <a:r>
              <a:rPr lang="ru-RU" sz="45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МАССИВНОЕ</a:t>
            </a: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кровотечение на конечности;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ru-RU" sz="45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РАЗМОЗЖЕНИЕ</a:t>
            </a: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(не видно, откуда течет!) или АМП</a:t>
            </a:r>
            <a:r>
              <a:rPr lang="ru-RU" sz="45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</a:t>
            </a: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ТАЦИЯ конечности;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ru-RU" sz="45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ОДИН</a:t>
            </a: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спасатель, но </a:t>
            </a:r>
            <a:r>
              <a:rPr lang="ru-RU" sz="45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МНОГО</a:t>
            </a:r>
            <a:r>
              <a:rPr lang="ru-RU" sz="4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ран, либо много пострадавших.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/>
          <p:nvPr/>
        </p:nvSpPr>
        <p:spPr>
          <a:xfrm>
            <a:off x="444844" y="394416"/>
            <a:ext cx="11335264" cy="440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ВАЖНО</a:t>
            </a:r>
            <a:r>
              <a:rPr lang="ru-RU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4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1. Жгут </a:t>
            </a:r>
            <a:r>
              <a:rPr lang="ru-RU" sz="4000" b="1" i="1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НЕ</a:t>
            </a:r>
            <a:r>
              <a:rPr lang="ru-RU" sz="4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накладывается </a:t>
            </a:r>
            <a:r>
              <a:rPr lang="ru-RU" sz="4000" b="1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на голую </a:t>
            </a:r>
            <a:r>
              <a:rPr lang="ru-RU" sz="4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конечность!</a:t>
            </a:r>
            <a:endParaRPr sz="40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2. Места наложения: </a:t>
            </a:r>
            <a:r>
              <a:rPr lang="ru-RU" sz="4000" b="1" i="1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плечо, бедро, шея </a:t>
            </a:r>
            <a:r>
              <a:rPr lang="ru-RU" sz="4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 одной стороны!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3. Нельзя </a:t>
            </a:r>
            <a:r>
              <a:rPr lang="ru-RU" sz="4000" b="1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закрывать</a:t>
            </a:r>
            <a:r>
              <a:rPr lang="ru-RU" sz="4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должно быть видно!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ru-RU" sz="4000" b="1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Записка</a:t>
            </a:r>
            <a:r>
              <a:rPr lang="ru-RU" sz="4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под жгутом </a:t>
            </a:r>
            <a:r>
              <a:rPr lang="ru-RU" sz="4000" b="1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обязательна</a:t>
            </a:r>
            <a:r>
              <a:rPr lang="ru-RU" sz="4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5. Оставлять </a:t>
            </a:r>
            <a:r>
              <a:rPr lang="ru-RU" sz="4000" b="1" i="1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НЕ</a:t>
            </a:r>
            <a:r>
              <a:rPr lang="ru-RU" sz="4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более </a:t>
            </a:r>
            <a:r>
              <a:rPr lang="ru-RU" sz="4000" b="1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30 минут</a:t>
            </a:r>
            <a:r>
              <a:rPr lang="ru-RU" sz="40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/>
          </a:p>
        </p:txBody>
      </p:sp>
      <p:pic>
        <p:nvPicPr>
          <p:cNvPr id="160" name="Google Shape;160;p24"/>
          <p:cNvPicPr preferRelativeResize="0"/>
          <p:nvPr/>
        </p:nvPicPr>
        <p:blipFill rotWithShape="1">
          <a:blip r:embed="rId3">
            <a:alphaModFix/>
          </a:blip>
          <a:srcRect l="64811" t="43838" r="4105" b="17171"/>
          <a:stretch/>
        </p:blipFill>
        <p:spPr>
          <a:xfrm>
            <a:off x="9440562" y="4048653"/>
            <a:ext cx="2215978" cy="2545737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4"/>
          <p:cNvSpPr/>
          <p:nvPr/>
        </p:nvSpPr>
        <p:spPr>
          <a:xfrm>
            <a:off x="1219200" y="5156887"/>
            <a:ext cx="7794171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ЗАПРЕЩЕНО</a:t>
            </a:r>
            <a:r>
              <a:rPr lang="ru-RU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накладывать жгут на </a:t>
            </a:r>
            <a:r>
              <a:rPr lang="ru-RU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СРЕДНЮЮ ТРЕТЬ ПЛЕЧА!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5"/>
          <p:cNvSpPr txBox="1">
            <a:spLocks noGrp="1"/>
          </p:cNvSpPr>
          <p:nvPr>
            <p:ph type="title"/>
          </p:nvPr>
        </p:nvSpPr>
        <p:spPr>
          <a:xfrm>
            <a:off x="764058" y="0"/>
            <a:ext cx="10515600" cy="85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ru-RU" b="1">
                <a:solidFill>
                  <a:srgbClr val="C00000"/>
                </a:solidFill>
              </a:rPr>
              <a:t>Носовые кровотечения</a:t>
            </a:r>
            <a:endParaRPr/>
          </a:p>
        </p:txBody>
      </p:sp>
      <p:pic>
        <p:nvPicPr>
          <p:cNvPr id="167" name="Google Shape;167;p25"/>
          <p:cNvPicPr preferRelativeResize="0"/>
          <p:nvPr/>
        </p:nvPicPr>
        <p:blipFill rotWithShape="1">
          <a:blip r:embed="rId3">
            <a:alphaModFix/>
          </a:blip>
          <a:srcRect t="6008"/>
          <a:stretch/>
        </p:blipFill>
        <p:spPr>
          <a:xfrm>
            <a:off x="2835934" y="838653"/>
            <a:ext cx="6415158" cy="57692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440348" y="626076"/>
            <a:ext cx="11499273" cy="333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000"/>
              <a:buFont typeface="Calibri"/>
              <a:buNone/>
            </a:pPr>
            <a:r>
              <a:rPr lang="ru-RU" sz="5000" i="1">
                <a:solidFill>
                  <a:srgbClr val="C00000"/>
                </a:solidFill>
              </a:rPr>
              <a:t>Кровотечение</a:t>
            </a:r>
            <a:r>
              <a:rPr lang="ru-RU" sz="5000">
                <a:solidFill>
                  <a:srgbClr val="C00000"/>
                </a:solidFill>
              </a:rPr>
              <a:t> </a:t>
            </a:r>
            <a:r>
              <a:rPr lang="ru-RU" sz="5000"/>
              <a:t>– это истечение крови из кровеносных сосудов при нарушении целостности или проницаемости их стенки.</a:t>
            </a:r>
            <a:endParaRPr/>
          </a:p>
        </p:txBody>
      </p:sp>
      <p:sp>
        <p:nvSpPr>
          <p:cNvPr id="92" name="Google Shape;92;p14"/>
          <p:cNvSpPr/>
          <p:nvPr/>
        </p:nvSpPr>
        <p:spPr>
          <a:xfrm>
            <a:off x="483597" y="4275875"/>
            <a:ext cx="11042073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Г</a:t>
            </a:r>
            <a:r>
              <a:rPr lang="ru-RU" sz="50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лавная задача первой помощи </a:t>
            </a:r>
            <a:r>
              <a:rPr lang="ru-RU" sz="5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скорее остановить кровотечение!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/>
          <p:nvPr/>
        </p:nvSpPr>
        <p:spPr>
          <a:xfrm>
            <a:off x="355404" y="296562"/>
            <a:ext cx="11498845" cy="6247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 b="0" i="1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При остановке кровотечения: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действуйте быстро и уверенно!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не обращайте внимания на кровь!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независимо от вида кровотечения – тактика одна!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выбирайте метод, требующий наименьшей затраты времени!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помните о личной безопасности!</a:t>
            </a:r>
            <a:endParaRPr sz="5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>
          <a:xfrm>
            <a:off x="268384" y="239928"/>
            <a:ext cx="11589328" cy="1270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230"/>
              <a:buFont typeface="Calibri"/>
              <a:buNone/>
            </a:pPr>
            <a:r>
              <a:rPr lang="ru-RU" sz="4230">
                <a:solidFill>
                  <a:srgbClr val="C00000"/>
                </a:solidFill>
              </a:rPr>
              <a:t>Методы временной остановки кровотечения:</a:t>
            </a:r>
            <a:r>
              <a:rPr lang="ru-RU" sz="3959">
                <a:solidFill>
                  <a:srgbClr val="C00000"/>
                </a:solidFill>
              </a:rPr>
              <a:t> </a:t>
            </a:r>
            <a:br>
              <a:rPr lang="ru-RU" sz="3959">
                <a:solidFill>
                  <a:srgbClr val="C00000"/>
                </a:solidFill>
              </a:rPr>
            </a:br>
            <a:endParaRPr sz="2970"/>
          </a:p>
        </p:txBody>
      </p:sp>
      <p:sp>
        <p:nvSpPr>
          <p:cNvPr id="103" name="Google Shape;103;p16"/>
          <p:cNvSpPr txBox="1">
            <a:spLocks noGrp="1"/>
          </p:cNvSpPr>
          <p:nvPr>
            <p:ph type="body" idx="1"/>
          </p:nvPr>
        </p:nvSpPr>
        <p:spPr>
          <a:xfrm>
            <a:off x="446314" y="1297753"/>
            <a:ext cx="10959440" cy="518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200"/>
              <a:buNone/>
            </a:pPr>
            <a:r>
              <a:rPr lang="ru-RU" sz="4200">
                <a:solidFill>
                  <a:srgbClr val="FF0000"/>
                </a:solidFill>
              </a:rPr>
              <a:t>1.</a:t>
            </a:r>
            <a:r>
              <a:rPr lang="ru-RU" sz="4200"/>
              <a:t> </a:t>
            </a:r>
            <a:r>
              <a:rPr lang="ru-RU" sz="4200" b="1" u="sng"/>
              <a:t>Давление</a:t>
            </a:r>
            <a:r>
              <a:rPr lang="ru-RU" sz="4200"/>
              <a:t> на рану руками с последующим наложением давящей повязки.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4200"/>
              <a:buNone/>
            </a:pPr>
            <a:r>
              <a:rPr lang="ru-RU" sz="4200">
                <a:solidFill>
                  <a:srgbClr val="FF0000"/>
                </a:solidFill>
              </a:rPr>
              <a:t>2 .</a:t>
            </a:r>
            <a:r>
              <a:rPr lang="ru-RU" sz="4200"/>
              <a:t> Максимальное </a:t>
            </a:r>
            <a:r>
              <a:rPr lang="ru-RU" sz="4200" b="1" u="sng"/>
              <a:t>сгибание</a:t>
            </a:r>
            <a:r>
              <a:rPr lang="ru-RU" sz="4200"/>
              <a:t> в суставе с последующей фиксацией в таком положении.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4200"/>
              <a:buNone/>
            </a:pPr>
            <a:r>
              <a:rPr lang="ru-RU" sz="4200">
                <a:solidFill>
                  <a:srgbClr val="FF0000"/>
                </a:solidFill>
              </a:rPr>
              <a:t>3.</a:t>
            </a:r>
            <a:r>
              <a:rPr lang="ru-RU" sz="4200"/>
              <a:t> </a:t>
            </a:r>
            <a:r>
              <a:rPr lang="ru-RU" sz="4200" b="1" u="sng"/>
              <a:t>Возвышенное положение </a:t>
            </a:r>
            <a:r>
              <a:rPr lang="ru-RU" sz="4200"/>
              <a:t>конечности.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4200"/>
              <a:buNone/>
            </a:pPr>
            <a:r>
              <a:rPr lang="ru-RU" sz="4200">
                <a:solidFill>
                  <a:srgbClr val="FF0000"/>
                </a:solidFill>
              </a:rPr>
              <a:t>4.</a:t>
            </a:r>
            <a:r>
              <a:rPr lang="ru-RU" sz="4200"/>
              <a:t> Наложение жгута.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</a:pPr>
            <a:endParaRPr sz="4200">
              <a:solidFill>
                <a:srgbClr val="C0000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4200"/>
              <a:buNone/>
            </a:pPr>
            <a:r>
              <a:rPr lang="ru-RU" sz="4200">
                <a:solidFill>
                  <a:srgbClr val="C00000"/>
                </a:solidFill>
              </a:rPr>
              <a:t>Любые - можно сочетать!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/>
          <p:nvPr/>
        </p:nvSpPr>
        <p:spPr>
          <a:xfrm>
            <a:off x="354222" y="1771134"/>
            <a:ext cx="11582400" cy="3295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900"/>
              <a:buFont typeface="Calibri"/>
              <a:buNone/>
            </a:pPr>
            <a:r>
              <a:rPr lang="ru-RU" sz="39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1. Давление на рану </a:t>
            </a:r>
            <a:r>
              <a:rPr lang="ru-RU" sz="360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проводить ЧЕРЕЗ ткань, </a:t>
            </a:r>
            <a:br>
              <a:rPr lang="ru-RU" sz="360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360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МЕНЕЕ 10-15 минут.</a:t>
            </a:r>
            <a:br>
              <a:rPr lang="ru-RU" sz="360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607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7"/>
              <a:buFont typeface="Calibri"/>
              <a:buNone/>
            </a:pPr>
            <a:r>
              <a:rPr lang="ru-RU" sz="360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Рана глубокая –заполните ее салфетками/тканью.</a:t>
            </a:r>
            <a:endParaRPr sz="3607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body" idx="1"/>
          </p:nvPr>
        </p:nvSpPr>
        <p:spPr>
          <a:xfrm>
            <a:off x="271847" y="190059"/>
            <a:ext cx="11623590" cy="387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500"/>
              <a:buNone/>
            </a:pPr>
            <a:r>
              <a:rPr lang="ru-RU" sz="3500">
                <a:solidFill>
                  <a:srgbClr val="C00000"/>
                </a:solidFill>
              </a:rPr>
              <a:t>Давящая повязка: </a:t>
            </a:r>
            <a:r>
              <a:rPr lang="ru-RU" sz="3500">
                <a:solidFill>
                  <a:srgbClr val="002060"/>
                </a:solidFill>
              </a:rPr>
              <a:t>т</a:t>
            </a:r>
            <a:r>
              <a:rPr lang="ru-RU" sz="3500" i="1">
                <a:solidFill>
                  <a:srgbClr val="002060"/>
                </a:solidFill>
              </a:rPr>
              <a:t>ехника наложения </a:t>
            </a:r>
            <a:endParaRPr sz="3500">
              <a:solidFill>
                <a:srgbClr val="002060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Char char="-"/>
            </a:pPr>
            <a:r>
              <a:rPr lang="ru-RU" sz="3500"/>
              <a:t>на рану – ЧИСТУЮ (лучше стерильную) салфетку/ткань, ПОВЕРХ нее – ВАЛИК бинта, либо плотно свернутый комок ваты/ткани;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Char char="-"/>
            </a:pPr>
            <a:r>
              <a:rPr lang="ru-RU" sz="3500"/>
              <a:t>ТУГО забинтовать круговыми ходами бинта;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Char char="-"/>
            </a:pPr>
            <a:r>
              <a:rPr lang="ru-RU" sz="3500"/>
              <a:t>идеален для давящей повязки – индивидуальный перевязочный пакет.</a:t>
            </a:r>
            <a:endParaRPr/>
          </a:p>
        </p:txBody>
      </p:sp>
      <p:pic>
        <p:nvPicPr>
          <p:cNvPr id="114" name="Google Shape;114;p18"/>
          <p:cNvPicPr preferRelativeResize="0"/>
          <p:nvPr/>
        </p:nvPicPr>
        <p:blipFill rotWithShape="1">
          <a:blip r:embed="rId3">
            <a:alphaModFix/>
          </a:blip>
          <a:srcRect l="5959" t="56330" r="51819" b="4611"/>
          <a:stretch/>
        </p:blipFill>
        <p:spPr>
          <a:xfrm>
            <a:off x="5425205" y="3589937"/>
            <a:ext cx="4484915" cy="3111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/>
          <p:nvPr/>
        </p:nvSpPr>
        <p:spPr>
          <a:xfrm>
            <a:off x="96982" y="1243914"/>
            <a:ext cx="12095017" cy="470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ВАЖНО</a:t>
            </a:r>
            <a:r>
              <a:rPr lang="ru-RU" sz="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когда рана пропитается кровью – наложите еще одну повязку ПОВЕРХ первой!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На сосуды шеи можно накладывать только через руку!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0"/>
          <p:cNvSpPr txBox="1">
            <a:spLocks noGrp="1"/>
          </p:cNvSpPr>
          <p:nvPr>
            <p:ph type="title"/>
          </p:nvPr>
        </p:nvSpPr>
        <p:spPr>
          <a:xfrm>
            <a:off x="311726" y="5916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500"/>
              <a:buFont typeface="Calibri"/>
              <a:buNone/>
            </a:pPr>
            <a:r>
              <a:rPr lang="ru-RU" sz="3500" b="1">
                <a:solidFill>
                  <a:srgbClr val="C00000"/>
                </a:solidFill>
              </a:rPr>
              <a:t>2. Максимальное сгибание в суставе с последующей фиксацией в таком положении: </a:t>
            </a:r>
            <a:endParaRPr/>
          </a:p>
        </p:txBody>
      </p:sp>
      <p:sp>
        <p:nvSpPr>
          <p:cNvPr id="125" name="Google Shape;125;p20"/>
          <p:cNvSpPr txBox="1">
            <a:spLocks noGrp="1"/>
          </p:cNvSpPr>
          <p:nvPr>
            <p:ph type="body" idx="1"/>
          </p:nvPr>
        </p:nvSpPr>
        <p:spPr>
          <a:xfrm>
            <a:off x="134987" y="1443897"/>
            <a:ext cx="11783292" cy="5414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ru-RU" sz="3600"/>
              <a:t>Возможно при ранении: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ru-RU" sz="3600"/>
              <a:t>- подключичной артерии</a:t>
            </a:r>
            <a:endParaRPr sz="360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ru-RU" sz="3600"/>
              <a:t>- подмышечной артерии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</a:pPr>
            <a:endParaRPr sz="90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ru-RU" sz="3600"/>
              <a:t>- плечевой и локтевой артерий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</a:pPr>
            <a:endParaRPr sz="90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ru-RU" sz="3600"/>
              <a:t>			</a:t>
            </a:r>
            <a:endParaRPr/>
          </a:p>
        </p:txBody>
      </p:sp>
      <p:pic>
        <p:nvPicPr>
          <p:cNvPr id="126" name="Google Shape;126;p20"/>
          <p:cNvPicPr preferRelativeResize="0"/>
          <p:nvPr/>
        </p:nvPicPr>
        <p:blipFill rotWithShape="1">
          <a:blip r:embed="rId3">
            <a:alphaModFix/>
          </a:blip>
          <a:srcRect l="76060" t="36162" r="12424" b="44848"/>
          <a:stretch/>
        </p:blipFill>
        <p:spPr>
          <a:xfrm>
            <a:off x="5446226" y="1273138"/>
            <a:ext cx="1712455" cy="2118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0"/>
          <p:cNvPicPr preferRelativeResize="0"/>
          <p:nvPr/>
        </p:nvPicPr>
        <p:blipFill rotWithShape="1">
          <a:blip r:embed="rId3">
            <a:alphaModFix/>
          </a:blip>
          <a:srcRect l="87423" t="41818" r="1818" b="46263"/>
          <a:stretch/>
        </p:blipFill>
        <p:spPr>
          <a:xfrm>
            <a:off x="5424428" y="3600525"/>
            <a:ext cx="1709540" cy="1420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0"/>
          <p:cNvPicPr preferRelativeResize="0"/>
          <p:nvPr/>
        </p:nvPicPr>
        <p:blipFill rotWithShape="1">
          <a:blip r:embed="rId3">
            <a:alphaModFix/>
          </a:blip>
          <a:srcRect l="89091" t="53534" r="1514" b="25859"/>
          <a:stretch/>
        </p:blipFill>
        <p:spPr>
          <a:xfrm>
            <a:off x="7476958" y="4406369"/>
            <a:ext cx="1559950" cy="2210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/>
          <p:nvPr/>
        </p:nvSpPr>
        <p:spPr>
          <a:xfrm>
            <a:off x="134987" y="602135"/>
            <a:ext cx="11783292" cy="5414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ru-RU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Возможно при ранении: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ru-RU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подколенной артерии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ru-RU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бедренной артерии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ru-RU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артерий голени и стопы</a:t>
            </a:r>
            <a:endParaRPr/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21"/>
          <p:cNvPicPr preferRelativeResize="0"/>
          <p:nvPr/>
        </p:nvPicPr>
        <p:blipFill rotWithShape="1">
          <a:blip r:embed="rId3">
            <a:alphaModFix/>
          </a:blip>
          <a:srcRect l="76363" t="69899" r="9696" b="15152"/>
          <a:stretch/>
        </p:blipFill>
        <p:spPr>
          <a:xfrm>
            <a:off x="6288196" y="724930"/>
            <a:ext cx="2714034" cy="2183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1"/>
          <p:cNvPicPr preferRelativeResize="0"/>
          <p:nvPr/>
        </p:nvPicPr>
        <p:blipFill rotWithShape="1">
          <a:blip r:embed="rId4">
            <a:alphaModFix/>
          </a:blip>
          <a:srcRect l="19899" t="51716" r="38484" b="7576"/>
          <a:stretch/>
        </p:blipFill>
        <p:spPr>
          <a:xfrm>
            <a:off x="6296234" y="4820537"/>
            <a:ext cx="2411162" cy="176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 rotWithShape="1">
          <a:blip r:embed="rId3">
            <a:alphaModFix/>
          </a:blip>
          <a:srcRect l="76516" t="84242" r="1665"/>
          <a:stretch/>
        </p:blipFill>
        <p:spPr>
          <a:xfrm>
            <a:off x="6277234" y="3036427"/>
            <a:ext cx="3063028" cy="1659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318</Words>
  <Application>Microsoft Office PowerPoint</Application>
  <PresentationFormat>Произвольный</PresentationFormat>
  <Paragraphs>60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Если у ребенка идет кровь:</vt:lpstr>
      <vt:lpstr>Кровотечение – это истечение крови из кровеносных сосудов при нарушении целостности или проницаемости их стенки.</vt:lpstr>
      <vt:lpstr>Презентация PowerPoint</vt:lpstr>
      <vt:lpstr>Методы временной остановки кровотечения:  </vt:lpstr>
      <vt:lpstr>Презентация PowerPoint</vt:lpstr>
      <vt:lpstr>Презентация PowerPoint</vt:lpstr>
      <vt:lpstr>Презентация PowerPoint</vt:lpstr>
      <vt:lpstr>2. Максимальное сгибание в суставе с последующей фиксацией в таком положении: </vt:lpstr>
      <vt:lpstr>Презентация PowerPoint</vt:lpstr>
      <vt:lpstr>3. Возвышенное положение конечности:</vt:lpstr>
      <vt:lpstr>4.Наложение жгута</vt:lpstr>
      <vt:lpstr>Презентация PowerPoint</vt:lpstr>
      <vt:lpstr>Носовые кровотечения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Если у ребенка идет кровь:</dc:title>
  <dc:creator>Кучукова</dc:creator>
  <cp:lastModifiedBy>Кучукова</cp:lastModifiedBy>
  <cp:revision>1</cp:revision>
  <dcterms:modified xsi:type="dcterms:W3CDTF">2026-04-01T07:29:02Z</dcterms:modified>
</cp:coreProperties>
</file>