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15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      <p15:guide id="1" orient="horz" pos="2160">
          <p15:clr>
            <a:srgbClr val="000000"/>
          </p15:clr>
        </p15:guide>
        <p15:guide id="2" pos="3840">
          <p15:clr>
            <a:srgbClr val="000000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118" d="100"/>
          <a:sy n="118" d="100"/>
        </p:scale>
        <p:origin x="-276" y="19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397905729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Google Shape;139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p1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0" name="Google Shape;150;p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p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7" name="Google Shape;157;p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Google Shape;163;p1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4" name="Google Shape;164;p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8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0" name="Google Shape;100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6" name="Google Shape;106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1" name="Google Shape;111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7" name="Google Shape;11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2" name="Google Shape;122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1" name="Google Shape;131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Титульный слайд" type="title">
  <p:cSld name="TITLE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2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4" name="Google Shape;14;p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Заголовок и вертикальный текст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1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1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Вертикальный заголовок и текст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2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2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1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Заголовок и объект" type="obj">
  <p:cSld name="OBJECT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3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3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0" name="Google Shape;20;p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Пустой слайд" type="blank">
  <p:cSld name="BLANK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Заголовок раздела" type="secHead">
  <p:cSld name="SECTION_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5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5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Два объекта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6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6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6" name="Google Shape;36;p6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7" name="Google Shape;37;p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Сравнение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7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7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3" name="Google Shape;43;p7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4" name="Google Shape;44;p7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5" name="Google Shape;45;p7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6" name="Google Shape;46;p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Только заголовок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8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Объект с подписью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9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9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7" name="Google Shape;57;p9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58" name="Google Shape;58;p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Рисунок с подписью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0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0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4" name="Google Shape;64;p10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5" name="Google Shape;65;p1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7" Type="http://schemas.openxmlformats.org/officeDocument/2006/relationships/image" Target="../media/image9.jp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7.jpg"/><Relationship Id="rId4" Type="http://schemas.openxmlformats.org/officeDocument/2006/relationships/image" Target="../media/image6.jp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4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3"/>
          <p:cNvSpPr txBox="1">
            <a:spLocks noGrp="1"/>
          </p:cNvSpPr>
          <p:nvPr>
            <p:ph type="ctrTitle"/>
          </p:nvPr>
        </p:nvSpPr>
        <p:spPr>
          <a:xfrm>
            <a:off x="1524000" y="406400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6000"/>
              <a:buFont typeface="Calibri"/>
              <a:buNone/>
            </a:pPr>
            <a:r>
              <a:rPr lang="ru-RU" b="1">
                <a:solidFill>
                  <a:srgbClr val="C00000"/>
                </a:solidFill>
              </a:rPr>
              <a:t>Если у ребенка идет кровь:</a:t>
            </a:r>
            <a:endParaRPr/>
          </a:p>
        </p:txBody>
      </p:sp>
      <p:sp>
        <p:nvSpPr>
          <p:cNvPr id="85" name="Google Shape;85;p13"/>
          <p:cNvSpPr txBox="1">
            <a:spLocks noGrp="1"/>
          </p:cNvSpPr>
          <p:nvPr>
            <p:ph type="subTitle" idx="1"/>
          </p:nvPr>
        </p:nvSpPr>
        <p:spPr>
          <a:xfrm>
            <a:off x="1524000" y="3075565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4000"/>
              <a:buNone/>
            </a:pPr>
            <a:r>
              <a:rPr lang="ru-RU" sz="4000" b="1">
                <a:solidFill>
                  <a:srgbClr val="C00000"/>
                </a:solidFill>
              </a:rPr>
              <a:t>действия при кровотечениях</a:t>
            </a:r>
            <a:endParaRPr/>
          </a:p>
        </p:txBody>
      </p:sp>
      <p:pic>
        <p:nvPicPr>
          <p:cNvPr id="86" name="Google Shape;86;p1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938732" y="3906982"/>
            <a:ext cx="4314536" cy="279861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p22"/>
          <p:cNvSpPr txBox="1">
            <a:spLocks noGrp="1"/>
          </p:cNvSpPr>
          <p:nvPr>
            <p:ph type="title"/>
          </p:nvPr>
        </p:nvSpPr>
        <p:spPr>
          <a:xfrm>
            <a:off x="838200" y="0"/>
            <a:ext cx="10515600" cy="11345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3959"/>
              <a:buFont typeface="Calibri"/>
              <a:buNone/>
            </a:pPr>
            <a:r>
              <a:rPr lang="ru-RU" sz="3959" b="1">
                <a:solidFill>
                  <a:srgbClr val="C00000"/>
                </a:solidFill>
              </a:rPr>
              <a:t>3. Возвышенное положение конечности:</a:t>
            </a:r>
            <a:endParaRPr/>
          </a:p>
        </p:txBody>
      </p:sp>
      <p:sp>
        <p:nvSpPr>
          <p:cNvPr id="142" name="Google Shape;142;p22"/>
          <p:cNvSpPr txBox="1">
            <a:spLocks noGrp="1"/>
          </p:cNvSpPr>
          <p:nvPr>
            <p:ph type="body" idx="1"/>
          </p:nvPr>
        </p:nvSpPr>
        <p:spPr>
          <a:xfrm>
            <a:off x="838200" y="990600"/>
            <a:ext cx="10515600" cy="51863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ru-RU" sz="4000"/>
              <a:t>По возможности </a:t>
            </a:r>
            <a:r>
              <a:rPr lang="ru-RU" sz="4000">
                <a:solidFill>
                  <a:srgbClr val="C00000"/>
                </a:solidFill>
              </a:rPr>
              <a:t>ВЫШЕ</a:t>
            </a:r>
            <a:r>
              <a:rPr lang="ru-RU" sz="4000"/>
              <a:t> уровня сердца </a:t>
            </a:r>
            <a:endParaRPr/>
          </a:p>
        </p:txBody>
      </p:sp>
      <p:pic>
        <p:nvPicPr>
          <p:cNvPr id="143" name="Google Shape;143;p22"/>
          <p:cNvPicPr preferRelativeResize="0"/>
          <p:nvPr/>
        </p:nvPicPr>
        <p:blipFill rotWithShape="1">
          <a:blip r:embed="rId3">
            <a:alphaModFix/>
          </a:blip>
          <a:srcRect l="8637" t="20404" r="47422" b="53536"/>
          <a:stretch/>
        </p:blipFill>
        <p:spPr>
          <a:xfrm>
            <a:off x="6865143" y="1530926"/>
            <a:ext cx="4266986" cy="1898074"/>
          </a:xfrm>
          <a:prstGeom prst="rect">
            <a:avLst/>
          </a:prstGeom>
          <a:noFill/>
          <a:ln>
            <a:noFill/>
          </a:ln>
        </p:spPr>
      </p:pic>
      <p:pic>
        <p:nvPicPr>
          <p:cNvPr id="144" name="Google Shape;144;p22"/>
          <p:cNvPicPr preferRelativeResize="0"/>
          <p:nvPr/>
        </p:nvPicPr>
        <p:blipFill rotWithShape="1">
          <a:blip r:embed="rId4">
            <a:alphaModFix/>
          </a:blip>
          <a:srcRect l="20758" t="30101" r="15150" b="12322"/>
          <a:stretch/>
        </p:blipFill>
        <p:spPr>
          <a:xfrm>
            <a:off x="1214170" y="1624465"/>
            <a:ext cx="3434031" cy="18980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45" name="Google Shape;145;p22"/>
          <p:cNvPicPr preferRelativeResize="0"/>
          <p:nvPr/>
        </p:nvPicPr>
        <p:blipFill rotWithShape="1">
          <a:blip r:embed="rId5">
            <a:alphaModFix/>
          </a:blip>
          <a:srcRect l="33484" t="6870" r="36061" b="29682"/>
          <a:stretch/>
        </p:blipFill>
        <p:spPr>
          <a:xfrm>
            <a:off x="917027" y="3635736"/>
            <a:ext cx="2008907" cy="3139022"/>
          </a:xfrm>
          <a:prstGeom prst="rect">
            <a:avLst/>
          </a:prstGeom>
          <a:noFill/>
          <a:ln>
            <a:noFill/>
          </a:ln>
        </p:spPr>
      </p:pic>
      <p:pic>
        <p:nvPicPr>
          <p:cNvPr id="146" name="Google Shape;146;p22"/>
          <p:cNvPicPr preferRelativeResize="0"/>
          <p:nvPr/>
        </p:nvPicPr>
        <p:blipFill rotWithShape="1">
          <a:blip r:embed="rId6">
            <a:alphaModFix/>
          </a:blip>
          <a:srcRect l="5544" r="3009" b="34721"/>
          <a:stretch/>
        </p:blipFill>
        <p:spPr>
          <a:xfrm>
            <a:off x="3588328" y="4048392"/>
            <a:ext cx="4063682" cy="2313710"/>
          </a:xfrm>
          <a:prstGeom prst="rect">
            <a:avLst/>
          </a:prstGeom>
          <a:noFill/>
          <a:ln>
            <a:noFill/>
          </a:ln>
        </p:spPr>
      </p:pic>
      <p:pic>
        <p:nvPicPr>
          <p:cNvPr id="147" name="Google Shape;147;p22"/>
          <p:cNvPicPr preferRelativeResize="0"/>
          <p:nvPr/>
        </p:nvPicPr>
        <p:blipFill rotWithShape="1">
          <a:blip r:embed="rId7">
            <a:alphaModFix/>
          </a:blip>
          <a:srcRect l="4546" t="14394" r="65635" b="47954"/>
          <a:stretch/>
        </p:blipFill>
        <p:spPr>
          <a:xfrm>
            <a:off x="8247388" y="3939042"/>
            <a:ext cx="2884741" cy="273186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p23"/>
          <p:cNvSpPr txBox="1">
            <a:spLocks noGrp="1"/>
          </p:cNvSpPr>
          <p:nvPr>
            <p:ph type="title"/>
          </p:nvPr>
        </p:nvSpPr>
        <p:spPr>
          <a:xfrm>
            <a:off x="543697" y="296558"/>
            <a:ext cx="3820886" cy="14151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4400"/>
              <a:buFont typeface="Calibri"/>
              <a:buNone/>
            </a:pPr>
            <a:r>
              <a:rPr lang="ru-RU" b="1">
                <a:solidFill>
                  <a:srgbClr val="C00000"/>
                </a:solidFill>
              </a:rPr>
              <a:t>4.Наложение жгута</a:t>
            </a:r>
            <a:endParaRPr/>
          </a:p>
        </p:txBody>
      </p:sp>
      <p:sp>
        <p:nvSpPr>
          <p:cNvPr id="153" name="Google Shape;153;p23"/>
          <p:cNvSpPr/>
          <p:nvPr/>
        </p:nvSpPr>
        <p:spPr>
          <a:xfrm>
            <a:off x="4857677" y="244741"/>
            <a:ext cx="7021286" cy="161582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3300" b="1">
                <a:solidFill>
                  <a:srgbClr val="7030A0"/>
                </a:solidFill>
                <a:latin typeface="Calibri"/>
                <a:ea typeface="Calibri"/>
                <a:cs typeface="Calibri"/>
                <a:sym typeface="Calibri"/>
              </a:rPr>
              <a:t>Если Вы </a:t>
            </a:r>
            <a:r>
              <a:rPr lang="ru-RU" sz="3300" b="1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НЕ уверены </a:t>
            </a:r>
            <a:r>
              <a:rPr lang="ru-RU" sz="3300" b="1">
                <a:solidFill>
                  <a:srgbClr val="7030A0"/>
                </a:solidFill>
                <a:latin typeface="Calibri"/>
                <a:ea typeface="Calibri"/>
                <a:cs typeface="Calibri"/>
                <a:sym typeface="Calibri"/>
              </a:rPr>
              <a:t>в своих навыках </a:t>
            </a:r>
            <a:endParaRPr sz="3300" b="1">
              <a:solidFill>
                <a:srgbClr val="7030A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3300" b="1">
                <a:solidFill>
                  <a:srgbClr val="7030A0"/>
                </a:solidFill>
                <a:latin typeface="Calibri"/>
                <a:ea typeface="Calibri"/>
                <a:cs typeface="Calibri"/>
                <a:sym typeface="Calibri"/>
              </a:rPr>
              <a:t>– жгут </a:t>
            </a:r>
            <a:r>
              <a:rPr lang="ru-RU" sz="3300" b="1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НЕ накладывать</a:t>
            </a:r>
            <a:r>
              <a:rPr lang="ru-RU" sz="3300" b="1">
                <a:solidFill>
                  <a:srgbClr val="7030A0"/>
                </a:solidFill>
                <a:latin typeface="Calibri"/>
                <a:ea typeface="Calibri"/>
                <a:cs typeface="Calibri"/>
                <a:sym typeface="Calibri"/>
              </a:rPr>
              <a:t>, т.к.велика вероятность отмирания конечности! </a:t>
            </a:r>
            <a:endParaRPr/>
          </a:p>
        </p:txBody>
      </p:sp>
      <p:sp>
        <p:nvSpPr>
          <p:cNvPr id="154" name="Google Shape;154;p23"/>
          <p:cNvSpPr/>
          <p:nvPr/>
        </p:nvSpPr>
        <p:spPr>
          <a:xfrm>
            <a:off x="207417" y="1905904"/>
            <a:ext cx="11836302" cy="49398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4500" b="1" i="1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Показания</a:t>
            </a:r>
            <a:r>
              <a:rPr lang="ru-RU" sz="45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для наложения: </a:t>
            </a:r>
            <a:endParaRPr sz="45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45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- любое </a:t>
            </a:r>
            <a:r>
              <a:rPr lang="ru-RU" sz="4500" i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МАССИВНОЕ</a:t>
            </a:r>
            <a:r>
              <a:rPr lang="ru-RU" sz="45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кровотечение на конечности;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45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- </a:t>
            </a:r>
            <a:r>
              <a:rPr lang="ru-RU" sz="4500" i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РАЗМОЗЖЕНИЕ</a:t>
            </a:r>
            <a:r>
              <a:rPr lang="ru-RU" sz="45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(не видно, откуда течет!) или АМП</a:t>
            </a:r>
            <a:r>
              <a:rPr lang="ru-RU" sz="4500" i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У</a:t>
            </a:r>
            <a:r>
              <a:rPr lang="ru-RU" sz="45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ТАЦИЯ конечности;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45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- </a:t>
            </a:r>
            <a:r>
              <a:rPr lang="ru-RU" sz="4500" i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ОДИН</a:t>
            </a:r>
            <a:r>
              <a:rPr lang="ru-RU" sz="45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спасатель, но </a:t>
            </a:r>
            <a:r>
              <a:rPr lang="ru-RU" sz="4500" i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МНОГО</a:t>
            </a:r>
            <a:r>
              <a:rPr lang="ru-RU" sz="45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ран, либо много пострадавших.</a:t>
            </a:r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p24"/>
          <p:cNvSpPr/>
          <p:nvPr/>
        </p:nvSpPr>
        <p:spPr>
          <a:xfrm>
            <a:off x="444844" y="394416"/>
            <a:ext cx="11335264" cy="44012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4000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ВАЖНО</a:t>
            </a:r>
            <a:r>
              <a:rPr lang="ru-RU" sz="4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ru-RU" sz="4000" b="1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1. Жгут </a:t>
            </a:r>
            <a:r>
              <a:rPr lang="ru-RU" sz="4000" b="1" i="1" u="sng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НЕ</a:t>
            </a:r>
            <a:r>
              <a:rPr lang="ru-RU" sz="4000" b="1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 накладывается </a:t>
            </a:r>
            <a:r>
              <a:rPr lang="ru-RU" sz="4000" b="1" u="sng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на голую </a:t>
            </a:r>
            <a:r>
              <a:rPr lang="ru-RU" sz="4000" b="1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конечность!</a:t>
            </a:r>
            <a:endParaRPr sz="4000" b="1">
              <a:solidFill>
                <a:srgbClr val="00206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4000" b="1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2. Места наложения: </a:t>
            </a:r>
            <a:r>
              <a:rPr lang="ru-RU" sz="4000" b="1" i="1" u="sng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плечо, бедро, шея </a:t>
            </a:r>
            <a:r>
              <a:rPr lang="ru-RU" sz="4000" b="1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с одной стороны!</a:t>
            </a:r>
            <a:endParaRPr/>
          </a:p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4000" b="1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3. Нельзя </a:t>
            </a:r>
            <a:r>
              <a:rPr lang="ru-RU" sz="4000" b="1" u="sng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закрывать</a:t>
            </a:r>
            <a:r>
              <a:rPr lang="ru-RU" sz="4000" b="1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, должно быть видно!</a:t>
            </a:r>
            <a:endParaRPr/>
          </a:p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4000" b="1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4. </a:t>
            </a:r>
            <a:r>
              <a:rPr lang="ru-RU" sz="4000" b="1" u="sng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Записка</a:t>
            </a:r>
            <a:r>
              <a:rPr lang="ru-RU" sz="4000" b="1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 под жгутом </a:t>
            </a:r>
            <a:r>
              <a:rPr lang="ru-RU" sz="4000" b="1" u="sng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обязательна</a:t>
            </a:r>
            <a:r>
              <a:rPr lang="ru-RU" sz="4000" b="1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!</a:t>
            </a:r>
            <a:endParaRPr/>
          </a:p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4000" b="1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5. Оставлять </a:t>
            </a:r>
            <a:r>
              <a:rPr lang="ru-RU" sz="4000" b="1" i="1" u="sng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НЕ</a:t>
            </a:r>
            <a:r>
              <a:rPr lang="ru-RU" sz="4000" b="1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 более </a:t>
            </a:r>
            <a:r>
              <a:rPr lang="ru-RU" sz="4000" b="1" u="sng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30 минут</a:t>
            </a:r>
            <a:r>
              <a:rPr lang="ru-RU" sz="4000" b="1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!</a:t>
            </a:r>
            <a:endParaRPr/>
          </a:p>
        </p:txBody>
      </p:sp>
      <p:pic>
        <p:nvPicPr>
          <p:cNvPr id="160" name="Google Shape;160;p24"/>
          <p:cNvPicPr preferRelativeResize="0"/>
          <p:nvPr/>
        </p:nvPicPr>
        <p:blipFill rotWithShape="1">
          <a:blip r:embed="rId3">
            <a:alphaModFix/>
          </a:blip>
          <a:srcRect l="64811" t="43838" r="4105" b="17171"/>
          <a:stretch/>
        </p:blipFill>
        <p:spPr>
          <a:xfrm>
            <a:off x="9440562" y="4048653"/>
            <a:ext cx="2215978" cy="2545737"/>
          </a:xfrm>
          <a:prstGeom prst="rect">
            <a:avLst/>
          </a:prstGeom>
          <a:noFill/>
          <a:ln>
            <a:noFill/>
          </a:ln>
        </p:spPr>
      </p:pic>
      <p:sp>
        <p:nvSpPr>
          <p:cNvPr id="161" name="Google Shape;161;p24"/>
          <p:cNvSpPr/>
          <p:nvPr/>
        </p:nvSpPr>
        <p:spPr>
          <a:xfrm>
            <a:off x="1219200" y="5156887"/>
            <a:ext cx="7794171" cy="13234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4000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ЗАПРЕЩЕНО</a:t>
            </a:r>
            <a:r>
              <a:rPr lang="ru-RU" sz="4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: накладывать жгут на </a:t>
            </a:r>
            <a:r>
              <a:rPr lang="ru-RU" sz="4000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СРЕДНЮЮ ТРЕТЬ ПЛЕЧА!</a:t>
            </a:r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66;p25"/>
          <p:cNvSpPr txBox="1">
            <a:spLocks noGrp="1"/>
          </p:cNvSpPr>
          <p:nvPr>
            <p:ph type="title"/>
          </p:nvPr>
        </p:nvSpPr>
        <p:spPr>
          <a:xfrm>
            <a:off x="764058" y="0"/>
            <a:ext cx="10515600" cy="854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4400"/>
              <a:buFont typeface="Calibri"/>
              <a:buNone/>
            </a:pPr>
            <a:r>
              <a:rPr lang="ru-RU" b="1">
                <a:solidFill>
                  <a:srgbClr val="C00000"/>
                </a:solidFill>
              </a:rPr>
              <a:t>Носовые кровотечения</a:t>
            </a:r>
            <a:endParaRPr/>
          </a:p>
        </p:txBody>
      </p:sp>
      <p:pic>
        <p:nvPicPr>
          <p:cNvPr id="167" name="Google Shape;167;p25"/>
          <p:cNvPicPr preferRelativeResize="0"/>
          <p:nvPr/>
        </p:nvPicPr>
        <p:blipFill rotWithShape="1">
          <a:blip r:embed="rId3">
            <a:alphaModFix/>
          </a:blip>
          <a:srcRect t="6008"/>
          <a:stretch/>
        </p:blipFill>
        <p:spPr>
          <a:xfrm>
            <a:off x="2835934" y="838653"/>
            <a:ext cx="6415158" cy="576929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14"/>
          <p:cNvSpPr txBox="1">
            <a:spLocks noGrp="1"/>
          </p:cNvSpPr>
          <p:nvPr>
            <p:ph type="title"/>
          </p:nvPr>
        </p:nvSpPr>
        <p:spPr>
          <a:xfrm>
            <a:off x="440348" y="626076"/>
            <a:ext cx="11499273" cy="333632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5000"/>
              <a:buFont typeface="Calibri"/>
              <a:buNone/>
            </a:pPr>
            <a:r>
              <a:rPr lang="ru-RU" sz="5000" i="1">
                <a:solidFill>
                  <a:srgbClr val="C00000"/>
                </a:solidFill>
              </a:rPr>
              <a:t>Кровотечение</a:t>
            </a:r>
            <a:r>
              <a:rPr lang="ru-RU" sz="5000">
                <a:solidFill>
                  <a:srgbClr val="C00000"/>
                </a:solidFill>
              </a:rPr>
              <a:t> </a:t>
            </a:r>
            <a:r>
              <a:rPr lang="ru-RU" sz="5000"/>
              <a:t>– это истечение крови из кровеносных сосудов при нарушении целостности или проницаемости их стенки.</a:t>
            </a:r>
            <a:endParaRPr/>
          </a:p>
        </p:txBody>
      </p:sp>
      <p:sp>
        <p:nvSpPr>
          <p:cNvPr id="92" name="Google Shape;92;p14"/>
          <p:cNvSpPr/>
          <p:nvPr/>
        </p:nvSpPr>
        <p:spPr>
          <a:xfrm>
            <a:off x="483597" y="4275875"/>
            <a:ext cx="11042073" cy="163121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5000" b="1" i="0" u="none" strike="noStrike" cap="none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Г</a:t>
            </a:r>
            <a:r>
              <a:rPr lang="ru-RU" sz="5000" b="0" i="0" u="none" strike="noStrike" cap="none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лавная задача первой помощи </a:t>
            </a:r>
            <a:r>
              <a:rPr lang="ru-RU" sz="5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– скорее остановить кровотечение!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5"/>
          <p:cNvSpPr/>
          <p:nvPr/>
        </p:nvSpPr>
        <p:spPr>
          <a:xfrm>
            <a:off x="355404" y="296562"/>
            <a:ext cx="11498845" cy="62478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5000" b="0" i="1" u="none" strike="noStrike" cap="none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При остановке кровотечения: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- действуйте быстро и уверенно!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- не обращайте внимания на кровь!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- независимо от вида кровотечения – тактика одна!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- выбирайте метод, требующий наименьшей затраты времени! 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- помните о личной безопасности!</a:t>
            </a:r>
            <a:endParaRPr sz="5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16"/>
          <p:cNvSpPr txBox="1">
            <a:spLocks noGrp="1"/>
          </p:cNvSpPr>
          <p:nvPr>
            <p:ph type="title"/>
          </p:nvPr>
        </p:nvSpPr>
        <p:spPr>
          <a:xfrm>
            <a:off x="268384" y="239928"/>
            <a:ext cx="11589328" cy="12702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4230"/>
              <a:buFont typeface="Calibri"/>
              <a:buNone/>
            </a:pPr>
            <a:r>
              <a:rPr lang="ru-RU" sz="4230">
                <a:solidFill>
                  <a:srgbClr val="C00000"/>
                </a:solidFill>
              </a:rPr>
              <a:t>Методы временной остановки кровотечения:</a:t>
            </a:r>
            <a:r>
              <a:rPr lang="ru-RU" sz="3959">
                <a:solidFill>
                  <a:srgbClr val="C00000"/>
                </a:solidFill>
              </a:rPr>
              <a:t> </a:t>
            </a:r>
            <a:br>
              <a:rPr lang="ru-RU" sz="3959">
                <a:solidFill>
                  <a:srgbClr val="C00000"/>
                </a:solidFill>
              </a:rPr>
            </a:br>
            <a:endParaRPr sz="2970"/>
          </a:p>
        </p:txBody>
      </p:sp>
      <p:sp>
        <p:nvSpPr>
          <p:cNvPr id="103" name="Google Shape;103;p16"/>
          <p:cNvSpPr txBox="1">
            <a:spLocks noGrp="1"/>
          </p:cNvSpPr>
          <p:nvPr>
            <p:ph type="body" idx="1"/>
          </p:nvPr>
        </p:nvSpPr>
        <p:spPr>
          <a:xfrm>
            <a:off x="446314" y="1297753"/>
            <a:ext cx="10959440" cy="51854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200"/>
              <a:buNone/>
            </a:pPr>
            <a:r>
              <a:rPr lang="ru-RU" sz="4200">
                <a:solidFill>
                  <a:srgbClr val="FF0000"/>
                </a:solidFill>
              </a:rPr>
              <a:t>1.</a:t>
            </a:r>
            <a:r>
              <a:rPr lang="ru-RU" sz="4200"/>
              <a:t> </a:t>
            </a:r>
            <a:r>
              <a:rPr lang="ru-RU" sz="4200" b="1" u="sng"/>
              <a:t>Давление</a:t>
            </a:r>
            <a:r>
              <a:rPr lang="ru-RU" sz="4200"/>
              <a:t> на рану руками с последующим наложением давящей повязки.</a:t>
            </a:r>
            <a:endParaRPr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FF0000"/>
              </a:buClr>
              <a:buSzPts val="4200"/>
              <a:buNone/>
            </a:pPr>
            <a:r>
              <a:rPr lang="ru-RU" sz="4200">
                <a:solidFill>
                  <a:srgbClr val="FF0000"/>
                </a:solidFill>
              </a:rPr>
              <a:t>2 .</a:t>
            </a:r>
            <a:r>
              <a:rPr lang="ru-RU" sz="4200"/>
              <a:t> Максимальное </a:t>
            </a:r>
            <a:r>
              <a:rPr lang="ru-RU" sz="4200" b="1" u="sng"/>
              <a:t>сгибание</a:t>
            </a:r>
            <a:r>
              <a:rPr lang="ru-RU" sz="4200"/>
              <a:t> в суставе с последующей фиксацией в таком положении.</a:t>
            </a:r>
            <a:endParaRPr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FF0000"/>
              </a:buClr>
              <a:buSzPts val="4200"/>
              <a:buNone/>
            </a:pPr>
            <a:r>
              <a:rPr lang="ru-RU" sz="4200">
                <a:solidFill>
                  <a:srgbClr val="FF0000"/>
                </a:solidFill>
              </a:rPr>
              <a:t>3.</a:t>
            </a:r>
            <a:r>
              <a:rPr lang="ru-RU" sz="4200"/>
              <a:t> </a:t>
            </a:r>
            <a:r>
              <a:rPr lang="ru-RU" sz="4200" b="1" u="sng"/>
              <a:t>Возвышенное положение </a:t>
            </a:r>
            <a:r>
              <a:rPr lang="ru-RU" sz="4200"/>
              <a:t>конечности.</a:t>
            </a:r>
            <a:endParaRPr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FF0000"/>
              </a:buClr>
              <a:buSzPts val="4200"/>
              <a:buNone/>
            </a:pPr>
            <a:r>
              <a:rPr lang="ru-RU" sz="4200">
                <a:solidFill>
                  <a:srgbClr val="FF0000"/>
                </a:solidFill>
              </a:rPr>
              <a:t>4.</a:t>
            </a:r>
            <a:r>
              <a:rPr lang="ru-RU" sz="4200"/>
              <a:t> Наложение жгута.</a:t>
            </a:r>
            <a:endParaRPr/>
          </a:p>
          <a:p>
            <a:pPr marL="0" lvl="0" indent="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200"/>
              <a:buNone/>
            </a:pPr>
            <a:endParaRPr sz="4200">
              <a:solidFill>
                <a:srgbClr val="C00000"/>
              </a:solidFill>
            </a:endParaRPr>
          </a:p>
          <a:p>
            <a:pPr marL="0" lvl="0" indent="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C00000"/>
              </a:buClr>
              <a:buSzPts val="4200"/>
              <a:buNone/>
            </a:pPr>
            <a:r>
              <a:rPr lang="ru-RU" sz="4200">
                <a:solidFill>
                  <a:srgbClr val="C00000"/>
                </a:solidFill>
              </a:rPr>
              <a:t>Любые - можно сочетать!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17"/>
          <p:cNvSpPr txBox="1"/>
          <p:nvPr/>
        </p:nvSpPr>
        <p:spPr>
          <a:xfrm>
            <a:off x="354222" y="1771134"/>
            <a:ext cx="11582400" cy="32951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3900"/>
              <a:buFont typeface="Calibri"/>
              <a:buNone/>
            </a:pPr>
            <a:r>
              <a:rPr lang="ru-RU" sz="3900" b="1" i="0" u="none" strike="noStrike" cap="none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1. Давление на рану </a:t>
            </a:r>
            <a:r>
              <a:rPr lang="ru-RU" sz="3607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– проводить ЧЕРЕЗ ткань, </a:t>
            </a:r>
            <a:br>
              <a:rPr lang="ru-RU" sz="3607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ru-RU" sz="3607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НЕ МЕНЕЕ 10-15 минут.</a:t>
            </a:r>
            <a:br>
              <a:rPr lang="ru-RU" sz="3607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endParaRPr sz="3607" b="1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7"/>
              <a:buFont typeface="Calibri"/>
              <a:buNone/>
            </a:pPr>
            <a:r>
              <a:rPr lang="ru-RU" sz="3607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Рана глубокая –заполните ее салфетками/тканью.</a:t>
            </a:r>
            <a:endParaRPr sz="3607" b="1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18"/>
          <p:cNvSpPr txBox="1">
            <a:spLocks noGrp="1"/>
          </p:cNvSpPr>
          <p:nvPr>
            <p:ph type="body" idx="1"/>
          </p:nvPr>
        </p:nvSpPr>
        <p:spPr>
          <a:xfrm>
            <a:off x="271847" y="190059"/>
            <a:ext cx="11623590" cy="38751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3500"/>
              <a:buNone/>
            </a:pPr>
            <a:r>
              <a:rPr lang="ru-RU" sz="3500">
                <a:solidFill>
                  <a:srgbClr val="C00000"/>
                </a:solidFill>
              </a:rPr>
              <a:t>Давящая повязка: </a:t>
            </a:r>
            <a:r>
              <a:rPr lang="ru-RU" sz="3500">
                <a:solidFill>
                  <a:srgbClr val="002060"/>
                </a:solidFill>
              </a:rPr>
              <a:t>т</a:t>
            </a:r>
            <a:r>
              <a:rPr lang="ru-RU" sz="3500" i="1">
                <a:solidFill>
                  <a:srgbClr val="002060"/>
                </a:solidFill>
              </a:rPr>
              <a:t>ехника наложения </a:t>
            </a:r>
            <a:endParaRPr sz="3500">
              <a:solidFill>
                <a:srgbClr val="002060"/>
              </a:solidFill>
            </a:endParaRPr>
          </a:p>
          <a:p>
            <a:pPr marL="22860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Calibri"/>
              <a:buChar char="-"/>
            </a:pPr>
            <a:r>
              <a:rPr lang="ru-RU" sz="3500"/>
              <a:t>на рану – ЧИСТУЮ (лучше стерильную) салфетку/ткань, ПОВЕРХ нее – ВАЛИК бинта, либо плотно свернутый комок ваты/ткани;</a:t>
            </a:r>
            <a:endParaRPr/>
          </a:p>
          <a:p>
            <a:pPr marL="22860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Calibri"/>
              <a:buChar char="-"/>
            </a:pPr>
            <a:r>
              <a:rPr lang="ru-RU" sz="3500"/>
              <a:t>ТУГО забинтовать круговыми ходами бинта;</a:t>
            </a:r>
            <a:endParaRPr/>
          </a:p>
          <a:p>
            <a:pPr marL="22860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Calibri"/>
              <a:buChar char="-"/>
            </a:pPr>
            <a:r>
              <a:rPr lang="ru-RU" sz="3500"/>
              <a:t>идеален для давящей повязки – индивидуальный перевязочный пакет.</a:t>
            </a:r>
            <a:endParaRPr/>
          </a:p>
        </p:txBody>
      </p:sp>
      <p:pic>
        <p:nvPicPr>
          <p:cNvPr id="114" name="Google Shape;114;p18"/>
          <p:cNvPicPr preferRelativeResize="0"/>
          <p:nvPr/>
        </p:nvPicPr>
        <p:blipFill rotWithShape="1">
          <a:blip r:embed="rId3">
            <a:alphaModFix/>
          </a:blip>
          <a:srcRect l="5959" t="56330" r="51819" b="4611"/>
          <a:stretch/>
        </p:blipFill>
        <p:spPr>
          <a:xfrm>
            <a:off x="5425205" y="3589937"/>
            <a:ext cx="4484915" cy="311154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19"/>
          <p:cNvSpPr/>
          <p:nvPr/>
        </p:nvSpPr>
        <p:spPr>
          <a:xfrm>
            <a:off x="96982" y="1243914"/>
            <a:ext cx="12095017" cy="47089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5000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ВАЖНО</a:t>
            </a:r>
            <a:r>
              <a:rPr lang="ru-RU" sz="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: когда рана пропитается кровью – наложите еще одну повязку ПОВЕРХ первой!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На сосуды шеи можно накладывать только через руку!</a:t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20"/>
          <p:cNvSpPr txBox="1">
            <a:spLocks noGrp="1"/>
          </p:cNvSpPr>
          <p:nvPr>
            <p:ph type="title"/>
          </p:nvPr>
        </p:nvSpPr>
        <p:spPr>
          <a:xfrm>
            <a:off x="311726" y="59167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3500"/>
              <a:buFont typeface="Calibri"/>
              <a:buNone/>
            </a:pPr>
            <a:r>
              <a:rPr lang="ru-RU" sz="3500" b="1">
                <a:solidFill>
                  <a:srgbClr val="C00000"/>
                </a:solidFill>
              </a:rPr>
              <a:t>2. Максимальное сгибание в суставе с последующей фиксацией в таком положении: </a:t>
            </a:r>
            <a:endParaRPr/>
          </a:p>
        </p:txBody>
      </p:sp>
      <p:sp>
        <p:nvSpPr>
          <p:cNvPr id="125" name="Google Shape;125;p20"/>
          <p:cNvSpPr txBox="1">
            <a:spLocks noGrp="1"/>
          </p:cNvSpPr>
          <p:nvPr>
            <p:ph type="body" idx="1"/>
          </p:nvPr>
        </p:nvSpPr>
        <p:spPr>
          <a:xfrm>
            <a:off x="134987" y="1443897"/>
            <a:ext cx="11783292" cy="54141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</a:pPr>
            <a:r>
              <a:rPr lang="ru-RU" sz="3600"/>
              <a:t>Возможно при ранении:</a:t>
            </a:r>
            <a:endParaRPr/>
          </a:p>
          <a:p>
            <a:pPr marL="0" lvl="0" indent="0" algn="l" rtl="0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</a:pPr>
            <a:endParaRPr sz="3600"/>
          </a:p>
          <a:p>
            <a:pPr marL="0" lvl="0" indent="0" algn="l" rtl="0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</a:pPr>
            <a:r>
              <a:rPr lang="ru-RU" sz="3600"/>
              <a:t>- подключичной артерии</a:t>
            </a:r>
            <a:endParaRPr sz="3600"/>
          </a:p>
          <a:p>
            <a:pPr marL="0" lvl="0" indent="0" algn="l" rtl="0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</a:pPr>
            <a:endParaRPr sz="3600"/>
          </a:p>
          <a:p>
            <a:pPr marL="0" lvl="0" indent="0" algn="l" rtl="0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</a:pPr>
            <a:r>
              <a:rPr lang="ru-RU" sz="3600"/>
              <a:t>- подмышечной артерии</a:t>
            </a:r>
            <a:endParaRPr/>
          </a:p>
          <a:p>
            <a:pPr marL="0" lvl="0" indent="0" algn="l" rtl="0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</a:pPr>
            <a:endParaRPr sz="900"/>
          </a:p>
          <a:p>
            <a:pPr marL="0" lvl="0" indent="0" algn="l" rtl="0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</a:pPr>
            <a:endParaRPr sz="3600"/>
          </a:p>
          <a:p>
            <a:pPr marL="0" lvl="0" indent="0" algn="l" rtl="0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</a:pPr>
            <a:r>
              <a:rPr lang="ru-RU" sz="3600"/>
              <a:t>- плечевой и локтевой артерий</a:t>
            </a:r>
            <a:endParaRPr/>
          </a:p>
          <a:p>
            <a:pPr marL="0" lvl="0" indent="0" algn="l" rtl="0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</a:pPr>
            <a:endParaRPr sz="900"/>
          </a:p>
          <a:p>
            <a:pPr marL="0" lvl="0" indent="0" algn="l" rtl="0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</a:pPr>
            <a:r>
              <a:rPr lang="ru-RU" sz="3600"/>
              <a:t>			</a:t>
            </a:r>
            <a:endParaRPr/>
          </a:p>
        </p:txBody>
      </p:sp>
      <p:pic>
        <p:nvPicPr>
          <p:cNvPr id="126" name="Google Shape;126;p20"/>
          <p:cNvPicPr preferRelativeResize="0"/>
          <p:nvPr/>
        </p:nvPicPr>
        <p:blipFill rotWithShape="1">
          <a:blip r:embed="rId3">
            <a:alphaModFix/>
          </a:blip>
          <a:srcRect l="76060" t="36162" r="12424" b="44848"/>
          <a:stretch/>
        </p:blipFill>
        <p:spPr>
          <a:xfrm>
            <a:off x="5446226" y="1273138"/>
            <a:ext cx="1712455" cy="2118037"/>
          </a:xfrm>
          <a:prstGeom prst="rect">
            <a:avLst/>
          </a:prstGeom>
          <a:noFill/>
          <a:ln>
            <a:noFill/>
          </a:ln>
        </p:spPr>
      </p:pic>
      <p:pic>
        <p:nvPicPr>
          <p:cNvPr id="127" name="Google Shape;127;p20"/>
          <p:cNvPicPr preferRelativeResize="0"/>
          <p:nvPr/>
        </p:nvPicPr>
        <p:blipFill rotWithShape="1">
          <a:blip r:embed="rId3">
            <a:alphaModFix/>
          </a:blip>
          <a:srcRect l="87423" t="41818" r="1818" b="46263"/>
          <a:stretch/>
        </p:blipFill>
        <p:spPr>
          <a:xfrm>
            <a:off x="5424428" y="3600525"/>
            <a:ext cx="1709540" cy="1420604"/>
          </a:xfrm>
          <a:prstGeom prst="rect">
            <a:avLst/>
          </a:prstGeom>
          <a:noFill/>
          <a:ln>
            <a:noFill/>
          </a:ln>
        </p:spPr>
      </p:pic>
      <p:pic>
        <p:nvPicPr>
          <p:cNvPr id="128" name="Google Shape;128;p20"/>
          <p:cNvPicPr preferRelativeResize="0"/>
          <p:nvPr/>
        </p:nvPicPr>
        <p:blipFill rotWithShape="1">
          <a:blip r:embed="rId3">
            <a:alphaModFix/>
          </a:blip>
          <a:srcRect l="89091" t="53534" r="1514" b="25859"/>
          <a:stretch/>
        </p:blipFill>
        <p:spPr>
          <a:xfrm>
            <a:off x="7476958" y="4406369"/>
            <a:ext cx="1559950" cy="221022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p21"/>
          <p:cNvSpPr txBox="1"/>
          <p:nvPr/>
        </p:nvSpPr>
        <p:spPr>
          <a:xfrm>
            <a:off x="134987" y="602135"/>
            <a:ext cx="11783292" cy="54141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rial"/>
              <a:buNone/>
            </a:pPr>
            <a:r>
              <a:rPr lang="ru-RU" sz="4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Возможно при ранении:</a:t>
            </a:r>
            <a:endParaRPr/>
          </a:p>
          <a:p>
            <a:pPr marL="0" marR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rial"/>
              <a:buNone/>
            </a:pPr>
            <a:endParaRPr sz="40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rial"/>
              <a:buNone/>
            </a:pPr>
            <a:r>
              <a:rPr lang="ru-RU" sz="4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- подколенной артерии</a:t>
            </a:r>
            <a:endParaRPr/>
          </a:p>
          <a:p>
            <a:pPr marL="0" marR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rial"/>
              <a:buNone/>
            </a:pPr>
            <a:endParaRPr sz="40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rial"/>
              <a:buNone/>
            </a:pPr>
            <a:r>
              <a:rPr lang="ru-RU" sz="4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-  бедренной артерии</a:t>
            </a:r>
            <a:endParaRPr/>
          </a:p>
          <a:p>
            <a:pPr marL="0" marR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rial"/>
              <a:buNone/>
            </a:pPr>
            <a:endParaRPr sz="4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rial"/>
              <a:buNone/>
            </a:pPr>
            <a:r>
              <a:rPr lang="ru-RU" sz="4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- артерий голени и стопы</a:t>
            </a:r>
            <a:endParaRPr/>
          </a:p>
          <a:p>
            <a:pPr marL="228600" marR="0" lvl="0" indent="-508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endParaRPr sz="2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34" name="Google Shape;134;p21"/>
          <p:cNvPicPr preferRelativeResize="0"/>
          <p:nvPr/>
        </p:nvPicPr>
        <p:blipFill rotWithShape="1">
          <a:blip r:embed="rId3">
            <a:alphaModFix/>
          </a:blip>
          <a:srcRect l="76363" t="69899" r="9696" b="15152"/>
          <a:stretch/>
        </p:blipFill>
        <p:spPr>
          <a:xfrm>
            <a:off x="6288196" y="724930"/>
            <a:ext cx="2714034" cy="2183027"/>
          </a:xfrm>
          <a:prstGeom prst="rect">
            <a:avLst/>
          </a:prstGeom>
          <a:noFill/>
          <a:ln>
            <a:noFill/>
          </a:ln>
        </p:spPr>
      </p:pic>
      <p:pic>
        <p:nvPicPr>
          <p:cNvPr id="135" name="Google Shape;135;p21"/>
          <p:cNvPicPr preferRelativeResize="0"/>
          <p:nvPr/>
        </p:nvPicPr>
        <p:blipFill rotWithShape="1">
          <a:blip r:embed="rId4">
            <a:alphaModFix/>
          </a:blip>
          <a:srcRect l="19899" t="51716" r="38484" b="7576"/>
          <a:stretch/>
        </p:blipFill>
        <p:spPr>
          <a:xfrm>
            <a:off x="6296234" y="4820537"/>
            <a:ext cx="2411162" cy="1768934"/>
          </a:xfrm>
          <a:prstGeom prst="rect">
            <a:avLst/>
          </a:prstGeom>
          <a:noFill/>
          <a:ln>
            <a:noFill/>
          </a:ln>
        </p:spPr>
      </p:pic>
      <p:pic>
        <p:nvPicPr>
          <p:cNvPr id="136" name="Google Shape;136;p21"/>
          <p:cNvPicPr preferRelativeResize="0"/>
          <p:nvPr/>
        </p:nvPicPr>
        <p:blipFill rotWithShape="1">
          <a:blip r:embed="rId3">
            <a:alphaModFix/>
          </a:blip>
          <a:srcRect l="76516" t="84242" r="1665"/>
          <a:stretch/>
        </p:blipFill>
        <p:spPr>
          <a:xfrm>
            <a:off x="6277234" y="3036427"/>
            <a:ext cx="3063028" cy="165914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318</Words>
  <Application>Microsoft Office PowerPoint</Application>
  <PresentationFormat>Произвольный</PresentationFormat>
  <Paragraphs>60</Paragraphs>
  <Slides>13</Slides>
  <Notes>13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Тема Office</vt:lpstr>
      <vt:lpstr>Если у ребенка идет кровь:</vt:lpstr>
      <vt:lpstr>Кровотечение – это истечение крови из кровеносных сосудов при нарушении целостности или проницаемости их стенки.</vt:lpstr>
      <vt:lpstr>Презентация PowerPoint</vt:lpstr>
      <vt:lpstr>Методы временной остановки кровотечения:  </vt:lpstr>
      <vt:lpstr>Презентация PowerPoint</vt:lpstr>
      <vt:lpstr>Презентация PowerPoint</vt:lpstr>
      <vt:lpstr>Презентация PowerPoint</vt:lpstr>
      <vt:lpstr>2. Максимальное сгибание в суставе с последующей фиксацией в таком положении: </vt:lpstr>
      <vt:lpstr>Презентация PowerPoint</vt:lpstr>
      <vt:lpstr>3. Возвышенное положение конечности:</vt:lpstr>
      <vt:lpstr>4.Наложение жгута</vt:lpstr>
      <vt:lpstr>Презентация PowerPoint</vt:lpstr>
      <vt:lpstr>Носовые кровотечения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Если у ребенка идет кровь:</dc:title>
  <dc:creator>Кучукова</dc:creator>
  <cp:lastModifiedBy>Кучукова</cp:lastModifiedBy>
  <cp:revision>1</cp:revision>
  <dcterms:modified xsi:type="dcterms:W3CDTF">2026-04-01T07:29:02Z</dcterms:modified>
</cp:coreProperties>
</file>