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4"/>
  </p:notesMasterIdLst>
  <p:sldIdLst>
    <p:sldId id="256" r:id="rId2"/>
    <p:sldId id="397" r:id="rId3"/>
    <p:sldId id="403" r:id="rId4"/>
    <p:sldId id="398" r:id="rId5"/>
    <p:sldId id="404" r:id="rId6"/>
    <p:sldId id="402" r:id="rId7"/>
    <p:sldId id="405" r:id="rId8"/>
    <p:sldId id="399" r:id="rId9"/>
    <p:sldId id="406" r:id="rId10"/>
    <p:sldId id="400" r:id="rId11"/>
    <p:sldId id="401" r:id="rId12"/>
    <p:sldId id="300" r:id="rId13"/>
  </p:sldIdLst>
  <p:sldSz cx="9144000" cy="5143500" type="screen16x9"/>
  <p:notesSz cx="6858000" cy="9144000"/>
  <p:embeddedFontLst>
    <p:embeddedFont>
      <p:font typeface="Coming Soo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cert One" panose="020B0604020202020204" charset="0"/>
      <p:regular r:id="rId20"/>
    </p:embeddedFont>
    <p:embeddedFont>
      <p:font typeface="Roboto Mono Medium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B69782-F164-4DF6-801C-17DCA3358270}">
  <a:tblStyle styleId="{2DB69782-F164-4DF6-801C-17DCA33582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81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Лист1!$I$2:$K$2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Лист1!$I$3:$K$3</c:f>
              <c:numCache>
                <c:formatCode>General</c:formatCode>
                <c:ptCount val="3"/>
                <c:pt idx="0">
                  <c:v>50.1</c:v>
                </c:pt>
                <c:pt idx="1">
                  <c:v>50.3</c:v>
                </c:pt>
                <c:pt idx="2">
                  <c:v>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21-466C-B229-FFCD4BE8F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766720"/>
        <c:axId val="377987648"/>
      </c:barChart>
      <c:catAx>
        <c:axId val="4127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987648"/>
        <c:crosses val="autoZero"/>
        <c:auto val="1"/>
        <c:lblAlgn val="ctr"/>
        <c:lblOffset val="100"/>
        <c:noMultiLvlLbl val="0"/>
      </c:catAx>
      <c:valAx>
        <c:axId val="37798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76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Лист1!$F$23:$H$23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Лист1!$F$24:$H$24</c:f>
              <c:numCache>
                <c:formatCode>General</c:formatCode>
                <c:ptCount val="3"/>
                <c:pt idx="0">
                  <c:v>58.6</c:v>
                </c:pt>
                <c:pt idx="1">
                  <c:v>53</c:v>
                </c:pt>
                <c:pt idx="2">
                  <c:v>49.4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EF-4E24-9676-9D4F6D13C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768256"/>
        <c:axId val="377992256"/>
      </c:barChart>
      <c:catAx>
        <c:axId val="41276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992256"/>
        <c:crosses val="autoZero"/>
        <c:auto val="1"/>
        <c:lblAlgn val="ctr"/>
        <c:lblOffset val="100"/>
        <c:noMultiLvlLbl val="0"/>
      </c:catAx>
      <c:valAx>
        <c:axId val="37799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76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872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209571f4d9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1209571f4d9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7123"/>
          <a:stretch/>
        </p:blipFill>
        <p:spPr>
          <a:xfrm>
            <a:off x="3685063" y="388513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996075" y="999550"/>
            <a:ext cx="2749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 rot="-321082">
            <a:off x="5129970" y="3250327"/>
            <a:ext cx="2280640" cy="9247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4" r:id="rId4"/>
    <p:sldLayoutId id="2147483687" r:id="rId5"/>
    <p:sldLayoutId id="2147483688" r:id="rId6"/>
    <p:sldLayoutId id="2147483689" r:id="rId7"/>
    <p:sldLayoutId id="2147483690" r:id="rId8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672763" y="3138660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/>
              <a:t>Результаты ГИА </a:t>
            </a:r>
            <a:br>
              <a:rPr lang="ru-RU" sz="3200" dirty="0"/>
            </a:br>
            <a:r>
              <a:rPr lang="ru-RU" sz="3200" dirty="0"/>
              <a:t>на уровне СОО</a:t>
            </a:r>
            <a:br>
              <a:rPr lang="ru-RU" sz="3200" dirty="0"/>
            </a:br>
            <a:r>
              <a:rPr lang="ru-RU" sz="3200" dirty="0"/>
              <a:t>(учебные предмета «История» и «Обществознание»)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Л. А. </a:t>
            </a:r>
            <a:r>
              <a:rPr lang="ru-RU" sz="3200" dirty="0" err="1"/>
              <a:t>Урусмамбетова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dirty="0"/>
              <a:t>2023-2024</a:t>
            </a:r>
            <a:r>
              <a:rPr lang="ru-RU" sz="1600" b="0" dirty="0"/>
              <a:t> учебный год</a:t>
            </a:r>
            <a:endParaRPr sz="1600" b="0" dirty="0"/>
          </a:p>
        </p:txBody>
      </p:sp>
      <p:sp>
        <p:nvSpPr>
          <p:cNvPr id="316" name="Google Shape;316;p50"/>
          <p:cNvSpPr/>
          <p:nvPr/>
        </p:nvSpPr>
        <p:spPr>
          <a:xfrm>
            <a:off x="2386325" y="281901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70A19DE3-09EA-4B4B-8A6A-AB37B225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2" y="0"/>
            <a:ext cx="6698512" cy="8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23414"/>
              </p:ext>
            </p:extLst>
          </p:nvPr>
        </p:nvGraphicFramePr>
        <p:xfrm>
          <a:off x="1627761" y="864576"/>
          <a:ext cx="5499370" cy="3236534"/>
        </p:xfrm>
        <a:graphic>
          <a:graphicData uri="http://schemas.openxmlformats.org/drawingml/2006/table">
            <a:tbl>
              <a:tblPr firstRow="1" firstCol="1" bandRow="1">
                <a:tableStyleId>{2DB69782-F164-4DF6-801C-17DCA3358270}</a:tableStyleId>
              </a:tblPr>
              <a:tblGrid>
                <a:gridCol w="5499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34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Курсы ПК «Особенности преподавания истории и обществознания в условиях </a:t>
                      </a:r>
                      <a:r>
                        <a:rPr lang="ru-RU" sz="1200" dirty="0" err="1">
                          <a:effectLst/>
                        </a:rPr>
                        <a:t>цифровизации</a:t>
                      </a:r>
                      <a:r>
                        <a:rPr lang="ru-RU" sz="1200" dirty="0">
                          <a:effectLst/>
                        </a:rPr>
                        <a:t> школьного образования»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94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Курсы «Школа современного учителя» (Академия </a:t>
                      </a:r>
                      <a:r>
                        <a:rPr lang="ru-RU" sz="1200" dirty="0" err="1">
                          <a:effectLst/>
                        </a:rPr>
                        <a:t>Минпросвещения</a:t>
                      </a:r>
                      <a:r>
                        <a:rPr lang="ru-RU" sz="1200" dirty="0">
                          <a:effectLst/>
                        </a:rPr>
                        <a:t>).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4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«Особенности подготовки обучающихся к ЕГЭ по истории» на базе ГБУ ДПО «ЦНППМ» Минпросвещения КБР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2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Семинары практико-ориентированной направленности, мастер – классы с привлечением учителей ОО, показавших высокие результаты (на региональном и муниципальном уровнях).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2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Цикл семинарских занятий «Организация методической работы с учителями в аспекте решения проблем современного исторического образования»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2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Модуль «Подготовка к ЕГЭ по истории» в программе курсов ПК «Особенности  преподавания истории и обществознания в условиях </a:t>
                      </a:r>
                      <a:r>
                        <a:rPr lang="ru-RU" sz="1200" dirty="0" err="1">
                          <a:effectLst/>
                        </a:rPr>
                        <a:t>цифровизации</a:t>
                      </a:r>
                      <a:r>
                        <a:rPr lang="ru-RU" sz="1200" dirty="0">
                          <a:effectLst/>
                        </a:rPr>
                        <a:t> школьного образования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Google Shape;319;p50"/>
          <p:cNvPicPr preferRelativeResize="0"/>
          <p:nvPr/>
        </p:nvPicPr>
        <p:blipFill rotWithShape="1">
          <a:blip r:embed="rId2">
            <a:alphaModFix/>
          </a:blip>
          <a:srcRect t="16970" r="8892" b="21025"/>
          <a:stretch/>
        </p:blipFill>
        <p:spPr>
          <a:xfrm>
            <a:off x="6681848" y="4008361"/>
            <a:ext cx="2036850" cy="810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6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D9E56B-1A16-47CF-A57C-E8484D28299E}"/>
              </a:ext>
            </a:extLst>
          </p:cNvPr>
          <p:cNvSpPr txBox="1"/>
          <p:nvPr/>
        </p:nvSpPr>
        <p:spPr>
          <a:xfrm>
            <a:off x="159488" y="361507"/>
            <a:ext cx="164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Темы семинаров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9663" t="24508" r="29719" b="24726"/>
          <a:stretch/>
        </p:blipFill>
        <p:spPr bwMode="auto">
          <a:xfrm>
            <a:off x="1712068" y="265889"/>
            <a:ext cx="5888477" cy="452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380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94"/>
          <p:cNvSpPr txBox="1">
            <a:spLocks noGrp="1"/>
          </p:cNvSpPr>
          <p:nvPr>
            <p:ph type="title"/>
          </p:nvPr>
        </p:nvSpPr>
        <p:spPr>
          <a:xfrm>
            <a:off x="4996075" y="999550"/>
            <a:ext cx="2749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Благодарю!</a:t>
            </a:r>
            <a:endParaRPr dirty="0"/>
          </a:p>
        </p:txBody>
      </p:sp>
      <p:pic>
        <p:nvPicPr>
          <p:cNvPr id="1106" name="Google Shape;1106;p9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5058050" y="2198650"/>
            <a:ext cx="2505700" cy="2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9;p50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>
            <a:off x="131890" y="1356562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0;p50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>
            <a:off x="131890" y="808439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l="38352" t="33493" r="17746" b="18212"/>
          <a:stretch/>
        </p:blipFill>
        <p:spPr bwMode="auto">
          <a:xfrm>
            <a:off x="446567" y="998988"/>
            <a:ext cx="7942521" cy="3991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32591" y="1690136"/>
            <a:ext cx="2647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x-none" b="1" dirty="0"/>
              <a:t>Динамика результатов ЕГЭ по </a:t>
            </a:r>
            <a:r>
              <a:rPr lang="ru-RU" b="1" dirty="0"/>
              <a:t>истории</a:t>
            </a:r>
            <a:r>
              <a:rPr lang="x-none" b="1" dirty="0"/>
              <a:t> за последние 3 года</a:t>
            </a:r>
            <a:endParaRPr lang="ru-RU" sz="1600" b="1" dirty="0"/>
          </a:p>
        </p:txBody>
      </p:sp>
      <p:pic>
        <p:nvPicPr>
          <p:cNvPr id="11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7161746" y="701069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7161746" y="152946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7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4FCFB4E-53C0-4CA9-9ED3-A84301E514CB}"/>
              </a:ext>
            </a:extLst>
          </p:cNvPr>
          <p:cNvPicPr/>
          <p:nvPr/>
        </p:nvPicPr>
        <p:blipFill rotWithShape="1">
          <a:blip r:embed="rId2"/>
          <a:srcRect l="34392" t="30585" r="16486" b="21943"/>
          <a:stretch/>
        </p:blipFill>
        <p:spPr bwMode="auto">
          <a:xfrm>
            <a:off x="1084520" y="1241353"/>
            <a:ext cx="7389627" cy="3774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0F49A52-A41A-4840-B2DF-77440B58164E}"/>
              </a:ext>
            </a:extLst>
          </p:cNvPr>
          <p:cNvSpPr/>
          <p:nvPr/>
        </p:nvSpPr>
        <p:spPr>
          <a:xfrm>
            <a:off x="6149280" y="1147875"/>
            <a:ext cx="2647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x-none" b="1" dirty="0"/>
              <a:t>Динамика результатов ЕГЭ по </a:t>
            </a:r>
            <a:r>
              <a:rPr lang="ru-RU" b="1" dirty="0"/>
              <a:t>обществознанию</a:t>
            </a:r>
            <a:r>
              <a:rPr lang="x-none" b="1" dirty="0"/>
              <a:t> за последние 3 года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6605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472742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642" y="972765"/>
            <a:ext cx="347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среднего тестового балла по истории</a:t>
            </a:r>
          </a:p>
        </p:txBody>
      </p:sp>
      <p:pic>
        <p:nvPicPr>
          <p:cNvPr id="8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78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7C688D1C-228C-4EEA-9484-537AAAC9654C}"/>
              </a:ext>
            </a:extLst>
          </p:cNvPr>
          <p:cNvGraphicFramePr>
            <a:graphicFrameLocks/>
          </p:cNvGraphicFramePr>
          <p:nvPr/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314986-FD2A-48BB-B733-5571A34AA7CC}"/>
              </a:ext>
            </a:extLst>
          </p:cNvPr>
          <p:cNvSpPr txBox="1"/>
          <p:nvPr/>
        </p:nvSpPr>
        <p:spPr>
          <a:xfrm>
            <a:off x="3203642" y="972765"/>
            <a:ext cx="347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среднего тестового балла по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219213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7056" t="21675" r="5374" b="21674"/>
          <a:stretch/>
        </p:blipFill>
        <p:spPr bwMode="auto">
          <a:xfrm>
            <a:off x="1499036" y="87549"/>
            <a:ext cx="6167335" cy="4968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AE26F2-25B1-4ABC-9376-E407398FF572}"/>
              </a:ext>
            </a:extLst>
          </p:cNvPr>
          <p:cNvSpPr txBox="1"/>
          <p:nvPr/>
        </p:nvSpPr>
        <p:spPr>
          <a:xfrm>
            <a:off x="0" y="1032863"/>
            <a:ext cx="1608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Структура КИМ по истории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04885"/>
              </p:ext>
            </p:extLst>
          </p:nvPr>
        </p:nvGraphicFramePr>
        <p:xfrm>
          <a:off x="7783103" y="-6"/>
          <a:ext cx="1200747" cy="4757642"/>
        </p:xfrm>
        <a:graphic>
          <a:graphicData uri="http://schemas.openxmlformats.org/drawingml/2006/table">
            <a:tbl>
              <a:tblPr>
                <a:tableStyleId>{2DB69782-F164-4DF6-801C-17DCA3358270}</a:tableStyleId>
              </a:tblPr>
              <a:tblGrid>
                <a:gridCol w="491683"/>
                <a:gridCol w="709064"/>
              </a:tblGrid>
              <a:tr h="413708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Номер задания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% выполнения задания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  <a:tr h="20685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131" marR="81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7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6362E0-CCE8-4AC6-B5CE-57775F363D59}"/>
              </a:ext>
            </a:extLst>
          </p:cNvPr>
          <p:cNvSpPr txBox="1"/>
          <p:nvPr/>
        </p:nvSpPr>
        <p:spPr>
          <a:xfrm>
            <a:off x="39384" y="771727"/>
            <a:ext cx="1356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Структура КИМ по общество</a:t>
            </a:r>
          </a:p>
          <a:p>
            <a:pPr algn="ctr"/>
            <a:r>
              <a:rPr lang="ru-RU" sz="1800" b="1" dirty="0"/>
              <a:t>знанию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94442"/>
              </p:ext>
            </p:extLst>
          </p:nvPr>
        </p:nvGraphicFramePr>
        <p:xfrm>
          <a:off x="8054658" y="486756"/>
          <a:ext cx="920573" cy="4200057"/>
        </p:xfrm>
        <a:graphic>
          <a:graphicData uri="http://schemas.openxmlformats.org/drawingml/2006/table">
            <a:tbl>
              <a:tblPr>
                <a:tableStyleId>{2DB69782-F164-4DF6-801C-17DCA3358270}</a:tableStyleId>
              </a:tblPr>
              <a:tblGrid>
                <a:gridCol w="376957"/>
                <a:gridCol w="543616"/>
              </a:tblGrid>
              <a:tr h="288457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задания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% выполнения задания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59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24K1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24K2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25K1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25K2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  <a:tr h="137684"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25K3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9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4" marR="6234" marT="0" marB="0" anchor="ctr"/>
                </a:tc>
              </a:tr>
            </a:tbl>
          </a:graphicData>
        </a:graphic>
      </p:graphicFrame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6719" r="36073" b="14165"/>
          <a:stretch>
            <a:fillRect/>
          </a:stretch>
        </p:blipFill>
        <p:spPr bwMode="auto">
          <a:xfrm>
            <a:off x="1395826" y="356680"/>
            <a:ext cx="6432951" cy="446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37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119" y="1111206"/>
            <a:ext cx="3798000" cy="815700"/>
          </a:xfrm>
        </p:spPr>
        <p:txBody>
          <a:bodyPr/>
          <a:lstStyle/>
          <a:p>
            <a:r>
              <a:rPr lang="ru-RU" sz="1400" dirty="0"/>
              <a:t>Перечень ОО, продемонстрировавших низкие результаты по истории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2951" t="30351" r="52565" b="7896"/>
          <a:stretch/>
        </p:blipFill>
        <p:spPr bwMode="auto">
          <a:xfrm>
            <a:off x="1382233" y="1679640"/>
            <a:ext cx="6368902" cy="3200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oogle Shape;320;p50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>
            <a:off x="7868245" y="301257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34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5B753D-1B78-4287-85A9-553EBACC40A7}"/>
              </a:ext>
            </a:extLst>
          </p:cNvPr>
          <p:cNvPicPr/>
          <p:nvPr/>
        </p:nvPicPr>
        <p:blipFill rotWithShape="1">
          <a:blip r:embed="rId2"/>
          <a:srcRect l="56277" t="25702" r="4980" b="7955"/>
          <a:stretch/>
        </p:blipFill>
        <p:spPr bwMode="auto">
          <a:xfrm>
            <a:off x="1626781" y="1329071"/>
            <a:ext cx="6081824" cy="3700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FFC7E5B-D685-4ACE-B2A0-6B60840B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675" y="770964"/>
            <a:ext cx="3798000" cy="815700"/>
          </a:xfrm>
        </p:spPr>
        <p:txBody>
          <a:bodyPr/>
          <a:lstStyle/>
          <a:p>
            <a:r>
              <a:rPr lang="ru-RU" sz="1400" dirty="0"/>
              <a:t>Перечень ОО, продемонстрировавших низкие результаты по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425206579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274</Words>
  <Application>Microsoft Office PowerPoint</Application>
  <PresentationFormat>Экран (16:9)</PresentationFormat>
  <Paragraphs>121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Coming Soon</vt:lpstr>
      <vt:lpstr>Calibri</vt:lpstr>
      <vt:lpstr>Concert One</vt:lpstr>
      <vt:lpstr>Roboto Mono Medium</vt:lpstr>
      <vt:lpstr>Notebook Lesson by Slidesgo</vt:lpstr>
      <vt:lpstr>    Результаты ГИА  на уровне СОО (учебные предмета «История» и «Обществознание»)  Л. А. Урусмамбетова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ОО, продемонстрировавших низкие результаты по истории</vt:lpstr>
      <vt:lpstr>Перечень ОО, продемонстрировавших низкие результаты по обществознанию</vt:lpstr>
      <vt:lpstr>Презентация PowerPoint</vt:lpstr>
      <vt:lpstr>Презентация PowerPoint</vt:lpstr>
      <vt:lpstr>Благодарю!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учебный план среднего общего образования</dc:title>
  <dc:creator>User</dc:creator>
  <cp:lastModifiedBy>ЛАУРА</cp:lastModifiedBy>
  <cp:revision>57</cp:revision>
  <dcterms:modified xsi:type="dcterms:W3CDTF">2024-01-31T08:13:54Z</dcterms:modified>
</cp:coreProperties>
</file>