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4" r:id="rId1"/>
  </p:sldMasterIdLst>
  <p:notesMasterIdLst>
    <p:notesMasterId r:id="rId14"/>
  </p:notesMasterIdLst>
  <p:sldIdLst>
    <p:sldId id="256" r:id="rId2"/>
    <p:sldId id="397" r:id="rId3"/>
    <p:sldId id="403" r:id="rId4"/>
    <p:sldId id="398" r:id="rId5"/>
    <p:sldId id="404" r:id="rId6"/>
    <p:sldId id="402" r:id="rId7"/>
    <p:sldId id="405" r:id="rId8"/>
    <p:sldId id="399" r:id="rId9"/>
    <p:sldId id="406" r:id="rId10"/>
    <p:sldId id="400" r:id="rId11"/>
    <p:sldId id="401" r:id="rId12"/>
    <p:sldId id="300" r:id="rId13"/>
  </p:sldIdLst>
  <p:sldSz cx="9144000" cy="5143500" type="screen16x9"/>
  <p:notesSz cx="6858000" cy="9144000"/>
  <p:embeddedFontLst>
    <p:embeddedFont>
      <p:font typeface="Coming Soon" panose="020B0604020202020204" charset="0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oncert One" panose="020B0604020202020204" charset="0"/>
      <p:regular r:id="rId20"/>
    </p:embeddedFont>
    <p:embeddedFont>
      <p:font typeface="Roboto Mono Medium" panose="020B060402020202020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DB69782-F164-4DF6-801C-17DCA3358270}">
  <a:tblStyle styleId="{2DB69782-F164-4DF6-801C-17DCA335827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-810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trendlineType val="linear"/>
            <c:dispRSqr val="0"/>
            <c:dispEq val="0"/>
          </c:trendline>
          <c:cat>
            <c:strRef>
              <c:f>Лист1!$I$2:$K$2</c:f>
              <c:strCache>
                <c:ptCount val="3"/>
                <c:pt idx="0">
                  <c:v>2021 г.</c:v>
                </c:pt>
                <c:pt idx="1">
                  <c:v>2022 г.</c:v>
                </c:pt>
                <c:pt idx="2">
                  <c:v>2023 г.</c:v>
                </c:pt>
              </c:strCache>
            </c:strRef>
          </c:cat>
          <c:val>
            <c:numRef>
              <c:f>Лист1!$I$3:$K$3</c:f>
              <c:numCache>
                <c:formatCode>General</c:formatCode>
                <c:ptCount val="3"/>
                <c:pt idx="0">
                  <c:v>50.1</c:v>
                </c:pt>
                <c:pt idx="1">
                  <c:v>50.3</c:v>
                </c:pt>
                <c:pt idx="2">
                  <c:v>45.4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521-466C-B229-FFCD4BE8FA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2766720"/>
        <c:axId val="377987648"/>
      </c:barChart>
      <c:catAx>
        <c:axId val="4127667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77987648"/>
        <c:crosses val="autoZero"/>
        <c:auto val="1"/>
        <c:lblAlgn val="ctr"/>
        <c:lblOffset val="100"/>
        <c:noMultiLvlLbl val="0"/>
      </c:catAx>
      <c:valAx>
        <c:axId val="3779876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127667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Лист1!$F$23:$H$23</c:f>
              <c:strCache>
                <c:ptCount val="3"/>
                <c:pt idx="0">
                  <c:v>2021 г.</c:v>
                </c:pt>
                <c:pt idx="1">
                  <c:v>2022 г.</c:v>
                </c:pt>
                <c:pt idx="2">
                  <c:v>2023 г.</c:v>
                </c:pt>
              </c:strCache>
            </c:strRef>
          </c:cat>
          <c:val>
            <c:numRef>
              <c:f>Лист1!$F$24:$H$24</c:f>
              <c:numCache>
                <c:formatCode>General</c:formatCode>
                <c:ptCount val="3"/>
                <c:pt idx="0">
                  <c:v>58.6</c:v>
                </c:pt>
                <c:pt idx="1">
                  <c:v>53</c:v>
                </c:pt>
                <c:pt idx="2">
                  <c:v>49.4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7EF-4E24-9676-9D4F6D13C9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2768256"/>
        <c:axId val="377992256"/>
      </c:barChart>
      <c:catAx>
        <c:axId val="412768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7992256"/>
        <c:crosses val="autoZero"/>
        <c:auto val="1"/>
        <c:lblAlgn val="ctr"/>
        <c:lblOffset val="100"/>
        <c:noMultiLvlLbl val="0"/>
      </c:catAx>
      <c:valAx>
        <c:axId val="377992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276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787275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g1209571f4d9_0_6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1" name="Google Shape;1101;g1209571f4d9_0_6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-620881">
            <a:off x="1853551" y="40483"/>
            <a:ext cx="2068426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047887" y="524012"/>
            <a:ext cx="7048226" cy="410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93925" y="2989525"/>
            <a:ext cx="1584774" cy="1852801"/>
          </a:xfrm>
          <a:prstGeom prst="rect">
            <a:avLst/>
          </a:prstGeom>
          <a:noFill/>
          <a:ln>
            <a:noFill/>
          </a:ln>
          <a:effectLst>
            <a:outerShdw blurRad="57150" dist="19050" dir="3300000" algn="bl" rotWithShape="0">
              <a:srgbClr val="000000">
                <a:alpha val="34000"/>
              </a:srgbClr>
            </a:outerShdw>
          </a:effectLst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72763" y="3769325"/>
            <a:ext cx="142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4151" y="447699"/>
            <a:ext cx="5395700" cy="42481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2673000" y="2550900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2937741" y="3307350"/>
            <a:ext cx="3268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1">
  <p:cSld name="CAPTION_ONLY_2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8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8"/>
          <p:cNvPicPr preferRelativeResize="0"/>
          <p:nvPr/>
        </p:nvPicPr>
        <p:blipFill rotWithShape="1">
          <a:blip r:embed="rId3">
            <a:alphaModFix/>
          </a:blip>
          <a:srcRect b="7123"/>
          <a:stretch/>
        </p:blipFill>
        <p:spPr>
          <a:xfrm>
            <a:off x="3685063" y="388513"/>
            <a:ext cx="5195775" cy="4494025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8"/>
          <p:cNvSpPr txBox="1">
            <a:spLocks noGrp="1"/>
          </p:cNvSpPr>
          <p:nvPr>
            <p:ph type="title"/>
          </p:nvPr>
        </p:nvSpPr>
        <p:spPr>
          <a:xfrm>
            <a:off x="4996075" y="999550"/>
            <a:ext cx="2749500" cy="11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8"/>
          <p:cNvSpPr txBox="1">
            <a:spLocks noGrp="1"/>
          </p:cNvSpPr>
          <p:nvPr>
            <p:ph type="subTitle" idx="1"/>
          </p:nvPr>
        </p:nvSpPr>
        <p:spPr>
          <a:xfrm rot="-321082">
            <a:off x="5129970" y="3250327"/>
            <a:ext cx="2280640" cy="92471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41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APTION_ONLY_1_1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4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SECTION_TITLE_AND_DESCRIPTION_1_1_3_1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4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425" y="201113"/>
            <a:ext cx="8635149" cy="474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IG_NUMBER_1_1_2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4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44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249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oboto Mono Medium"/>
              <a:buChar char="●"/>
              <a:defRPr sz="1800"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8" r:id="rId3"/>
    <p:sldLayoutId id="2147483664" r:id="rId4"/>
    <p:sldLayoutId id="2147483687" r:id="rId5"/>
    <p:sldLayoutId id="2147483688" r:id="rId6"/>
    <p:sldLayoutId id="2147483689" r:id="rId7"/>
    <p:sldLayoutId id="2147483690" r:id="rId8"/>
  </p:sldLayoutIdLst>
  <mc:AlternateContent xmlns:mc="http://schemas.openxmlformats.org/markup-compatibility/2006" xmlns:p14="http://schemas.microsoft.com/office/powerpoint/2010/main">
    <mc:Choice Requires="p14">
      <p:transition spd="slow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50"/>
          <p:cNvSpPr txBox="1">
            <a:spLocks noGrp="1"/>
          </p:cNvSpPr>
          <p:nvPr>
            <p:ph type="ctrTitle"/>
          </p:nvPr>
        </p:nvSpPr>
        <p:spPr>
          <a:xfrm>
            <a:off x="1672763" y="3138660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3200" dirty="0"/>
              <a:t>Результаты ГИА </a:t>
            </a:r>
            <a:br>
              <a:rPr lang="ru-RU" sz="3200" dirty="0"/>
            </a:br>
            <a:r>
              <a:rPr lang="ru-RU" sz="3200" dirty="0"/>
              <a:t>на уровне СОО</a:t>
            </a:r>
            <a:br>
              <a:rPr lang="ru-RU" sz="3200" dirty="0"/>
            </a:br>
            <a:r>
              <a:rPr lang="ru-RU" sz="3200" dirty="0"/>
              <a:t>(учебные предмета «История» и «Обществознание»)</a:t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Л. А. </a:t>
            </a:r>
            <a:r>
              <a:rPr lang="ru-RU" sz="3200" dirty="0" err="1"/>
              <a:t>Урусмамбетова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dirty="0"/>
              <a:t/>
            </a:r>
            <a:br>
              <a:rPr lang="ru-RU" dirty="0"/>
            </a:br>
            <a:endParaRPr sz="2400" dirty="0">
              <a:solidFill>
                <a:schemeClr val="accent2"/>
              </a:solidFill>
            </a:endParaRPr>
          </a:p>
        </p:txBody>
      </p:sp>
      <p:sp>
        <p:nvSpPr>
          <p:cNvPr id="315" name="Google Shape;315;p50"/>
          <p:cNvSpPr txBox="1">
            <a:spLocks noGrp="1"/>
          </p:cNvSpPr>
          <p:nvPr>
            <p:ph type="subTitle" idx="1"/>
          </p:nvPr>
        </p:nvSpPr>
        <p:spPr>
          <a:xfrm>
            <a:off x="1672763" y="3769325"/>
            <a:ext cx="142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0" dirty="0"/>
              <a:t>2023-2024</a:t>
            </a:r>
            <a:r>
              <a:rPr lang="ru-RU" sz="1600" b="0" dirty="0"/>
              <a:t> учебный год</a:t>
            </a:r>
            <a:endParaRPr sz="1600" b="0" dirty="0"/>
          </a:p>
        </p:txBody>
      </p:sp>
      <p:sp>
        <p:nvSpPr>
          <p:cNvPr id="316" name="Google Shape;316;p50"/>
          <p:cNvSpPr/>
          <p:nvPr/>
        </p:nvSpPr>
        <p:spPr>
          <a:xfrm>
            <a:off x="2386325" y="2819019"/>
            <a:ext cx="617075" cy="15875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7" name="Google Shape;317;p50"/>
          <p:cNvSpPr/>
          <p:nvPr/>
        </p:nvSpPr>
        <p:spPr>
          <a:xfrm>
            <a:off x="5822625" y="2886561"/>
            <a:ext cx="613650" cy="13775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" name="Google Shape;318;p50"/>
          <p:cNvSpPr/>
          <p:nvPr/>
        </p:nvSpPr>
        <p:spPr>
          <a:xfrm>
            <a:off x="1889900" y="4413504"/>
            <a:ext cx="992850" cy="102600"/>
          </a:xfrm>
          <a:custGeom>
            <a:avLst/>
            <a:gdLst/>
            <a:ahLst/>
            <a:cxnLst/>
            <a:rect l="l" t="t" r="r" b="b"/>
            <a:pathLst>
              <a:path w="39714" h="4104" extrusionOk="0">
                <a:moveTo>
                  <a:pt x="0" y="4104"/>
                </a:moveTo>
                <a:cubicBezTo>
                  <a:pt x="11382" y="-2730"/>
                  <a:pt x="26437" y="1070"/>
                  <a:pt x="39714" y="1070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319" name="Google Shape;319;p50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>
            <a:off x="6539175" y="3603223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50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>
            <a:off x="6539175" y="3055100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70A19DE3-09EA-4B4B-8A6A-AB37B2253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172" y="0"/>
            <a:ext cx="6698512" cy="860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623414"/>
              </p:ext>
            </p:extLst>
          </p:nvPr>
        </p:nvGraphicFramePr>
        <p:xfrm>
          <a:off x="1627761" y="864576"/>
          <a:ext cx="5499370" cy="3236534"/>
        </p:xfrm>
        <a:graphic>
          <a:graphicData uri="http://schemas.openxmlformats.org/drawingml/2006/table">
            <a:tbl>
              <a:tblPr firstRow="1" firstCol="1" bandRow="1">
                <a:tableStyleId>{2DB69782-F164-4DF6-801C-17DCA3358270}</a:tableStyleId>
              </a:tblPr>
              <a:tblGrid>
                <a:gridCol w="54993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23459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Курсы ПК «Особенности преподавания истории и обществознания в условиях </a:t>
                      </a:r>
                      <a:r>
                        <a:rPr lang="ru-RU" sz="1200" dirty="0" err="1">
                          <a:effectLst/>
                        </a:rPr>
                        <a:t>цифровизации</a:t>
                      </a:r>
                      <a:r>
                        <a:rPr lang="ru-RU" sz="1200" dirty="0">
                          <a:effectLst/>
                        </a:rPr>
                        <a:t> школьного образования»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62944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Курсы «Школа современного учителя» (Академия </a:t>
                      </a:r>
                      <a:r>
                        <a:rPr lang="ru-RU" sz="1200" dirty="0" err="1">
                          <a:effectLst/>
                        </a:rPr>
                        <a:t>Минпросвещения</a:t>
                      </a:r>
                      <a:r>
                        <a:rPr lang="ru-RU" sz="1200" dirty="0">
                          <a:effectLst/>
                        </a:rPr>
                        <a:t>).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3459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«Особенности подготовки обучающихся к ЕГЭ по истории» на базе ГБУ ДПО «ЦНППМ» Минпросвещения КБР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2224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Семинары практико-ориентированной направленности, мастер – классы с привлечением учителей ОО, показавших высокие результаты (на региональном и муниципальном уровнях).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42224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Цикл семинарских занятий «Организация методической работы с учителями в аспекте решения проблем современного исторического образования»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42224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Модуль «Подготовка к ЕГЭ по истории» в программе курсов ПК «Особенности  преподавания истории и обществознания в условиях </a:t>
                      </a:r>
                      <a:r>
                        <a:rPr lang="ru-RU" sz="1200" dirty="0" err="1">
                          <a:effectLst/>
                        </a:rPr>
                        <a:t>цифровизации</a:t>
                      </a:r>
                      <a:r>
                        <a:rPr lang="ru-RU" sz="1200" dirty="0">
                          <a:effectLst/>
                        </a:rPr>
                        <a:t> школьного образования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9" name="Google Shape;319;p50"/>
          <p:cNvPicPr preferRelativeResize="0"/>
          <p:nvPr/>
        </p:nvPicPr>
        <p:blipFill rotWithShape="1">
          <a:blip r:embed="rId2">
            <a:alphaModFix/>
          </a:blip>
          <a:srcRect t="16970" r="8892" b="21025"/>
          <a:stretch/>
        </p:blipFill>
        <p:spPr>
          <a:xfrm>
            <a:off x="6681848" y="4008361"/>
            <a:ext cx="2036850" cy="8102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1362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2D9E56B-1A16-47CF-A57C-E8484D28299E}"/>
              </a:ext>
            </a:extLst>
          </p:cNvPr>
          <p:cNvSpPr txBox="1"/>
          <p:nvPr/>
        </p:nvSpPr>
        <p:spPr>
          <a:xfrm>
            <a:off x="159488" y="361507"/>
            <a:ext cx="16480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Темы семинаров</a:t>
            </a:r>
          </a:p>
        </p:txBody>
      </p:sp>
      <p:pic>
        <p:nvPicPr>
          <p:cNvPr id="7" name="Рисунок 6"/>
          <p:cNvPicPr/>
          <p:nvPr/>
        </p:nvPicPr>
        <p:blipFill rotWithShape="1">
          <a:blip r:embed="rId2"/>
          <a:srcRect l="29663" t="24508" r="29719" b="24726"/>
          <a:stretch/>
        </p:blipFill>
        <p:spPr bwMode="auto">
          <a:xfrm>
            <a:off x="1712068" y="265889"/>
            <a:ext cx="5888477" cy="45201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93802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Google Shape;1105;p94"/>
          <p:cNvSpPr txBox="1">
            <a:spLocks noGrp="1"/>
          </p:cNvSpPr>
          <p:nvPr>
            <p:ph type="title"/>
          </p:nvPr>
        </p:nvSpPr>
        <p:spPr>
          <a:xfrm>
            <a:off x="4996075" y="999550"/>
            <a:ext cx="2749500" cy="11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Благодарю!</a:t>
            </a:r>
            <a:endParaRPr dirty="0"/>
          </a:p>
        </p:txBody>
      </p:sp>
      <p:pic>
        <p:nvPicPr>
          <p:cNvPr id="1106" name="Google Shape;1106;p94"/>
          <p:cNvPicPr preferRelativeResize="0"/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 rot="10800000">
            <a:off x="5058050" y="2198650"/>
            <a:ext cx="2505700" cy="28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319;p50"/>
          <p:cNvPicPr preferRelativeResize="0"/>
          <p:nvPr/>
        </p:nvPicPr>
        <p:blipFill rotWithShape="1">
          <a:blip r:embed="rId4">
            <a:alphaModFix/>
          </a:blip>
          <a:srcRect t="16970" r="8892" b="21025"/>
          <a:stretch/>
        </p:blipFill>
        <p:spPr>
          <a:xfrm>
            <a:off x="131890" y="1356562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320;p50"/>
          <p:cNvPicPr preferRelativeResize="0"/>
          <p:nvPr/>
        </p:nvPicPr>
        <p:blipFill rotWithShape="1">
          <a:blip r:embed="rId5">
            <a:alphaModFix/>
          </a:blip>
          <a:srcRect t="16734" r="8892" b="18300"/>
          <a:stretch/>
        </p:blipFill>
        <p:spPr>
          <a:xfrm>
            <a:off x="131890" y="808439"/>
            <a:ext cx="2036850" cy="8460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/>
          <p:nvPr/>
        </p:nvPicPr>
        <p:blipFill rotWithShape="1">
          <a:blip r:embed="rId2"/>
          <a:srcRect l="38352" t="33493" r="17746" b="18212"/>
          <a:stretch/>
        </p:blipFill>
        <p:spPr bwMode="auto">
          <a:xfrm>
            <a:off x="446567" y="998988"/>
            <a:ext cx="7942521" cy="39915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532591" y="1690136"/>
            <a:ext cx="264758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x-none" b="1" dirty="0"/>
              <a:t>Динамика результатов ЕГЭ по </a:t>
            </a:r>
            <a:r>
              <a:rPr lang="ru-RU" b="1" dirty="0"/>
              <a:t>истории</a:t>
            </a:r>
            <a:r>
              <a:rPr lang="x-none" b="1" dirty="0"/>
              <a:t> за последние 3 года</a:t>
            </a:r>
            <a:endParaRPr lang="ru-RU" sz="1600" b="1" dirty="0"/>
          </a:p>
        </p:txBody>
      </p:sp>
      <p:pic>
        <p:nvPicPr>
          <p:cNvPr id="11" name="Google Shape;319;p50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>
            <a:off x="7161746" y="701069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320;p50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>
            <a:off x="7161746" y="152946"/>
            <a:ext cx="2036850" cy="8460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676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F4FCFB4E-53C0-4CA9-9ED3-A84301E514CB}"/>
              </a:ext>
            </a:extLst>
          </p:cNvPr>
          <p:cNvPicPr/>
          <p:nvPr/>
        </p:nvPicPr>
        <p:blipFill rotWithShape="1">
          <a:blip r:embed="rId2"/>
          <a:srcRect l="34392" t="30585" r="16486" b="21943"/>
          <a:stretch/>
        </p:blipFill>
        <p:spPr bwMode="auto">
          <a:xfrm>
            <a:off x="1084520" y="1241353"/>
            <a:ext cx="7389627" cy="37745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D0F49A52-A41A-4840-B2DF-77440B58164E}"/>
              </a:ext>
            </a:extLst>
          </p:cNvPr>
          <p:cNvSpPr/>
          <p:nvPr/>
        </p:nvSpPr>
        <p:spPr>
          <a:xfrm>
            <a:off x="6149280" y="1147875"/>
            <a:ext cx="264758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x-none" b="1" dirty="0"/>
              <a:t>Динамика результатов ЕГЭ по </a:t>
            </a:r>
            <a:r>
              <a:rPr lang="ru-RU" b="1" dirty="0"/>
              <a:t>обществознанию</a:t>
            </a:r>
            <a:r>
              <a:rPr lang="x-none" b="1" dirty="0"/>
              <a:t> за последние 3 года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166053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2472742"/>
              </p:ext>
            </p:extLst>
          </p:nvPr>
        </p:nvGraphicFramePr>
        <p:xfrm>
          <a:off x="2286000" y="120015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203642" y="972765"/>
            <a:ext cx="3476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Динамика среднего тестового балла по истории</a:t>
            </a:r>
          </a:p>
        </p:txBody>
      </p:sp>
      <p:pic>
        <p:nvPicPr>
          <p:cNvPr id="8" name="Google Shape;319;p50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>
            <a:off x="6539175" y="3603223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320;p50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>
            <a:off x="6539175" y="3055100"/>
            <a:ext cx="2036850" cy="8460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2781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>
            <a:extLst>
              <a:ext uri="{FF2B5EF4-FFF2-40B4-BE49-F238E27FC236}">
                <a16:creationId xmlns="" xmlns:a16="http://schemas.microsoft.com/office/drawing/2014/main" id="{7C688D1C-228C-4EEA-9484-537AAAC9654C}"/>
              </a:ext>
            </a:extLst>
          </p:cNvPr>
          <p:cNvGraphicFramePr>
            <a:graphicFrameLocks/>
          </p:cNvGraphicFramePr>
          <p:nvPr/>
        </p:nvGraphicFramePr>
        <p:xfrm>
          <a:off x="2286000" y="120015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F314986-FD2A-48BB-B733-5571A34AA7CC}"/>
              </a:ext>
            </a:extLst>
          </p:cNvPr>
          <p:cNvSpPr txBox="1"/>
          <p:nvPr/>
        </p:nvSpPr>
        <p:spPr>
          <a:xfrm>
            <a:off x="3203642" y="972765"/>
            <a:ext cx="3476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Динамика среднего тестового балла по обществознанию</a:t>
            </a:r>
          </a:p>
        </p:txBody>
      </p:sp>
    </p:spTree>
    <p:extLst>
      <p:ext uri="{BB962C8B-B14F-4D97-AF65-F5344CB8AC3E}">
        <p14:creationId xmlns:p14="http://schemas.microsoft.com/office/powerpoint/2010/main" val="2192139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/>
          <p:nvPr/>
        </p:nvPicPr>
        <p:blipFill rotWithShape="1">
          <a:blip r:embed="rId2"/>
          <a:srcRect l="67056" t="21675" r="5374" b="21674"/>
          <a:stretch/>
        </p:blipFill>
        <p:spPr bwMode="auto">
          <a:xfrm>
            <a:off x="1499036" y="87549"/>
            <a:ext cx="6167335" cy="49684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6AE26F2-25B1-4ABC-9376-E407398FF572}"/>
              </a:ext>
            </a:extLst>
          </p:cNvPr>
          <p:cNvSpPr txBox="1"/>
          <p:nvPr/>
        </p:nvSpPr>
        <p:spPr>
          <a:xfrm>
            <a:off x="0" y="1032863"/>
            <a:ext cx="16083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Структура КИМ по истории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3504885"/>
              </p:ext>
            </p:extLst>
          </p:nvPr>
        </p:nvGraphicFramePr>
        <p:xfrm>
          <a:off x="7783103" y="-6"/>
          <a:ext cx="1200747" cy="4757642"/>
        </p:xfrm>
        <a:graphic>
          <a:graphicData uri="http://schemas.openxmlformats.org/drawingml/2006/table">
            <a:tbl>
              <a:tblPr>
                <a:tableStyleId>{2DB69782-F164-4DF6-801C-17DCA3358270}</a:tableStyleId>
              </a:tblPr>
              <a:tblGrid>
                <a:gridCol w="491683"/>
                <a:gridCol w="709064"/>
              </a:tblGrid>
              <a:tr h="413708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Номер задания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% выполнения задания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</a:tr>
              <a:tr h="20685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54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</a:tr>
              <a:tr h="20685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61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</a:tr>
              <a:tr h="20685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3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30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</a:tr>
              <a:tr h="20685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49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</a:tr>
              <a:tr h="20685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11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</a:tr>
              <a:tr h="20685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37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</a:tr>
              <a:tr h="20685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7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16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</a:tr>
              <a:tr h="20685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60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</a:tr>
              <a:tr h="20685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9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45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</a:tr>
              <a:tr h="20685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65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</a:tr>
              <a:tr h="20685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11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78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</a:tr>
              <a:tr h="20685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12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25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</a:tr>
              <a:tr h="20685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13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47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</a:tr>
              <a:tr h="20685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14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86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</a:tr>
              <a:tr h="20685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15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19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</a:tr>
              <a:tr h="20685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16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59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</a:tr>
              <a:tr h="20685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17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39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</a:tr>
              <a:tr h="20685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18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13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</a:tr>
              <a:tr h="20685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19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25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</a:tr>
              <a:tr h="20685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9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</a:tr>
              <a:tr h="20685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21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8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131" marR="8131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3975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A6362E0-CCE8-4AC6-B5CE-57775F363D59}"/>
              </a:ext>
            </a:extLst>
          </p:cNvPr>
          <p:cNvSpPr txBox="1"/>
          <p:nvPr/>
        </p:nvSpPr>
        <p:spPr>
          <a:xfrm>
            <a:off x="39384" y="771727"/>
            <a:ext cx="13564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/>
              <a:t>Структура КИМ по общество</a:t>
            </a:r>
          </a:p>
          <a:p>
            <a:pPr algn="ctr"/>
            <a:r>
              <a:rPr lang="ru-RU" sz="1800" b="1" dirty="0"/>
              <a:t>знанию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9394442"/>
              </p:ext>
            </p:extLst>
          </p:nvPr>
        </p:nvGraphicFramePr>
        <p:xfrm>
          <a:off x="8054658" y="486756"/>
          <a:ext cx="920573" cy="4200057"/>
        </p:xfrm>
        <a:graphic>
          <a:graphicData uri="http://schemas.openxmlformats.org/drawingml/2006/table">
            <a:tbl>
              <a:tblPr>
                <a:tableStyleId>{2DB69782-F164-4DF6-801C-17DCA3358270}</a:tableStyleId>
              </a:tblPr>
              <a:tblGrid>
                <a:gridCol w="376957"/>
                <a:gridCol w="543616"/>
              </a:tblGrid>
              <a:tr h="288457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Номер задания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% выполнения задания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</a:tr>
              <a:tr h="13768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49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</a:tr>
              <a:tr h="13768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72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</a:tr>
              <a:tr h="13768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27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</a:tr>
              <a:tr h="13768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83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</a:tr>
              <a:tr h="13768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59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</a:tr>
              <a:tr h="13768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47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</a:tr>
              <a:tr h="13768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7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43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</a:tr>
              <a:tr h="13768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8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77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</a:tr>
              <a:tr h="13768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9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91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</a:tr>
              <a:tr h="13768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10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49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</a:tr>
              <a:tr h="13768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11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61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</a:tr>
              <a:tr h="13768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12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37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</a:tr>
              <a:tr h="13768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13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37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</a:tr>
              <a:tr h="13768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14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33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</a:tr>
              <a:tr h="13768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15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42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</a:tr>
              <a:tr h="13768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16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49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</a:tr>
              <a:tr h="13768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17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82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</a:tr>
              <a:tr h="13768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18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36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</a:tr>
              <a:tr h="13768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19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14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</a:tr>
              <a:tr h="13768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20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24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</a:tr>
              <a:tr h="13768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21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64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</a:tr>
              <a:tr h="13768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22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39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</a:tr>
              <a:tr h="13768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23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36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</a:tr>
              <a:tr h="13768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24K1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39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</a:tr>
              <a:tr h="13768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24K2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17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</a:tr>
              <a:tr h="13768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25K1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27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</a:tr>
              <a:tr h="13768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25K2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29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</a:tr>
              <a:tr h="137684"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25K3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24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34" marR="6234" marT="0" marB="0" anchor="ctr"/>
                </a:tc>
              </a:tr>
            </a:tbl>
          </a:graphicData>
        </a:graphic>
      </p:graphicFrame>
      <p:pic>
        <p:nvPicPr>
          <p:cNvPr id="3074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7" t="16719" r="36073" b="14165"/>
          <a:stretch>
            <a:fillRect/>
          </a:stretch>
        </p:blipFill>
        <p:spPr bwMode="auto">
          <a:xfrm>
            <a:off x="1395826" y="356680"/>
            <a:ext cx="6432951" cy="4461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1370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1119" y="1111206"/>
            <a:ext cx="3798000" cy="815700"/>
          </a:xfrm>
        </p:spPr>
        <p:txBody>
          <a:bodyPr/>
          <a:lstStyle/>
          <a:p>
            <a:r>
              <a:rPr lang="ru-RU" sz="1400" dirty="0"/>
              <a:t>Перечень ОО, продемонстрировавших низкие результаты по истории</a:t>
            </a:r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l="12951" t="30351" r="52565" b="7896"/>
          <a:stretch/>
        </p:blipFill>
        <p:spPr bwMode="auto">
          <a:xfrm>
            <a:off x="1382233" y="1679640"/>
            <a:ext cx="6368902" cy="32007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Google Shape;320;p50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>
            <a:off x="7868245" y="3012570"/>
            <a:ext cx="2036850" cy="8460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1342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95B753D-1B78-4287-85A9-553EBACC40A7}"/>
              </a:ext>
            </a:extLst>
          </p:cNvPr>
          <p:cNvPicPr/>
          <p:nvPr/>
        </p:nvPicPr>
        <p:blipFill rotWithShape="1">
          <a:blip r:embed="rId2"/>
          <a:srcRect l="56277" t="25702" r="4980" b="7955"/>
          <a:stretch/>
        </p:blipFill>
        <p:spPr bwMode="auto">
          <a:xfrm>
            <a:off x="1626781" y="1329071"/>
            <a:ext cx="6081824" cy="37001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2FFC7E5B-D685-4ACE-B2A0-6B60840B7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6675" y="770964"/>
            <a:ext cx="3798000" cy="815700"/>
          </a:xfrm>
        </p:spPr>
        <p:txBody>
          <a:bodyPr/>
          <a:lstStyle/>
          <a:p>
            <a:r>
              <a:rPr lang="ru-RU" sz="1400" dirty="0"/>
              <a:t>Перечень ОО, продемонстрировавших низкие результаты по обществознанию</a:t>
            </a:r>
          </a:p>
        </p:txBody>
      </p:sp>
    </p:spTree>
    <p:extLst>
      <p:ext uri="{BB962C8B-B14F-4D97-AF65-F5344CB8AC3E}">
        <p14:creationId xmlns:p14="http://schemas.microsoft.com/office/powerpoint/2010/main" val="425206579"/>
      </p:ext>
    </p:extLst>
  </p:cSld>
  <p:clrMapOvr>
    <a:masterClrMapping/>
  </p:clrMapOvr>
</p:sld>
</file>

<file path=ppt/theme/theme1.xml><?xml version="1.0" encoding="utf-8"?>
<a:theme xmlns:a="http://schemas.openxmlformats.org/drawingml/2006/main" name="Notebook Lesson by Slidesgo">
  <a:themeElements>
    <a:clrScheme name="Simple Light">
      <a:dk1>
        <a:srgbClr val="595959"/>
      </a:dk1>
      <a:lt1>
        <a:srgbClr val="F1C232"/>
      </a:lt1>
      <a:dk2>
        <a:srgbClr val="595959"/>
      </a:dk2>
      <a:lt2>
        <a:srgbClr val="A8D68C"/>
      </a:lt2>
      <a:accent1>
        <a:srgbClr val="F1C232"/>
      </a:accent1>
      <a:accent2>
        <a:srgbClr val="B44141"/>
      </a:accent2>
      <a:accent3>
        <a:srgbClr val="F1C232"/>
      </a:accent3>
      <a:accent4>
        <a:srgbClr val="DF7070"/>
      </a:accent4>
      <a:accent5>
        <a:srgbClr val="7A9E64"/>
      </a:accent5>
      <a:accent6>
        <a:srgbClr val="595959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2135</TotalTime>
  <Words>274</Words>
  <Application>Microsoft Office PowerPoint</Application>
  <PresentationFormat>Экран (16:9)</PresentationFormat>
  <Paragraphs>121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Times New Roman</vt:lpstr>
      <vt:lpstr>Coming Soon</vt:lpstr>
      <vt:lpstr>Calibri</vt:lpstr>
      <vt:lpstr>Concert One</vt:lpstr>
      <vt:lpstr>Roboto Mono Medium</vt:lpstr>
      <vt:lpstr>Notebook Lesson by Slidesgo</vt:lpstr>
      <vt:lpstr>    Результаты ГИА  на уровне СОО (учебные предмета «История» и «Обществознание»)  Л. А. Урусмамбетова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Перечень ОО, продемонстрировавших низкие результаты по истории</vt:lpstr>
      <vt:lpstr>Перечень ОО, продемонстрировавших низкие результаты по обществознанию</vt:lpstr>
      <vt:lpstr>Презентация PowerPoint</vt:lpstr>
      <vt:lpstr>Презентация PowerPoint</vt:lpstr>
      <vt:lpstr>Благодарю!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Федеральный учебный план среднего общего образования</dc:title>
  <dc:creator>User</dc:creator>
  <cp:lastModifiedBy>ЛАУРА</cp:lastModifiedBy>
  <cp:revision>57</cp:revision>
  <dcterms:modified xsi:type="dcterms:W3CDTF">2024-01-31T08:13:54Z</dcterms:modified>
</cp:coreProperties>
</file>