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0" r:id="rId3"/>
    <p:sldId id="258" r:id="rId4"/>
    <p:sldId id="261" r:id="rId5"/>
    <p:sldId id="262" r:id="rId6"/>
    <p:sldId id="257" r:id="rId7"/>
    <p:sldId id="263" r:id="rId8"/>
    <p:sldId id="264" r:id="rId9"/>
    <p:sldId id="265" r:id="rId10"/>
    <p:sldId id="259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597DB-B5DD-4BAF-B0E0-43DC1D3E3088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CEC5A-6C06-44DA-A301-B5311E7B7B7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CEC5A-6C06-44DA-A301-B5311E7B7B77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388B36-8026-4246-809D-341A98580E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9A36EA-26F9-476C-9B9D-58C317B89D2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67364-CA68-4629-8F9F-D1E0FF9E288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889F79-28C9-4C79-9C30-D5DADAEA73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5A2F27-B6B9-4BAA-B597-02D18136646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DF9FB8-EC62-425B-9519-3B4F67CEC4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85048-F7C1-46F4-90FF-E2980D934EB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0FB33C-3093-4DB3-9048-A799908ACD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B1C687-023E-44B6-A7D1-D8328A3D74E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BFC08A-D3BB-43B1-AD7A-2BFA3BFFEA6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2BC05B-3F16-43D3-85E8-FA3DAAFB08E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9F38DAA-7BD1-473D-815A-27899EA748D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04800"/>
            <a:ext cx="7772400" cy="1676400"/>
          </a:xfrm>
        </p:spPr>
        <p:txBody>
          <a:bodyPr/>
          <a:lstStyle/>
          <a:p>
            <a:r>
              <a:rPr lang="ru-RU" sz="2800" i="1" dirty="0" smtClean="0"/>
              <a:t>ОБУЧЕНИЕ ДЕТЕЙ С ОВЗ НА УРОКАХ ИСТОРИИ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2362200"/>
            <a:ext cx="3429000" cy="2895600"/>
          </a:xfrm>
        </p:spPr>
        <p:txBody>
          <a:bodyPr/>
          <a:lstStyle/>
          <a:p>
            <a:pPr algn="l"/>
            <a:r>
              <a:rPr lang="ru-RU" sz="2000" dirty="0" smtClean="0"/>
              <a:t>ст.2 п.1 Конституции РФ «каждый имеет право на образование» </a:t>
            </a:r>
          </a:p>
          <a:p>
            <a:pPr algn="l"/>
            <a:r>
              <a:rPr lang="ru-RU" sz="2000" dirty="0" smtClean="0"/>
              <a:t> </a:t>
            </a:r>
            <a:r>
              <a:rPr lang="ru-RU" sz="2000" dirty="0" smtClean="0"/>
              <a:t>ст.2 п.4. «основное общее образование обязательно. Родители или лица, их заменяющие, обеспечивают получение детьми основного общего образования»</a:t>
            </a:r>
            <a:endParaRPr lang="ru-RU" sz="2000" i="1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5334000" y="1828800"/>
            <a:ext cx="2743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endParaRPr lang="ru-RU" sz="3200" i="1" dirty="0">
              <a:latin typeface="Book Antiqua" pitchFamily="18" charset="0"/>
            </a:endParaRPr>
          </a:p>
        </p:txBody>
      </p:sp>
      <p:pic>
        <p:nvPicPr>
          <p:cNvPr id="1026" name="Picture 2" descr="C:\Users\школа\Desktop\hello_html_m72b9a6c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2667000"/>
            <a:ext cx="301496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>
                <a:latin typeface="Book Antiqua" pitchFamily="18" charset="0"/>
              </a:rPr>
              <a:t>Источники используемых материалов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3048000" cy="4525963"/>
          </a:xfrm>
        </p:spPr>
        <p:txBody>
          <a:bodyPr/>
          <a:lstStyle/>
          <a:p>
            <a:pPr lvl="1">
              <a:buFontTx/>
              <a:buChar char="•"/>
            </a:pPr>
            <a:r>
              <a:rPr lang="ru-RU" sz="1600" b="1" u="sng">
                <a:latin typeface="Book Antiqua" pitchFamily="18" charset="0"/>
              </a:rPr>
              <a:t>http://www.retromap.ru/links/album14.html</a:t>
            </a:r>
            <a:r>
              <a:rPr lang="ru-RU" sz="1600">
                <a:latin typeface="Book Antiqua" pitchFamily="18" charset="0"/>
              </a:rPr>
              <a:t> </a:t>
            </a:r>
          </a:p>
          <a:p>
            <a:pPr lvl="1">
              <a:buFontTx/>
              <a:buChar char="•"/>
            </a:pPr>
            <a:endParaRPr lang="ru-RU" sz="1600">
              <a:latin typeface="Book Antiqua" pitchFamily="18" charset="0"/>
            </a:endParaRPr>
          </a:p>
          <a:p>
            <a:pPr lvl="1">
              <a:buFontTx/>
              <a:buChar char="•"/>
            </a:pPr>
            <a:r>
              <a:rPr lang="ru-RU" sz="1600" b="1" u="sng">
                <a:latin typeface="Book Antiqua" pitchFamily="18" charset="0"/>
              </a:rPr>
              <a:t>http://apew.ru/defensive-equipment-war</a:t>
            </a:r>
            <a:r>
              <a:rPr lang="ru-RU" sz="1600">
                <a:latin typeface="Book Antiqua" pitchFamily="18" charset="0"/>
              </a:rPr>
              <a:t> </a:t>
            </a:r>
          </a:p>
          <a:p>
            <a:pPr lvl="1">
              <a:buFontTx/>
              <a:buChar char="•"/>
            </a:pPr>
            <a:endParaRPr lang="ru-RU" sz="1600">
              <a:latin typeface="Book Antiqua" pitchFamily="18" charset="0"/>
            </a:endParaRPr>
          </a:p>
          <a:p>
            <a:pPr lvl="1">
              <a:buFontTx/>
              <a:buChar char="•"/>
            </a:pPr>
            <a:r>
              <a:rPr lang="ru-RU" sz="1600" b="1" u="sng">
                <a:latin typeface="Book Antiqua" pitchFamily="18" charset="0"/>
              </a:rPr>
              <a:t>http://nach-9school.ucoz.ru/load/urok_tekhnologii_v_3_klasse/1-1-0-3</a:t>
            </a:r>
            <a:r>
              <a:rPr lang="ru-RU" sz="1600">
                <a:latin typeface="Book Antiqua" pitchFamily="18" charset="0"/>
              </a:rPr>
              <a:t> </a:t>
            </a:r>
          </a:p>
          <a:p>
            <a:pPr lvl="1">
              <a:buFontTx/>
              <a:buChar char="•"/>
            </a:pPr>
            <a:endParaRPr lang="ru-RU" sz="1600">
              <a:latin typeface="Book Antiqua" pitchFamily="18" charset="0"/>
            </a:endParaRPr>
          </a:p>
          <a:p>
            <a:pPr lvl="1">
              <a:buFontTx/>
              <a:buChar char="•"/>
            </a:pPr>
            <a:r>
              <a:rPr lang="ru-RU" sz="1600" b="1" u="sng">
                <a:latin typeface="Book Antiqua" pitchFamily="18" charset="0"/>
              </a:rPr>
              <a:t>http://www.proshkolu.ru/user/sergeywaz/file/840056/</a:t>
            </a:r>
            <a:r>
              <a:rPr lang="ru-RU" sz="1600">
                <a:latin typeface="Book Antiqua" pitchFamily="18" charset="0"/>
              </a:rPr>
              <a:t> </a:t>
            </a:r>
          </a:p>
          <a:p>
            <a:pPr lvl="1">
              <a:buFontTx/>
              <a:buChar char="•"/>
            </a:pPr>
            <a:endParaRPr lang="ru-RU" sz="1600">
              <a:latin typeface="Book Antiqua" pitchFamily="18" charset="0"/>
            </a:endParaRPr>
          </a:p>
          <a:p>
            <a:pPr lvl="1">
              <a:buFontTx/>
              <a:buChar char="•"/>
            </a:pPr>
            <a:r>
              <a:rPr lang="ru-RU" sz="1600" b="1" u="sng">
                <a:latin typeface="Book Antiqua" pitchFamily="18" charset="0"/>
              </a:rPr>
              <a:t>http://rufoto.eu/domain/g-vik.narod.ru/</a:t>
            </a:r>
            <a:r>
              <a:rPr lang="ru-RU" sz="1600">
                <a:latin typeface="Book Antiqua" pitchFamily="18" charset="0"/>
              </a:rPr>
              <a:t> </a:t>
            </a:r>
          </a:p>
          <a:p>
            <a:endParaRPr lang="ru-RU" sz="1600">
              <a:latin typeface="Book Antiqua" pitchFamily="18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5257800" y="1676400"/>
            <a:ext cx="2971800" cy="443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ru-RU" sz="1600" b="1" u="sng">
                <a:latin typeface="Book Antiqua" pitchFamily="18" charset="0"/>
              </a:rPr>
              <a:t>http://obozrevatel.com/news/2008/5/16/237628.htm</a:t>
            </a:r>
            <a:r>
              <a:rPr lang="ru-RU" sz="1600">
                <a:latin typeface="Book Antiqua" pitchFamily="18" charset="0"/>
              </a:rPr>
              <a:t> </a:t>
            </a:r>
          </a:p>
          <a:p>
            <a:pPr lvl="1"/>
            <a:endParaRPr lang="ru-RU" sz="1600">
              <a:latin typeface="Book Antiqua" pitchFamily="18" charset="0"/>
            </a:endParaRPr>
          </a:p>
          <a:p>
            <a:pPr lvl="1"/>
            <a:r>
              <a:rPr lang="ru-RU" sz="1600" b="1" u="sng">
                <a:latin typeface="Book Antiqua" pitchFamily="18" charset="0"/>
              </a:rPr>
              <a:t>http://forum.vidovdan.org/viewtopic.php?f=24&amp;t=11965&amp;p=207458&amp;</a:t>
            </a:r>
            <a:r>
              <a:rPr lang="ru-RU" sz="1600">
                <a:latin typeface="Book Antiqua" pitchFamily="18" charset="0"/>
              </a:rPr>
              <a:t> </a:t>
            </a:r>
          </a:p>
          <a:p>
            <a:pPr lvl="1"/>
            <a:endParaRPr lang="ru-RU" sz="1600">
              <a:latin typeface="Book Antiqua" pitchFamily="18" charset="0"/>
            </a:endParaRPr>
          </a:p>
          <a:p>
            <a:pPr lvl="2"/>
            <a:r>
              <a:rPr lang="ru-RU" sz="1600" b="1" u="sng">
                <a:latin typeface="Book Antiqua" pitchFamily="18" charset="0"/>
              </a:rPr>
              <a:t>http://kazan.eparhia.ru/zhurnal/?id=21295&amp;print=1</a:t>
            </a:r>
            <a:r>
              <a:rPr lang="ru-RU" sz="1600">
                <a:latin typeface="Book Antiqua" pitchFamily="18" charset="0"/>
              </a:rPr>
              <a:t> </a:t>
            </a:r>
          </a:p>
          <a:p>
            <a:pPr lvl="1"/>
            <a:endParaRPr lang="ru-RU" sz="1600">
              <a:latin typeface="Book Antiqua" pitchFamily="18" charset="0"/>
            </a:endParaRPr>
          </a:p>
          <a:p>
            <a:pPr lvl="2"/>
            <a:r>
              <a:rPr lang="ru-RU" sz="1600" b="1" u="sng">
                <a:latin typeface="Book Antiqua" pitchFamily="18" charset="0"/>
              </a:rPr>
              <a:t>http://allgfx.net/2010/12/13/page/2/</a:t>
            </a:r>
            <a:r>
              <a:rPr lang="ru-RU" sz="1600">
                <a:latin typeface="Book Antiqua" pitchFamily="18" charset="0"/>
              </a:rPr>
              <a:t> </a:t>
            </a:r>
          </a:p>
          <a:p>
            <a:pPr lvl="1"/>
            <a:endParaRPr lang="ru-RU" sz="1600">
              <a:latin typeface="Book Antiqua" pitchFamily="18" charset="0"/>
            </a:endParaRPr>
          </a:p>
          <a:p>
            <a:pPr lvl="2"/>
            <a:r>
              <a:rPr lang="ru-RU" sz="1600" b="1" u="sng">
                <a:latin typeface="Book Antiqua" pitchFamily="18" charset="0"/>
              </a:rPr>
              <a:t>http://alldes.net/photoshop-tutorials/desing/dizain-saita-stilie-staroi-bumaghi.html</a:t>
            </a:r>
            <a:r>
              <a:rPr lang="ru-RU" sz="1600">
                <a:latin typeface="Book Antiqua" pitchFamily="18" charset="0"/>
              </a:rPr>
              <a:t> </a:t>
            </a:r>
          </a:p>
          <a:p>
            <a:pPr lvl="1"/>
            <a:endParaRPr lang="ru-RU" sz="1600">
              <a:latin typeface="Book Antiqua" pitchFamily="18" charset="0"/>
            </a:endParaRPr>
          </a:p>
          <a:p>
            <a:pPr lvl="1"/>
            <a:endParaRPr lang="ru-RU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04800"/>
            <a:ext cx="7772400" cy="1524000"/>
          </a:xfrm>
        </p:spPr>
        <p:txBody>
          <a:bodyPr/>
          <a:lstStyle/>
          <a:p>
            <a:r>
              <a:rPr lang="ru-RU" sz="3200" dirty="0" smtClean="0"/>
              <a:t>Перед учителем сразу встает целый ряд </a:t>
            </a:r>
            <a:r>
              <a:rPr lang="ru-RU" sz="3200" dirty="0" smtClean="0"/>
              <a:t>вопросов</a:t>
            </a:r>
            <a:r>
              <a:rPr lang="ru-RU" dirty="0" smtClean="0"/>
              <a:t>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1828800"/>
            <a:ext cx="7239000" cy="4495800"/>
          </a:xfrm>
        </p:spPr>
        <p:txBody>
          <a:bodyPr/>
          <a:lstStyle/>
          <a:p>
            <a:pPr algn="l"/>
            <a:r>
              <a:rPr lang="ru-RU" dirty="0" smtClean="0"/>
              <a:t>1. Как обучать детей с ОВЗ, не  нанося вреда здоровью; </a:t>
            </a:r>
          </a:p>
          <a:p>
            <a:pPr algn="l"/>
            <a:r>
              <a:rPr lang="ru-RU" dirty="0" smtClean="0"/>
              <a:t>2. как совмещать обучение детей с ОВЗ и обычных детей в рамках школьного урока; </a:t>
            </a:r>
          </a:p>
          <a:p>
            <a:pPr algn="l"/>
            <a:r>
              <a:rPr lang="ru-RU" dirty="0" smtClean="0"/>
              <a:t>3. как адаптировать детей с ОВЗ в условиях обучения в общеобразовательной школе.</a:t>
            </a:r>
          </a:p>
          <a:p>
            <a:pPr algn="l"/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126162"/>
          </a:xfrm>
        </p:spPr>
        <p:txBody>
          <a:bodyPr/>
          <a:lstStyle/>
          <a:p>
            <a:pPr algn="l"/>
            <a:r>
              <a:rPr lang="ru-RU" sz="2800" dirty="0" smtClean="0">
                <a:solidFill>
                  <a:srgbClr val="FF0000"/>
                </a:solidFill>
              </a:rPr>
              <a:t>В современном образовании истории как учебному предмету уделяется особое внимание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 smtClean="0"/>
              <a:t>История должна способствовать формированию исторического мышления, осознанию целостности и взаимосвязи мира, воспитанию гуманизма, толерантности и патриотизма. Особенностями этого предмета являются: наличие большого фактического материала, его запоминание, правильное восприятие времени и пространства, т.е. понимание датировок до нашей эры и нашей эры, умение сопоставлять прошлое и современность, работа </a:t>
            </a:r>
            <a:r>
              <a:rPr lang="ru-RU" sz="2800" dirty="0" smtClean="0"/>
              <a:t>с. </a:t>
            </a:r>
            <a:r>
              <a:rPr lang="ru-RU" sz="2800" dirty="0" smtClean="0"/>
              <a:t>картами</a:t>
            </a:r>
            <a:r>
              <a:rPr lang="ru-RU" sz="2800" i="1" dirty="0" smtClean="0">
                <a:latin typeface="Book Antiqua" pitchFamily="18" charset="0"/>
              </a:rPr>
              <a:t/>
            </a:r>
            <a:br>
              <a:rPr lang="ru-RU" sz="2800" i="1" dirty="0" smtClean="0">
                <a:latin typeface="Book Antiqua" pitchFamily="18" charset="0"/>
              </a:rPr>
            </a:br>
            <a:endParaRPr lang="ru-RU" sz="2800" dirty="0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990600" y="1981200"/>
            <a:ext cx="2667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>
              <a:solidFill>
                <a:srgbClr val="800000"/>
              </a:solidFill>
            </a:endParaRPr>
          </a:p>
          <a:p>
            <a:pPr>
              <a:spcBef>
                <a:spcPct val="50000"/>
              </a:spcBef>
            </a:pPr>
            <a:endParaRPr lang="ru-RU" b="1" u="sng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135562"/>
          </a:xfrm>
        </p:spPr>
        <p:txBody>
          <a:bodyPr/>
          <a:lstStyle/>
          <a:p>
            <a:pPr algn="l"/>
            <a:r>
              <a:rPr lang="ru-RU" sz="3200" dirty="0" smtClean="0">
                <a:solidFill>
                  <a:srgbClr val="FF0000"/>
                </a:solidFill>
              </a:rPr>
              <a:t>Особое место занимает проблема мотивации учащихся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dirty="0" smtClean="0"/>
              <a:t>П</a:t>
            </a:r>
            <a:r>
              <a:rPr lang="ru-RU" sz="3200" dirty="0" smtClean="0"/>
              <a:t>еред </a:t>
            </a:r>
            <a:r>
              <a:rPr lang="ru-RU" sz="3200" dirty="0" smtClean="0"/>
              <a:t>учителем встает задача разработки и проведения интересного, информативного, но, в то же время, доступного для ребенка с ОВЗ урока.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14400" y="1905000"/>
            <a:ext cx="3175000" cy="4525963"/>
          </a:xfrm>
          <a:noFill/>
          <a:ln/>
        </p:spPr>
        <p:txBody>
          <a:bodyPr/>
          <a:lstStyle/>
          <a:p>
            <a:pPr>
              <a:buNone/>
            </a:pP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334000" y="1828800"/>
            <a:ext cx="2743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ru-RU" sz="2400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</a:t>
            </a:r>
            <a:r>
              <a:rPr lang="ru-RU" dirty="0" smtClean="0"/>
              <a:t>ехнологии </a:t>
            </a:r>
            <a:r>
              <a:rPr lang="ru-RU" dirty="0" smtClean="0"/>
              <a:t>обучения детей с ОВЗ</a:t>
            </a:r>
            <a:endParaRPr lang="ru-RU" dirty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14400" y="1905000"/>
            <a:ext cx="4267200" cy="4525963"/>
          </a:xfrm>
          <a:noFill/>
          <a:ln/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Игровая </a:t>
            </a:r>
          </a:p>
          <a:p>
            <a:pPr marL="514350" indent="-514350">
              <a:buAutoNum type="arabicPeriod"/>
            </a:pPr>
            <a:r>
              <a:rPr lang="ru-RU" dirty="0" smtClean="0"/>
              <a:t>Технология </a:t>
            </a:r>
            <a:r>
              <a:rPr lang="ru-RU" dirty="0" smtClean="0"/>
              <a:t>уровневой дифференциации</a:t>
            </a:r>
            <a:r>
              <a:rPr lang="ru-RU" dirty="0" smtClean="0"/>
              <a:t>.</a:t>
            </a:r>
          </a:p>
          <a:p>
            <a:pPr marL="514350" indent="-514350">
              <a:buAutoNum type="arabicPeriod"/>
            </a:pPr>
            <a:r>
              <a:rPr lang="ru-RU" dirty="0" smtClean="0"/>
              <a:t> </a:t>
            </a:r>
            <a:r>
              <a:rPr lang="ru-RU" dirty="0" smtClean="0"/>
              <a:t>Проектная </a:t>
            </a:r>
            <a:r>
              <a:rPr lang="ru-RU" dirty="0" smtClean="0"/>
              <a:t>технология </a:t>
            </a:r>
          </a:p>
          <a:p>
            <a:pPr marL="514350" indent="-514350">
              <a:buNone/>
            </a:pPr>
            <a:r>
              <a:rPr lang="ru-RU" dirty="0" smtClean="0"/>
              <a:t>и т.д. 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334000" y="1828800"/>
            <a:ext cx="2743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 sz="2400" dirty="0">
              <a:latin typeface="Book Antiqua" pitchFamily="18" charset="0"/>
            </a:endParaRPr>
          </a:p>
        </p:txBody>
      </p:sp>
      <p:pic>
        <p:nvPicPr>
          <p:cNvPr id="6" name="Рисунок 5" descr="http://www.teatral-online.ru/i/ph/l/l_201310141258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2286000"/>
            <a:ext cx="291581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>Очень важно научить детей с ОВЗ работать по алгоритму.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14400" y="1905000"/>
            <a:ext cx="7086600" cy="4525963"/>
          </a:xfrm>
          <a:noFill/>
          <a:ln/>
        </p:spPr>
        <p:txBody>
          <a:bodyPr/>
          <a:lstStyle/>
          <a:p>
            <a:pPr>
              <a:buNone/>
            </a:pPr>
            <a:r>
              <a:rPr lang="ru-RU" dirty="0" smtClean="0"/>
              <a:t>Р</a:t>
            </a:r>
            <a:r>
              <a:rPr lang="ru-RU" dirty="0" smtClean="0"/>
              <a:t>абота </a:t>
            </a:r>
            <a:r>
              <a:rPr lang="ru-RU" dirty="0" smtClean="0"/>
              <a:t>с </a:t>
            </a:r>
            <a:r>
              <a:rPr lang="ru-RU" dirty="0" smtClean="0"/>
              <a:t>текстом:</a:t>
            </a:r>
          </a:p>
          <a:p>
            <a:r>
              <a:rPr lang="ru-RU" sz="2800" dirty="0" smtClean="0"/>
              <a:t> </a:t>
            </a:r>
            <a:r>
              <a:rPr lang="ru-RU" sz="2800" dirty="0" smtClean="0"/>
              <a:t>Внимательно прочитайте текст</a:t>
            </a:r>
          </a:p>
          <a:p>
            <a:r>
              <a:rPr lang="ru-RU" sz="2800" dirty="0" smtClean="0"/>
              <a:t>Выделите </a:t>
            </a:r>
            <a:r>
              <a:rPr lang="ru-RU" sz="2800" dirty="0" smtClean="0"/>
              <a:t>основную мысль текста. О чем в нем говорится?</a:t>
            </a:r>
          </a:p>
          <a:p>
            <a:r>
              <a:rPr lang="ru-RU" sz="2800" dirty="0" smtClean="0"/>
              <a:t> </a:t>
            </a:r>
            <a:r>
              <a:rPr lang="ru-RU" sz="2800" dirty="0" smtClean="0"/>
              <a:t>Если после текста есть вопросы, ответьте на них.</a:t>
            </a:r>
          </a:p>
          <a:p>
            <a:pPr>
              <a:buNone/>
            </a:pPr>
            <a:r>
              <a:rPr lang="ru-RU" sz="2800" dirty="0" smtClean="0"/>
              <a:t>В более старших классах памятка дополняется пунктами о выделении основных понятий, дат и т.д.</a:t>
            </a:r>
          </a:p>
          <a:p>
            <a:pPr>
              <a:buNone/>
            </a:pP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334000" y="1828800"/>
            <a:ext cx="2743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 sz="2400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>Очень важно научить детей с ОВЗ работать по алгоритму.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8991600" cy="5135563"/>
          </a:xfrm>
          <a:noFill/>
          <a:ln/>
        </p:spPr>
        <p:txBody>
          <a:bodyPr/>
          <a:lstStyle/>
          <a:p>
            <a:pPr>
              <a:buNone/>
            </a:pPr>
            <a:r>
              <a:rPr lang="ru-RU" sz="2800" dirty="0" smtClean="0"/>
              <a:t>Особые </a:t>
            </a:r>
            <a:r>
              <a:rPr lang="ru-RU" sz="2800" dirty="0" smtClean="0"/>
              <a:t>трудности вызывает работа с картами. Обучающимся несложно перенести информацию и данные из атласа в контурную карту, но при ответе у доски с использованием карты, ребенок теряется и не может сориентироваться</a:t>
            </a:r>
            <a:r>
              <a:rPr lang="ru-RU" sz="2800" dirty="0" smtClean="0"/>
              <a:t>.</a:t>
            </a:r>
          </a:p>
          <a:p>
            <a:pPr>
              <a:buNone/>
            </a:pPr>
            <a:r>
              <a:rPr lang="ru-RU" sz="2800" dirty="0" smtClean="0"/>
              <a:t> </a:t>
            </a:r>
            <a:r>
              <a:rPr lang="ru-RU" sz="2800" dirty="0" smtClean="0"/>
              <a:t>Здесь важно сочетать работу с контурной картой и картой у доски, повторяя одно и то же действие несколько раз. Алгоритм работы с картой должен обязательно включать пункт внимательного изучения условных обозначений – «</a:t>
            </a:r>
            <a:r>
              <a:rPr lang="ru-RU" sz="2800" dirty="0" smtClean="0">
                <a:solidFill>
                  <a:srgbClr val="FF0000"/>
                </a:solidFill>
              </a:rPr>
              <a:t>легенды карты</a:t>
            </a:r>
            <a:r>
              <a:rPr lang="ru-RU" sz="2800" dirty="0" smtClean="0"/>
              <a:t>».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334000" y="1828800"/>
            <a:ext cx="2743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 sz="2400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solidFill>
                  <a:srgbClr val="FF0000"/>
                </a:solidFill>
              </a:rPr>
              <a:t>Важно учитывать </a:t>
            </a:r>
            <a:r>
              <a:rPr lang="ru-RU" sz="3200" dirty="0" smtClean="0">
                <a:solidFill>
                  <a:srgbClr val="FF0000"/>
                </a:solidFill>
              </a:rPr>
              <a:t>все особенности ребенка, создавая для каждого ситуацию успеха как на уроке, так и во внеурочной </a:t>
            </a:r>
            <a:r>
              <a:rPr lang="ru-RU" sz="3200" dirty="0" smtClean="0">
                <a:solidFill>
                  <a:srgbClr val="FF0000"/>
                </a:solidFill>
              </a:rPr>
              <a:t>деятельности, при </a:t>
            </a:r>
            <a:r>
              <a:rPr lang="ru-RU" sz="3200" dirty="0" smtClean="0">
                <a:solidFill>
                  <a:srgbClr val="FF0000"/>
                </a:solidFill>
              </a:rPr>
              <a:t>проверке домашнего задания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334000" y="1828800"/>
            <a:ext cx="2743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 sz="2400" dirty="0">
              <a:latin typeface="Book Antiqu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Учащиеся </a:t>
            </a:r>
            <a:r>
              <a:rPr lang="ru-RU" sz="2800" dirty="0" smtClean="0"/>
              <a:t>сами выбирают себе вариант задания на «3», «4» или «5». Оценка может зависеть от того, какое количество дат выучил обучающийся, при пересказе – сколько составил предложений, в историческом лото – сколько правильно сопоставил понятий и определений, или дат и событий и т.д.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3276600" cy="4525963"/>
          </a:xfrm>
          <a:noFill/>
          <a:ln/>
        </p:spPr>
        <p:txBody>
          <a:bodyPr/>
          <a:lstStyle/>
          <a:p>
            <a:pPr>
              <a:buNone/>
            </a:pPr>
            <a:endParaRPr lang="ru-RU" sz="2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None/>
            </a:pPr>
            <a:endParaRPr lang="ru-RU" sz="2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None/>
            </a:pPr>
            <a:r>
              <a:rPr lang="ru-RU" sz="28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Неценстрик</a:t>
            </a: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О.В.</a:t>
            </a:r>
          </a:p>
          <a:p>
            <a:pPr>
              <a:buNone/>
            </a:pPr>
            <a:r>
              <a:rPr lang="ru-RU" sz="28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г</a:t>
            </a:r>
            <a:r>
              <a:rPr lang="ru-RU" sz="28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ог</a:t>
            </a: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Райчихинск , </a:t>
            </a:r>
          </a:p>
          <a:p>
            <a:pPr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МОАУ ООШ №22</a:t>
            </a:r>
            <a:endParaRPr lang="ru-RU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6019800" y="1981200"/>
            <a:ext cx="2743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 sz="2400" dirty="0">
              <a:latin typeface="Book Antiqua" pitchFamily="18" charset="0"/>
            </a:endParaRPr>
          </a:p>
        </p:txBody>
      </p:sp>
      <p:pic>
        <p:nvPicPr>
          <p:cNvPr id="5" name="Picture 2" descr="http://vpsoz.ru/img/2702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5334000" y="2667000"/>
            <a:ext cx="3124200" cy="2476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2389305</TotalTime>
  <Words>375</Words>
  <Application>Microsoft Office PowerPoint</Application>
  <PresentationFormat>Экран (4:3)</PresentationFormat>
  <Paragraphs>51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Оформление по умолчанию</vt:lpstr>
      <vt:lpstr>ОБУЧЕНИЕ ДЕТЕЙ С ОВЗ НА УРОКАХ ИСТОРИИ </vt:lpstr>
      <vt:lpstr>Перед учителем сразу встает целый ряд вопросов:  </vt:lpstr>
      <vt:lpstr>В современном образовании истории как учебному предмету уделяется особое внимание.  История должна способствовать формированию исторического мышления, осознанию целостности и взаимосвязи мира, воспитанию гуманизма, толерантности и патриотизма. Особенностями этого предмета являются: наличие большого фактического материала, его запоминание, правильное восприятие времени и пространства, т.е. понимание датировок до нашей эры и нашей эры, умение сопоставлять прошлое и современность, работа с. картами </vt:lpstr>
      <vt:lpstr>Особое место занимает проблема мотивации учащихся.   Перед учителем встает задача разработки и проведения интересного, информативного, но, в то же время, доступного для ребенка с ОВЗ урока. </vt:lpstr>
      <vt:lpstr>Технологии обучения детей с ОВЗ</vt:lpstr>
      <vt:lpstr>Очень важно научить детей с ОВЗ работать по алгоритму.</vt:lpstr>
      <vt:lpstr>Очень важно научить детей с ОВЗ работать по алгоритму.</vt:lpstr>
      <vt:lpstr> Важно учитывать все особенности ребенка, создавая для каждого ситуацию успеха как на уроке, так и во внеурочной деятельности, при проверке домашнего задания</vt:lpstr>
      <vt:lpstr>Спасибо за внимание!</vt:lpstr>
      <vt:lpstr>Источники используемых материалов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школа</dc:creator>
  <cp:lastModifiedBy>школа</cp:lastModifiedBy>
  <cp:revision>4</cp:revision>
  <cp:lastPrinted>1601-01-01T00:00:00Z</cp:lastPrinted>
  <dcterms:created xsi:type="dcterms:W3CDTF">1601-01-01T00:00:00Z</dcterms:created>
  <dcterms:modified xsi:type="dcterms:W3CDTF">2020-01-16T01:12:49Z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