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77" r:id="rId5"/>
    <p:sldId id="259" r:id="rId6"/>
    <p:sldId id="278" r:id="rId7"/>
    <p:sldId id="280" r:id="rId8"/>
    <p:sldId id="288" r:id="rId9"/>
    <p:sldId id="281" r:id="rId10"/>
    <p:sldId id="286" r:id="rId11"/>
    <p:sldId id="279" r:id="rId12"/>
    <p:sldId id="271" r:id="rId13"/>
    <p:sldId id="282" r:id="rId14"/>
    <p:sldId id="284" r:id="rId15"/>
    <p:sldId id="287" r:id="rId16"/>
    <p:sldId id="289" r:id="rId17"/>
    <p:sldId id="291" r:id="rId18"/>
    <p:sldId id="292" r:id="rId19"/>
    <p:sldId id="293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9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16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74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31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89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46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04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9A0"/>
    <a:srgbClr val="5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990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926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408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923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00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4906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39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24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8804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6433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6111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5844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50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7189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33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702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301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986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8900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7741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6815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6207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58D70-F48A-447A-BE7B-623C73F6436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171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932D8-791B-42ED-BED9-D73D70D514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6667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F9D2B-9632-4F40-BDF1-8A8839E92AB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50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DD7DF-412F-4E7B-8A44-5568791F9B6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3426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06321-4F52-493C-B723-3931E0B6A46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6250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C1A3F-4178-4548-8BEB-D06C35944D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84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1BEFE-ED4D-4492-929E-C89C53D600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9659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4A8D1-330E-468B-B843-423093AD59A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3766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143C2-547F-407C-BDFC-6C665679D7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5092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664DE-8293-495D-A960-2A37478A0C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4857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EA974-A9FC-42C0-8DF0-3981DF0DDD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6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0" tIns="45706" rIns="91410" bIns="4570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10" tIns="45706" rIns="91410" bIns="4570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1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3" indent="-342793" algn="l" defTabSz="91411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defTabSz="91411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46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02" indent="-228529" algn="l" defTabSz="91411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0" indent="-228529" algn="l" defTabSz="91411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18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76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34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91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0" tIns="45706" rIns="91410" bIns="4570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10" tIns="45706" rIns="91410" bIns="4570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46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11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3" indent="-342793" algn="l" defTabSz="91411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defTabSz="91411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46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02" indent="-228529" algn="l" defTabSz="91411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0" indent="-228529" algn="l" defTabSz="91411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18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76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34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91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0" tIns="45706" rIns="91410" bIns="4570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10" tIns="45706" rIns="91410" bIns="4570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10" tIns="45706" rIns="91410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89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11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3" indent="-342793" algn="l" defTabSz="91411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19" indent="-285660" algn="l" defTabSz="91411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46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02" indent="-228529" algn="l" defTabSz="91411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0" indent="-228529" algn="l" defTabSz="91411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18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76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34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91" indent="-228529" algn="l" defTabSz="9141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6480" y="275070"/>
            <a:ext cx="8231040" cy="114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6480" y="1600008"/>
            <a:ext cx="8231040" cy="452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6481" y="6356827"/>
            <a:ext cx="2134080" cy="364359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800" y="6356827"/>
            <a:ext cx="2894400" cy="364359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441" y="6356827"/>
            <a:ext cx="2134080" cy="364359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F63BF44-2B3E-4074-A4C8-4A48520A27DA}" type="slidenum">
              <a:rPr lang="ru-RU">
                <a:solidFill>
                  <a:prstClr val="black">
                    <a:tint val="75000"/>
                  </a:prstClr>
                </a:solidFill>
                <a:cs typeface="Arial" pitchFamily="34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943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297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97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297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297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297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14726" algn="ctr" defTabSz="91297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829452" algn="ctr" defTabSz="91297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244178" algn="ctr" defTabSz="91297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658904" algn="ctr" defTabSz="91297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725" indent="-342725" algn="l" defTabSz="91297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11" indent="-285124" algn="l" defTabSz="91297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937" indent="-227523" algn="l" defTabSz="91297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4" indent="-227523" algn="l" defTabSz="91297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50" indent="-227523" algn="l" defTabSz="91297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ru/myactivities" TargetMode="External"/><Relationship Id="rId13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hyperlink" Target="https://www.jigsawplanet.com/Alakaeva" TargetMode="External"/><Relationship Id="rId12" Type="http://schemas.openxmlformats.org/officeDocument/2006/relationships/slide" Target="slide1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6" Type="http://schemas.openxmlformats.org/officeDocument/2006/relationships/hyperlink" Target="https://learningapps.org/myapps.php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slide" Target="slide14.xml"/><Relationship Id="rId4" Type="http://schemas.openxmlformats.org/officeDocument/2006/relationships/image" Target="../media/image9.png"/><Relationship Id="rId9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Relationship Id="rId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Relationship Id="rId4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file:///H:\&#1052;&#1048;&#1051;&#1040;\&#1050;&#1091;&#1088;&#1089;&#1099;%202022\&#1050;&#1091;&#1088;&#1089;&#1099;%202023%20&#1084;&#1072;&#1088;&#1090;\3.%20&#1055;&#1088;&#1086;&#1077;&#1082;&#1090;%20&#1083;&#1101;&#1078;&#1100;&#1099;&#1075;&#1098;&#1101;&#1093;&#1101;&#1088;%20&#1050;&#1059;&#1056;&#1057;&#1067;\&#1055;&#1088;&#1086;&#1077;&#1082;&#1090;%20&#1083;&#1101;&#1078;&#1100;.%20&#1056;&#1077;&#1082;&#1083;&#1072;&#1084;&#1101;.ppt#-1,1,&#1055;&#1088;&#1077;&#1079;&#1077;&#1085;&#1090;&#1072;&#1094;&#1080;&#1103; PowerPoint" TargetMode="External"/><Relationship Id="rId3" Type="http://schemas.openxmlformats.org/officeDocument/2006/relationships/image" Target="../media/image3.png"/><Relationship Id="rId7" Type="http://schemas.openxmlformats.org/officeDocument/2006/relationships/hyperlink" Target="file:///H:\&#1052;&#1048;&#1051;&#1040;\&#1050;&#1091;&#1088;&#1089;&#1099;%202022\&#1050;&#1091;&#1088;&#1089;&#1099;%202023%20&#1084;&#1072;&#1088;&#1090;\3.%20&#1055;&#1088;&#1086;&#1077;&#1082;&#1090;%20&#1083;&#1101;&#1078;&#1100;&#1099;&#1075;&#1098;&#1101;&#1093;&#1101;&#1088;%20&#1050;&#1059;&#1056;&#1057;&#1067;\&#1055;&#1088;&#1086;&#1077;&#1082;&#1090;%20&#1083;&#1101;&#1078;&#1100;.%20&#1058;&#1093;&#1099;&#1075;&#1098;&#1101;%20&#1103;&#1076;&#1078;&#1072;&#1093;&#1101;&#1084;%20&#1103;%20&#1076;&#1085;&#1077;&#1074;&#1085;&#1080;&#1082;.ppt#-1,1,&#1055;&#1088;&#1077;&#1079;&#1077;&#1085;&#1090;&#1072;&#1094;&#1080;&#1103; PowerPoint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file:///H:\&#1052;&#1048;&#1051;&#1040;\&#1050;&#1091;&#1088;&#1089;&#1099;%202022\&#1050;&#1091;&#1088;&#1089;&#1099;%202023%20&#1084;&#1072;&#1088;&#1090;\3.%20&#1055;&#1088;&#1086;&#1077;&#1082;&#1090;%20&#1083;&#1101;&#1078;&#1100;&#1099;&#1075;&#1098;&#1101;&#1093;&#1101;&#1088;%20&#1050;&#1059;&#1056;&#1057;&#1067;\&#1055;&#1088;&#1086;&#1077;&#1082;&#1090;%20&#1083;&#1101;&#1078;&#1100;.%20&#1055;&#1089;&#1072;&#1083;&#1098;&#1101;&#1084;%20&#1090;&#1077;&#1091;&#1093;&#1091;&#1072;%20&#1093;&#1098;&#1099;&#1073;&#1072;&#1088;......ppt#-1,1,&#1055;&#1088;&#1077;&#1079;&#1077;&#1085;&#1090;&#1072;&#1094;&#1080;&#1103; PowerPoint" TargetMode="External"/><Relationship Id="rId10" Type="http://schemas.openxmlformats.org/officeDocument/2006/relationships/hyperlink" Target="file:///H:\&#1052;&#1048;&#1051;&#1040;\&#1050;&#1091;&#1088;&#1089;&#1099;%202022\&#1050;&#1091;&#1088;&#1089;&#1099;%202023%20&#1084;&#1072;&#1088;&#1090;\3.%20&#1055;&#1088;&#1086;&#1077;&#1082;&#1090;%20&#1083;&#1101;&#1078;&#1100;&#1099;&#1075;&#1098;&#1101;&#1093;&#1101;&#1088;%20&#1050;&#1059;&#1056;&#1057;&#1067;\&#1055;&#1088;&#1086;&#1077;&#1082;&#1090;%20&#1053;&#1101;&#1090;&#1099;&#1085;.pptx#-1,1,&#1055;&#1088;&#1077;&#1079;&#1077;&#1085;&#1090;&#1072;&#1094;&#1080;&#1103; PowerPoint" TargetMode="External"/><Relationship Id="rId4" Type="http://schemas.microsoft.com/office/2007/relationships/hdphoto" Target="../media/hdphoto1.wdp"/><Relationship Id="rId9" Type="http://schemas.openxmlformats.org/officeDocument/2006/relationships/hyperlink" Target="file:///H:\&#1052;&#1048;&#1051;&#1040;\&#1050;&#1091;&#1088;&#1089;&#1099;%202022\&#1050;&#1091;&#1088;&#1089;&#1099;%202023%20&#1084;&#1072;&#1088;&#1090;\3.%20&#1055;&#1088;&#1086;&#1077;&#1082;&#1090;%20&#1083;&#1101;&#1078;&#1100;&#1099;&#1075;&#1098;&#1101;&#1093;&#1101;&#1088;%20&#1050;&#1059;&#1056;&#1057;&#1067;\&#1055;&#1088;&#1086;&#1077;&#1082;&#1090;%20&#1083;&#1101;&#1078;&#1100;.%20&#1046;&#1091;&#1088;&#1085;&#1072;&#1083;.ppt#-1,1,&#1055;&#1088;&#1077;&#1079;&#1077;&#1085;&#1090;&#1072;&#1094;&#1080;&#1103; PowerPoin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7704" y="116634"/>
            <a:ext cx="6646126" cy="95410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10" tIns="45706" rIns="91410" bIns="45706" rtlCol="0">
            <a:spAutoFit/>
          </a:bodyPr>
          <a:lstStyle/>
          <a:p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ытэ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плъэк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ыр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умыщ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амэ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-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И ф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ыгъуэм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гъащ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эм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ухэнащ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К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</a:rPr>
              <a:t>уащ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Б.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47665" y="2204864"/>
            <a:ext cx="5310336" cy="1938992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algn="ctr"/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</a:rPr>
              <a:t>Нобэрей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</a:rPr>
              <a:t>егъэджак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olonna MT" pitchFamily="82" charset="0"/>
              </a:rPr>
              <a:t>I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</a:rPr>
              <a:t>уэ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olonna MT" pitchFamily="82" charset="0"/>
              </a:rPr>
              <a:t>, 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</a:rPr>
              <a:t>зэманыщ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olonna MT" pitchFamily="82" charset="0"/>
              </a:rPr>
              <a:t>I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эм и 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</a:rPr>
              <a:t>егъэджак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olonna MT" pitchFamily="82" charset="0"/>
              </a:rPr>
              <a:t>I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</a:rPr>
              <a:t>уэ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51923" y="5949279"/>
            <a:ext cx="4283737" cy="707886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r>
              <a:rPr lang="ru-RU" sz="2000" b="1" dirty="0" err="1">
                <a:solidFill>
                  <a:srgbClr val="F79646">
                    <a:lumMod val="75000"/>
                  </a:srgbClr>
                </a:solidFill>
              </a:rPr>
              <a:t>Алэкъей</a:t>
            </a:r>
            <a:r>
              <a:rPr lang="ru-RU" sz="2000" b="1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sz="2000" b="1" dirty="0" err="1">
                <a:solidFill>
                  <a:srgbClr val="F79646">
                    <a:lumMod val="75000"/>
                  </a:srgbClr>
                </a:solidFill>
              </a:rPr>
              <a:t>Милатинэ</a:t>
            </a:r>
            <a:r>
              <a:rPr lang="ru-RU" sz="2000" b="1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sz="2000" b="1" dirty="0" err="1">
                <a:solidFill>
                  <a:srgbClr val="F79646">
                    <a:lumMod val="75000"/>
                  </a:srgbClr>
                </a:solidFill>
              </a:rPr>
              <a:t>Мухьэмэд</a:t>
            </a:r>
            <a:r>
              <a:rPr lang="ru-RU" sz="2000" b="1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sz="2000" b="1" dirty="0" err="1">
                <a:solidFill>
                  <a:srgbClr val="F79646">
                    <a:lumMod val="75000"/>
                  </a:srgbClr>
                </a:solidFill>
              </a:rPr>
              <a:t>ипхъу</a:t>
            </a:r>
            <a:r>
              <a:rPr lang="ru-RU" sz="2000" b="1" dirty="0">
                <a:solidFill>
                  <a:srgbClr val="F79646">
                    <a:lumMod val="75000"/>
                  </a:srgbClr>
                </a:solidFill>
              </a:rPr>
              <a:t>,</a:t>
            </a:r>
            <a:endParaRPr lang="ru-RU" sz="2000" dirty="0"/>
          </a:p>
          <a:p>
            <a:r>
              <a:rPr lang="ru-RU" sz="2000" b="1" dirty="0" err="1">
                <a:solidFill>
                  <a:srgbClr val="F79646">
                    <a:lumMod val="75000"/>
                  </a:srgbClr>
                </a:solidFill>
              </a:rPr>
              <a:t>Шэджэм</a:t>
            </a:r>
            <a:r>
              <a:rPr lang="ru-RU" sz="2000" b="1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sz="2000" b="1" dirty="0" err="1">
                <a:solidFill>
                  <a:srgbClr val="F79646">
                    <a:lumMod val="75000"/>
                  </a:srgbClr>
                </a:solidFill>
              </a:rPr>
              <a:t>Ет</a:t>
            </a:r>
            <a:r>
              <a:rPr lang="en-US" sz="2000" b="1" dirty="0">
                <a:solidFill>
                  <a:srgbClr val="F79646">
                    <a:lumMod val="75000"/>
                  </a:srgbClr>
                </a:solidFill>
              </a:rPr>
              <a:t>I</a:t>
            </a:r>
            <a:r>
              <a:rPr lang="ru-RU" sz="2000" b="1" dirty="0" err="1">
                <a:solidFill>
                  <a:srgbClr val="F79646">
                    <a:lumMod val="75000"/>
                  </a:srgbClr>
                </a:solidFill>
              </a:rPr>
              <a:t>уанэ</a:t>
            </a:r>
            <a:r>
              <a:rPr lang="ru-RU" sz="2000" b="1" dirty="0">
                <a:solidFill>
                  <a:srgbClr val="F79646">
                    <a:lumMod val="75000"/>
                  </a:srgbClr>
                </a:solidFill>
              </a:rPr>
              <a:t>, </a:t>
            </a:r>
            <a:r>
              <a:rPr lang="ru-RU" sz="2000" b="1" dirty="0" err="1">
                <a:solidFill>
                  <a:srgbClr val="F79646">
                    <a:lumMod val="75000"/>
                  </a:srgbClr>
                </a:solidFill>
              </a:rPr>
              <a:t>курыт</a:t>
            </a:r>
            <a:r>
              <a:rPr lang="ru-RU" sz="2000" b="1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sz="2000" b="1" dirty="0" err="1">
                <a:solidFill>
                  <a:srgbClr val="F79646">
                    <a:lumMod val="75000"/>
                  </a:srgbClr>
                </a:solidFill>
              </a:rPr>
              <a:t>еджап</a:t>
            </a:r>
            <a:r>
              <a:rPr lang="en-US" sz="2000" b="1" dirty="0">
                <a:solidFill>
                  <a:srgbClr val="F79646">
                    <a:lumMod val="75000"/>
                  </a:srgbClr>
                </a:solidFill>
              </a:rPr>
              <a:t>I</a:t>
            </a:r>
            <a:r>
              <a:rPr lang="ru-RU" sz="2000" b="1" dirty="0">
                <a:solidFill>
                  <a:srgbClr val="F79646">
                    <a:lumMod val="75000"/>
                  </a:srgbClr>
                </a:solidFill>
              </a:rPr>
              <a:t>э №2</a:t>
            </a:r>
          </a:p>
        </p:txBody>
      </p:sp>
    </p:spTree>
    <p:extLst>
      <p:ext uri="{BB962C8B-B14F-4D97-AF65-F5344CB8AC3E}">
        <p14:creationId xmlns:p14="http://schemas.microsoft.com/office/powerpoint/2010/main" val="12039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5154"/>
            <a:ext cx="9289032" cy="646331"/>
          </a:xfrm>
          <a:prstGeom prst="rect">
            <a:avLst/>
          </a:prstGeom>
          <a:noFill/>
        </p:spPr>
        <p:txBody>
          <a:bodyPr wrap="square" lIns="91410" tIns="45706" rIns="91410" bIns="45706">
            <a:spAutoFit/>
          </a:bodyPr>
          <a:lstStyle/>
          <a:p>
            <a:pPr algn="ctr"/>
            <a:r>
              <a:rPr 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Дыхуейщ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5798" y="1124744"/>
            <a:ext cx="8738202" cy="2880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0" tIns="45706" rIns="91410" bIns="45706" rtlCol="0" anchor="ctr"/>
          <a:lstStyle/>
          <a:p>
            <a:pPr>
              <a:lnSpc>
                <a:spcPct val="150000"/>
              </a:lnSpc>
            </a:pP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</a:pP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</a:pP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Нобэрей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ежак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I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уэр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гъащ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I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эм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хуэгъэхьэзырын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хуейщи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Лэжьыгъэр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тынш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ещ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I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ри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Times New Roman"/>
              <a:cs typeface="Times New Roman"/>
            </a:endParaRPr>
          </a:p>
          <a:p>
            <a:pPr indent="228529">
              <a:lnSpc>
                <a:spcPct val="150000"/>
              </a:lnSpc>
            </a:pPr>
            <a:endParaRPr lang="ru-RU" sz="44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ru-RU" sz="2400" dirty="0">
              <a:ea typeface="Times New Roman"/>
              <a:cs typeface="Times New Roman"/>
            </a:endParaRPr>
          </a:p>
          <a:p>
            <a:pPr>
              <a:lnSpc>
                <a:spcPct val="200000"/>
              </a:lnSpc>
            </a:pPr>
            <a:r>
              <a:rPr lang="ru-RU" sz="2400" dirty="0"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050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1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113"/>
          <a:stretch/>
        </p:blipFill>
        <p:spPr bwMode="auto">
          <a:xfrm>
            <a:off x="6012161" y="4365104"/>
            <a:ext cx="2654034" cy="2222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20596248">
            <a:off x="6029695" y="4864469"/>
            <a:ext cx="1386578" cy="627064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10" tIns="45706" rIns="91410" bIns="45706" rtlCol="0" anchor="ctr"/>
          <a:lstStyle/>
          <a:p>
            <a:pPr algn="ctr"/>
            <a:r>
              <a:rPr lang="ru-RU" sz="2400" b="1" dirty="0" err="1"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</a:rPr>
              <a:t>нэгъэзэж</a:t>
            </a:r>
            <a:endParaRPr lang="ru-RU" sz="2400" b="1" dirty="0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16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5154"/>
            <a:ext cx="9289032" cy="646331"/>
          </a:xfrm>
          <a:prstGeom prst="rect">
            <a:avLst/>
          </a:prstGeom>
          <a:noFill/>
        </p:spPr>
        <p:txBody>
          <a:bodyPr wrap="square" lIns="91410" tIns="45706" rIns="91410" bIns="45706">
            <a:spAutoFit/>
          </a:bodyPr>
          <a:lstStyle/>
          <a:p>
            <a:pPr algn="ctr"/>
            <a:r>
              <a:rPr lang="ru-RU" sz="36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Тхузэф</a:t>
            </a:r>
            <a:r>
              <a:rPr lang="en-US" sz="3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sz="3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</a:t>
            </a:r>
            <a:r>
              <a:rPr lang="en-US" sz="3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sz="36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ынущ</a:t>
            </a:r>
            <a:r>
              <a:rPr lang="ru-RU" sz="3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5798" y="836712"/>
            <a:ext cx="8342666" cy="2880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0" tIns="45706" rIns="91410" bIns="45706" rtlCol="0" anchor="ctr"/>
          <a:lstStyle/>
          <a:p>
            <a:pPr>
              <a:lnSpc>
                <a:spcPct val="150000"/>
              </a:lnSpc>
            </a:pPr>
            <a:endParaRPr lang="ru-RU" sz="2400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endParaRPr lang="ru-RU" sz="2400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indent="449439">
              <a:lnSpc>
                <a:spcPct val="150000"/>
              </a:lnSpc>
            </a:pPr>
            <a:r>
              <a:rPr lang="ru-RU" sz="24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кIи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куэдкIэ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лэжьыгъэр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нэхъ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тынш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ещIыр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абы и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Iэмалхэр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лэжьыгъэм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къебгъэзэгъыфмэ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!</a:t>
            </a:r>
            <a:endParaRPr lang="ru-RU" sz="2400" dirty="0">
              <a:ea typeface="Times New Roman"/>
              <a:cs typeface="Times New Roman"/>
            </a:endParaRPr>
          </a:p>
          <a:p>
            <a:pPr>
              <a:lnSpc>
                <a:spcPct val="200000"/>
              </a:lnSpc>
            </a:pP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050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1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113"/>
          <a:stretch/>
        </p:blipFill>
        <p:spPr bwMode="auto">
          <a:xfrm>
            <a:off x="6012161" y="4365104"/>
            <a:ext cx="2654034" cy="2222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20596248">
            <a:off x="6029695" y="4864469"/>
            <a:ext cx="1386578" cy="627064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10" tIns="45706" rIns="91410" bIns="45706" rtlCol="0" anchor="ctr"/>
          <a:lstStyle/>
          <a:p>
            <a:pPr algn="ctr"/>
            <a:r>
              <a:rPr lang="ru-RU" sz="2400" b="1" dirty="0" err="1">
                <a:ln>
                  <a:solidFill>
                    <a:srgbClr val="F79646">
                      <a:lumMod val="60000"/>
                      <a:lumOff val="40000"/>
                    </a:srgbClr>
                  </a:solidFill>
                </a:ln>
                <a:solidFill>
                  <a:prstClr val="white"/>
                </a:solidFill>
              </a:rPr>
              <a:t>нэгъэзэж</a:t>
            </a:r>
            <a:endParaRPr lang="ru-RU" sz="2400" b="1" dirty="0">
              <a:ln>
                <a:solidFill>
                  <a:srgbClr val="F79646">
                    <a:lumMod val="60000"/>
                    <a:lumOff val="40000"/>
                  </a:srgbClr>
                </a:solidFill>
              </a:ln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58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8699" y="188640"/>
            <a:ext cx="6588224" cy="95410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10" tIns="45706" rIns="91410" bIns="45706">
            <a:spAutoFit/>
          </a:bodyPr>
          <a:lstStyle/>
          <a:p>
            <a:r>
              <a:rPr lang="ru-RU" sz="2800" b="1" dirty="0">
                <a:solidFill>
                  <a:srgbClr val="F79646">
                    <a:lumMod val="75000"/>
                  </a:srgbClr>
                </a:solidFill>
              </a:rPr>
              <a:t>Ук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ытэ</a:t>
            </a:r>
            <a:r>
              <a:rPr lang="ru-RU" sz="2800" b="1" dirty="0">
                <a:solidFill>
                  <a:srgbClr val="F79646">
                    <a:lumMod val="75000"/>
                  </a:srgbClr>
                </a:solidFill>
              </a:rPr>
              <a:t>, </a:t>
            </a:r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плъэк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ыр</a:t>
            </a:r>
            <a:r>
              <a:rPr lang="ru-RU" sz="2800" b="1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умыщ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амэ</a:t>
            </a:r>
            <a:r>
              <a:rPr lang="ru-RU" sz="2800" b="1" dirty="0">
                <a:solidFill>
                  <a:srgbClr val="F79646">
                    <a:lumMod val="75000"/>
                  </a:srgbClr>
                </a:solidFill>
              </a:rPr>
              <a:t>-</a:t>
            </a:r>
          </a:p>
          <a:p>
            <a:r>
              <a:rPr lang="ru-RU" sz="2800" b="1" dirty="0">
                <a:solidFill>
                  <a:srgbClr val="F79646">
                    <a:lumMod val="75000"/>
                  </a:srgbClr>
                </a:solidFill>
              </a:rPr>
              <a:t>И ф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ыгъуэм</a:t>
            </a:r>
            <a:r>
              <a:rPr lang="ru-RU" sz="2800" b="1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гъащ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Colonna MT" pitchFamily="82" charset="0"/>
              </a:rPr>
              <a:t>I</a:t>
            </a:r>
            <a:r>
              <a:rPr lang="ru-RU" sz="2800" b="1" dirty="0">
                <a:solidFill>
                  <a:srgbClr val="F79646">
                    <a:lumMod val="75000"/>
                  </a:srgbClr>
                </a:solidFill>
              </a:rPr>
              <a:t>эм </a:t>
            </a:r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ухэнащ</a:t>
            </a:r>
            <a:r>
              <a:rPr lang="ru-RU" sz="2800" dirty="0">
                <a:solidFill>
                  <a:srgbClr val="F79646">
                    <a:lumMod val="75000"/>
                  </a:srgbClr>
                </a:solidFill>
              </a:rPr>
              <a:t>. К</a:t>
            </a:r>
            <a:r>
              <a:rPr lang="en-US" sz="2800" dirty="0">
                <a:solidFill>
                  <a:srgbClr val="F79646">
                    <a:lumMod val="75000"/>
                  </a:srgbClr>
                </a:solidFill>
                <a:latin typeface="Colonna MT" pitchFamily="82" charset="0"/>
              </a:rPr>
              <a:t>I</a:t>
            </a:r>
            <a:r>
              <a:rPr lang="ru-RU" sz="2800" dirty="0" err="1">
                <a:solidFill>
                  <a:srgbClr val="F79646">
                    <a:lumMod val="75000"/>
                  </a:srgbClr>
                </a:solidFill>
              </a:rPr>
              <a:t>уащ</a:t>
            </a:r>
            <a:r>
              <a:rPr lang="ru-RU" sz="2800" dirty="0">
                <a:solidFill>
                  <a:srgbClr val="F79646">
                    <a:lumMod val="75000"/>
                  </a:srgbClr>
                </a:solidFill>
              </a:rPr>
              <a:t> Б.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55778" y="1737623"/>
            <a:ext cx="6588224" cy="461665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Пазлхэр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,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ахэр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къызэрыбгъэсэбэп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хъуну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 щ</a:t>
            </a:r>
            <a:r>
              <a:rPr lang="en-US" sz="2400" dirty="0">
                <a:solidFill>
                  <a:srgbClr val="C0504D">
                    <a:lumMod val="50000"/>
                  </a:srgbClr>
                </a:solidFill>
                <a:latin typeface="Colonna MT" pitchFamily="82" charset="0"/>
              </a:rPr>
              <a:t>I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ык</a:t>
            </a:r>
            <a:r>
              <a:rPr lang="en-US" sz="2400" dirty="0">
                <a:solidFill>
                  <a:srgbClr val="C0504D">
                    <a:lumMod val="50000"/>
                  </a:srgbClr>
                </a:solidFill>
                <a:latin typeface="Colonna MT" pitchFamily="82" charset="0"/>
              </a:rPr>
              <a:t>I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эр</a:t>
            </a:r>
            <a:endParaRPr lang="ru-RU" sz="2400" dirty="0">
              <a:solidFill>
                <a:srgbClr val="F79646">
                  <a:lumMod val="75000"/>
                </a:srgbClr>
              </a:solidFill>
            </a:endParaRPr>
          </a:p>
        </p:txBody>
      </p:sp>
      <p:pic>
        <p:nvPicPr>
          <p:cNvPr id="6" name="Рисунок 5" descr="C:\Users\Mila\Desktop\РАЗНЫЕ КАРТИНКИ\Скриншот 04-07-2022 10211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2448272" cy="688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12" y="2852937"/>
            <a:ext cx="2399464" cy="654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640599" y="2852936"/>
            <a:ext cx="6588224" cy="461665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Бгъэджэгуурэ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  щ</a:t>
            </a:r>
            <a:r>
              <a:rPr lang="en-US" sz="2400" dirty="0">
                <a:solidFill>
                  <a:srgbClr val="C0504D">
                    <a:lumMod val="50000"/>
                  </a:srgbClr>
                </a:solidFill>
                <a:latin typeface="Colonna MT" pitchFamily="82" charset="0"/>
              </a:rPr>
              <a:t>I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эныгъэ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ептыфынущ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 </a:t>
            </a:r>
            <a:endParaRPr lang="ru-RU" sz="2400" dirty="0">
              <a:solidFill>
                <a:srgbClr val="F79646">
                  <a:lumMod val="75000"/>
                </a:srgbClr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5"/>
          <a:stretch>
            <a:fillRect/>
          </a:stretch>
        </p:blipFill>
        <p:spPr>
          <a:xfrm>
            <a:off x="259777" y="4140659"/>
            <a:ext cx="2322512" cy="5040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818712" y="3977188"/>
            <a:ext cx="6249416" cy="830997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Дунейпсом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егъэджак</a:t>
            </a:r>
            <a:r>
              <a:rPr lang="en-US" sz="2400" dirty="0">
                <a:solidFill>
                  <a:srgbClr val="C0504D">
                    <a:lumMod val="50000"/>
                  </a:srgbClr>
                </a:solidFill>
                <a:latin typeface="Colonna MT" pitchFamily="82" charset="0"/>
              </a:rPr>
              <a:t>I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уэхэм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 я</a:t>
            </a:r>
            <a:r>
              <a:rPr lang="en-US" sz="2400" dirty="0">
                <a:solidFill>
                  <a:srgbClr val="C0504D">
                    <a:lumMod val="50000"/>
                  </a:srgbClr>
                </a:solidFill>
                <a:latin typeface="Colonna MT" pitchFamily="82" charset="0"/>
              </a:rPr>
              <a:t> I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эмэпсымэщ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, ар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адыгэбзэми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</a:rPr>
              <a:t>къебгъэзэгъыфынущ</a:t>
            </a:r>
            <a:endParaRPr lang="ru-RU" sz="2400" dirty="0">
              <a:solidFill>
                <a:srgbClr val="F79646">
                  <a:lumMod val="75000"/>
                </a:srgb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46307" y="4828108"/>
            <a:ext cx="3773982" cy="369332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learningapps.org/myapps.php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06493" y="2116857"/>
            <a:ext cx="4053610" cy="369332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www.jigsawplanet.com/Alakaeva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68931" y="3169018"/>
            <a:ext cx="3686330" cy="369332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wordwall.net/ru/myactivities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5" name="Рисунок 14" descr="C:\Users\Mila\Desktop\РАЗНЫЕ КАРТИНКИ\Скриншот 04-07-2022 102116.jpg">
            <a:hlinkClick r:id="rId9" action="ppaction://hlinksldjump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356" y="6324518"/>
            <a:ext cx="1405467" cy="424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497" y="6335446"/>
            <a:ext cx="1817198" cy="494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888" y="6324518"/>
            <a:ext cx="1971170" cy="42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0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5708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64657" y="2383811"/>
            <a:ext cx="5421600" cy="1298316"/>
          </a:xfrm>
          <a:prstGeom prst="rect">
            <a:avLst/>
          </a:prstGeom>
        </p:spPr>
        <p:txBody>
          <a:bodyPr lIns="82918" tIns="41460" rIns="82918" bIns="41460">
            <a:spAutoFit/>
          </a:bodyPr>
          <a:lstStyle/>
          <a:p>
            <a:pPr>
              <a:defRPr/>
            </a:pPr>
            <a:r>
              <a:rPr lang="ru-RU" sz="2800" u="sng" dirty="0"/>
              <a:t> </a:t>
            </a:r>
            <a:r>
              <a:rPr lang="ru-RU" sz="2800" b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Къыпхуегъэзэгъынущ</a:t>
            </a:r>
            <a:endParaRPr lang="ru-RU" sz="28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0948" indent="-310948">
              <a:buFont typeface="Wingdings" pitchFamily="2" charset="2"/>
              <a:buChar char="ü"/>
              <a:defRPr/>
            </a:pP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адыгэбзэ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урокхэм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10948" indent="-310948">
              <a:buFont typeface="Wingdings" pitchFamily="2" charset="2"/>
              <a:buChar char="ü"/>
              <a:defRPr/>
            </a:pP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адыгэ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литературэм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9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234" y="980731"/>
            <a:ext cx="3474867" cy="83111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784410" y="3767826"/>
            <a:ext cx="5421600" cy="1761138"/>
          </a:xfrm>
          <a:prstGeom prst="rect">
            <a:avLst/>
          </a:prstGeom>
        </p:spPr>
        <p:txBody>
          <a:bodyPr lIns="82918" tIns="41460" rIns="82918" bIns="41460">
            <a:spAutoFit/>
          </a:bodyPr>
          <a:lstStyle/>
          <a:p>
            <a:pPr>
              <a:defRPr/>
            </a:pPr>
            <a:r>
              <a:rPr lang="ru-RU" dirty="0"/>
              <a:t> </a:t>
            </a:r>
            <a:r>
              <a:rPr lang="ru-RU" sz="2800" b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Урилэжьэфу</a:t>
            </a:r>
            <a:r>
              <a:rPr lang="ru-RU" sz="2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щытын</a:t>
            </a:r>
            <a:r>
              <a:rPr lang="ru-RU" sz="2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хуейщ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0948" indent="-310948">
              <a:buFont typeface="Wingdings" pitchFamily="2" charset="2"/>
              <a:buChar char="ü"/>
              <a:defRPr/>
            </a:pP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скриншотер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программэм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10948" indent="-310948">
              <a:buFont typeface="Wingdings" pitchFamily="2" charset="2"/>
              <a:buChar char="ü"/>
              <a:defRPr/>
            </a:pPr>
            <a:r>
              <a:rPr lang="ru-RU" sz="2800" b="1" dirty="0" err="1">
                <a:solidFill>
                  <a:schemeClr val="bg1"/>
                </a:solidFill>
              </a:rPr>
              <a:t>Microsoft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PowerPoint</a:t>
            </a:r>
            <a:r>
              <a:rPr lang="ru-RU" sz="2800" b="1" dirty="0">
                <a:solidFill>
                  <a:schemeClr val="bg1"/>
                </a:solidFill>
              </a:rPr>
              <a:t>-м</a:t>
            </a:r>
          </a:p>
          <a:p>
            <a:pPr marL="310948" indent="-310948">
              <a:buFont typeface="Wingdings" pitchFamily="2" charset="2"/>
              <a:buChar char="ü"/>
              <a:defRPr/>
            </a:pP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сурэт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зэхэгъэувэным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9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8172400" y="6021288"/>
            <a:ext cx="576064" cy="736152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6" rIns="91410" bIns="45706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04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0" y="25925"/>
            <a:ext cx="8570880" cy="6734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2178435"/>
            <a:ext cx="4968552" cy="2429114"/>
          </a:xfrm>
          <a:prstGeom prst="rect">
            <a:avLst/>
          </a:prstGeom>
        </p:spPr>
        <p:txBody>
          <a:bodyPr wrap="square" lIns="82918" tIns="41460" rIns="82918" bIns="41460">
            <a:spAutoFit/>
          </a:bodyPr>
          <a:lstStyle/>
          <a:p>
            <a:pPr>
              <a:defRPr/>
            </a:pPr>
            <a:r>
              <a:rPr lang="ru-RU" dirty="0"/>
              <a:t> 	</a:t>
            </a:r>
            <a:r>
              <a:rPr lang="ru-RU" sz="2500" b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Къыпхуегъэзэгъынущ</a:t>
            </a:r>
            <a:r>
              <a:rPr lang="ru-RU" sz="25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адыгэбзэ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урокхэм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10948" indent="-310948">
              <a:buFont typeface="Wingdings" pitchFamily="2" charset="2"/>
              <a:buChar char="ü"/>
              <a:defRPr/>
            </a:pP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темэщ</a:t>
            </a:r>
            <a:r>
              <a:rPr lang="en-US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эр 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щептк</a:t>
            </a:r>
            <a:r>
              <a:rPr lang="en-US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</a:t>
            </a:r>
          </a:p>
          <a:p>
            <a:pPr marL="310948" indent="-310948">
              <a:buFont typeface="Wingdings" pitchFamily="2" charset="2"/>
              <a:buChar char="ü"/>
              <a:defRPr/>
            </a:pP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щебгъэбыдыл</a:t>
            </a:r>
            <a:r>
              <a:rPr lang="en-US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</a:t>
            </a:r>
            <a:r>
              <a:rPr lang="en-US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</a:t>
            </a:r>
          </a:p>
          <a:p>
            <a:pPr marL="310948" indent="-310948">
              <a:buFont typeface="Wingdings" pitchFamily="2" charset="2"/>
              <a:buChar char="ü"/>
              <a:defRPr/>
            </a:pP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словарнэ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лэжьыгъэ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папщ</a:t>
            </a:r>
            <a:r>
              <a:rPr lang="en-US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эу</a:t>
            </a:r>
            <a:endParaRPr lang="ru-RU" sz="25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0948" indent="-310948">
              <a:buFont typeface="Wingdings" pitchFamily="2" charset="2"/>
              <a:buChar char="ü"/>
              <a:defRPr/>
            </a:pP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зыкъыщапщытэжк</a:t>
            </a:r>
            <a:r>
              <a:rPr lang="en-US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э.</a:t>
            </a:r>
            <a:endParaRPr lang="ru-RU" sz="29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905" y="1011999"/>
            <a:ext cx="2286112" cy="67940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8172400" y="6021288"/>
            <a:ext cx="576064" cy="736152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6" rIns="91410" bIns="45706" spcCol="0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461727" y="4553776"/>
            <a:ext cx="3436775" cy="830997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r>
              <a:rPr lang="ru-RU" sz="2400" b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Ибгъэувэ</a:t>
            </a:r>
            <a:r>
              <a:rPr lang="ru-R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мэхъу</a:t>
            </a:r>
            <a:r>
              <a:rPr lang="ru-R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793" indent="-342793">
              <a:buFont typeface="Wingdings" pitchFamily="2" charset="2"/>
              <a:buChar char="ü"/>
            </a:pPr>
            <a:r>
              <a:rPr lang="ru-R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сыт </a:t>
            </a:r>
            <a:r>
              <a:rPr lang="ru-RU" sz="2400" b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хуэдэ</a:t>
            </a:r>
            <a:r>
              <a:rPr lang="ru-R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лэжьыгъи</a:t>
            </a:r>
            <a:r>
              <a:rPr lang="ru-RU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400" u="sng" dirty="0"/>
          </a:p>
        </p:txBody>
      </p:sp>
    </p:spTree>
    <p:extLst>
      <p:ext uri="{BB962C8B-B14F-4D97-AF65-F5344CB8AC3E}">
        <p14:creationId xmlns:p14="http://schemas.microsoft.com/office/powerpoint/2010/main" val="14964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560" y="519895"/>
            <a:ext cx="4458240" cy="439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1041" y="489651"/>
            <a:ext cx="6792480" cy="6561329"/>
          </a:xfrm>
          <a:prstGeom prst="rect">
            <a:avLst/>
          </a:prstGeom>
        </p:spPr>
        <p:txBody>
          <a:bodyPr lIns="82918" tIns="41460" rIns="82918" bIns="41460">
            <a:spAutoFit/>
          </a:bodyPr>
          <a:lstStyle/>
          <a:p>
            <a:pPr algn="ctr">
              <a:defRPr/>
            </a:pPr>
            <a:r>
              <a:rPr lang="en-US" sz="2900" b="1" dirty="0" err="1">
                <a:solidFill>
                  <a:schemeClr val="accent1">
                    <a:lumMod val="50000"/>
                  </a:schemeClr>
                </a:solidFill>
                <a:latin typeface="Agency FB" pitchFamily="34" charset="0"/>
                <a:cs typeface="Times New Roman" pitchFamily="18" charset="0"/>
              </a:rPr>
              <a:t>LearningApps</a:t>
            </a:r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900" b="1" dirty="0">
                <a:solidFill>
                  <a:schemeClr val="accent1">
                    <a:lumMod val="50000"/>
                  </a:schemeClr>
                </a:solidFill>
                <a:latin typeface="Agency FB" pitchFamily="34" charset="0"/>
                <a:cs typeface="Times New Roman" pitchFamily="18" charset="0"/>
              </a:rPr>
              <a:t>org  online</a:t>
            </a:r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9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сервисыр</a:t>
            </a:r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9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зэрыф</a:t>
            </a:r>
            <a:r>
              <a:rPr lang="en-US" sz="2900" b="1" dirty="0">
                <a:solidFill>
                  <a:schemeClr val="accent1">
                    <a:lumMod val="50000"/>
                  </a:schemeClr>
                </a:solidFill>
                <a:latin typeface="Agency FB" pitchFamily="34" charset="0"/>
                <a:cs typeface="Times New Roman" pitchFamily="18" charset="0"/>
              </a:rPr>
              <a:t>I</a:t>
            </a:r>
            <a:r>
              <a:rPr lang="ru-RU" sz="29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ыр</a:t>
            </a:r>
            <a:r>
              <a:rPr lang="ru-RU" sz="29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9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59124" indent="-259124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интерактивнэу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ущолэжьэф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259124" indent="-259124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ущылэжьэну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тыншщ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259124" indent="-259124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зэман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куэд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ихькъым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259124" indent="-259124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адыгэбзэк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э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лэжьыгъэхэр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щыбгъэхьэзыр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мэхъу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59124" indent="-259124"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узэрыщылажьэм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папщ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э,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уасэ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гуэри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къыпхуигъэувкъым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259124" indent="-259124">
              <a:lnSpc>
                <a:spcPct val="200000"/>
              </a:lnSpc>
              <a:buFont typeface="Wingdings" pitchFamily="2" charset="2"/>
              <a:buChar char="ü"/>
              <a:defRPr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172400" y="6021288"/>
            <a:ext cx="576064" cy="736152"/>
          </a:xfrm>
          <a:prstGeom prst="actionButtonHom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6" rIns="91410" bIns="45706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2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" t="3825" r="28577" b="44788"/>
          <a:stretch>
            <a:fillRect/>
          </a:stretch>
        </p:blipFill>
        <p:spPr bwMode="auto">
          <a:xfrm>
            <a:off x="2158561" y="-8641"/>
            <a:ext cx="6959520" cy="4562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81" y="784884"/>
            <a:ext cx="2760480" cy="6073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2" name="Прямоугольник 8"/>
          <p:cNvSpPr>
            <a:spLocks noChangeArrowheads="1"/>
          </p:cNvSpPr>
          <p:nvPr/>
        </p:nvSpPr>
        <p:spPr bwMode="auto">
          <a:xfrm>
            <a:off x="2764800" y="653829"/>
            <a:ext cx="6009120" cy="2037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36" tIns="41469" rIns="82936" bIns="41469">
            <a:spAutoFit/>
          </a:bodyPr>
          <a:lstStyle/>
          <a:p>
            <a:pPr defTabSz="829452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«Ук</a:t>
            </a:r>
            <a:r>
              <a:rPr lang="en-US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I</a:t>
            </a: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ытэ, плъэк</a:t>
            </a:r>
            <a:r>
              <a:rPr lang="en-US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I</a:t>
            </a: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ыр умыщ</a:t>
            </a:r>
            <a:r>
              <a:rPr lang="en-US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I</a:t>
            </a: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амэ,</a:t>
            </a:r>
          </a:p>
          <a:p>
            <a:pPr defTabSz="829452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И ф</a:t>
            </a:r>
            <a:r>
              <a:rPr lang="en-US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I</a:t>
            </a: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ыгъуэм гъащ</a:t>
            </a:r>
            <a:r>
              <a:rPr lang="en-US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I</a:t>
            </a: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эм ухэнащ.</a:t>
            </a:r>
          </a:p>
          <a:p>
            <a:pPr defTabSz="829452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Куэдыщэ пщ</a:t>
            </a:r>
            <a:r>
              <a:rPr lang="en-US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I</a:t>
            </a: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ауэ къыпф</a:t>
            </a:r>
            <a:r>
              <a:rPr lang="en-US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I</a:t>
            </a: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амэ,</a:t>
            </a:r>
          </a:p>
          <a:p>
            <a:pPr defTabSz="829452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Уимык</a:t>
            </a:r>
            <a:r>
              <a:rPr lang="en-US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I</a:t>
            </a: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ыу уи п</a:t>
            </a:r>
            <a:r>
              <a:rPr lang="en-US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I</a:t>
            </a: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эм укъинащ»  </a:t>
            </a:r>
          </a:p>
          <a:p>
            <a:pPr defTabSz="829452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                                       </a:t>
            </a:r>
            <a:r>
              <a:rPr lang="ru-RU" sz="1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К</a:t>
            </a:r>
            <a:r>
              <a:rPr lang="en-US" sz="1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I</a:t>
            </a:r>
            <a:r>
              <a:rPr lang="ru-RU" sz="1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уащ Б</a:t>
            </a:r>
            <a:r>
              <a:rPr lang="ru-RU" sz="2500" b="1" i="1">
                <a:solidFill>
                  <a:prstClr val="white"/>
                </a:solidFill>
                <a:latin typeface="Georgia" pitchFamily="18" charset="0"/>
                <a:cs typeface="Times New Roman" pitchFamily="18" charset="0"/>
              </a:rPr>
              <a:t>.</a:t>
            </a:r>
            <a:endParaRPr lang="ru-RU" sz="1500" i="1">
              <a:solidFill>
                <a:prstClr val="white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8635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286000"/>
            <a:ext cx="4953000" cy="22860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"/>
            <a:ext cx="9252520" cy="6891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89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88640"/>
            <a:ext cx="6588224" cy="95410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10" tIns="45706" rIns="91410" bIns="45706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Ук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ытэ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плъэк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ыр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умыщ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амэ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-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И ф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ыгъуэм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гъащ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эм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ухэнащ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. К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</a:rPr>
              <a:t>уащ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 Б.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636912"/>
            <a:ext cx="7992888" cy="1569660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lvl="0" algn="ctr"/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Нобэрей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егъэджак</a:t>
            </a:r>
            <a:r>
              <a:rPr lang="en-US" sz="3200" b="1" dirty="0">
                <a:solidFill>
                  <a:srgbClr val="C0504D">
                    <a:lumMod val="50000"/>
                  </a:srgbClr>
                </a:solidFill>
                <a:latin typeface="Colonna MT" pitchFamily="82" charset="0"/>
              </a:rPr>
              <a:t>I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уэр</a:t>
            </a:r>
            <a:r>
              <a:rPr lang="en-US" sz="3200" b="1" dirty="0">
                <a:solidFill>
                  <a:srgbClr val="C0504D">
                    <a:lumMod val="50000"/>
                  </a:srgbClr>
                </a:solidFill>
                <a:latin typeface="Colonna MT" pitchFamily="82" charset="0"/>
              </a:rPr>
              <a:t>, </a:t>
            </a:r>
            <a:endParaRPr lang="ru-RU" sz="3200" b="1" dirty="0">
              <a:solidFill>
                <a:srgbClr val="C0504D">
                  <a:lumMod val="50000"/>
                </a:srgbClr>
              </a:solidFill>
              <a:latin typeface="Colonna MT" pitchFamily="82" charset="0"/>
            </a:endParaRPr>
          </a:p>
          <a:p>
            <a:pPr lvl="0" algn="ctr"/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зэманыщ</a:t>
            </a:r>
            <a:r>
              <a:rPr lang="en-US" sz="3200" b="1" dirty="0">
                <a:solidFill>
                  <a:srgbClr val="C0504D">
                    <a:lumMod val="50000"/>
                  </a:srgbClr>
                </a:solidFill>
                <a:latin typeface="Colonna MT" pitchFamily="82" charset="0"/>
              </a:rPr>
              <a:t>I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эм и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егъэджак</a:t>
            </a:r>
            <a:r>
              <a:rPr lang="en-US" sz="3200" b="1" dirty="0">
                <a:solidFill>
                  <a:srgbClr val="C0504D">
                    <a:lumMod val="50000"/>
                  </a:srgbClr>
                </a:solidFill>
                <a:latin typeface="Colonna MT" pitchFamily="82" charset="0"/>
              </a:rPr>
              <a:t>I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уэр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, </a:t>
            </a:r>
          </a:p>
          <a:p>
            <a:pPr lvl="0" algn="ctr"/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ар сыт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хуэдэ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?</a:t>
            </a:r>
          </a:p>
        </p:txBody>
      </p:sp>
      <p:pic>
        <p:nvPicPr>
          <p:cNvPr id="102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796212"/>
            <a:ext cx="144780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25160" y="5222958"/>
            <a:ext cx="4476738" cy="523220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pPr lvl="0" algn="ctr"/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Ди</a:t>
            </a:r>
            <a:r>
              <a:rPr lang="ru-RU" sz="2800" b="1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гупсысэ</a:t>
            </a:r>
            <a:r>
              <a:rPr lang="ru-RU" sz="2800" b="1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зэтехуэу</a:t>
            </a:r>
            <a:r>
              <a:rPr lang="ru-RU" sz="2800" b="1" dirty="0">
                <a:solidFill>
                  <a:srgbClr val="F79646">
                    <a:lumMod val="75000"/>
                  </a:srgbClr>
                </a:solidFill>
              </a:rPr>
              <a:t> п</a:t>
            </a:r>
            <a:r>
              <a:rPr lang="en-US" sz="2800" b="1" dirty="0">
                <a:solidFill>
                  <a:srgbClr val="F79646">
                    <a:lumMod val="75000"/>
                  </a:srgbClr>
                </a:solidFill>
              </a:rPr>
              <a:t>I</a:t>
            </a:r>
            <a:r>
              <a:rPr lang="ru-RU" sz="2800" b="1" dirty="0" err="1">
                <a:solidFill>
                  <a:srgbClr val="F79646">
                    <a:lumMod val="75000"/>
                  </a:srgbClr>
                </a:solidFill>
              </a:rPr>
              <a:t>эрэ</a:t>
            </a:r>
            <a:r>
              <a:rPr lang="ru-RU" sz="2800" b="1" dirty="0">
                <a:solidFill>
                  <a:srgbClr val="F79646">
                    <a:lumMod val="75000"/>
                  </a:srgb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409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88640"/>
            <a:ext cx="6588224" cy="95410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10" tIns="45706" rIns="91410" bIns="45706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Ук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ытэ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плъэк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ыр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умыщ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амэ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-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И ф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ыгъуэм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гъащ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эм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ухэнащ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. К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</a:rPr>
              <a:t>уащ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 Б.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636915"/>
            <a:ext cx="7992888" cy="2554545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Нобэрей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зэманым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адыгэбзэр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ебгъэджыну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гугъу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хъуащ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!</a:t>
            </a:r>
          </a:p>
          <a:p>
            <a:pPr lvl="0" algn="ctr"/>
            <a:endParaRPr lang="ru-RU" sz="3200" b="1" dirty="0">
              <a:solidFill>
                <a:srgbClr val="C0504D">
                  <a:lumMod val="50000"/>
                </a:srgbClr>
              </a:solidFill>
            </a:endParaRPr>
          </a:p>
          <a:p>
            <a:pPr lvl="0" algn="ctr"/>
            <a:r>
              <a:rPr lang="ru-RU" sz="3200" b="1" dirty="0" err="1">
                <a:solidFill>
                  <a:schemeClr val="accent6">
                    <a:lumMod val="75000"/>
                  </a:schemeClr>
                </a:solidFill>
              </a:rPr>
              <a:t>Фыарэзы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?</a:t>
            </a:r>
          </a:p>
        </p:txBody>
      </p:sp>
      <p:pic>
        <p:nvPicPr>
          <p:cNvPr id="102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3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204" y="4683403"/>
            <a:ext cx="1707275" cy="169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11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88640"/>
            <a:ext cx="6588224" cy="95410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10" tIns="45706" rIns="91410" bIns="45706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Ук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ытэ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плъэк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ыр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умыщ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амэ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-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И ф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ыгъуэм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гъащ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эм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ухэнащ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. К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</a:rPr>
              <a:t>уащ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 Б.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5" y="1700811"/>
            <a:ext cx="9036496" cy="3293209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Нобэ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егъэджэныгъэр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къыгуэхып</a:t>
            </a:r>
            <a:r>
              <a:rPr lang="en-US" sz="3200" b="1" dirty="0">
                <a:solidFill>
                  <a:srgbClr val="C0504D">
                    <a:lumMod val="50000"/>
                  </a:srgbClr>
                </a:solidFill>
              </a:rPr>
              <a:t>I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э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имы</a:t>
            </a:r>
            <a:r>
              <a:rPr lang="en-US" sz="3200" b="1" dirty="0">
                <a:solidFill>
                  <a:srgbClr val="C0504D">
                    <a:lumMod val="50000"/>
                  </a:srgbClr>
                </a:solidFill>
              </a:rPr>
              <a:t>I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эу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</a:p>
          <a:p>
            <a:pPr lvl="0" algn="ctr">
              <a:lnSpc>
                <a:spcPct val="150000"/>
              </a:lnSpc>
            </a:pP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епха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хъуащ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</a:p>
          <a:p>
            <a:pPr lvl="0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1. Проект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лэжьыгъэ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ягъэхьэзыру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, ар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утыку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 </a:t>
            </a:r>
          </a:p>
          <a:p>
            <a:pPr lvl="0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  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къралъхьэфу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еджак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уэхэр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егъэсэным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lvl="0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2. ЭОР ( электронный образовательный ресурс)  </a:t>
            </a:r>
          </a:p>
          <a:p>
            <a:pPr lvl="0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   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жыхуэт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эм.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35029" y="5794668"/>
            <a:ext cx="4581446" cy="584775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pPr lvl="0" algn="ctr"/>
            <a:r>
              <a:rPr lang="ru-RU" sz="3200" b="1" dirty="0" err="1">
                <a:solidFill>
                  <a:srgbClr val="F79646">
                    <a:lumMod val="75000"/>
                  </a:srgbClr>
                </a:solidFill>
              </a:rPr>
              <a:t>Дыхуейуэ</a:t>
            </a:r>
            <a:r>
              <a:rPr lang="ru-RU" sz="3200" b="1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F79646">
                    <a:lumMod val="75000"/>
                  </a:srgbClr>
                </a:solidFill>
              </a:rPr>
              <a:t>къэфлъытэрэ</a:t>
            </a:r>
            <a:r>
              <a:rPr lang="ru-RU" sz="3200" b="1" dirty="0">
                <a:solidFill>
                  <a:srgbClr val="F79646">
                    <a:lumMod val="75000"/>
                  </a:srgbClr>
                </a:solidFill>
              </a:rPr>
              <a:t>?</a:t>
            </a:r>
          </a:p>
        </p:txBody>
      </p:sp>
      <p:pic>
        <p:nvPicPr>
          <p:cNvPr id="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3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9" y="4994019"/>
            <a:ext cx="1368152" cy="1359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87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88640"/>
            <a:ext cx="6588224" cy="95410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10" tIns="45706" rIns="91410" bIns="45706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Ук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ытэ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плъэк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ыр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умыщ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амэ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-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И ф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ыгъуэм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гъащ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эм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ухэнащ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. К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</a:rPr>
              <a:t>уащ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 Б.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5" y="1268763"/>
            <a:ext cx="9036496" cy="830997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Проект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лэжьыгъэ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мыин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3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9" y="4986027"/>
            <a:ext cx="1368152" cy="1359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1840" y="6047760"/>
            <a:ext cx="3514296" cy="584775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pPr lvl="0" algn="ctr"/>
            <a:r>
              <a:rPr lang="ru-RU" sz="3200" b="1" dirty="0" err="1">
                <a:solidFill>
                  <a:srgbClr val="F79646">
                    <a:lumMod val="75000"/>
                  </a:srgbClr>
                </a:solidFill>
              </a:rPr>
              <a:t>Фыхуей</a:t>
            </a:r>
            <a:r>
              <a:rPr lang="ru-RU" sz="3200" b="1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F79646">
                    <a:lumMod val="75000"/>
                  </a:srgbClr>
                </a:solidFill>
              </a:rPr>
              <a:t>фепъыну</a:t>
            </a:r>
            <a:r>
              <a:rPr lang="ru-RU" sz="3200" b="1" dirty="0">
                <a:solidFill>
                  <a:srgbClr val="F79646">
                    <a:lumMod val="75000"/>
                  </a:srgbClr>
                </a:solidFill>
              </a:rPr>
              <a:t>?</a:t>
            </a:r>
          </a:p>
        </p:txBody>
      </p:sp>
      <p:pic>
        <p:nvPicPr>
          <p:cNvPr id="11" name="Picture 3">
            <a:hlinkClick r:id="rId5" action="ppaction://hlinkpres?slideindex=1&amp;slidetitle=Презентация PowerPoint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2" r="5641" b="72575"/>
          <a:stretch/>
        </p:blipFill>
        <p:spPr bwMode="auto">
          <a:xfrm>
            <a:off x="419681" y="2169676"/>
            <a:ext cx="5424324" cy="55955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hlinkClick r:id="rId7" action="ppaction://hlinkpres?slideindex=1&amp;slidetitle=Презентация PowerPoint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1" b="55598"/>
          <a:stretch/>
        </p:blipFill>
        <p:spPr bwMode="auto">
          <a:xfrm>
            <a:off x="419681" y="2924945"/>
            <a:ext cx="5424324" cy="57364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>
            <a:hlinkClick r:id="rId8" action="ppaction://hlinkpres?slideindex=1&amp;slidetitle=Презентация PowerPoint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44" b="42109"/>
          <a:stretch/>
        </p:blipFill>
        <p:spPr bwMode="auto">
          <a:xfrm>
            <a:off x="419678" y="4335468"/>
            <a:ext cx="5402744" cy="491319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>
            <a:hlinkClick r:id="rId9" action="ppaction://hlinkpres?slideindex=1&amp;slidetitle=Презентация PowerPoint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50" b="27989"/>
          <a:stretch/>
        </p:blipFill>
        <p:spPr bwMode="auto">
          <a:xfrm>
            <a:off x="419678" y="3645024"/>
            <a:ext cx="5402744" cy="42908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>
            <a:hlinkClick r:id="rId10" action="ppaction://hlinkpres?slideindex=1&amp;slidetitle=Презентация PowerPoint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" t="72011" b="5021"/>
          <a:stretch/>
        </p:blipFill>
        <p:spPr bwMode="auto">
          <a:xfrm>
            <a:off x="419681" y="4986029"/>
            <a:ext cx="5424324" cy="62531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64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8699" y="188640"/>
            <a:ext cx="6588224" cy="95410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10" tIns="45706" rIns="91410" bIns="45706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Ук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ытэ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плъэк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ыр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умыщ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амэ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-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И ф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ыгъуэм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гъащ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эм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ухэнащ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. К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</a:rPr>
              <a:t>уащ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 Б.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700808"/>
            <a:ext cx="7992888" cy="3046988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ЭОР ( электронный образовательный ресурс)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жыхуэт</a:t>
            </a:r>
            <a:r>
              <a:rPr lang="en-US" sz="3200" b="1" dirty="0">
                <a:solidFill>
                  <a:srgbClr val="C0504D">
                    <a:lumMod val="50000"/>
                  </a:srgbClr>
                </a:solidFill>
              </a:rPr>
              <a:t>I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эхэр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дэри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,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бзэр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езыгъэдж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егъэджак</a:t>
            </a:r>
            <a:r>
              <a:rPr lang="en-US" sz="3200" b="1" dirty="0">
                <a:solidFill>
                  <a:srgbClr val="C0504D">
                    <a:lumMod val="50000"/>
                  </a:srgbClr>
                </a:solidFill>
              </a:rPr>
              <a:t>I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уэхэм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,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щхьэ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къэдгъэсэбэп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мыхъурэ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? 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3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204" y="4683403"/>
            <a:ext cx="1707275" cy="169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10495" y="5513322"/>
            <a:ext cx="3595023" cy="584775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r>
              <a:rPr lang="ru-RU" sz="3200" b="1" dirty="0" err="1">
                <a:solidFill>
                  <a:schemeClr val="accent6">
                    <a:lumMod val="75000"/>
                  </a:schemeClr>
                </a:solidFill>
              </a:rPr>
              <a:t>Тхузэф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эк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200" b="1" dirty="0" err="1">
                <a:solidFill>
                  <a:schemeClr val="accent6">
                    <a:lumMod val="75000"/>
                  </a:schemeClr>
                </a:solidFill>
              </a:rPr>
              <a:t>ынукъэ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?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35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8699" y="188640"/>
            <a:ext cx="6588224" cy="95410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10" tIns="45706" rIns="91410" bIns="45706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Ук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ытэ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плъэк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ыр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умыщ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амэ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-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И ф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ыгъуэм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гъащ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эм </a:t>
            </a:r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</a:rPr>
              <a:t>ухэнащ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. К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Colonna MT" pitchFamily="82" charset="0"/>
              </a:rPr>
              <a:t>I</a:t>
            </a:r>
            <a:r>
              <a:rPr lang="ru-RU" sz="2800" dirty="0" err="1">
                <a:solidFill>
                  <a:schemeClr val="accent6">
                    <a:lumMod val="75000"/>
                  </a:schemeClr>
                </a:solidFill>
              </a:rPr>
              <a:t>уащ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 Б.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5" y="1700808"/>
            <a:ext cx="9036496" cy="2308324"/>
          </a:xfrm>
          <a:prstGeom prst="rect">
            <a:avLst/>
          </a:prstGeom>
        </p:spPr>
        <p:txBody>
          <a:bodyPr wrap="square" lIns="91410" tIns="45706" rIns="91410" bIns="45706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ЭОР ( электронный образовательный ресурс)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жыхуэт</a:t>
            </a:r>
            <a:r>
              <a:rPr lang="en-US" sz="3200" b="1" dirty="0">
                <a:solidFill>
                  <a:srgbClr val="C0504D">
                    <a:lumMod val="50000"/>
                  </a:srgbClr>
                </a:solidFill>
              </a:rPr>
              <a:t>I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эхэм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щыщу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</a:p>
          <a:p>
            <a:pPr lvl="0" algn="ctr">
              <a:lnSpc>
                <a:spcPct val="150000"/>
              </a:lnSpc>
            </a:pP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сыт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хуэдэ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фи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лэжьыгъэм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 </a:t>
            </a:r>
            <a:r>
              <a:rPr lang="ru-RU" sz="3200" b="1" dirty="0" err="1">
                <a:solidFill>
                  <a:srgbClr val="C0504D">
                    <a:lumMod val="50000"/>
                  </a:srgbClr>
                </a:solidFill>
              </a:rPr>
              <a:t>къыщывгъэсэбэпрэ</a:t>
            </a:r>
            <a:r>
              <a:rPr lang="ru-RU" sz="3200" b="1" dirty="0">
                <a:solidFill>
                  <a:srgbClr val="C0504D">
                    <a:lumMod val="50000"/>
                  </a:srgbClr>
                </a:solidFill>
              </a:rPr>
              <a:t>?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3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204" y="4683403"/>
            <a:ext cx="1707275" cy="169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10492" y="5513322"/>
            <a:ext cx="3532762" cy="584775"/>
          </a:xfrm>
          <a:prstGeom prst="rect">
            <a:avLst/>
          </a:prstGeom>
        </p:spPr>
        <p:txBody>
          <a:bodyPr wrap="none" lIns="91410" tIns="45706" rIns="91410" bIns="45706">
            <a:spAutoFit/>
          </a:bodyPr>
          <a:lstStyle/>
          <a:p>
            <a:r>
              <a:rPr lang="ru-RU" sz="3200" b="1" dirty="0" err="1">
                <a:solidFill>
                  <a:schemeClr val="accent6">
                    <a:lumMod val="75000"/>
                  </a:schemeClr>
                </a:solidFill>
              </a:rPr>
              <a:t>Дызэдэвгъэгуашэ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!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69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4653138"/>
            <a:ext cx="8342666" cy="20882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0" tIns="45706" rIns="91410" bIns="45706" rtlCol="0" anchor="ctr"/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5156"/>
            <a:ext cx="9289032" cy="1077218"/>
          </a:xfrm>
          <a:prstGeom prst="rect">
            <a:avLst/>
          </a:prstGeom>
          <a:noFill/>
        </p:spPr>
        <p:txBody>
          <a:bodyPr wrap="square" lIns="91410" tIns="45706" rIns="91410" bIns="45706">
            <a:spAutoFit/>
          </a:bodyPr>
          <a:lstStyle/>
          <a:p>
            <a:pPr algn="ctr"/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Сыарэзыкъым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 </a:t>
            </a:r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Хэк</a:t>
            </a:r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ып</a:t>
            </a:r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  </a:t>
            </a:r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къыхуэбгъуэтыфынущ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сытми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5798" y="1255281"/>
            <a:ext cx="8342666" cy="2880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0" tIns="45706" rIns="91410" bIns="45706" rtlCol="0" anchor="ctr"/>
          <a:lstStyle/>
          <a:p>
            <a:pPr>
              <a:lnSpc>
                <a:spcPct val="150000"/>
              </a:lnSpc>
            </a:pP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бгъэдыхьэкIэр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хъуэж</a:t>
            </a:r>
            <a:endParaRPr lang="ru-RU" sz="2400" dirty="0"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джэгукIэ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Iэмалхэр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къэгъэгъэсэбэп</a:t>
            </a:r>
            <a:endParaRPr lang="ru-RU" sz="2400" dirty="0"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ууей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гуэр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хэлъхьэ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тхылъым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къыбгъэдэк</a:t>
            </a:r>
            <a:r>
              <a:rPr lang="en-US" sz="2400" dirty="0">
                <a:latin typeface="Times New Roman"/>
                <a:ea typeface="Times New Roman"/>
                <a:cs typeface="Times New Roman"/>
              </a:rPr>
              <a:t>I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и</a:t>
            </a:r>
            <a:endParaRPr lang="ru-RU" sz="2400" dirty="0"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/>
              <a:buChar char=""/>
            </a:pP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еджакIуэр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дэзыхьэхым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кIэлъыплъ</a:t>
            </a: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indent="228529">
              <a:lnSpc>
                <a:spcPct val="150000"/>
              </a:lnSpc>
            </a:pPr>
            <a:endParaRPr lang="ru-RU" sz="44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indent="228529">
              <a:lnSpc>
                <a:spcPct val="150000"/>
              </a:lnSpc>
            </a:pPr>
            <a:r>
              <a:rPr lang="ru-RU" sz="36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Мис</a:t>
            </a:r>
            <a:r>
              <a:rPr lang="ru-RU" sz="3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6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ит</a:t>
            </a:r>
            <a:r>
              <a:rPr lang="en-US" sz="36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sz="3600" b="1" dirty="0" err="1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анэ</a:t>
            </a:r>
            <a:r>
              <a:rPr lang="ru-RU" sz="4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уи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лэжьыгъэр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адэкIэ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кIуэтэнущ</a:t>
            </a: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уи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дерсхэри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щIэщыгъуэ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ящыхъунущ</a:t>
            </a:r>
            <a:endParaRPr lang="ru-RU" sz="2400" dirty="0">
              <a:latin typeface="Times New Roman"/>
              <a:ea typeface="Times New Roman"/>
              <a:cs typeface="Times New Roman"/>
            </a:endParaRPr>
          </a:p>
          <a:p>
            <a:pPr marL="342793" indent="-342793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еджакIуэхэри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дихьэхынущ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Times New Roman"/>
              <a:cs typeface="Times New Roman"/>
            </a:endParaRPr>
          </a:p>
          <a:p>
            <a:pPr>
              <a:lnSpc>
                <a:spcPct val="200000"/>
              </a:lnSpc>
            </a:pPr>
            <a:r>
              <a:rPr lang="ru-RU" sz="2400" dirty="0"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050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1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113"/>
          <a:stretch/>
        </p:blipFill>
        <p:spPr bwMode="auto">
          <a:xfrm>
            <a:off x="6012161" y="4365104"/>
            <a:ext cx="2654034" cy="2222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20596248">
            <a:off x="6029695" y="4864469"/>
            <a:ext cx="1386578" cy="627064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10" tIns="45706" rIns="91410" bIns="45706" rtlCol="0" anchor="ctr"/>
          <a:lstStyle/>
          <a:p>
            <a:pPr algn="ctr"/>
            <a:r>
              <a:rPr lang="ru-RU" sz="2400" b="1" dirty="0" err="1"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</a:rPr>
              <a:t>нэгъэзэж</a:t>
            </a:r>
            <a:endParaRPr lang="ru-RU" sz="2400" b="1" dirty="0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21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8784976" cy="646331"/>
          </a:xfrm>
          <a:prstGeom prst="rect">
            <a:avLst/>
          </a:prstGeom>
          <a:noFill/>
        </p:spPr>
        <p:txBody>
          <a:bodyPr wrap="square" lIns="91410" tIns="45706" rIns="91410" bIns="45706">
            <a:spAutoFit/>
          </a:bodyPr>
          <a:lstStyle/>
          <a:p>
            <a:pPr algn="ctr"/>
            <a:r>
              <a:rPr 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Нобэрей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егъэджак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уэр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щытын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хуейщ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8561" y="1268760"/>
            <a:ext cx="8342666" cy="48181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0" tIns="45706" rIns="91410" bIns="45706" rtlCol="0" anchor="ctr"/>
          <a:lstStyle/>
          <a:p>
            <a:pPr marL="285660" indent="-28566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зэхъуэк</a:t>
            </a:r>
            <a:r>
              <a:rPr lang="en-US" sz="2400" dirty="0">
                <a:solidFill>
                  <a:srgbClr val="000000"/>
                </a:solidFill>
                <a:latin typeface="Colonna MT" pitchFamily="82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ыныгъэхэм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щымышынэу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marL="285660" indent="-28566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</a:rPr>
              <a:t>щ</a:t>
            </a:r>
            <a:r>
              <a:rPr lang="en-US" sz="2400" dirty="0">
                <a:solidFill>
                  <a:srgbClr val="000000"/>
                </a:solidFill>
                <a:latin typeface="Colonna MT" pitchFamily="82" charset="0"/>
              </a:rPr>
              <a:t>I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э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псоми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зрипщытыфу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marL="285660" indent="-28566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хэк</a:t>
            </a:r>
            <a:r>
              <a:rPr lang="en-US" sz="2400" dirty="0">
                <a:solidFill>
                  <a:srgbClr val="000000"/>
                </a:solidFill>
                <a:latin typeface="Colonna MT" pitchFamily="82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ып</a:t>
            </a:r>
            <a:r>
              <a:rPr lang="en-US" sz="2400" dirty="0">
                <a:solidFill>
                  <a:srgbClr val="000000"/>
                </a:solidFill>
                <a:latin typeface="Colonna MT" pitchFamily="82" charset="0"/>
              </a:rPr>
              <a:t>I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э сыт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хуэдэ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лэжьыгъэми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lonna MT" pitchFamily="82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уэхугъуэми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   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къыхуигъуэтыфу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  <a:p>
            <a:pPr marL="285660" indent="-28566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</a:rPr>
              <a:t>сыт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къэмыхъуами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егъэджэныгъэ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лэжьыгъэр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къэмыгъэувы</a:t>
            </a:r>
            <a:r>
              <a:rPr lang="en-US" sz="2400" dirty="0">
                <a:solidFill>
                  <a:srgbClr val="000000"/>
                </a:solidFill>
                <a:latin typeface="Colonna MT" pitchFamily="82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эным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хуэхьэзыру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074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37113"/>
            <a:ext cx="2323653" cy="1649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14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607</Words>
  <Application>Microsoft Office PowerPoint</Application>
  <PresentationFormat>Экран (4:3)</PresentationFormat>
  <Paragraphs>114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Тема Office</vt:lpstr>
      <vt:lpstr>1_Тема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Женя</dc:creator>
  <cp:lastModifiedBy>Mila</cp:lastModifiedBy>
  <cp:revision>122</cp:revision>
  <dcterms:created xsi:type="dcterms:W3CDTF">2018-04-29T15:26:30Z</dcterms:created>
  <dcterms:modified xsi:type="dcterms:W3CDTF">2024-01-19T13:40:55Z</dcterms:modified>
</cp:coreProperties>
</file>