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283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5" r:id="rId34"/>
    <p:sldId id="296" r:id="rId35"/>
    <p:sldId id="297" r:id="rId36"/>
    <p:sldId id="298" r:id="rId37"/>
    <p:sldId id="299" r:id="rId38"/>
    <p:sldId id="300" r:id="rId3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F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F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FFF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88691" y="1641475"/>
            <a:ext cx="2550160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FFFF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71524" y="3019170"/>
            <a:ext cx="9081135" cy="2903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25811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098039" y="1142441"/>
            <a:ext cx="7999730" cy="258699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 indent="174625" algn="ctr">
              <a:lnSpc>
                <a:spcPts val="6480"/>
              </a:lnSpc>
              <a:spcBef>
                <a:spcPts val="915"/>
              </a:spcBef>
            </a:pPr>
            <a:r>
              <a:rPr sz="6000" b="0" spc="-50" dirty="0">
                <a:solidFill>
                  <a:srgbClr val="C00000"/>
                </a:solidFill>
                <a:latin typeface="Calibri Light"/>
                <a:cs typeface="Calibri Light"/>
              </a:rPr>
              <a:t>Взаимосвязь </a:t>
            </a:r>
            <a:r>
              <a:rPr sz="6000" b="0" spc="-4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6000" b="0" spc="-50" dirty="0">
                <a:solidFill>
                  <a:srgbClr val="C00000"/>
                </a:solidFill>
                <a:latin typeface="Calibri Light"/>
                <a:cs typeface="Calibri Light"/>
              </a:rPr>
              <a:t>неорганических</a:t>
            </a:r>
            <a:r>
              <a:rPr sz="6000" b="0" spc="-16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6000" b="0" spc="-50" dirty="0">
                <a:solidFill>
                  <a:srgbClr val="C00000"/>
                </a:solidFill>
                <a:latin typeface="Calibri Light"/>
                <a:cs typeface="Calibri Light"/>
              </a:rPr>
              <a:t>веществ.</a:t>
            </a:r>
            <a:endParaRPr sz="6000" dirty="0">
              <a:latin typeface="Calibri Light"/>
              <a:cs typeface="Calibri Light"/>
            </a:endParaRPr>
          </a:p>
          <a:p>
            <a:pPr algn="ctr">
              <a:lnSpc>
                <a:spcPts val="6390"/>
              </a:lnSpc>
            </a:pPr>
            <a:r>
              <a:rPr sz="6000" b="0" spc="-45" dirty="0">
                <a:solidFill>
                  <a:srgbClr val="C00000"/>
                </a:solidFill>
                <a:latin typeface="Calibri Light"/>
                <a:cs typeface="Calibri Light"/>
              </a:rPr>
              <a:t>Вопрос</a:t>
            </a:r>
            <a:r>
              <a:rPr sz="6000" b="0" spc="-114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6000" b="0" spc="-25" dirty="0">
                <a:solidFill>
                  <a:srgbClr val="C00000"/>
                </a:solidFill>
                <a:latin typeface="Calibri Light"/>
                <a:cs typeface="Calibri Light"/>
              </a:rPr>
              <a:t>31</a:t>
            </a:r>
            <a:r>
              <a:rPr sz="6000" b="0" spc="-100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r>
              <a:rPr sz="6000" b="0" spc="-50" dirty="0">
                <a:solidFill>
                  <a:srgbClr val="C00000"/>
                </a:solidFill>
                <a:latin typeface="Calibri Light"/>
                <a:cs typeface="Calibri Light"/>
              </a:rPr>
              <a:t>(</a:t>
            </a:r>
            <a:r>
              <a:rPr sz="6000" b="0" spc="-50" dirty="0" smtClean="0">
                <a:solidFill>
                  <a:srgbClr val="C00000"/>
                </a:solidFill>
                <a:latin typeface="Calibri Light"/>
                <a:cs typeface="Calibri Light"/>
              </a:rPr>
              <a:t>ЕГЭ-202</a:t>
            </a:r>
            <a:r>
              <a:rPr lang="ru-RU" sz="6000" b="0" spc="-50" dirty="0" smtClean="0">
                <a:solidFill>
                  <a:srgbClr val="C00000"/>
                </a:solidFill>
                <a:latin typeface="Calibri Light"/>
                <a:cs typeface="Calibri Light"/>
              </a:rPr>
              <a:t>4</a:t>
            </a:r>
            <a:r>
              <a:rPr sz="6000" b="0" spc="-50" dirty="0" smtClean="0">
                <a:solidFill>
                  <a:srgbClr val="C00000"/>
                </a:solidFill>
                <a:latin typeface="Calibri Light"/>
                <a:cs typeface="Calibri Light"/>
              </a:rPr>
              <a:t>)</a:t>
            </a:r>
            <a:endParaRPr sz="600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6886" y="216788"/>
            <a:ext cx="99028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Times New Roman"/>
                <a:cs typeface="Times New Roman"/>
              </a:rPr>
              <a:t>Восстановительные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свойства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соединений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spc="10" dirty="0">
                <a:latin typeface="Times New Roman"/>
                <a:cs typeface="Times New Roman"/>
              </a:rPr>
              <a:t>Э</a:t>
            </a:r>
            <a:r>
              <a:rPr sz="3150" b="1" spc="15" baseline="25132" dirty="0">
                <a:latin typeface="Times New Roman"/>
                <a:cs typeface="Times New Roman"/>
              </a:rPr>
              <a:t>+2</a:t>
            </a:r>
            <a:r>
              <a:rPr sz="3200" b="1" spc="10" dirty="0">
                <a:latin typeface="Times New Roman"/>
                <a:cs typeface="Times New Roman"/>
              </a:rPr>
              <a:t>,</a:t>
            </a:r>
            <a:r>
              <a:rPr sz="3200" b="1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Э</a:t>
            </a:r>
            <a:r>
              <a:rPr sz="3150" b="1" spc="7" baseline="25132" dirty="0">
                <a:latin typeface="Times New Roman"/>
                <a:cs typeface="Times New Roman"/>
              </a:rPr>
              <a:t>+3</a:t>
            </a:r>
            <a:r>
              <a:rPr sz="3200" b="1" spc="5" dirty="0">
                <a:latin typeface="Times New Roman"/>
                <a:cs typeface="Times New Roman"/>
              </a:rPr>
              <a:t>,</a:t>
            </a:r>
            <a:r>
              <a:rPr sz="3200" b="1" dirty="0">
                <a:latin typeface="Times New Roman"/>
                <a:cs typeface="Times New Roman"/>
              </a:rPr>
              <a:t> Э</a:t>
            </a:r>
            <a:r>
              <a:rPr sz="3150" b="1" baseline="25132" dirty="0">
                <a:latin typeface="Times New Roman"/>
                <a:cs typeface="Times New Roman"/>
              </a:rPr>
              <a:t>+4</a:t>
            </a:r>
            <a:endParaRPr sz="3150" baseline="25132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3270" y="640461"/>
            <a:ext cx="32499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(Fe,</a:t>
            </a:r>
            <a:r>
              <a:rPr sz="40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b="1" spc="-130" dirty="0">
                <a:solidFill>
                  <a:srgbClr val="000000"/>
                </a:solidFill>
                <a:latin typeface="Times New Roman"/>
                <a:cs typeface="Times New Roman"/>
              </a:rPr>
              <a:t>Cr,</a:t>
            </a:r>
            <a:r>
              <a:rPr sz="40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Mn,</a:t>
            </a:r>
            <a:r>
              <a:rPr sz="40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S)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7625" y="1492309"/>
            <a:ext cx="8802370" cy="4519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1971675" algn="just">
              <a:lnSpc>
                <a:spcPct val="109400"/>
              </a:lnSpc>
              <a:spcBef>
                <a:spcPts val="95"/>
              </a:spcBef>
            </a:pPr>
            <a:r>
              <a:rPr sz="3200" b="1" spc="5" dirty="0">
                <a:latin typeface="Times New Roman"/>
                <a:cs typeface="Times New Roman"/>
              </a:rPr>
              <a:t>Э</a:t>
            </a:r>
            <a:r>
              <a:rPr sz="3150" b="1" spc="7" baseline="25132" dirty="0">
                <a:latin typeface="Times New Roman"/>
                <a:cs typeface="Times New Roman"/>
              </a:rPr>
              <a:t>+2 </a:t>
            </a:r>
            <a:r>
              <a:rPr sz="3200" b="1" dirty="0">
                <a:latin typeface="Times New Roman"/>
                <a:cs typeface="Times New Roman"/>
              </a:rPr>
              <a:t>+ сильный окислитель = </a:t>
            </a:r>
            <a:r>
              <a:rPr sz="3200" b="1" spc="5" dirty="0">
                <a:latin typeface="Times New Roman"/>
                <a:cs typeface="Times New Roman"/>
              </a:rPr>
              <a:t>K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Э</a:t>
            </a:r>
            <a:r>
              <a:rPr sz="3150" b="1" spc="7" baseline="25132" dirty="0">
                <a:latin typeface="Times New Roman"/>
                <a:cs typeface="Times New Roman"/>
              </a:rPr>
              <a:t>+6</a:t>
            </a:r>
            <a:r>
              <a:rPr sz="3200" b="1" spc="5" dirty="0">
                <a:latin typeface="Times New Roman"/>
                <a:cs typeface="Times New Roman"/>
              </a:rPr>
              <a:t>О</a:t>
            </a:r>
            <a:r>
              <a:rPr sz="3150" b="1" spc="7" baseline="-21164" dirty="0">
                <a:latin typeface="Times New Roman"/>
                <a:cs typeface="Times New Roman"/>
              </a:rPr>
              <a:t>4 </a:t>
            </a:r>
            <a:r>
              <a:rPr sz="3150" b="1" spc="-765" baseline="-21164" dirty="0">
                <a:latin typeface="Times New Roman"/>
                <a:cs typeface="Times New Roman"/>
              </a:rPr>
              <a:t> </a:t>
            </a:r>
            <a:r>
              <a:rPr sz="3200" b="1" spc="10" dirty="0">
                <a:latin typeface="Times New Roman"/>
                <a:cs typeface="Times New Roman"/>
              </a:rPr>
              <a:t>Э</a:t>
            </a:r>
            <a:r>
              <a:rPr sz="3150" b="1" spc="15" baseline="25132" dirty="0">
                <a:latin typeface="Times New Roman"/>
                <a:cs typeface="Times New Roman"/>
              </a:rPr>
              <a:t>+3 </a:t>
            </a:r>
            <a:r>
              <a:rPr sz="3200" b="1" dirty="0">
                <a:latin typeface="Times New Roman"/>
                <a:cs typeface="Times New Roman"/>
              </a:rPr>
              <a:t>+ сильный окислитель = </a:t>
            </a:r>
            <a:r>
              <a:rPr sz="3200" b="1" spc="10" dirty="0">
                <a:latin typeface="Times New Roman"/>
                <a:cs typeface="Times New Roman"/>
              </a:rPr>
              <a:t>K</a:t>
            </a:r>
            <a:r>
              <a:rPr sz="3150" b="1" spc="15" baseline="-21164" dirty="0">
                <a:latin typeface="Times New Roman"/>
                <a:cs typeface="Times New Roman"/>
              </a:rPr>
              <a:t>2</a:t>
            </a:r>
            <a:r>
              <a:rPr sz="3200" b="1" spc="10" dirty="0">
                <a:latin typeface="Times New Roman"/>
                <a:cs typeface="Times New Roman"/>
              </a:rPr>
              <a:t>Э</a:t>
            </a:r>
            <a:r>
              <a:rPr sz="3150" b="1" spc="15" baseline="25132" dirty="0">
                <a:latin typeface="Times New Roman"/>
                <a:cs typeface="Times New Roman"/>
              </a:rPr>
              <a:t>+6</a:t>
            </a:r>
            <a:r>
              <a:rPr sz="3200" b="1" spc="10" dirty="0">
                <a:latin typeface="Times New Roman"/>
                <a:cs typeface="Times New Roman"/>
              </a:rPr>
              <a:t>О</a:t>
            </a:r>
            <a:r>
              <a:rPr sz="3150" b="1" spc="15" baseline="-21164" dirty="0">
                <a:latin typeface="Times New Roman"/>
                <a:cs typeface="Times New Roman"/>
              </a:rPr>
              <a:t>4 </a:t>
            </a:r>
            <a:r>
              <a:rPr sz="3150" b="1" spc="-765" baseline="-21164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Э</a:t>
            </a:r>
            <a:r>
              <a:rPr sz="3150" b="1" spc="7" baseline="25132" dirty="0">
                <a:latin typeface="Times New Roman"/>
                <a:cs typeface="Times New Roman"/>
              </a:rPr>
              <a:t>+4</a:t>
            </a:r>
            <a:r>
              <a:rPr sz="3150" b="1" spc="390" baseline="25132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сильный окислитель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=</a:t>
            </a:r>
            <a:r>
              <a:rPr sz="3200" b="1" spc="1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K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Э</a:t>
            </a:r>
            <a:r>
              <a:rPr sz="3150" b="1" spc="7" baseline="25132" dirty="0">
                <a:latin typeface="Times New Roman"/>
                <a:cs typeface="Times New Roman"/>
              </a:rPr>
              <a:t>+6</a:t>
            </a:r>
            <a:r>
              <a:rPr sz="3200" b="1" spc="5" dirty="0">
                <a:latin typeface="Times New Roman"/>
                <a:cs typeface="Times New Roman"/>
              </a:rPr>
              <a:t>О</a:t>
            </a:r>
            <a:r>
              <a:rPr sz="3150" b="1" spc="7" baseline="-21164" dirty="0">
                <a:latin typeface="Times New Roman"/>
                <a:cs typeface="Times New Roman"/>
              </a:rPr>
              <a:t>4</a:t>
            </a:r>
            <a:endParaRPr sz="3150" baseline="-21164">
              <a:latin typeface="Times New Roman"/>
              <a:cs typeface="Times New Roman"/>
            </a:endParaRPr>
          </a:p>
          <a:p>
            <a:pPr marL="1097915" marR="4675505" indent="43815">
              <a:lnSpc>
                <a:spcPct val="118700"/>
              </a:lnSpc>
              <a:spcBef>
                <a:spcPts val="275"/>
              </a:spcBef>
            </a:pPr>
            <a:r>
              <a:rPr sz="2600" dirty="0">
                <a:latin typeface="Times New Roman"/>
                <a:cs typeface="Times New Roman"/>
              </a:rPr>
              <a:t>KClO</a:t>
            </a:r>
            <a:r>
              <a:rPr sz="2550" baseline="-21241" dirty="0">
                <a:latin typeface="Times New Roman"/>
                <a:cs typeface="Times New Roman"/>
              </a:rPr>
              <a:t>3</a:t>
            </a:r>
            <a:r>
              <a:rPr sz="2600" dirty="0">
                <a:latin typeface="Times New Roman"/>
                <a:cs typeface="Times New Roman"/>
              </a:rPr>
              <a:t>/KBrO</a:t>
            </a:r>
            <a:r>
              <a:rPr sz="2550" baseline="-21241" dirty="0">
                <a:latin typeface="Times New Roman"/>
                <a:cs typeface="Times New Roman"/>
              </a:rPr>
              <a:t>3</a:t>
            </a:r>
            <a:r>
              <a:rPr sz="2550" spc="262" baseline="-21241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+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KOH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KClO/KNrO + KOH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Cl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600" dirty="0">
                <a:latin typeface="Times New Roman"/>
                <a:cs typeface="Times New Roman"/>
              </a:rPr>
              <a:t>/Br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550" spc="345" baseline="-21241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+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KOH</a:t>
            </a:r>
            <a:endParaRPr sz="2600">
              <a:latin typeface="Times New Roman"/>
              <a:cs typeface="Times New Roman"/>
            </a:endParaRPr>
          </a:p>
          <a:p>
            <a:pPr marL="1180465" marR="5721350">
              <a:lnSpc>
                <a:spcPct val="121500"/>
              </a:lnSpc>
              <a:spcBef>
                <a:spcPts val="15"/>
              </a:spcBef>
            </a:pPr>
            <a:r>
              <a:rPr sz="2600" spc="5" dirty="0">
                <a:latin typeface="Times New Roman"/>
                <a:cs typeface="Times New Roman"/>
              </a:rPr>
              <a:t>KNO</a:t>
            </a:r>
            <a:r>
              <a:rPr sz="2550" spc="7" baseline="-21241" dirty="0">
                <a:latin typeface="Times New Roman"/>
                <a:cs typeface="Times New Roman"/>
              </a:rPr>
              <a:t>3</a:t>
            </a:r>
            <a:r>
              <a:rPr sz="2550" spc="232" baseline="-21241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+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KOH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H</a:t>
            </a:r>
            <a:r>
              <a:rPr sz="2550" spc="7" baseline="-21241" dirty="0">
                <a:latin typeface="Times New Roman"/>
                <a:cs typeface="Times New Roman"/>
              </a:rPr>
              <a:t>2</a:t>
            </a:r>
            <a:r>
              <a:rPr sz="2600" spc="5" dirty="0">
                <a:latin typeface="Times New Roman"/>
                <a:cs typeface="Times New Roman"/>
              </a:rPr>
              <a:t>O</a:t>
            </a:r>
            <a:r>
              <a:rPr sz="2550" spc="7" baseline="-21241" dirty="0">
                <a:latin typeface="Times New Roman"/>
                <a:cs typeface="Times New Roman"/>
              </a:rPr>
              <a:t>2</a:t>
            </a:r>
            <a:r>
              <a:rPr sz="2550" spc="277" baseline="-21241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+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KOH</a:t>
            </a:r>
            <a:endParaRPr sz="2600">
              <a:latin typeface="Times New Roman"/>
              <a:cs typeface="Times New Roman"/>
            </a:endParaRPr>
          </a:p>
          <a:p>
            <a:pPr marL="1180465">
              <a:lnSpc>
                <a:spcPct val="100000"/>
              </a:lnSpc>
              <a:spcBef>
                <a:spcPts val="680"/>
              </a:spcBef>
            </a:pPr>
            <a:r>
              <a:rPr sz="2600" spc="5" dirty="0">
                <a:latin typeface="Times New Roman"/>
                <a:cs typeface="Times New Roman"/>
              </a:rPr>
              <a:t>KMnO</a:t>
            </a:r>
            <a:r>
              <a:rPr sz="2550" spc="7" baseline="-21241" dirty="0">
                <a:latin typeface="Times New Roman"/>
                <a:cs typeface="Times New Roman"/>
              </a:rPr>
              <a:t>4</a:t>
            </a:r>
            <a:r>
              <a:rPr sz="2550" spc="284" baseline="-21241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+ KOH,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то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Times New Roman"/>
                <a:cs typeface="Times New Roman"/>
              </a:rPr>
              <a:t>есть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окислитель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 </a:t>
            </a:r>
            <a:r>
              <a:rPr sz="2600" spc="-10" dirty="0">
                <a:latin typeface="Times New Roman"/>
                <a:cs typeface="Times New Roman"/>
              </a:rPr>
              <a:t>щелочной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среде.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4964" y="83311"/>
            <a:ext cx="80867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Продукты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окисления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некоторых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восстановителей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2734" y="529826"/>
            <a:ext cx="9371330" cy="160083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15"/>
              </a:spcBef>
            </a:pPr>
            <a:r>
              <a:rPr sz="2400" b="1" dirty="0">
                <a:latin typeface="Times New Roman"/>
                <a:cs typeface="Times New Roman"/>
              </a:rPr>
              <a:t>1)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Элементы</a:t>
            </a:r>
            <a:r>
              <a:rPr sz="2400" b="1" dirty="0">
                <a:latin typeface="Times New Roman"/>
                <a:cs typeface="Times New Roman"/>
              </a:rPr>
              <a:t> в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низшей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степени</a:t>
            </a:r>
            <a:r>
              <a:rPr sz="2400" b="1" spc="-5" dirty="0">
                <a:latin typeface="Times New Roman"/>
                <a:cs typeface="Times New Roman"/>
              </a:rPr>
              <a:t> окисления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только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восстановители</a:t>
            </a:r>
            <a:endParaRPr sz="2400">
              <a:latin typeface="Times New Roman"/>
              <a:cs typeface="Times New Roman"/>
            </a:endParaRPr>
          </a:p>
          <a:p>
            <a:pPr marL="254000" marR="2885440">
              <a:lnSpc>
                <a:spcPct val="107500"/>
              </a:lnSpc>
            </a:pP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nē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7" baseline="24305" dirty="0">
                <a:latin typeface="Times New Roman"/>
                <a:cs typeface="Times New Roman"/>
              </a:rPr>
              <a:t>+n</a:t>
            </a:r>
            <a:r>
              <a:rPr sz="2400" spc="315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(металлы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только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восстановители)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2Cl</a:t>
            </a:r>
            <a:r>
              <a:rPr sz="2400" spc="-7" baseline="24305" dirty="0">
                <a:latin typeface="Times New Roman"/>
                <a:cs typeface="Times New Roman"/>
              </a:rPr>
              <a:t>-1</a:t>
            </a:r>
            <a:r>
              <a:rPr sz="2400" spc="-5" dirty="0">
                <a:latin typeface="Times New Roman"/>
                <a:cs typeface="Times New Roman"/>
              </a:rPr>
              <a:t>(2Br</a:t>
            </a:r>
            <a:r>
              <a:rPr sz="2400" spc="-7" baseline="24305" dirty="0">
                <a:latin typeface="Times New Roman"/>
                <a:cs typeface="Times New Roman"/>
              </a:rPr>
              <a:t>-1</a:t>
            </a:r>
            <a:r>
              <a:rPr sz="2400" spc="-5" dirty="0">
                <a:latin typeface="Times New Roman"/>
                <a:cs typeface="Times New Roman"/>
              </a:rPr>
              <a:t>, 2I</a:t>
            </a:r>
            <a:r>
              <a:rPr sz="2400" spc="-7" baseline="24305" dirty="0">
                <a:latin typeface="Times New Roman"/>
                <a:cs typeface="Times New Roman"/>
              </a:rPr>
              <a:t>-1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dirty="0">
                <a:latin typeface="Times New Roman"/>
                <a:cs typeface="Times New Roman"/>
              </a:rPr>
              <a:t> 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</a:t>
            </a:r>
            <a:r>
              <a:rPr sz="2400" baseline="24305" dirty="0">
                <a:latin typeface="Times New Roman"/>
                <a:cs typeface="Times New Roman"/>
              </a:rPr>
              <a:t>0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(Br</a:t>
            </a:r>
            <a:r>
              <a:rPr sz="2400" baseline="24305" dirty="0">
                <a:latin typeface="Times New Roman"/>
                <a:cs typeface="Times New Roman"/>
              </a:rPr>
              <a:t>0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baseline="24305" dirty="0">
                <a:latin typeface="Times New Roman"/>
                <a:cs typeface="Times New Roman"/>
              </a:rPr>
              <a:t>0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254000">
              <a:lnSpc>
                <a:spcPct val="100000"/>
              </a:lnSpc>
              <a:spcBef>
                <a:spcPts val="234"/>
              </a:spcBef>
            </a:pP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–2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2ē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8634" y="2104771"/>
            <a:ext cx="1991360" cy="19932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7700"/>
              </a:lnSpc>
              <a:spcBef>
                <a:spcPts val="95"/>
              </a:spcBef>
            </a:pP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–2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6ē = 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spc="-15" baseline="24305" dirty="0">
                <a:latin typeface="Times New Roman"/>
                <a:cs typeface="Times New Roman"/>
              </a:rPr>
              <a:t>+4 </a:t>
            </a:r>
            <a:r>
              <a:rPr sz="2400" spc="-7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–2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8ē =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+6 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2O</a:t>
            </a:r>
            <a:r>
              <a:rPr sz="2400" spc="-7" baseline="24305" dirty="0">
                <a:latin typeface="Times New Roman"/>
                <a:cs typeface="Times New Roman"/>
              </a:rPr>
              <a:t>–2</a:t>
            </a:r>
            <a:r>
              <a:rPr sz="2400" spc="27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  <a:p>
            <a:pPr marL="38100" marR="30480">
              <a:lnSpc>
                <a:spcPct val="107500"/>
              </a:lnSpc>
            </a:pPr>
            <a:r>
              <a:rPr sz="2400" spc="-5" dirty="0">
                <a:latin typeface="Times New Roman"/>
                <a:cs typeface="Times New Roman"/>
              </a:rPr>
              <a:t>2N</a:t>
            </a:r>
            <a:r>
              <a:rPr sz="2400" spc="-7" baseline="24305" dirty="0">
                <a:latin typeface="Times New Roman"/>
                <a:cs typeface="Times New Roman"/>
              </a:rPr>
              <a:t>–3</a:t>
            </a:r>
            <a:r>
              <a:rPr sz="2400" spc="27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6ē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-7" baseline="-20833" dirty="0">
                <a:latin typeface="Times New Roman"/>
                <a:cs typeface="Times New Roman"/>
              </a:rPr>
              <a:t>2 </a:t>
            </a:r>
            <a:r>
              <a:rPr sz="2400" spc="-57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</a:t>
            </a:r>
            <a:r>
              <a:rPr sz="2400" spc="-7" baseline="24305" dirty="0">
                <a:latin typeface="Times New Roman"/>
                <a:cs typeface="Times New Roman"/>
              </a:rPr>
              <a:t>–3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8ē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P</a:t>
            </a:r>
            <a:r>
              <a:rPr sz="2400" spc="-15" baseline="24305" dirty="0">
                <a:latin typeface="Times New Roman"/>
                <a:cs typeface="Times New Roman"/>
              </a:rPr>
              <a:t>+5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92321" y="2284603"/>
            <a:ext cx="7010400" cy="1534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2)</a:t>
            </a:r>
            <a:r>
              <a:rPr sz="2400" b="1" spc="-10" dirty="0">
                <a:latin typeface="Times New Roman"/>
                <a:cs typeface="Times New Roman"/>
              </a:rPr>
              <a:t> Элементы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 </a:t>
            </a:r>
            <a:r>
              <a:rPr sz="2400" b="1" spc="-15" dirty="0">
                <a:latin typeface="Times New Roman"/>
                <a:cs typeface="Times New Roman"/>
              </a:rPr>
              <a:t>промежуточной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степени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окисления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latin typeface="Times New Roman"/>
                <a:cs typeface="Times New Roman"/>
              </a:rPr>
              <a:t>Простые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вещества-неметаллы 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учить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химические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400" spc="-10" dirty="0">
                <a:latin typeface="Times New Roman"/>
                <a:cs typeface="Times New Roman"/>
              </a:rPr>
              <a:t>свойства!!!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120"/>
              </a:spcBef>
            </a:pP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S</a:t>
            </a:r>
            <a:r>
              <a:rPr sz="2400" spc="-15" baseline="24305" dirty="0">
                <a:latin typeface="Times New Roman"/>
                <a:cs typeface="Times New Roman"/>
              </a:rPr>
              <a:t>+6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60263" y="3985640"/>
            <a:ext cx="1270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20921" y="3808857"/>
            <a:ext cx="1889760" cy="7727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8100" marR="30480">
              <a:lnSpc>
                <a:spcPts val="3000"/>
              </a:lnSpc>
              <a:spcBef>
                <a:spcPts val="80"/>
              </a:spcBef>
            </a:pPr>
            <a:r>
              <a:rPr sz="2400" spc="-5" dirty="0">
                <a:latin typeface="Times New Roman"/>
                <a:cs typeface="Times New Roman"/>
              </a:rPr>
              <a:t>2O</a:t>
            </a:r>
            <a:r>
              <a:rPr sz="2400" spc="-7" baseline="24305" dirty="0">
                <a:latin typeface="Times New Roman"/>
                <a:cs typeface="Times New Roman"/>
              </a:rPr>
              <a:t>–1</a:t>
            </a:r>
            <a:r>
              <a:rPr sz="2400" spc="27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spc="-15" baseline="24305" dirty="0">
                <a:latin typeface="Times New Roman"/>
                <a:cs typeface="Times New Roman"/>
              </a:rPr>
              <a:t>0 </a:t>
            </a:r>
            <a:r>
              <a:rPr sz="2400" spc="-577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+3</a:t>
            </a:r>
            <a:r>
              <a:rPr sz="2400" spc="27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spc="-15" baseline="24305" dirty="0">
                <a:latin typeface="Times New Roman"/>
                <a:cs typeface="Times New Roman"/>
              </a:rPr>
              <a:t>+5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20921" y="4571238"/>
            <a:ext cx="5067935" cy="1534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(Cr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Fe</a:t>
            </a:r>
            <a:r>
              <a:rPr sz="2400" spc="-7" baseline="24305" dirty="0">
                <a:latin typeface="Times New Roman"/>
                <a:cs typeface="Times New Roman"/>
              </a:rPr>
              <a:t>+3</a:t>
            </a:r>
            <a:r>
              <a:rPr sz="2400" spc="-5" dirty="0">
                <a:latin typeface="Times New Roman"/>
                <a:cs typeface="Times New Roman"/>
              </a:rPr>
              <a:t>(Cr</a:t>
            </a:r>
            <a:r>
              <a:rPr sz="2400" spc="-7" baseline="24305" dirty="0">
                <a:latin typeface="Times New Roman"/>
                <a:cs typeface="Times New Roman"/>
              </a:rPr>
              <a:t>+3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4200"/>
              </a:lnSpc>
            </a:pP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(Cr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, Mn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– 4ē =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-5" dirty="0">
                <a:latin typeface="Times New Roman"/>
                <a:cs typeface="Times New Roman"/>
              </a:rPr>
              <a:t>(Cr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Mn</a:t>
            </a:r>
            <a:r>
              <a:rPr sz="2400" baseline="24305" dirty="0">
                <a:latin typeface="Times New Roman"/>
                <a:cs typeface="Times New Roman"/>
              </a:rPr>
              <a:t>+6</a:t>
            </a:r>
            <a:r>
              <a:rPr sz="2400" dirty="0">
                <a:latin typeface="Times New Roman"/>
                <a:cs typeface="Times New Roman"/>
              </a:rPr>
              <a:t>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24305" dirty="0">
                <a:latin typeface="Times New Roman"/>
                <a:cs typeface="Times New Roman"/>
              </a:rPr>
              <a:t>+3</a:t>
            </a:r>
            <a:r>
              <a:rPr sz="2400" spc="-5" dirty="0">
                <a:latin typeface="Times New Roman"/>
                <a:cs typeface="Times New Roman"/>
              </a:rPr>
              <a:t>(Cr</a:t>
            </a:r>
            <a:r>
              <a:rPr sz="2400" spc="-7" baseline="24305" dirty="0">
                <a:latin typeface="Times New Roman"/>
                <a:cs typeface="Times New Roman"/>
              </a:rPr>
              <a:t>+3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-5" dirty="0">
                <a:latin typeface="Times New Roman"/>
                <a:cs typeface="Times New Roman"/>
              </a:rPr>
              <a:t>(Cr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400" spc="-5" dirty="0">
                <a:latin typeface="Times New Roman"/>
                <a:cs typeface="Times New Roman"/>
              </a:rPr>
              <a:t>Cu</a:t>
            </a:r>
            <a:r>
              <a:rPr sz="2400" spc="-7" baseline="24305" dirty="0">
                <a:latin typeface="Times New Roman"/>
                <a:cs typeface="Times New Roman"/>
              </a:rPr>
              <a:t>+1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endParaRPr sz="2400" baseline="2430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1338" y="1587500"/>
            <a:ext cx="74669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1-й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фрагмент.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«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Оксид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железа(III)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сплавили</a:t>
            </a:r>
            <a:r>
              <a:rPr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000" spc="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поташом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.»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8638" y="2319020"/>
            <a:ext cx="893318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Оксид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железа(III)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амфотерный </a:t>
            </a:r>
            <a:r>
              <a:rPr sz="2400" spc="-15" dirty="0">
                <a:latin typeface="Times New Roman"/>
                <a:cs typeface="Times New Roman"/>
              </a:rPr>
              <a:t>оксид,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реагирует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оксидами,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гидроксидами,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карбонатами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щелочных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металлов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образованием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ферритов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0" dirty="0">
                <a:latin typeface="Times New Roman"/>
                <a:cs typeface="Times New Roman"/>
              </a:rPr>
              <a:t>солей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кислотной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формы амфотерного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гидроксида.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Поташ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778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1)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2KFeO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CO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55394" y="177800"/>
            <a:ext cx="85267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Оксид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железа(III) сплавили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поташом.</a:t>
            </a:r>
            <a:r>
              <a:rPr sz="1800" spc="-5" dirty="0">
                <a:latin typeface="Times New Roman"/>
                <a:cs typeface="Times New Roman"/>
              </a:rPr>
              <a:t> Полученный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продукт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внесли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Выпавший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dirty="0">
                <a:latin typeface="Times New Roman"/>
                <a:cs typeface="Times New Roman"/>
              </a:rPr>
              <a:t>обработали </a:t>
            </a:r>
            <a:r>
              <a:rPr sz="1800" spc="-15" dirty="0">
                <a:latin typeface="Times New Roman"/>
                <a:cs typeface="Times New Roman"/>
              </a:rPr>
              <a:t>йодоводородной </a:t>
            </a:r>
            <a:r>
              <a:rPr sz="1800" spc="-5" dirty="0">
                <a:latin typeface="Times New Roman"/>
                <a:cs typeface="Times New Roman"/>
              </a:rPr>
              <a:t>кислотой. Образовавшийся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отделили </a:t>
            </a:r>
            <a:r>
              <a:rPr sz="1800" dirty="0">
                <a:latin typeface="Times New Roman"/>
                <a:cs typeface="Times New Roman"/>
              </a:rPr>
              <a:t>и растворили в </a:t>
            </a:r>
            <a:r>
              <a:rPr sz="1800" spc="-10" dirty="0">
                <a:latin typeface="Times New Roman"/>
                <a:cs typeface="Times New Roman"/>
              </a:rPr>
              <a:t>горячем </a:t>
            </a:r>
            <a:r>
              <a:rPr sz="1800" dirty="0">
                <a:latin typeface="Times New Roman"/>
                <a:cs typeface="Times New Roman"/>
              </a:rPr>
              <a:t>растворе </a:t>
            </a:r>
            <a:r>
              <a:rPr sz="1800" spc="-30" dirty="0">
                <a:latin typeface="Times New Roman"/>
                <a:cs typeface="Times New Roman"/>
              </a:rPr>
              <a:t>едкого </a:t>
            </a:r>
            <a:r>
              <a:rPr sz="1800" spc="-5" dirty="0">
                <a:latin typeface="Times New Roman"/>
                <a:cs typeface="Times New Roman"/>
              </a:rPr>
              <a:t>кали. </a:t>
            </a:r>
            <a:r>
              <a:rPr sz="1800" spc="-10" dirty="0">
                <a:latin typeface="Times New Roman"/>
                <a:cs typeface="Times New Roman"/>
              </a:rPr>
              <a:t>Запишите </a:t>
            </a:r>
            <a:r>
              <a:rPr sz="1800" dirty="0">
                <a:latin typeface="Times New Roman"/>
                <a:cs typeface="Times New Roman"/>
              </a:rPr>
              <a:t>уравнения четырёх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описанных реакций..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12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7838" y="1989201"/>
            <a:ext cx="8162290" cy="2774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2400" b="1" i="1" spc="-5" dirty="0">
                <a:latin typeface="Times New Roman"/>
                <a:cs typeface="Times New Roman"/>
              </a:rPr>
              <a:t>2-й </a:t>
            </a:r>
            <a:r>
              <a:rPr sz="2400" b="1" i="1" dirty="0">
                <a:latin typeface="Times New Roman"/>
                <a:cs typeface="Times New Roman"/>
              </a:rPr>
              <a:t>фрагмент.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«Полученный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продукт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внесли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воду</a:t>
            </a:r>
            <a:r>
              <a:rPr sz="2400" spc="-20" dirty="0">
                <a:latin typeface="Times New Roman"/>
                <a:cs typeface="Times New Roman"/>
              </a:rPr>
              <a:t>.»</a:t>
            </a:r>
            <a:endParaRPr sz="2400">
              <a:latin typeface="Times New Roman"/>
              <a:cs typeface="Times New Roman"/>
            </a:endParaRPr>
          </a:p>
          <a:p>
            <a:pPr marL="76200" marR="43180" indent="76200">
              <a:lnSpc>
                <a:spcPct val="100000"/>
              </a:lnSpc>
              <a:spcBef>
                <a:spcPts val="1480"/>
              </a:spcBef>
              <a:tabLst>
                <a:tab pos="1280160" algn="l"/>
              </a:tabLst>
            </a:pPr>
            <a:r>
              <a:rPr sz="2400" spc="-5" dirty="0">
                <a:latin typeface="Times New Roman"/>
                <a:cs typeface="Times New Roman"/>
              </a:rPr>
              <a:t>Ферриты</a:t>
            </a:r>
            <a:r>
              <a:rPr sz="2400" dirty="0">
                <a:latin typeface="Times New Roman"/>
                <a:cs typeface="Times New Roman"/>
              </a:rPr>
              <a:t> —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соли</a:t>
            </a:r>
            <a:r>
              <a:rPr sz="2400" spc="-5" dirty="0">
                <a:latin typeface="Times New Roman"/>
                <a:cs typeface="Times New Roman"/>
              </a:rPr>
              <a:t> кислотной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формы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амфотерного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гидроксида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Fe(OH)</a:t>
            </a:r>
            <a:r>
              <a:rPr sz="2400" spc="-7" baseline="-20833" dirty="0">
                <a:latin typeface="Times New Roman"/>
                <a:cs typeface="Times New Roman"/>
              </a:rPr>
              <a:t>3	</a:t>
            </a:r>
            <a:r>
              <a:rPr sz="2400" spc="-10" dirty="0">
                <a:latin typeface="Times New Roman"/>
                <a:cs typeface="Times New Roman"/>
              </a:rPr>
              <a:t>(очень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слабая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кислота),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внесении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25" dirty="0">
                <a:latin typeface="Times New Roman"/>
                <a:cs typeface="Times New Roman"/>
              </a:rPr>
              <a:t>воду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подвергаются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гидролизу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образованием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нерастворимого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гидроксида</a:t>
            </a:r>
            <a:r>
              <a:rPr sz="2400" dirty="0">
                <a:latin typeface="Times New Roman"/>
                <a:cs typeface="Times New Roman"/>
              </a:rPr>
              <a:t> железа(III) и</a:t>
            </a:r>
            <a:r>
              <a:rPr sz="2400" spc="-10" dirty="0">
                <a:latin typeface="Times New Roman"/>
                <a:cs typeface="Times New Roman"/>
              </a:rPr>
              <a:t> щёлочи.</a:t>
            </a:r>
            <a:endParaRPr sz="2400">
              <a:latin typeface="Times New Roman"/>
              <a:cs typeface="Times New Roman"/>
            </a:endParaRPr>
          </a:p>
          <a:p>
            <a:pPr marL="2286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2) KFeO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Fe(OH)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↓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17294" y="177800"/>
            <a:ext cx="9507855" cy="1135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94805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Оксид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железа(III) сплавили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поташом.</a:t>
            </a:r>
            <a:r>
              <a:rPr sz="1800" spc="-5" dirty="0">
                <a:latin typeface="Times New Roman"/>
                <a:cs typeface="Times New Roman"/>
              </a:rPr>
              <a:t> Полученный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продукт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внесли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Выпавший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dirty="0">
                <a:latin typeface="Times New Roman"/>
                <a:cs typeface="Times New Roman"/>
              </a:rPr>
              <a:t>обработали </a:t>
            </a:r>
            <a:r>
              <a:rPr sz="1800" spc="-15" dirty="0">
                <a:latin typeface="Times New Roman"/>
                <a:cs typeface="Times New Roman"/>
              </a:rPr>
              <a:t>йодоводородной </a:t>
            </a:r>
            <a:r>
              <a:rPr sz="1800" spc="-5" dirty="0">
                <a:latin typeface="Times New Roman"/>
                <a:cs typeface="Times New Roman"/>
              </a:rPr>
              <a:t>кислотой. Образовавшийся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отделили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растворили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горячем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едкого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кали. </a:t>
            </a:r>
            <a:r>
              <a:rPr sz="1800" spc="-10" dirty="0">
                <a:latin typeface="Times New Roman"/>
                <a:cs typeface="Times New Roman"/>
              </a:rPr>
              <a:t>Запишите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четырёх</a:t>
            </a:r>
            <a:endParaRPr sz="18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6029325" algn="l"/>
              </a:tabLst>
            </a:pPr>
            <a:r>
              <a:rPr sz="2700" baseline="3086" dirty="0">
                <a:latin typeface="Times New Roman"/>
                <a:cs typeface="Times New Roman"/>
              </a:rPr>
              <a:t>описанных</a:t>
            </a:r>
            <a:r>
              <a:rPr sz="2700" spc="15" baseline="3086" dirty="0">
                <a:latin typeface="Times New Roman"/>
                <a:cs typeface="Times New Roman"/>
              </a:rPr>
              <a:t> </a:t>
            </a:r>
            <a:r>
              <a:rPr sz="2700" baseline="3086" dirty="0">
                <a:latin typeface="Times New Roman"/>
                <a:cs typeface="Times New Roman"/>
              </a:rPr>
              <a:t>реакций..	</a:t>
            </a: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Fe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K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CO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 </a:t>
            </a:r>
            <a:r>
              <a:rPr sz="1800" spc="-5" dirty="0">
                <a:latin typeface="Times New Roman"/>
                <a:cs typeface="Times New Roman"/>
              </a:rPr>
              <a:t>2KFeO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CO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13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08" y="1989201"/>
            <a:ext cx="8197850" cy="2858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30175">
              <a:lnSpc>
                <a:spcPct val="100000"/>
              </a:lnSpc>
            </a:pPr>
            <a:r>
              <a:rPr sz="2400" b="1" i="1" spc="-5" dirty="0">
                <a:latin typeface="Times New Roman"/>
                <a:cs typeface="Times New Roman"/>
              </a:rPr>
              <a:t>3-й</a:t>
            </a:r>
            <a:r>
              <a:rPr sz="2400" b="1" i="1" dirty="0">
                <a:latin typeface="Times New Roman"/>
                <a:cs typeface="Times New Roman"/>
              </a:rPr>
              <a:t> фрагмент.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</a:t>
            </a:r>
            <a:r>
              <a:rPr sz="2000" dirty="0">
                <a:latin typeface="Times New Roman"/>
                <a:cs typeface="Times New Roman"/>
              </a:rPr>
              <a:t>Выпавший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осадок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обработали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йодоводородной</a:t>
            </a:r>
            <a:endParaRPr sz="2400">
              <a:latin typeface="Times New Roman"/>
              <a:cs typeface="Times New Roman"/>
            </a:endParaRPr>
          </a:p>
          <a:p>
            <a:pPr marL="130175">
              <a:lnSpc>
                <a:spcPct val="100000"/>
              </a:lnSpc>
            </a:pP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кислотой</a:t>
            </a:r>
            <a:r>
              <a:rPr sz="2400" spc="-15" dirty="0">
                <a:latin typeface="Times New Roman"/>
                <a:cs typeface="Times New Roman"/>
              </a:rPr>
              <a:t>.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  <a:p>
            <a:pPr marL="50800" marR="43180" indent="76200">
              <a:lnSpc>
                <a:spcPct val="100000"/>
              </a:lnSpc>
              <a:spcBef>
                <a:spcPts val="2145"/>
              </a:spcBef>
            </a:pPr>
            <a:r>
              <a:rPr sz="2400" spc="-5" dirty="0">
                <a:latin typeface="Times New Roman"/>
                <a:cs typeface="Times New Roman"/>
              </a:rPr>
              <a:t>Соединения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железа(III)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проявляют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окисляют,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частности,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йодид-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сульфид-ионы,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соединения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четырёхвалентной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серы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некоторые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металлы.</a:t>
            </a:r>
            <a:endParaRPr sz="2400">
              <a:latin typeface="Times New Roman"/>
              <a:cs typeface="Times New Roman"/>
            </a:endParaRPr>
          </a:p>
          <a:p>
            <a:pPr marL="20256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3) </a:t>
            </a:r>
            <a:r>
              <a:rPr sz="2400" spc="-5" dirty="0">
                <a:latin typeface="Times New Roman"/>
                <a:cs typeface="Times New Roman"/>
              </a:rPr>
              <a:t>2Fe(OH)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6HI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2FeI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I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6H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09027" y="1013205"/>
            <a:ext cx="3600450" cy="568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4480" indent="-247015">
              <a:lnSpc>
                <a:spcPts val="2135"/>
              </a:lnSpc>
              <a:spcBef>
                <a:spcPts val="100"/>
              </a:spcBef>
              <a:buAutoNum type="arabicParenR"/>
              <a:tabLst>
                <a:tab pos="285115" algn="l"/>
              </a:tabLst>
            </a:pPr>
            <a:r>
              <a:rPr sz="1800" spc="-5" dirty="0">
                <a:latin typeface="Times New Roman"/>
                <a:cs typeface="Times New Roman"/>
              </a:rPr>
              <a:t>Fe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K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CO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2KFeO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CO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  <a:p>
            <a:pPr marL="280035" indent="-242570">
              <a:lnSpc>
                <a:spcPts val="2135"/>
              </a:lnSpc>
              <a:buFont typeface="Calibri"/>
              <a:buAutoNum type="arabicParenR"/>
              <a:tabLst>
                <a:tab pos="280670" algn="l"/>
              </a:tabLst>
            </a:pPr>
            <a:r>
              <a:rPr sz="1800" spc="-5" dirty="0">
                <a:latin typeface="Times New Roman"/>
                <a:cs typeface="Times New Roman"/>
              </a:rPr>
              <a:t>KFeO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3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KOH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Fe(OH)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↓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55394" y="177800"/>
            <a:ext cx="85267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Оксид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железа(III) сплавили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поташом.</a:t>
            </a:r>
            <a:r>
              <a:rPr sz="1800" spc="-5" dirty="0">
                <a:latin typeface="Times New Roman"/>
                <a:cs typeface="Times New Roman"/>
              </a:rPr>
              <a:t> Полученный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продукт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внесли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Выпавший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dirty="0">
                <a:latin typeface="Times New Roman"/>
                <a:cs typeface="Times New Roman"/>
              </a:rPr>
              <a:t>обработали </a:t>
            </a:r>
            <a:r>
              <a:rPr sz="1800" spc="-15" dirty="0">
                <a:latin typeface="Times New Roman"/>
                <a:cs typeface="Times New Roman"/>
              </a:rPr>
              <a:t>йодоводородной </a:t>
            </a:r>
            <a:r>
              <a:rPr sz="1800" spc="-5" dirty="0">
                <a:latin typeface="Times New Roman"/>
                <a:cs typeface="Times New Roman"/>
              </a:rPr>
              <a:t>кислотой. Образовавшийся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отделили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растворили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горячем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едкого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кали. </a:t>
            </a:r>
            <a:r>
              <a:rPr sz="1800" spc="-10" dirty="0">
                <a:latin typeface="Times New Roman"/>
                <a:cs typeface="Times New Roman"/>
              </a:rPr>
              <a:t>Запишите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четырёх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55394" y="1001014"/>
            <a:ext cx="20758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описанных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реакций..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1393063" y="1673081"/>
            <a:ext cx="10142474" cy="39626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b="1" i="1" spc="-5" dirty="0">
                <a:latin typeface="Times New Roman"/>
                <a:cs typeface="Times New Roman"/>
              </a:rPr>
              <a:t>4-й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фрагмент.</a:t>
            </a:r>
            <a:r>
              <a:rPr sz="2400" b="1" i="1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«</a:t>
            </a:r>
            <a:r>
              <a:rPr sz="2000" spc="-5" dirty="0">
                <a:latin typeface="Times New Roman"/>
                <a:cs typeface="Times New Roman"/>
              </a:rPr>
              <a:t>Образовавшийся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осадок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отделили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растворили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400" b="1" spc="-1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горячем</a:t>
            </a:r>
            <a:r>
              <a:rPr lang="ru-RU" sz="2400" b="1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растворе</a:t>
            </a:r>
            <a:r>
              <a:rPr sz="2400" b="1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едкого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кали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</a:t>
            </a:r>
          </a:p>
          <a:p>
            <a:pPr marL="38100" marR="1087755">
              <a:lnSpc>
                <a:spcPct val="100000"/>
              </a:lnSpc>
              <a:spcBef>
                <a:spcPts val="1955"/>
              </a:spcBef>
            </a:pPr>
            <a:r>
              <a:rPr sz="2400" spc="-15" dirty="0">
                <a:latin typeface="Times New Roman"/>
                <a:cs typeface="Times New Roman"/>
              </a:rPr>
              <a:t>Галогены</a:t>
            </a:r>
            <a:r>
              <a:rPr sz="2400" spc="-5" dirty="0">
                <a:latin typeface="Times New Roman"/>
                <a:cs typeface="Times New Roman"/>
              </a:rPr>
              <a:t> растворяются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горячем </a:t>
            </a:r>
            <a:r>
              <a:rPr sz="2400" spc="-5" dirty="0">
                <a:latin typeface="Times New Roman"/>
                <a:cs typeface="Times New Roman"/>
              </a:rPr>
              <a:t>растворе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щёлочи</a:t>
            </a:r>
            <a:r>
              <a:rPr sz="2400" dirty="0">
                <a:latin typeface="Times New Roman"/>
                <a:cs typeface="Times New Roman"/>
              </a:rPr>
              <a:t> (реакция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самоокисления-самовосстановления, </a:t>
            </a:r>
            <a:r>
              <a:rPr sz="2400" spc="-5" dirty="0">
                <a:latin typeface="Times New Roman"/>
                <a:cs typeface="Times New Roman"/>
              </a:rPr>
              <a:t>или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диспропорционирования)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образованием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двух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солей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галогенида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(степень </a:t>
            </a:r>
            <a:r>
              <a:rPr sz="2400" dirty="0">
                <a:latin typeface="Times New Roman"/>
                <a:cs typeface="Times New Roman"/>
              </a:rPr>
              <a:t>окисления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–1)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соли </a:t>
            </a:r>
            <a:r>
              <a:rPr sz="2400" spc="-25" dirty="0">
                <a:latin typeface="Times New Roman"/>
                <a:cs typeface="Times New Roman"/>
              </a:rPr>
              <a:t>…оватой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кислоты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(степень </a:t>
            </a:r>
            <a:r>
              <a:rPr sz="2400" dirty="0">
                <a:latin typeface="Times New Roman"/>
                <a:cs typeface="Times New Roman"/>
              </a:rPr>
              <a:t>окисления +5).</a:t>
            </a:r>
          </a:p>
          <a:p>
            <a:pPr marL="266700">
              <a:lnSpc>
                <a:spcPct val="100000"/>
              </a:lnSpc>
              <a:spcBef>
                <a:spcPts val="5"/>
              </a:spcBef>
              <a:tabLst>
                <a:tab pos="3220085" algn="l"/>
              </a:tabLst>
            </a:pPr>
            <a:r>
              <a:rPr sz="2400" spc="-5" dirty="0">
                <a:latin typeface="Times New Roman"/>
                <a:cs typeface="Times New Roman"/>
              </a:rPr>
              <a:t>4)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3I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6KOH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5KI</a:t>
            </a:r>
            <a:r>
              <a:rPr sz="2400" spc="-7" baseline="24305" dirty="0">
                <a:latin typeface="Times New Roman"/>
                <a:cs typeface="Times New Roman"/>
              </a:rPr>
              <a:t>–1	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KI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 dirty="0">
              <a:latin typeface="Times New Roman"/>
              <a:cs typeface="Times New Roman"/>
            </a:endParaRPr>
          </a:p>
          <a:p>
            <a:pPr marL="571500" marR="591629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KI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йодид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калия, </a:t>
            </a:r>
            <a:r>
              <a:rPr sz="2400" spc="-5" dirty="0">
                <a:latin typeface="Times New Roman"/>
                <a:cs typeface="Times New Roman"/>
              </a:rPr>
              <a:t> KIO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йодат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калия.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15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09027" y="1013205"/>
            <a:ext cx="3826510" cy="842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4480" indent="-247015">
              <a:lnSpc>
                <a:spcPts val="2135"/>
              </a:lnSpc>
              <a:spcBef>
                <a:spcPts val="100"/>
              </a:spcBef>
              <a:buAutoNum type="arabicParenR"/>
              <a:tabLst>
                <a:tab pos="285115" algn="l"/>
              </a:tabLst>
            </a:pPr>
            <a:r>
              <a:rPr sz="1800" spc="-5" dirty="0">
                <a:latin typeface="Times New Roman"/>
                <a:cs typeface="Times New Roman"/>
              </a:rPr>
              <a:t>Fe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K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CO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 </a:t>
            </a:r>
            <a:r>
              <a:rPr sz="1800" spc="-5" dirty="0">
                <a:latin typeface="Times New Roman"/>
                <a:cs typeface="Times New Roman"/>
              </a:rPr>
              <a:t>2KFeO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CO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  <a:p>
            <a:pPr marL="280035" indent="-242570">
              <a:lnSpc>
                <a:spcPts val="2135"/>
              </a:lnSpc>
              <a:buFont typeface="Calibri"/>
              <a:buAutoNum type="arabicParenR"/>
              <a:tabLst>
                <a:tab pos="280670" algn="l"/>
              </a:tabLst>
            </a:pPr>
            <a:r>
              <a:rPr sz="1800" spc="-5" dirty="0">
                <a:latin typeface="Times New Roman"/>
                <a:cs typeface="Times New Roman"/>
              </a:rPr>
              <a:t>KFeO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KOH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Fe(OH)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↓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3) </a:t>
            </a:r>
            <a:r>
              <a:rPr sz="1800" spc="-5" dirty="0">
                <a:latin typeface="Times New Roman"/>
                <a:cs typeface="Times New Roman"/>
              </a:rPr>
              <a:t>2Fe(OH)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17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6HI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2FeI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↓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6H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55394" y="177800"/>
            <a:ext cx="85267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Оксид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железа(III) сплавили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поташом.</a:t>
            </a:r>
            <a:r>
              <a:rPr sz="1800" spc="-5" dirty="0">
                <a:latin typeface="Times New Roman"/>
                <a:cs typeface="Times New Roman"/>
              </a:rPr>
              <a:t> Полученный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продукт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внесли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Выпавший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dirty="0">
                <a:latin typeface="Times New Roman"/>
                <a:cs typeface="Times New Roman"/>
              </a:rPr>
              <a:t>обработали </a:t>
            </a:r>
            <a:r>
              <a:rPr sz="1800" spc="-15" dirty="0">
                <a:latin typeface="Times New Roman"/>
                <a:cs typeface="Times New Roman"/>
              </a:rPr>
              <a:t>йодоводородной </a:t>
            </a:r>
            <a:r>
              <a:rPr sz="1800" spc="-5" dirty="0">
                <a:latin typeface="Times New Roman"/>
                <a:cs typeface="Times New Roman"/>
              </a:rPr>
              <a:t>кислотой. Образовавшийся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отделили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растворили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горячем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едкого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кали. </a:t>
            </a:r>
            <a:r>
              <a:rPr sz="1800" spc="-10" dirty="0">
                <a:latin typeface="Times New Roman"/>
                <a:cs typeface="Times New Roman"/>
              </a:rPr>
              <a:t>Запишите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четырёх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55394" y="1001014"/>
            <a:ext cx="20758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описанных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реакций..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1594" y="1408303"/>
            <a:ext cx="85121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1-й 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фрагмент.</a:t>
            </a:r>
            <a:r>
              <a:rPr sz="2400" b="1" spc="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Вещество,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полученное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20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аноде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 при</a:t>
            </a:r>
            <a:r>
              <a:rPr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электролизе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водного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раствора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йодида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натрия</a:t>
            </a:r>
            <a:r>
              <a:rPr sz="24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инертными</a:t>
            </a:r>
            <a:r>
              <a:rPr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электродами,…»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6194" y="2812796"/>
            <a:ext cx="8173720" cy="2903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75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электролизе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водных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растворов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солей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щелочных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металлов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 </a:t>
            </a:r>
            <a:r>
              <a:rPr sz="2400" spc="-40" dirty="0">
                <a:latin typeface="Times New Roman"/>
                <a:cs typeface="Times New Roman"/>
              </a:rPr>
              <a:t>катоде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выделяется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растворе</a:t>
            </a:r>
            <a:r>
              <a:rPr sz="2400" spc="-10" dirty="0">
                <a:latin typeface="Times New Roman"/>
                <a:cs typeface="Times New Roman"/>
              </a:rPr>
              <a:t> накапливается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щёлочь.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215"/>
              </a:spcBef>
            </a:pP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электролизе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водного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солей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бескислородных</a:t>
            </a:r>
            <a:endParaRPr sz="2400">
              <a:latin typeface="Times New Roman"/>
              <a:cs typeface="Times New Roman"/>
            </a:endParaRPr>
          </a:p>
          <a:p>
            <a:pPr marL="38100" marR="475615">
              <a:lnSpc>
                <a:spcPct val="107600"/>
              </a:lnSpc>
              <a:spcBef>
                <a:spcPts val="10"/>
              </a:spcBef>
            </a:pPr>
            <a:r>
              <a:rPr sz="2400" spc="-10" dirty="0">
                <a:latin typeface="Times New Roman"/>
                <a:cs typeface="Times New Roman"/>
              </a:rPr>
              <a:t>кислот</a:t>
            </a:r>
            <a:r>
              <a:rPr sz="2400" spc="-5" dirty="0">
                <a:latin typeface="Times New Roman"/>
                <a:cs typeface="Times New Roman"/>
              </a:rPr>
              <a:t> на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аноде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происходит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кислотного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остатка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(кроме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</a:t>
            </a:r>
            <a:r>
              <a:rPr sz="2400" baseline="24305" dirty="0">
                <a:latin typeface="Times New Roman"/>
                <a:cs typeface="Times New Roman"/>
              </a:rPr>
              <a:t>–</a:t>
            </a:r>
            <a:r>
              <a:rPr sz="2400" dirty="0">
                <a:latin typeface="Times New Roman"/>
                <a:cs typeface="Times New Roman"/>
              </a:rPr>
              <a:t>), </a:t>
            </a:r>
            <a:r>
              <a:rPr sz="2400" spc="-15" dirty="0">
                <a:latin typeface="Times New Roman"/>
                <a:cs typeface="Times New Roman"/>
              </a:rPr>
              <a:t>следовательно,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выделяется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свободный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йод 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(уравнение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1).</a:t>
            </a:r>
            <a:endParaRPr sz="2400">
              <a:latin typeface="Times New Roman"/>
              <a:cs typeface="Times New Roman"/>
            </a:endParaRPr>
          </a:p>
          <a:p>
            <a:pPr marL="74295">
              <a:lnSpc>
                <a:spcPct val="100000"/>
              </a:lnSpc>
              <a:spcBef>
                <a:spcPts val="1185"/>
              </a:spcBef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2NaI 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5" dirty="0">
                <a:latin typeface="Times New Roman"/>
                <a:cs typeface="Times New Roman"/>
              </a:rPr>
              <a:t> 2NaOH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↑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↓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5394" y="177800"/>
            <a:ext cx="83648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dirty="0">
                <a:latin typeface="Times New Roman"/>
                <a:cs typeface="Times New Roman"/>
              </a:rPr>
              <a:t> 2.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Вещество,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полученное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аноде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электролизе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водного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раствора</a:t>
            </a:r>
            <a:r>
              <a:rPr sz="1800" spc="-15" dirty="0">
                <a:latin typeface="Times New Roman"/>
                <a:cs typeface="Times New Roman"/>
              </a:rPr>
              <a:t> йодида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натрия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инертными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электродами,</a:t>
            </a:r>
            <a:r>
              <a:rPr sz="1800" spc="-5" dirty="0">
                <a:latin typeface="Times New Roman"/>
                <a:cs typeface="Times New Roman"/>
              </a:rPr>
              <a:t> прореагировало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сероводородом.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Образовавшееся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твёрдое </a:t>
            </a:r>
            <a:r>
              <a:rPr sz="1800" spc="5" dirty="0">
                <a:latin typeface="Times New Roman"/>
                <a:cs typeface="Times New Roman"/>
              </a:rPr>
              <a:t>вещество </a:t>
            </a:r>
            <a:r>
              <a:rPr sz="1800" spc="-5" dirty="0">
                <a:latin typeface="Times New Roman"/>
                <a:cs typeface="Times New Roman"/>
              </a:rPr>
              <a:t>сплавили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натрием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продукт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5" dirty="0">
                <a:latin typeface="Times New Roman"/>
                <a:cs typeface="Times New Roman"/>
              </a:rPr>
              <a:t>внесли </a:t>
            </a:r>
            <a:r>
              <a:rPr sz="1800" dirty="0">
                <a:latin typeface="Times New Roman"/>
                <a:cs typeface="Times New Roman"/>
              </a:rPr>
              <a:t>в раствор </a:t>
            </a:r>
            <a:r>
              <a:rPr sz="1800" spc="-5" dirty="0">
                <a:latin typeface="Times New Roman"/>
                <a:cs typeface="Times New Roman"/>
              </a:rPr>
              <a:t>хлорида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алюминия.</a:t>
            </a:r>
            <a:r>
              <a:rPr sz="1800" dirty="0">
                <a:latin typeface="Times New Roman"/>
                <a:cs typeface="Times New Roman"/>
              </a:rPr>
              <a:t> Составьте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четырёх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описанных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реакций.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16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594" y="1408303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4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6194" y="1772538"/>
            <a:ext cx="8348980" cy="2716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</a:pPr>
            <a:r>
              <a:rPr sz="2400" b="1" dirty="0">
                <a:latin typeface="Times New Roman"/>
                <a:cs typeface="Times New Roman"/>
              </a:rPr>
              <a:t>2-й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фрагмент.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«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Вещество</a:t>
            </a:r>
            <a:r>
              <a:rPr sz="2800" spc="-5" dirty="0">
                <a:latin typeface="Times New Roman"/>
                <a:cs typeface="Times New Roman"/>
              </a:rPr>
              <a:t>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полученное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аноде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электролизе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раствора </a:t>
            </a:r>
            <a:r>
              <a:rPr sz="2400" spc="-15" dirty="0">
                <a:latin typeface="Times New Roman"/>
                <a:cs typeface="Times New Roman"/>
              </a:rPr>
              <a:t>йодида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натрия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инертными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электродами,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прореагировало</a:t>
            </a:r>
            <a:r>
              <a:rPr sz="2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4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сероводородом</a:t>
            </a:r>
            <a:r>
              <a:rPr sz="2800" spc="-25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2110"/>
              </a:spcBef>
            </a:pPr>
            <a:r>
              <a:rPr sz="2400" spc="-25" dirty="0">
                <a:latin typeface="Times New Roman"/>
                <a:cs typeface="Times New Roman"/>
              </a:rPr>
              <a:t>Йод,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как</a:t>
            </a:r>
            <a:r>
              <a:rPr sz="2400" spc="-10" dirty="0">
                <a:latin typeface="Times New Roman"/>
                <a:cs typeface="Times New Roman"/>
              </a:rPr>
              <a:t> более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активный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неметалл,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будет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вытеснять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(окислять)</a:t>
            </a:r>
            <a:r>
              <a:rPr sz="2400" spc="-5" dirty="0">
                <a:latin typeface="Times New Roman"/>
                <a:cs typeface="Times New Roman"/>
              </a:rPr>
              <a:t> серу из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её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бинарных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соединений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(уравнение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2).</a:t>
            </a:r>
            <a:endParaRPr sz="2400">
              <a:latin typeface="Times New Roman"/>
              <a:cs typeface="Times New Roman"/>
            </a:endParaRPr>
          </a:p>
          <a:p>
            <a:pPr marL="342900">
              <a:lnSpc>
                <a:spcPct val="100000"/>
              </a:lnSpc>
              <a:spcBef>
                <a:spcPts val="840"/>
              </a:spcBef>
            </a:pPr>
            <a:r>
              <a:rPr sz="2400" dirty="0">
                <a:latin typeface="Times New Roman"/>
                <a:cs typeface="Times New Roman"/>
              </a:rPr>
              <a:t>2)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7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2HI↑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+S↓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5394" y="177800"/>
            <a:ext cx="83648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dirty="0">
                <a:latin typeface="Times New Roman"/>
                <a:cs typeface="Times New Roman"/>
              </a:rPr>
              <a:t> 2.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Вещество,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полученное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аноде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электролизе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водного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раствора</a:t>
            </a:r>
            <a:r>
              <a:rPr sz="1800" spc="-15" dirty="0">
                <a:latin typeface="Times New Roman"/>
                <a:cs typeface="Times New Roman"/>
              </a:rPr>
              <a:t> йодида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натрия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инертными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электродами,</a:t>
            </a:r>
            <a:r>
              <a:rPr sz="1800" spc="-5" dirty="0">
                <a:latin typeface="Times New Roman"/>
                <a:cs typeface="Times New Roman"/>
              </a:rPr>
              <a:t> прореагировало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сероводородом.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Образовавшееся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твёрдое </a:t>
            </a:r>
            <a:r>
              <a:rPr sz="1800" spc="5" dirty="0">
                <a:latin typeface="Times New Roman"/>
                <a:cs typeface="Times New Roman"/>
              </a:rPr>
              <a:t>вещество </a:t>
            </a:r>
            <a:r>
              <a:rPr sz="1800" spc="-5" dirty="0">
                <a:latin typeface="Times New Roman"/>
                <a:cs typeface="Times New Roman"/>
              </a:rPr>
              <a:t>сплавили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натрием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продукт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5" dirty="0">
                <a:latin typeface="Times New Roman"/>
                <a:cs typeface="Times New Roman"/>
              </a:rPr>
              <a:t>внесли </a:t>
            </a:r>
            <a:r>
              <a:rPr sz="1800" dirty="0">
                <a:latin typeface="Times New Roman"/>
                <a:cs typeface="Times New Roman"/>
              </a:rPr>
              <a:t>в раствор </a:t>
            </a:r>
            <a:r>
              <a:rPr sz="1800" spc="-5" dirty="0">
                <a:latin typeface="Times New Roman"/>
                <a:cs typeface="Times New Roman"/>
              </a:rPr>
              <a:t>хлорида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алюминия.</a:t>
            </a:r>
            <a:r>
              <a:rPr sz="1800" dirty="0">
                <a:latin typeface="Times New Roman"/>
                <a:cs typeface="Times New Roman"/>
              </a:rPr>
              <a:t> Составьте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четырёх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описанных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реакций.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17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88021" y="1253109"/>
            <a:ext cx="3608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2NaI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2H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2NaOH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↑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↓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5394" y="177800"/>
            <a:ext cx="83648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 2.</a:t>
            </a:r>
            <a:r>
              <a:rPr sz="18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Вещество,</a:t>
            </a:r>
            <a:r>
              <a:rPr sz="1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полученное</a:t>
            </a:r>
            <a:r>
              <a:rPr sz="1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аноде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</a:t>
            </a:r>
            <a:r>
              <a:rPr sz="18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электролизе</a:t>
            </a:r>
            <a:r>
              <a:rPr sz="1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0000"/>
                </a:solidFill>
                <a:latin typeface="Times New Roman"/>
                <a:cs typeface="Times New Roman"/>
              </a:rPr>
              <a:t>водного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раствора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 йодида </a:t>
            </a:r>
            <a:r>
              <a:rPr sz="1800" spc="-4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натрия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1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инертными</a:t>
            </a:r>
            <a:r>
              <a:rPr sz="1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электродами,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 прореагировало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1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сероводородом.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Образовавшееся </a:t>
            </a:r>
            <a:r>
              <a:rPr sz="1800" spc="-4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твёрдое 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вещество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сплавили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с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натрием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и 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продукт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реакции 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внесли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в раствор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хлорида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алюминия.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 Составьте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уравнения</a:t>
            </a:r>
            <a:r>
              <a:rPr sz="18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четырёх</a:t>
            </a:r>
            <a:r>
              <a:rPr sz="18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описанных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реакций.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18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8894" y="1253109"/>
            <a:ext cx="9064625" cy="2233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0672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2NaI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2H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2NaOH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↑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↓</a:t>
            </a:r>
            <a:endParaRPr sz="1800">
              <a:latin typeface="Times New Roman"/>
              <a:cs typeface="Times New Roman"/>
            </a:endParaRPr>
          </a:p>
          <a:p>
            <a:pPr marL="550672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2)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17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2HI↑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+S↓</a:t>
            </a:r>
            <a:endParaRPr sz="1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1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3-й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фрагмент.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«Образовавшееся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твёрдое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вещество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сплавили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натрием</a:t>
            </a:r>
            <a:r>
              <a:rPr sz="2400" spc="-10" dirty="0">
                <a:latin typeface="Times New Roman"/>
                <a:cs typeface="Times New Roman"/>
              </a:rPr>
              <a:t>…»»</a:t>
            </a:r>
            <a:endParaRPr sz="2400">
              <a:latin typeface="Times New Roman"/>
              <a:cs typeface="Times New Roman"/>
            </a:endParaRPr>
          </a:p>
          <a:p>
            <a:pPr marL="538480">
              <a:lnSpc>
                <a:spcPct val="100000"/>
              </a:lnSpc>
              <a:spcBef>
                <a:spcPts val="1430"/>
              </a:spcBef>
            </a:pPr>
            <a:r>
              <a:rPr sz="2400" dirty="0">
                <a:latin typeface="Times New Roman"/>
                <a:cs typeface="Times New Roman"/>
              </a:rPr>
              <a:t>3)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2Na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594" y="1816100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4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9994" y="177800"/>
            <a:ext cx="9166225" cy="1775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78041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dirty="0">
                <a:latin typeface="Times New Roman"/>
                <a:cs typeface="Times New Roman"/>
              </a:rPr>
              <a:t> 2.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Вещество,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полученное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аноде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электролизе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водного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раствора</a:t>
            </a:r>
            <a:r>
              <a:rPr sz="1800" spc="-15" dirty="0">
                <a:latin typeface="Times New Roman"/>
                <a:cs typeface="Times New Roman"/>
              </a:rPr>
              <a:t> йодида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натрия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инертными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электродами,</a:t>
            </a:r>
            <a:r>
              <a:rPr sz="1800" spc="-5" dirty="0">
                <a:latin typeface="Times New Roman"/>
                <a:cs typeface="Times New Roman"/>
              </a:rPr>
              <a:t> прореагировало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сероводородом.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Образовавшееся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твёрдое </a:t>
            </a:r>
            <a:r>
              <a:rPr sz="1800" spc="5" dirty="0">
                <a:latin typeface="Times New Roman"/>
                <a:cs typeface="Times New Roman"/>
              </a:rPr>
              <a:t>вещество </a:t>
            </a:r>
            <a:r>
              <a:rPr sz="1800" spc="-5" dirty="0">
                <a:latin typeface="Times New Roman"/>
                <a:cs typeface="Times New Roman"/>
              </a:rPr>
              <a:t>сплавили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натрием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продукт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5" dirty="0">
                <a:latin typeface="Times New Roman"/>
                <a:cs typeface="Times New Roman"/>
              </a:rPr>
              <a:t>внесли </a:t>
            </a:r>
            <a:r>
              <a:rPr sz="1800" dirty="0">
                <a:latin typeface="Times New Roman"/>
                <a:cs typeface="Times New Roman"/>
              </a:rPr>
              <a:t>в раствор </a:t>
            </a:r>
            <a:r>
              <a:rPr sz="1800" spc="-5" dirty="0">
                <a:latin typeface="Times New Roman"/>
                <a:cs typeface="Times New Roman"/>
              </a:rPr>
              <a:t>хлорида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алюминия.</a:t>
            </a:r>
            <a:r>
              <a:rPr sz="1800" dirty="0">
                <a:latin typeface="Times New Roman"/>
                <a:cs typeface="Times New Roman"/>
              </a:rPr>
              <a:t> Составьте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четырёх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описанных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реакций.</a:t>
            </a:r>
            <a:endParaRPr sz="1800">
              <a:latin typeface="Times New Roman"/>
              <a:cs typeface="Times New Roman"/>
            </a:endParaRPr>
          </a:p>
          <a:p>
            <a:pPr marL="5595620">
              <a:lnSpc>
                <a:spcPct val="100000"/>
              </a:lnSpc>
              <a:spcBef>
                <a:spcPts val="815"/>
              </a:spcBef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2NaI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2H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2NaOH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↑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↓</a:t>
            </a:r>
            <a:endParaRPr sz="1800">
              <a:latin typeface="Times New Roman"/>
              <a:cs typeface="Times New Roman"/>
            </a:endParaRPr>
          </a:p>
          <a:p>
            <a:pPr marL="559562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2)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2HI↑ </a:t>
            </a:r>
            <a:r>
              <a:rPr sz="1800" dirty="0">
                <a:latin typeface="Times New Roman"/>
                <a:cs typeface="Times New Roman"/>
              </a:rPr>
              <a:t>+S↓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68811" y="6465214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19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88021" y="1927352"/>
            <a:ext cx="1788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3)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2Na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Na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36522" y="2181859"/>
            <a:ext cx="9154795" cy="3990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4-й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фрагмент.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</a:t>
            </a:r>
            <a:r>
              <a:rPr sz="2000" dirty="0">
                <a:latin typeface="Times New Roman"/>
                <a:cs typeface="Times New Roman"/>
              </a:rPr>
              <a:t>Образовавшееся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твёрдое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вещество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сплавили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5" dirty="0">
                <a:latin typeface="Times New Roman"/>
                <a:cs typeface="Times New Roman"/>
              </a:rPr>
              <a:t>натрием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</a:p>
          <a:p>
            <a:pPr marL="207645">
              <a:lnSpc>
                <a:spcPct val="100000"/>
              </a:lnSpc>
            </a:pP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продукт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реакции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внесли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раствор хлорида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алюминия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</a:t>
            </a:r>
          </a:p>
          <a:p>
            <a:pPr marL="243840">
              <a:lnSpc>
                <a:spcPct val="100000"/>
              </a:lnSpc>
              <a:spcBef>
                <a:spcPts val="1765"/>
              </a:spcBef>
            </a:pP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AlCl</a:t>
            </a:r>
            <a:r>
              <a:rPr sz="2400" spc="-7" baseline="-20833" dirty="0">
                <a:latin typeface="Times New Roman"/>
                <a:cs typeface="Times New Roman"/>
              </a:rPr>
              <a:t>3(р-р)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?</a:t>
            </a:r>
          </a:p>
          <a:p>
            <a:pPr marL="243840" marR="43180">
              <a:lnSpc>
                <a:spcPct val="104200"/>
              </a:lnSpc>
              <a:spcBef>
                <a:spcPts val="555"/>
              </a:spcBef>
            </a:pP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10" dirty="0">
                <a:latin typeface="Times New Roman"/>
                <a:cs typeface="Times New Roman"/>
              </a:rPr>
              <a:t> образован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сильным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основанием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NaOH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слабой </a:t>
            </a:r>
            <a:r>
              <a:rPr sz="2400" spc="-10" dirty="0">
                <a:latin typeface="Times New Roman"/>
                <a:cs typeface="Times New Roman"/>
              </a:rPr>
              <a:t>кислотой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S;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AlCl</a:t>
            </a:r>
            <a:r>
              <a:rPr sz="2400" spc="-7" baseline="-20833" dirty="0">
                <a:latin typeface="Times New Roman"/>
                <a:cs typeface="Times New Roman"/>
              </a:rPr>
              <a:t>3 </a:t>
            </a:r>
            <a:r>
              <a:rPr sz="2400" spc="-10" dirty="0">
                <a:latin typeface="Times New Roman"/>
                <a:cs typeface="Times New Roman"/>
              </a:rPr>
              <a:t>образован </a:t>
            </a:r>
            <a:r>
              <a:rPr sz="2400" dirty="0">
                <a:latin typeface="Times New Roman"/>
                <a:cs typeface="Times New Roman"/>
              </a:rPr>
              <a:t>слабым </a:t>
            </a:r>
            <a:r>
              <a:rPr sz="2400" spc="-20" dirty="0">
                <a:latin typeface="Times New Roman"/>
                <a:cs typeface="Times New Roman"/>
              </a:rPr>
              <a:t>электролитом </a:t>
            </a:r>
            <a:r>
              <a:rPr sz="2400" spc="-5" dirty="0">
                <a:latin typeface="Times New Roman"/>
                <a:cs typeface="Times New Roman"/>
              </a:rPr>
              <a:t>Al(OH)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сильной </a:t>
            </a:r>
            <a:r>
              <a:rPr sz="2400" spc="-10" dirty="0">
                <a:latin typeface="Times New Roman"/>
                <a:cs typeface="Times New Roman"/>
              </a:rPr>
              <a:t>соляной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HCl.</a:t>
            </a:r>
            <a:endParaRPr sz="2400" dirty="0">
              <a:latin typeface="Times New Roman"/>
              <a:cs typeface="Times New Roman"/>
            </a:endParaRPr>
          </a:p>
          <a:p>
            <a:pPr marL="243840">
              <a:lnSpc>
                <a:spcPct val="100000"/>
              </a:lnSpc>
              <a:spcBef>
                <a:spcPts val="125"/>
              </a:spcBef>
            </a:pP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смешивании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растворов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солей</a:t>
            </a:r>
            <a:r>
              <a:rPr sz="2400" dirty="0">
                <a:latin typeface="Times New Roman"/>
                <a:cs typeface="Times New Roman"/>
              </a:rPr>
              <a:t> слабой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кислоты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амфотерного</a:t>
            </a:r>
            <a:endParaRPr sz="2400" dirty="0">
              <a:latin typeface="Times New Roman"/>
              <a:cs typeface="Times New Roman"/>
            </a:endParaRPr>
          </a:p>
          <a:p>
            <a:pPr marL="243840">
              <a:lnSpc>
                <a:spcPct val="100000"/>
              </a:lnSpc>
              <a:spcBef>
                <a:spcPts val="120"/>
              </a:spcBef>
            </a:pPr>
            <a:r>
              <a:rPr sz="2400" spc="-10" dirty="0">
                <a:latin typeface="Times New Roman"/>
                <a:cs typeface="Times New Roman"/>
              </a:rPr>
              <a:t>гидроксида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будет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происходить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«взаимный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гидролиз».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4) </a:t>
            </a:r>
            <a:r>
              <a:rPr sz="2400" spc="-5" dirty="0">
                <a:latin typeface="Times New Roman"/>
                <a:cs typeface="Times New Roman"/>
              </a:rPr>
              <a:t>3Na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 + </a:t>
            </a:r>
            <a:r>
              <a:rPr sz="2400" spc="-5" dirty="0">
                <a:latin typeface="Times New Roman"/>
                <a:cs typeface="Times New Roman"/>
              </a:rPr>
              <a:t>2AlCl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6H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2Al(OH)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↓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S↑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6NaCl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7854" y="425577"/>
            <a:ext cx="100063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Вопрос</a:t>
            </a:r>
            <a:r>
              <a:rPr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 31</a:t>
            </a:r>
            <a:r>
              <a:rPr sz="2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(по</a:t>
            </a:r>
            <a:r>
              <a:rPr sz="28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 err="1">
                <a:solidFill>
                  <a:srgbClr val="000000"/>
                </a:solidFill>
                <a:latin typeface="Times New Roman"/>
                <a:cs typeface="Times New Roman"/>
              </a:rPr>
              <a:t>спецификации</a:t>
            </a:r>
            <a:r>
              <a:rPr sz="2800" b="1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ЕГЭ-202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  <a:r>
              <a:rPr sz="28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  <a:r>
              <a:rPr sz="2800" b="1" spc="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(4 балла)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Реакции, 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подтверждающие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 взаимосвязь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неорганических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веществ.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46535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2700" y="1699082"/>
            <a:ext cx="7511415" cy="4265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Время </a:t>
            </a:r>
            <a:r>
              <a:rPr sz="2400" spc="-10" dirty="0">
                <a:latin typeface="Times New Roman"/>
                <a:cs typeface="Times New Roman"/>
              </a:rPr>
              <a:t>выполнения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10-15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мин.</a:t>
            </a:r>
          </a:p>
          <a:p>
            <a:pPr marL="12700">
              <a:lnSpc>
                <a:spcPct val="100000"/>
              </a:lnSpc>
              <a:spcBef>
                <a:spcPts val="1700"/>
              </a:spcBef>
            </a:pPr>
            <a:r>
              <a:rPr sz="2400" spc="-15" dirty="0">
                <a:latin typeface="Times New Roman"/>
                <a:cs typeface="Times New Roman"/>
              </a:rPr>
              <a:t>Возможные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компоненты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задания/необходимо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знать:</a:t>
            </a:r>
            <a:endParaRPr sz="2400" dirty="0">
              <a:latin typeface="Times New Roman"/>
              <a:cs typeface="Times New Roman"/>
            </a:endParaRPr>
          </a:p>
          <a:p>
            <a:pPr marL="342900" marR="5080" indent="-342900">
              <a:lnSpc>
                <a:spcPct val="100000"/>
              </a:lnSpc>
              <a:buAutoNum type="arabicParenR"/>
              <a:tabLst>
                <a:tab pos="342900" algn="l"/>
              </a:tabLst>
            </a:pPr>
            <a:r>
              <a:rPr sz="2400" dirty="0">
                <a:latin typeface="Times New Roman"/>
                <a:cs typeface="Times New Roman"/>
              </a:rPr>
              <a:t>Взаимосвязь между классами неорганических </a:t>
            </a:r>
            <a:r>
              <a:rPr sz="2400" spc="5" dirty="0">
                <a:latin typeface="Times New Roman"/>
                <a:cs typeface="Times New Roman"/>
              </a:rPr>
              <a:t>веществ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(кислотно-основные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веществ).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Times New Roman"/>
              <a:buAutoNum type="arabicParenR"/>
            </a:pPr>
            <a:endParaRPr sz="2500" dirty="0">
              <a:latin typeface="Times New Roman"/>
              <a:cs typeface="Times New Roman"/>
            </a:endParaRPr>
          </a:p>
          <a:p>
            <a:pPr marL="343535" marR="1297305" indent="-343535">
              <a:lnSpc>
                <a:spcPct val="100000"/>
              </a:lnSpc>
              <a:buAutoNum type="arabicParenR"/>
              <a:tabLst>
                <a:tab pos="343535" algn="l"/>
              </a:tabLst>
            </a:pPr>
            <a:r>
              <a:rPr sz="2400" dirty="0">
                <a:latin typeface="Times New Roman"/>
                <a:cs typeface="Times New Roman"/>
              </a:rPr>
              <a:t>Окислительно-восстановительные реакции –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прогнозирование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продуктов.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AutoNum type="arabicParenR"/>
            </a:pPr>
            <a:endParaRPr sz="2500" dirty="0">
              <a:latin typeface="Times New Roman"/>
              <a:cs typeface="Times New Roman"/>
            </a:endParaRPr>
          </a:p>
          <a:p>
            <a:pPr marL="342265" indent="-330200">
              <a:lnSpc>
                <a:spcPct val="100000"/>
              </a:lnSpc>
              <a:buAutoNum type="arabicParenR"/>
              <a:tabLst>
                <a:tab pos="342900" algn="l"/>
              </a:tabLst>
            </a:pPr>
            <a:r>
              <a:rPr sz="2400" spc="-5" dirty="0">
                <a:latin typeface="Times New Roman"/>
                <a:cs typeface="Times New Roman"/>
              </a:rPr>
              <a:t>Реакции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ионного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обмена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гидролиза.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AutoNum type="arabicParenR"/>
            </a:pPr>
            <a:endParaRPr sz="2500" dirty="0">
              <a:latin typeface="Times New Roman"/>
              <a:cs typeface="Times New Roman"/>
            </a:endParaRPr>
          </a:p>
          <a:p>
            <a:pPr marL="342265" indent="-33020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342900" algn="l"/>
              </a:tabLst>
            </a:pPr>
            <a:r>
              <a:rPr sz="2400" spc="-5" dirty="0">
                <a:latin typeface="Times New Roman"/>
                <a:cs typeface="Times New Roman"/>
              </a:rPr>
              <a:t>Реакции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электролиза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инертными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электродами.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5394" y="1663065"/>
            <a:ext cx="85140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1-й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фрагмент.</a:t>
            </a:r>
            <a:r>
              <a:rPr sz="2400" b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«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Газообразный</a:t>
            </a:r>
            <a:r>
              <a:rPr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продукт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000" spc="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сухой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поваренной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соли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концентрированной</a:t>
            </a:r>
            <a:r>
              <a:rPr sz="24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серной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кислотой</a:t>
            </a:r>
            <a:r>
              <a:rPr sz="2400" b="1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…»»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742694" y="2877439"/>
            <a:ext cx="8664575" cy="2799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 indent="762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Взаимодействие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твёрдых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хлоридов,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частности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поваренной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соли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NaCl,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10" dirty="0">
                <a:latin typeface="Times New Roman"/>
                <a:cs typeface="Times New Roman"/>
              </a:rPr>
              <a:t>концентрированной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5" dirty="0">
                <a:latin typeface="Times New Roman"/>
                <a:cs typeface="Times New Roman"/>
              </a:rPr>
              <a:t>настоящее </a:t>
            </a:r>
            <a:r>
              <a:rPr sz="2400" spc="-5" dirty="0">
                <a:latin typeface="Times New Roman"/>
                <a:cs typeface="Times New Roman"/>
              </a:rPr>
              <a:t>время является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лабораторным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способом </a:t>
            </a:r>
            <a:r>
              <a:rPr sz="2400" spc="-5" dirty="0">
                <a:latin typeface="Times New Roman"/>
                <a:cs typeface="Times New Roman"/>
              </a:rPr>
              <a:t>получения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хлороводорода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(ядовитый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газ </a:t>
            </a:r>
            <a:r>
              <a:rPr sz="2400" dirty="0">
                <a:latin typeface="Times New Roman"/>
                <a:cs typeface="Times New Roman"/>
              </a:rPr>
              <a:t> с резким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запахом,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очень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хорошо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растворимый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воде).</a:t>
            </a:r>
            <a:endParaRPr sz="2400">
              <a:latin typeface="Times New Roman"/>
              <a:cs typeface="Times New Roman"/>
            </a:endParaRPr>
          </a:p>
          <a:p>
            <a:pPr marL="330200" marR="3073400" indent="-304800">
              <a:lnSpc>
                <a:spcPct val="100000"/>
              </a:lnSpc>
              <a:spcBef>
                <a:spcPts val="1675"/>
              </a:spcBef>
            </a:pPr>
            <a:r>
              <a:rPr sz="2400" dirty="0">
                <a:latin typeface="Times New Roman"/>
                <a:cs typeface="Times New Roman"/>
              </a:rPr>
              <a:t>1) NaCl</a:t>
            </a:r>
            <a:r>
              <a:rPr sz="2400" spc="-210" dirty="0">
                <a:latin typeface="Times New Roman"/>
                <a:cs typeface="Times New Roman"/>
              </a:rPr>
              <a:t> </a:t>
            </a:r>
            <a:r>
              <a:rPr sz="2400" spc="-15" baseline="-20833" dirty="0">
                <a:latin typeface="Times New Roman"/>
                <a:cs typeface="Times New Roman"/>
              </a:rPr>
              <a:t>(т</a:t>
            </a:r>
            <a:r>
              <a:rPr sz="2400" spc="-7" baseline="-20833" dirty="0">
                <a:latin typeface="Times New Roman"/>
                <a:cs typeface="Times New Roman"/>
              </a:rPr>
              <a:t>в</a:t>
            </a:r>
            <a:r>
              <a:rPr sz="2400" spc="-15" baseline="-20833" dirty="0">
                <a:latin typeface="Times New Roman"/>
                <a:cs typeface="Times New Roman"/>
              </a:rPr>
              <a:t>.</a:t>
            </a:r>
            <a:r>
              <a:rPr sz="2400" spc="-7" baseline="-20833" dirty="0">
                <a:latin typeface="Times New Roman"/>
                <a:cs typeface="Times New Roman"/>
              </a:rPr>
              <a:t>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27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" baseline="-20833" dirty="0">
                <a:latin typeface="Times New Roman"/>
                <a:cs typeface="Times New Roman"/>
              </a:rPr>
              <a:t> </a:t>
            </a:r>
            <a:r>
              <a:rPr sz="2400" spc="-15" baseline="-20833" dirty="0">
                <a:latin typeface="Times New Roman"/>
                <a:cs typeface="Times New Roman"/>
              </a:rPr>
              <a:t>(</a:t>
            </a:r>
            <a:r>
              <a:rPr sz="2400" spc="-127" baseline="-20833" dirty="0">
                <a:latin typeface="Times New Roman"/>
                <a:cs typeface="Times New Roman"/>
              </a:rPr>
              <a:t>к</a:t>
            </a:r>
            <a:r>
              <a:rPr sz="2400" spc="-7" baseline="-20833" dirty="0">
                <a:latin typeface="Times New Roman"/>
                <a:cs typeface="Times New Roman"/>
              </a:rPr>
              <a:t>о</a:t>
            </a:r>
            <a:r>
              <a:rPr sz="2400" spc="-15" baseline="-20833" dirty="0">
                <a:latin typeface="Times New Roman"/>
                <a:cs typeface="Times New Roman"/>
              </a:rPr>
              <a:t>нц.</a:t>
            </a:r>
            <a:r>
              <a:rPr sz="2400" spc="-7" baseline="-20833" dirty="0">
                <a:latin typeface="Times New Roman"/>
                <a:cs typeface="Times New Roman"/>
              </a:rPr>
              <a:t>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25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NaH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24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HC</a:t>
            </a:r>
            <a:r>
              <a:rPr sz="2400" dirty="0">
                <a:latin typeface="Times New Roman"/>
                <a:cs typeface="Times New Roman"/>
              </a:rPr>
              <a:t>l↑ 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нагревании</a:t>
            </a:r>
            <a:endParaRPr sz="2400">
              <a:latin typeface="Times New Roman"/>
              <a:cs typeface="Times New Roman"/>
            </a:endParaRPr>
          </a:p>
          <a:p>
            <a:pPr marL="3302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2NaCl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spc="-7" baseline="-20833" dirty="0">
                <a:latin typeface="Times New Roman"/>
                <a:cs typeface="Times New Roman"/>
              </a:rPr>
              <a:t>(тв.)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" baseline="-20833" dirty="0">
                <a:latin typeface="Times New Roman"/>
                <a:cs typeface="Times New Roman"/>
              </a:rPr>
              <a:t> </a:t>
            </a:r>
            <a:r>
              <a:rPr sz="2400" spc="-30" baseline="-20833" dirty="0">
                <a:latin typeface="Times New Roman"/>
                <a:cs typeface="Times New Roman"/>
              </a:rPr>
              <a:t>(конц.,</a:t>
            </a:r>
            <a:r>
              <a:rPr sz="2400" spc="37" baseline="-20833" dirty="0">
                <a:latin typeface="Times New Roman"/>
                <a:cs typeface="Times New Roman"/>
              </a:rPr>
              <a:t> </a:t>
            </a:r>
            <a:r>
              <a:rPr sz="2400" spc="-7" baseline="-20833" dirty="0">
                <a:latin typeface="Times New Roman"/>
                <a:cs typeface="Times New Roman"/>
              </a:rPr>
              <a:t>t)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2HCl↑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5394" y="328676"/>
            <a:ext cx="85966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Газообразный </a:t>
            </a:r>
            <a:r>
              <a:rPr sz="1800" spc="-15" dirty="0">
                <a:latin typeface="Times New Roman"/>
                <a:cs typeface="Times New Roman"/>
              </a:rPr>
              <a:t>продукт </a:t>
            </a:r>
            <a:r>
              <a:rPr sz="1800" spc="-10" dirty="0">
                <a:latin typeface="Times New Roman"/>
                <a:cs typeface="Times New Roman"/>
              </a:rPr>
              <a:t>взаимодействия </a:t>
            </a:r>
            <a:r>
              <a:rPr sz="1800" spc="-15" dirty="0">
                <a:latin typeface="Times New Roman"/>
                <a:cs typeface="Times New Roman"/>
              </a:rPr>
              <a:t>сухой </a:t>
            </a:r>
            <a:r>
              <a:rPr sz="1800" spc="-5" dirty="0">
                <a:latin typeface="Times New Roman"/>
                <a:cs typeface="Times New Roman"/>
              </a:rPr>
              <a:t>поваренной </a:t>
            </a:r>
            <a:r>
              <a:rPr sz="1800" spc="-10" dirty="0">
                <a:latin typeface="Times New Roman"/>
                <a:cs typeface="Times New Roman"/>
              </a:rPr>
              <a:t>соли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серной </a:t>
            </a:r>
            <a:r>
              <a:rPr sz="1800" spc="-5" dirty="0">
                <a:latin typeface="Times New Roman"/>
                <a:cs typeface="Times New Roman"/>
              </a:rPr>
              <a:t>кислотой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ввели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реакцию 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перманганата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калия.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Выделившийся </a:t>
            </a:r>
            <a:r>
              <a:rPr sz="1800" dirty="0">
                <a:latin typeface="Times New Roman"/>
                <a:cs typeface="Times New Roman"/>
              </a:rPr>
              <a:t>газ </a:t>
            </a:r>
            <a:r>
              <a:rPr sz="1800" spc="-5" dirty="0">
                <a:latin typeface="Times New Roman"/>
                <a:cs typeface="Times New Roman"/>
              </a:rPr>
              <a:t>пропустили </a:t>
            </a:r>
            <a:r>
              <a:rPr sz="1800" dirty="0">
                <a:latin typeface="Times New Roman"/>
                <a:cs typeface="Times New Roman"/>
              </a:rPr>
              <a:t>через раствор </a:t>
            </a:r>
            <a:r>
              <a:rPr sz="1800" spc="-15" dirty="0">
                <a:latin typeface="Times New Roman"/>
                <a:cs typeface="Times New Roman"/>
              </a:rPr>
              <a:t>сульфида </a:t>
            </a:r>
            <a:r>
              <a:rPr sz="1800" spc="-5" dirty="0">
                <a:latin typeface="Times New Roman"/>
                <a:cs typeface="Times New Roman"/>
              </a:rPr>
              <a:t>натрия. Выпавший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растворяется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гидроксида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натрия.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41094" y="328676"/>
            <a:ext cx="9114790" cy="539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marR="40894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Газообразный </a:t>
            </a:r>
            <a:r>
              <a:rPr sz="1800" spc="-15" dirty="0">
                <a:latin typeface="Times New Roman"/>
                <a:cs typeface="Times New Roman"/>
              </a:rPr>
              <a:t>продукт </a:t>
            </a:r>
            <a:r>
              <a:rPr sz="1800" spc="-10" dirty="0">
                <a:latin typeface="Times New Roman"/>
                <a:cs typeface="Times New Roman"/>
              </a:rPr>
              <a:t>взаимодействия </a:t>
            </a:r>
            <a:r>
              <a:rPr sz="1800" spc="-15" dirty="0">
                <a:latin typeface="Times New Roman"/>
                <a:cs typeface="Times New Roman"/>
              </a:rPr>
              <a:t>сухой </a:t>
            </a:r>
            <a:r>
              <a:rPr sz="1800" spc="-5" dirty="0">
                <a:latin typeface="Times New Roman"/>
                <a:cs typeface="Times New Roman"/>
              </a:rPr>
              <a:t>поваренной </a:t>
            </a:r>
            <a:r>
              <a:rPr sz="1800" spc="-10" dirty="0">
                <a:latin typeface="Times New Roman"/>
                <a:cs typeface="Times New Roman"/>
              </a:rPr>
              <a:t>соли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серной </a:t>
            </a:r>
            <a:r>
              <a:rPr sz="1800" spc="-5" dirty="0">
                <a:latin typeface="Times New Roman"/>
                <a:cs typeface="Times New Roman"/>
              </a:rPr>
              <a:t>кислотой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ввели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реакцию 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перманганата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калия.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Выделившийся </a:t>
            </a:r>
            <a:r>
              <a:rPr sz="1800" dirty="0">
                <a:latin typeface="Times New Roman"/>
                <a:cs typeface="Times New Roman"/>
              </a:rPr>
              <a:t>газ </a:t>
            </a:r>
            <a:r>
              <a:rPr sz="1800" spc="-5" dirty="0">
                <a:latin typeface="Times New Roman"/>
                <a:cs typeface="Times New Roman"/>
              </a:rPr>
              <a:t>пропустили </a:t>
            </a:r>
            <a:r>
              <a:rPr sz="1800" dirty="0">
                <a:latin typeface="Times New Roman"/>
                <a:cs typeface="Times New Roman"/>
              </a:rPr>
              <a:t>через раствор </a:t>
            </a:r>
            <a:r>
              <a:rPr sz="1800" spc="-15" dirty="0">
                <a:latin typeface="Times New Roman"/>
                <a:cs typeface="Times New Roman"/>
              </a:rPr>
              <a:t>сульфида </a:t>
            </a:r>
            <a:r>
              <a:rPr sz="1800" spc="-5" dirty="0">
                <a:latin typeface="Times New Roman"/>
                <a:cs typeface="Times New Roman"/>
              </a:rPr>
              <a:t>натрия. Выпавший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растворяется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гидроксида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натрия.</a:t>
            </a:r>
            <a:endParaRPr sz="1800">
              <a:latin typeface="Times New Roman"/>
              <a:cs typeface="Times New Roman"/>
            </a:endParaRPr>
          </a:p>
          <a:p>
            <a:pPr marL="4584700">
              <a:lnSpc>
                <a:spcPts val="1930"/>
              </a:lnSpc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NaCl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(тв.)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15" baseline="-20833" dirty="0">
                <a:latin typeface="Times New Roman"/>
                <a:cs typeface="Times New Roman"/>
              </a:rPr>
              <a:t> </a:t>
            </a:r>
            <a:r>
              <a:rPr sz="1800" spc="-15" baseline="-20833" dirty="0">
                <a:latin typeface="Times New Roman"/>
                <a:cs typeface="Times New Roman"/>
              </a:rPr>
              <a:t>(конц.)</a:t>
            </a:r>
            <a:r>
              <a:rPr sz="1800" spc="179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 </a:t>
            </a:r>
            <a:r>
              <a:rPr sz="1800" spc="-5" dirty="0">
                <a:latin typeface="Times New Roman"/>
                <a:cs typeface="Times New Roman"/>
              </a:rPr>
              <a:t>NaHSO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HCl↑</a:t>
            </a:r>
            <a:endParaRPr sz="1800">
              <a:latin typeface="Times New Roman"/>
              <a:cs typeface="Times New Roman"/>
            </a:endParaRPr>
          </a:p>
          <a:p>
            <a:pPr marL="127000">
              <a:lnSpc>
                <a:spcPts val="2820"/>
              </a:lnSpc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0" marR="4318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2-й </a:t>
            </a:r>
            <a:r>
              <a:rPr sz="2400" b="1" spc="-35" dirty="0">
                <a:latin typeface="Times New Roman"/>
                <a:cs typeface="Times New Roman"/>
              </a:rPr>
              <a:t>фрагмент. </a:t>
            </a:r>
            <a:r>
              <a:rPr sz="2400" spc="-10" dirty="0">
                <a:latin typeface="Times New Roman"/>
                <a:cs typeface="Times New Roman"/>
              </a:rPr>
              <a:t>«Газообразный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продукт </a:t>
            </a:r>
            <a:r>
              <a:rPr sz="2000" spc="-5" dirty="0">
                <a:latin typeface="Times New Roman"/>
                <a:cs typeface="Times New Roman"/>
              </a:rPr>
              <a:t>взаимодействия </a:t>
            </a:r>
            <a:r>
              <a:rPr sz="2000" spc="-20" dirty="0">
                <a:latin typeface="Times New Roman"/>
                <a:cs typeface="Times New Roman"/>
              </a:rPr>
              <a:t>сухой </a:t>
            </a:r>
            <a:r>
              <a:rPr sz="2000" spc="-5" dirty="0">
                <a:latin typeface="Times New Roman"/>
                <a:cs typeface="Times New Roman"/>
              </a:rPr>
              <a:t>поваренной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соли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концентрированной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серной </a:t>
            </a:r>
            <a:r>
              <a:rPr sz="2000" spc="-10" dirty="0">
                <a:latin typeface="Times New Roman"/>
                <a:cs typeface="Times New Roman"/>
              </a:rPr>
              <a:t>кислотой </a:t>
            </a:r>
            <a:r>
              <a:rPr sz="2000" spc="-5" dirty="0">
                <a:latin typeface="Times New Roman"/>
                <a:cs typeface="Times New Roman"/>
              </a:rPr>
              <a:t>ввели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реакцию с </a:t>
            </a:r>
            <a:r>
              <a:rPr sz="2000" spc="-5" dirty="0">
                <a:latin typeface="Times New Roman"/>
                <a:cs typeface="Times New Roman"/>
              </a:rPr>
              <a:t>раствором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перманганата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калия.</a:t>
            </a:r>
            <a:r>
              <a:rPr sz="24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»»</a:t>
            </a:r>
            <a:endParaRPr sz="2400">
              <a:latin typeface="Times New Roman"/>
              <a:cs typeface="Times New Roman"/>
            </a:endParaRPr>
          </a:p>
          <a:p>
            <a:pPr marL="50800" marR="588010">
              <a:lnSpc>
                <a:spcPct val="100000"/>
              </a:lnSpc>
              <a:spcBef>
                <a:spcPts val="2215"/>
              </a:spcBef>
            </a:pPr>
            <a:r>
              <a:rPr sz="2400" spc="-15" dirty="0">
                <a:latin typeface="Times New Roman"/>
                <a:cs typeface="Times New Roman"/>
              </a:rPr>
              <a:t>Перманганат </a:t>
            </a:r>
            <a:r>
              <a:rPr sz="2400" spc="-10" dirty="0">
                <a:latin typeface="Times New Roman"/>
                <a:cs typeface="Times New Roman"/>
              </a:rPr>
              <a:t>калия </a:t>
            </a:r>
            <a:r>
              <a:rPr sz="2400" spc="-5" dirty="0">
                <a:latin typeface="Times New Roman"/>
                <a:cs typeface="Times New Roman"/>
              </a:rPr>
              <a:t>KMnO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— сильный окислитель, в кислых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средах </a:t>
            </a:r>
            <a:r>
              <a:rPr sz="2400" spc="-5" dirty="0">
                <a:latin typeface="Times New Roman"/>
                <a:cs typeface="Times New Roman"/>
              </a:rPr>
              <a:t>восстанавливается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двухвалентного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марганца </a:t>
            </a:r>
            <a:r>
              <a:rPr sz="2400" dirty="0">
                <a:latin typeface="Times New Roman"/>
                <a:cs typeface="Times New Roman"/>
              </a:rPr>
              <a:t> (MnCl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),</a:t>
            </a:r>
            <a:r>
              <a:rPr sz="2400" spc="-5" dirty="0">
                <a:latin typeface="Times New Roman"/>
                <a:cs typeface="Times New Roman"/>
              </a:rPr>
              <a:t> хлорид-ионы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окисляются при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этом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свободного</a:t>
            </a:r>
            <a:r>
              <a:rPr sz="2400" dirty="0">
                <a:latin typeface="Times New Roman"/>
                <a:cs typeface="Times New Roman"/>
              </a:rPr>
              <a:t> хлора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(ядовитый газ </a:t>
            </a:r>
            <a:r>
              <a:rPr sz="2400" spc="-10" dirty="0">
                <a:latin typeface="Times New Roman"/>
                <a:cs typeface="Times New Roman"/>
              </a:rPr>
              <a:t>жёлто-зелёного </a:t>
            </a:r>
            <a:r>
              <a:rPr sz="2400" spc="-5" dirty="0">
                <a:latin typeface="Times New Roman"/>
                <a:cs typeface="Times New Roman"/>
              </a:rPr>
              <a:t>цвета </a:t>
            </a:r>
            <a:r>
              <a:rPr sz="2400" dirty="0">
                <a:latin typeface="Times New Roman"/>
                <a:cs typeface="Times New Roman"/>
              </a:rPr>
              <a:t>с резким </a:t>
            </a:r>
            <a:r>
              <a:rPr sz="2400" spc="-25" dirty="0">
                <a:latin typeface="Times New Roman"/>
                <a:cs typeface="Times New Roman"/>
              </a:rPr>
              <a:t>запахом,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растворимый</a:t>
            </a:r>
            <a:r>
              <a:rPr sz="2400" dirty="0">
                <a:latin typeface="Times New Roman"/>
                <a:cs typeface="Times New Roman"/>
              </a:rPr>
              <a:t> в </a:t>
            </a:r>
            <a:r>
              <a:rPr sz="2400" spc="-15" dirty="0">
                <a:latin typeface="Times New Roman"/>
                <a:cs typeface="Times New Roman"/>
              </a:rPr>
              <a:t>воде).</a:t>
            </a:r>
            <a:endParaRPr sz="2400">
              <a:latin typeface="Times New Roman"/>
              <a:cs typeface="Times New Roman"/>
            </a:endParaRPr>
          </a:p>
          <a:p>
            <a:pPr marL="244475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latin typeface="Times New Roman"/>
                <a:cs typeface="Times New Roman"/>
              </a:rPr>
              <a:t>2)</a:t>
            </a:r>
            <a:r>
              <a:rPr sz="2400" spc="-5" dirty="0">
                <a:latin typeface="Times New Roman"/>
                <a:cs typeface="Times New Roman"/>
              </a:rPr>
              <a:t> 16HCl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2KMnO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2KCl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2MnCl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5Cl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8H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755394" y="1663065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4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1094211" y="6465214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45428" y="1678685"/>
            <a:ext cx="5247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2)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16HCl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2KMnO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2KCl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2MnCl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09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5Cl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↑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8H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3794" y="2027681"/>
            <a:ext cx="8763000" cy="279717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4300" marR="57785">
              <a:lnSpc>
                <a:spcPct val="100499"/>
              </a:lnSpc>
              <a:spcBef>
                <a:spcPts val="80"/>
              </a:spcBef>
            </a:pPr>
            <a:r>
              <a:rPr sz="2400" b="1" dirty="0">
                <a:latin typeface="Times New Roman"/>
                <a:cs typeface="Times New Roman"/>
              </a:rPr>
              <a:t>3-й </a:t>
            </a:r>
            <a:r>
              <a:rPr sz="2400" b="1" spc="-35" dirty="0">
                <a:latin typeface="Times New Roman"/>
                <a:cs typeface="Times New Roman"/>
              </a:rPr>
              <a:t>фрагмент. </a:t>
            </a:r>
            <a:r>
              <a:rPr sz="2400" spc="-5" dirty="0">
                <a:latin typeface="Times New Roman"/>
                <a:cs typeface="Times New Roman"/>
              </a:rPr>
              <a:t>«</a:t>
            </a:r>
            <a:r>
              <a:rPr sz="2000" spc="-5" dirty="0">
                <a:latin typeface="Times New Roman"/>
                <a:cs typeface="Times New Roman"/>
              </a:rPr>
              <a:t>Выделившийся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газ </a:t>
            </a:r>
            <a:r>
              <a:rPr sz="2000" spc="-5" dirty="0">
                <a:latin typeface="Times New Roman"/>
                <a:cs typeface="Times New Roman"/>
              </a:rPr>
              <a:t>пропустили </a:t>
            </a:r>
            <a:r>
              <a:rPr sz="2000" spc="5" dirty="0">
                <a:latin typeface="Times New Roman"/>
                <a:cs typeface="Times New Roman"/>
              </a:rPr>
              <a:t>через </a:t>
            </a:r>
            <a:r>
              <a:rPr sz="2000" dirty="0">
                <a:latin typeface="Times New Roman"/>
                <a:cs typeface="Times New Roman"/>
              </a:rPr>
              <a:t>раствор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сульфида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натрия</a:t>
            </a:r>
            <a:r>
              <a:rPr sz="2400" spc="-10" dirty="0">
                <a:latin typeface="Times New Roman"/>
                <a:cs typeface="Times New Roman"/>
              </a:rPr>
              <a:t>.»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spcBef>
                <a:spcPts val="330"/>
              </a:spcBef>
            </a:pPr>
            <a:r>
              <a:rPr sz="2400" spc="-10" dirty="0">
                <a:latin typeface="Times New Roman"/>
                <a:cs typeface="Times New Roman"/>
              </a:rPr>
              <a:t>Более </a:t>
            </a:r>
            <a:r>
              <a:rPr sz="2400" dirty="0">
                <a:latin typeface="Times New Roman"/>
                <a:cs typeface="Times New Roman"/>
              </a:rPr>
              <a:t>сильный окислитель </a:t>
            </a:r>
            <a:r>
              <a:rPr sz="2400" spc="-10" dirty="0">
                <a:latin typeface="Times New Roman"/>
                <a:cs typeface="Times New Roman"/>
              </a:rPr>
              <a:t>(более активный </a:t>
            </a:r>
            <a:r>
              <a:rPr sz="2400" spc="5" dirty="0">
                <a:latin typeface="Times New Roman"/>
                <a:cs typeface="Times New Roman"/>
              </a:rPr>
              <a:t>неметалл) </a:t>
            </a:r>
            <a:r>
              <a:rPr sz="2400" dirty="0">
                <a:latin typeface="Times New Roman"/>
                <a:cs typeface="Times New Roman"/>
              </a:rPr>
              <a:t>хлор </a:t>
            </a:r>
            <a:r>
              <a:rPr sz="2400" spc="-20" dirty="0">
                <a:latin typeface="Times New Roman"/>
                <a:cs typeface="Times New Roman"/>
              </a:rPr>
              <a:t>может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вытеснять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менее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активные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неметаллы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их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бинарных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соединений,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5" dirty="0">
                <a:latin typeface="Times New Roman"/>
                <a:cs typeface="Times New Roman"/>
              </a:rPr>
              <a:t>частности</a:t>
            </a:r>
            <a:r>
              <a:rPr sz="2400" dirty="0">
                <a:latin typeface="Times New Roman"/>
                <a:cs typeface="Times New Roman"/>
              </a:rPr>
              <a:t> вытесняет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серу из </a:t>
            </a:r>
            <a:r>
              <a:rPr sz="2400" spc="-20" dirty="0">
                <a:latin typeface="Times New Roman"/>
                <a:cs typeface="Times New Roman"/>
              </a:rPr>
              <a:t>сульфидов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сероводорода.</a:t>
            </a:r>
            <a:endParaRPr sz="2400">
              <a:latin typeface="Times New Roman"/>
              <a:cs typeface="Times New Roman"/>
            </a:endParaRPr>
          </a:p>
          <a:p>
            <a:pPr marL="190500">
              <a:lnSpc>
                <a:spcPct val="100000"/>
              </a:lnSpc>
              <a:spcBef>
                <a:spcPts val="840"/>
              </a:spcBef>
            </a:pPr>
            <a:r>
              <a:rPr sz="2400" dirty="0">
                <a:latin typeface="Times New Roman"/>
                <a:cs typeface="Times New Roman"/>
              </a:rPr>
              <a:t>3)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2NaCl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S↓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29994" y="328676"/>
            <a:ext cx="8647430" cy="1375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Газообразный </a:t>
            </a:r>
            <a:r>
              <a:rPr sz="1800" spc="-15" dirty="0">
                <a:latin typeface="Times New Roman"/>
                <a:cs typeface="Times New Roman"/>
              </a:rPr>
              <a:t>продукт </a:t>
            </a:r>
            <a:r>
              <a:rPr sz="1800" spc="-10" dirty="0">
                <a:latin typeface="Times New Roman"/>
                <a:cs typeface="Times New Roman"/>
              </a:rPr>
              <a:t>взаимодействия </a:t>
            </a:r>
            <a:r>
              <a:rPr sz="1800" spc="-15" dirty="0">
                <a:latin typeface="Times New Roman"/>
                <a:cs typeface="Times New Roman"/>
              </a:rPr>
              <a:t>сухой </a:t>
            </a:r>
            <a:r>
              <a:rPr sz="1800" spc="-5" dirty="0">
                <a:latin typeface="Times New Roman"/>
                <a:cs typeface="Times New Roman"/>
              </a:rPr>
              <a:t>поваренной </a:t>
            </a:r>
            <a:r>
              <a:rPr sz="1800" spc="-10" dirty="0">
                <a:latin typeface="Times New Roman"/>
                <a:cs typeface="Times New Roman"/>
              </a:rPr>
              <a:t>соли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серной </a:t>
            </a:r>
            <a:r>
              <a:rPr sz="1800" spc="-5" dirty="0">
                <a:latin typeface="Times New Roman"/>
                <a:cs typeface="Times New Roman"/>
              </a:rPr>
              <a:t>кислотой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ввели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реакцию с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перманганата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калия.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Выделившийся </a:t>
            </a:r>
            <a:r>
              <a:rPr sz="1800" dirty="0">
                <a:latin typeface="Times New Roman"/>
                <a:cs typeface="Times New Roman"/>
              </a:rPr>
              <a:t>газ </a:t>
            </a:r>
            <a:r>
              <a:rPr sz="1800" spc="-5" dirty="0">
                <a:latin typeface="Times New Roman"/>
                <a:cs typeface="Times New Roman"/>
              </a:rPr>
              <a:t>пропустили </a:t>
            </a:r>
            <a:r>
              <a:rPr sz="1800" dirty="0">
                <a:latin typeface="Times New Roman"/>
                <a:cs typeface="Times New Roman"/>
              </a:rPr>
              <a:t>через раствор </a:t>
            </a:r>
            <a:r>
              <a:rPr sz="1800" spc="-15" dirty="0">
                <a:latin typeface="Times New Roman"/>
                <a:cs typeface="Times New Roman"/>
              </a:rPr>
              <a:t>сульфида </a:t>
            </a:r>
            <a:r>
              <a:rPr sz="1800" spc="-5" dirty="0">
                <a:latin typeface="Times New Roman"/>
                <a:cs typeface="Times New Roman"/>
              </a:rPr>
              <a:t>натрия. Выпавший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растворяется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гидроксида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натрия.</a:t>
            </a:r>
            <a:endParaRPr sz="1800">
              <a:latin typeface="Times New Roman"/>
              <a:cs typeface="Times New Roman"/>
            </a:endParaRPr>
          </a:p>
          <a:p>
            <a:pPr marL="4152900">
              <a:lnSpc>
                <a:spcPts val="1989"/>
              </a:lnSpc>
              <a:tabLst>
                <a:tab pos="4495800" algn="l"/>
              </a:tabLst>
            </a:pPr>
            <a:r>
              <a:rPr sz="1800" dirty="0">
                <a:latin typeface="Times New Roman"/>
                <a:cs typeface="Times New Roman"/>
              </a:rPr>
              <a:t>1)	NaCl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(тв.)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2" baseline="-20833" dirty="0">
                <a:latin typeface="Times New Roman"/>
                <a:cs typeface="Times New Roman"/>
              </a:rPr>
              <a:t> </a:t>
            </a:r>
            <a:r>
              <a:rPr sz="1800" spc="-15" baseline="-20833" dirty="0">
                <a:latin typeface="Times New Roman"/>
                <a:cs typeface="Times New Roman"/>
              </a:rPr>
              <a:t>(конц.)</a:t>
            </a:r>
            <a:r>
              <a:rPr sz="1800" spc="187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NaHSO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HCl↑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394" y="328676"/>
            <a:ext cx="85966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Пример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3.</a:t>
            </a:r>
            <a:r>
              <a:rPr sz="18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Газообразный 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продукт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взаимодействия 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сухой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поваренной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соли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с 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концентрированной</a:t>
            </a:r>
            <a:r>
              <a:rPr sz="1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серной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кислотой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ввели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 в</a:t>
            </a:r>
            <a:r>
              <a:rPr sz="1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реакцию с</a:t>
            </a:r>
            <a:r>
              <a:rPr sz="18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раствором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перманганата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калия. </a:t>
            </a:r>
            <a:r>
              <a:rPr sz="1800" spc="-4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Выделившийся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газ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пропустили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через раствор 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сульфида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натрия. Выпавший </a:t>
            </a:r>
            <a:r>
              <a:rPr sz="1800" spc="10" dirty="0">
                <a:solidFill>
                  <a:srgbClr val="000000"/>
                </a:solidFill>
                <a:latin typeface="Times New Roman"/>
                <a:cs typeface="Times New Roman"/>
              </a:rPr>
              <a:t>осадок </a:t>
            </a:r>
            <a:r>
              <a:rPr sz="18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растворяется</a:t>
            </a:r>
            <a:r>
              <a:rPr sz="18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концентрированном</a:t>
            </a:r>
            <a:r>
              <a:rPr sz="1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растворе</a:t>
            </a:r>
            <a:r>
              <a:rPr sz="18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гидроксида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натрия.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52422" y="2005710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4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729994" y="2371471"/>
            <a:ext cx="8763000" cy="388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20" marR="42672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4-й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фрагмент.</a:t>
            </a:r>
            <a:r>
              <a:rPr sz="2400" b="1" spc="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«</a:t>
            </a:r>
            <a:r>
              <a:rPr sz="2000" spc="-5" dirty="0">
                <a:latin typeface="Times New Roman"/>
                <a:cs typeface="Times New Roman"/>
              </a:rPr>
              <a:t>Выпавший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осадок</a:t>
            </a:r>
            <a:r>
              <a:rPr sz="24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растворяется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концентрированном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растворе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гидроксида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натрия.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</a:t>
            </a:r>
          </a:p>
          <a:p>
            <a:pPr marL="38100" marR="30480">
              <a:lnSpc>
                <a:spcPct val="100000"/>
              </a:lnSpc>
              <a:spcBef>
                <a:spcPts val="350"/>
              </a:spcBef>
            </a:pPr>
            <a:r>
              <a:rPr sz="2400" spc="-5" dirty="0">
                <a:latin typeface="Times New Roman"/>
                <a:cs typeface="Times New Roman"/>
              </a:rPr>
              <a:t>Многие </a:t>
            </a:r>
            <a:r>
              <a:rPr sz="2400" dirty="0">
                <a:latin typeface="Times New Roman"/>
                <a:cs typeface="Times New Roman"/>
              </a:rPr>
              <a:t>неметаллы (Cl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, Br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, I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5" dirty="0">
                <a:latin typeface="Times New Roman"/>
                <a:cs typeface="Times New Roman"/>
              </a:rPr>
              <a:t>S, </a:t>
            </a:r>
            <a:r>
              <a:rPr sz="2400" dirty="0">
                <a:latin typeface="Times New Roman"/>
                <a:cs typeface="Times New Roman"/>
              </a:rPr>
              <a:t>P и </a:t>
            </a:r>
            <a:r>
              <a:rPr sz="2400" spc="-25" dirty="0">
                <a:latin typeface="Times New Roman"/>
                <a:cs typeface="Times New Roman"/>
              </a:rPr>
              <a:t>некоторые </a:t>
            </a:r>
            <a:r>
              <a:rPr sz="2400" spc="-5" dirty="0">
                <a:latin typeface="Times New Roman"/>
                <a:cs typeface="Times New Roman"/>
              </a:rPr>
              <a:t>другие) </a:t>
            </a:r>
            <a:r>
              <a:rPr sz="2400" spc="5" dirty="0">
                <a:latin typeface="Times New Roman"/>
                <a:cs typeface="Times New Roman"/>
              </a:rPr>
              <a:t>способны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вступать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реакции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самоокисления-самовосстановления,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образуя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два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вещества,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одном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которых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элемент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находится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низшей,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другом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— в </a:t>
            </a:r>
            <a:r>
              <a:rPr sz="2400" spc="-15" dirty="0">
                <a:latin typeface="Times New Roman"/>
                <a:cs typeface="Times New Roman"/>
              </a:rPr>
              <a:t>промежуточной</a:t>
            </a:r>
            <a:r>
              <a:rPr sz="2400" dirty="0">
                <a:latin typeface="Times New Roman"/>
                <a:cs typeface="Times New Roman"/>
              </a:rPr>
              <a:t> степени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окисления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(диспропорционирование).</a:t>
            </a:r>
            <a:endParaRPr sz="2400" dirty="0">
              <a:latin typeface="Times New Roman"/>
              <a:cs typeface="Times New Roman"/>
            </a:endParaRPr>
          </a:p>
          <a:p>
            <a:pPr marL="93345" marR="3036570" indent="304800">
              <a:lnSpc>
                <a:spcPct val="100000"/>
              </a:lnSpc>
              <a:spcBef>
                <a:spcPts val="1235"/>
              </a:spcBef>
            </a:pPr>
            <a:r>
              <a:rPr sz="2400" dirty="0">
                <a:latin typeface="Times New Roman"/>
                <a:cs typeface="Times New Roman"/>
              </a:rPr>
              <a:t>4)</a:t>
            </a:r>
            <a:r>
              <a:rPr sz="2400" spc="-5" dirty="0">
                <a:latin typeface="Times New Roman"/>
                <a:cs typeface="Times New Roman"/>
              </a:rPr>
              <a:t> 3S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6NaOH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2Na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S 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endParaRPr sz="2400" dirty="0">
              <a:latin typeface="Times New Roman"/>
              <a:cs typeface="Times New Roman"/>
            </a:endParaRPr>
          </a:p>
          <a:p>
            <a:pPr marL="70294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4S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6NaOH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2Na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58128" y="1404365"/>
            <a:ext cx="5221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0" indent="-342900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67665" algn="l"/>
                <a:tab pos="368300" algn="l"/>
              </a:tabLst>
            </a:pPr>
            <a:r>
              <a:rPr sz="1800" dirty="0">
                <a:latin typeface="Times New Roman"/>
                <a:cs typeface="Times New Roman"/>
              </a:rPr>
              <a:t>NaCl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(тв.)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2" baseline="-20833" dirty="0">
                <a:latin typeface="Times New Roman"/>
                <a:cs typeface="Times New Roman"/>
              </a:rPr>
              <a:t> </a:t>
            </a:r>
            <a:r>
              <a:rPr sz="1800" spc="-15" baseline="-20833" dirty="0">
                <a:latin typeface="Times New Roman"/>
                <a:cs typeface="Times New Roman"/>
              </a:rPr>
              <a:t>(конц.)</a:t>
            </a:r>
            <a:r>
              <a:rPr sz="1800" spc="187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NaHSO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HCl↑</a:t>
            </a:r>
            <a:endParaRPr sz="1800">
              <a:latin typeface="Times New Roman"/>
              <a:cs typeface="Times New Roman"/>
            </a:endParaRPr>
          </a:p>
          <a:p>
            <a:pPr marL="271780" indent="-247015">
              <a:lnSpc>
                <a:spcPct val="100000"/>
              </a:lnSpc>
              <a:buAutoNum type="arabicParenR"/>
              <a:tabLst>
                <a:tab pos="272415" algn="l"/>
              </a:tabLst>
            </a:pPr>
            <a:r>
              <a:rPr sz="1800" dirty="0">
                <a:latin typeface="Times New Roman"/>
                <a:cs typeface="Times New Roman"/>
              </a:rPr>
              <a:t>16HCl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2KMnO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3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2KCl</a:t>
            </a:r>
            <a:r>
              <a:rPr sz="1800" dirty="0">
                <a:latin typeface="Times New Roman"/>
                <a:cs typeface="Times New Roman"/>
              </a:rPr>
              <a:t> + </a:t>
            </a:r>
            <a:r>
              <a:rPr sz="1800" spc="-5" dirty="0">
                <a:latin typeface="Times New Roman"/>
                <a:cs typeface="Times New Roman"/>
              </a:rPr>
              <a:t>2MnCl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0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+ 5Cl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↑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8H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45428" y="1953005"/>
            <a:ext cx="2652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3)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17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Na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2NaCl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0" dirty="0">
                <a:latin typeface="Times New Roman"/>
                <a:cs typeface="Times New Roman"/>
              </a:rPr>
              <a:t> S↓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02207" y="1646682"/>
            <a:ext cx="82696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1-й</a:t>
            </a:r>
            <a:r>
              <a:rPr sz="24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фрагмент.</a:t>
            </a:r>
            <a:r>
              <a:rPr sz="2400" b="1" spc="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r>
              <a:rPr sz="20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Вещество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sz="20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образующееся</a:t>
            </a:r>
            <a:r>
              <a:rPr sz="20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нагревании</a:t>
            </a:r>
            <a:r>
              <a:rPr sz="2000" spc="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магния</a:t>
            </a:r>
            <a:r>
              <a:rPr sz="24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000" spc="-4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атмосфере</a:t>
            </a:r>
            <a:r>
              <a:rPr sz="20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аммиака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обработали</a:t>
            </a:r>
            <a:r>
              <a:rPr sz="20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водой.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300607" y="3000883"/>
            <a:ext cx="7926705" cy="1695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Магний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0" dirty="0">
                <a:latin typeface="Times New Roman"/>
                <a:cs typeface="Times New Roman"/>
              </a:rPr>
              <a:t>активный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может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заместить </a:t>
            </a:r>
            <a:r>
              <a:rPr sz="2400" dirty="0">
                <a:latin typeface="Times New Roman"/>
                <a:cs typeface="Times New Roman"/>
              </a:rPr>
              <a:t>все </a:t>
            </a:r>
            <a:r>
              <a:rPr sz="2400" spc="-30" dirty="0">
                <a:latin typeface="Times New Roman"/>
                <a:cs typeface="Times New Roman"/>
              </a:rPr>
              <a:t>атомы </a:t>
            </a:r>
            <a:r>
              <a:rPr sz="2400" spc="-25" dirty="0">
                <a:latin typeface="Times New Roman"/>
                <a:cs typeface="Times New Roman"/>
              </a:rPr>
              <a:t> водорода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молекуле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NH</a:t>
            </a:r>
            <a:r>
              <a:rPr sz="2400" spc="-15" baseline="-20833" dirty="0">
                <a:latin typeface="Times New Roman"/>
                <a:cs typeface="Times New Roman"/>
              </a:rPr>
              <a:t>3</a:t>
            </a:r>
            <a:r>
              <a:rPr sz="2400" spc="-10" dirty="0">
                <a:latin typeface="Times New Roman"/>
                <a:cs typeface="Times New Roman"/>
              </a:rPr>
              <a:t>.Продукт</a:t>
            </a:r>
            <a:r>
              <a:rPr sz="2400" dirty="0">
                <a:latin typeface="Times New Roman"/>
                <a:cs typeface="Times New Roman"/>
              </a:rPr>
              <a:t> реакции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нитрид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магния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Mg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42900">
              <a:lnSpc>
                <a:spcPct val="100000"/>
              </a:lnSpc>
              <a:spcBef>
                <a:spcPts val="1625"/>
              </a:spcBef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5" dirty="0">
                <a:latin typeface="Times New Roman"/>
                <a:cs typeface="Times New Roman"/>
              </a:rPr>
              <a:t> 6Mg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2NH</a:t>
            </a:r>
            <a:r>
              <a:rPr sz="2400" spc="-15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Mg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9194" y="295783"/>
            <a:ext cx="81324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4. </a:t>
            </a:r>
            <a:r>
              <a:rPr sz="1800" spc="5" dirty="0">
                <a:latin typeface="Times New Roman"/>
                <a:cs typeface="Times New Roman"/>
              </a:rPr>
              <a:t>Вещество, </a:t>
            </a:r>
            <a:r>
              <a:rPr sz="1800" dirty="0">
                <a:latin typeface="Times New Roman"/>
                <a:cs typeface="Times New Roman"/>
              </a:rPr>
              <a:t>образующееся </a:t>
            </a:r>
            <a:r>
              <a:rPr sz="1800" spc="-5" dirty="0">
                <a:latin typeface="Times New Roman"/>
                <a:cs typeface="Times New Roman"/>
              </a:rPr>
              <a:t>при нагревании магния </a:t>
            </a:r>
            <a:r>
              <a:rPr sz="1800" dirty="0">
                <a:latin typeface="Times New Roman"/>
                <a:cs typeface="Times New Roman"/>
              </a:rPr>
              <a:t>в атмосфере </a:t>
            </a:r>
            <a:r>
              <a:rPr sz="1800" spc="-5" dirty="0">
                <a:latin typeface="Times New Roman"/>
                <a:cs typeface="Times New Roman"/>
              </a:rPr>
              <a:t>аммиака,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обработали </a:t>
            </a:r>
            <a:r>
              <a:rPr sz="1800" spc="-15" dirty="0">
                <a:latin typeface="Times New Roman"/>
                <a:cs typeface="Times New Roman"/>
              </a:rPr>
              <a:t>водой. </a:t>
            </a:r>
            <a:r>
              <a:rPr sz="1800" spc="-5" dirty="0">
                <a:latin typeface="Times New Roman"/>
                <a:cs typeface="Times New Roman"/>
              </a:rPr>
              <a:t>Выделившийся </a:t>
            </a:r>
            <a:r>
              <a:rPr sz="1800" dirty="0">
                <a:latin typeface="Times New Roman"/>
                <a:cs typeface="Times New Roman"/>
              </a:rPr>
              <a:t>газ пропустили через </a:t>
            </a:r>
            <a:r>
              <a:rPr sz="1800" spc="-15" dirty="0">
                <a:latin typeface="Times New Roman"/>
                <a:cs typeface="Times New Roman"/>
              </a:rPr>
              <a:t>водный </a:t>
            </a:r>
            <a:r>
              <a:rPr sz="1800" dirty="0">
                <a:latin typeface="Times New Roman"/>
                <a:cs typeface="Times New Roman"/>
              </a:rPr>
              <a:t>раствор </a:t>
            </a:r>
            <a:r>
              <a:rPr sz="1800" spc="-15" dirty="0">
                <a:latin typeface="Times New Roman"/>
                <a:cs typeface="Times New Roman"/>
              </a:rPr>
              <a:t>сульфата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хрома(III). Образовавшийся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-5" dirty="0">
                <a:latin typeface="Times New Roman"/>
                <a:cs typeface="Times New Roman"/>
              </a:rPr>
              <a:t>серо-зелёного </a:t>
            </a:r>
            <a:r>
              <a:rPr sz="1800" dirty="0">
                <a:latin typeface="Times New Roman"/>
                <a:cs typeface="Times New Roman"/>
              </a:rPr>
              <a:t>цвета </a:t>
            </a:r>
            <a:r>
              <a:rPr sz="1800" spc="-10" dirty="0">
                <a:latin typeface="Times New Roman"/>
                <a:cs typeface="Times New Roman"/>
              </a:rPr>
              <a:t>отделили </a:t>
            </a:r>
            <a:r>
              <a:rPr sz="1800" dirty="0">
                <a:latin typeface="Times New Roman"/>
                <a:cs typeface="Times New Roman"/>
              </a:rPr>
              <a:t>и нагрели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гидроксидом </a:t>
            </a:r>
            <a:r>
              <a:rPr sz="1800" spc="-5" dirty="0">
                <a:latin typeface="Times New Roman"/>
                <a:cs typeface="Times New Roman"/>
              </a:rPr>
              <a:t>натрия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перхлоратом</a:t>
            </a:r>
            <a:r>
              <a:rPr sz="1800" spc="-5" dirty="0">
                <a:latin typeface="Times New Roman"/>
                <a:cs typeface="Times New Roman"/>
              </a:rPr>
              <a:t> натрия.</a:t>
            </a:r>
            <a:r>
              <a:rPr sz="1800" dirty="0">
                <a:latin typeface="Times New Roman"/>
                <a:cs typeface="Times New Roman"/>
              </a:rPr>
              <a:t> 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402207" y="1646682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4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364107" y="2012696"/>
            <a:ext cx="8178165" cy="3166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2-й </a:t>
            </a:r>
            <a:r>
              <a:rPr sz="2400" b="1" spc="-35" dirty="0">
                <a:latin typeface="Times New Roman"/>
                <a:cs typeface="Times New Roman"/>
              </a:rPr>
              <a:t>фрагмент. </a:t>
            </a:r>
            <a:r>
              <a:rPr sz="2400" dirty="0">
                <a:latin typeface="Times New Roman"/>
                <a:cs typeface="Times New Roman"/>
              </a:rPr>
              <a:t>«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Вещество</a:t>
            </a:r>
            <a:r>
              <a:rPr sz="2000" dirty="0">
                <a:latin typeface="Times New Roman"/>
                <a:cs typeface="Times New Roman"/>
              </a:rPr>
              <a:t>, образующееся </a:t>
            </a:r>
            <a:r>
              <a:rPr sz="2000" spc="-5" dirty="0">
                <a:latin typeface="Times New Roman"/>
                <a:cs typeface="Times New Roman"/>
              </a:rPr>
              <a:t>при нагревании </a:t>
            </a:r>
            <a:r>
              <a:rPr sz="2400" spc="-5" dirty="0">
                <a:latin typeface="Times New Roman"/>
                <a:cs typeface="Times New Roman"/>
              </a:rPr>
              <a:t>магния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атмосфере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аммиака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обработали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водой</a:t>
            </a:r>
            <a:r>
              <a:rPr sz="2000" spc="-15" dirty="0">
                <a:latin typeface="Times New Roman"/>
                <a:cs typeface="Times New Roman"/>
              </a:rPr>
              <a:t>.</a:t>
            </a:r>
            <a:r>
              <a:rPr sz="2400" spc="-15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  <a:p>
            <a:pPr marL="50800" marR="524510">
              <a:lnSpc>
                <a:spcPct val="100200"/>
              </a:lnSpc>
              <a:spcBef>
                <a:spcPts val="1110"/>
              </a:spcBef>
              <a:tabLst>
                <a:tab pos="3231515" algn="l"/>
              </a:tabLst>
            </a:pPr>
            <a:r>
              <a:rPr sz="2400" dirty="0">
                <a:latin typeface="Times New Roman"/>
                <a:cs typeface="Times New Roman"/>
              </a:rPr>
              <a:t>Нитр</a:t>
            </a:r>
            <a:r>
              <a:rPr sz="3200" b="1" dirty="0">
                <a:latin typeface="Times New Roman"/>
                <a:cs typeface="Times New Roman"/>
              </a:rPr>
              <a:t>ид</a:t>
            </a:r>
            <a:r>
              <a:rPr sz="3200" b="1" spc="-1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магния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Mg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соль,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образованная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очень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слабой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взаимодействии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водой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подвергается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гидролизу,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результате	</a:t>
            </a:r>
            <a:r>
              <a:rPr sz="2400" spc="-5" dirty="0">
                <a:latin typeface="Times New Roman"/>
                <a:cs typeface="Times New Roman"/>
              </a:rPr>
              <a:t>образуется </a:t>
            </a:r>
            <a:r>
              <a:rPr sz="2400" spc="-10" dirty="0">
                <a:latin typeface="Times New Roman"/>
                <a:cs typeface="Times New Roman"/>
              </a:rPr>
              <a:t>гидроксид </a:t>
            </a:r>
            <a:r>
              <a:rPr sz="2400" dirty="0">
                <a:latin typeface="Times New Roman"/>
                <a:cs typeface="Times New Roman"/>
              </a:rPr>
              <a:t>(магния) и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выделяется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аммиак.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>
              <a:latin typeface="Times New Roman"/>
              <a:cs typeface="Times New Roman"/>
            </a:endParaRPr>
          </a:p>
          <a:p>
            <a:pPr marL="2032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2)</a:t>
            </a:r>
            <a:r>
              <a:rPr sz="2400" spc="-5" dirty="0">
                <a:latin typeface="Times New Roman"/>
                <a:cs typeface="Times New Roman"/>
              </a:rPr>
              <a:t> Mg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6H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3Mg(OH)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74129" y="1523491"/>
            <a:ext cx="31095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6Mg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2NH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Mg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3H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9194" y="295783"/>
            <a:ext cx="81324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4. </a:t>
            </a:r>
            <a:r>
              <a:rPr sz="1800" spc="5" dirty="0">
                <a:latin typeface="Times New Roman"/>
                <a:cs typeface="Times New Roman"/>
              </a:rPr>
              <a:t>Вещество, </a:t>
            </a:r>
            <a:r>
              <a:rPr sz="1800" dirty="0">
                <a:latin typeface="Times New Roman"/>
                <a:cs typeface="Times New Roman"/>
              </a:rPr>
              <a:t>образующееся </a:t>
            </a:r>
            <a:r>
              <a:rPr sz="1800" spc="-5" dirty="0">
                <a:latin typeface="Times New Roman"/>
                <a:cs typeface="Times New Roman"/>
              </a:rPr>
              <a:t>при нагревании магния </a:t>
            </a:r>
            <a:r>
              <a:rPr sz="1800" dirty="0">
                <a:latin typeface="Times New Roman"/>
                <a:cs typeface="Times New Roman"/>
              </a:rPr>
              <a:t>в атмосфере </a:t>
            </a:r>
            <a:r>
              <a:rPr sz="1800" spc="-5" dirty="0">
                <a:latin typeface="Times New Roman"/>
                <a:cs typeface="Times New Roman"/>
              </a:rPr>
              <a:t>аммиака,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обработали </a:t>
            </a:r>
            <a:r>
              <a:rPr sz="1800" spc="-15" dirty="0">
                <a:latin typeface="Times New Roman"/>
                <a:cs typeface="Times New Roman"/>
              </a:rPr>
              <a:t>водой. </a:t>
            </a:r>
            <a:r>
              <a:rPr sz="1800" spc="-5" dirty="0">
                <a:latin typeface="Times New Roman"/>
                <a:cs typeface="Times New Roman"/>
              </a:rPr>
              <a:t>Выделившийся </a:t>
            </a:r>
            <a:r>
              <a:rPr sz="1800" dirty="0">
                <a:latin typeface="Times New Roman"/>
                <a:cs typeface="Times New Roman"/>
              </a:rPr>
              <a:t>газ пропустили через </a:t>
            </a:r>
            <a:r>
              <a:rPr sz="1800" spc="-15" dirty="0">
                <a:latin typeface="Times New Roman"/>
                <a:cs typeface="Times New Roman"/>
              </a:rPr>
              <a:t>водный </a:t>
            </a:r>
            <a:r>
              <a:rPr sz="1800" dirty="0">
                <a:latin typeface="Times New Roman"/>
                <a:cs typeface="Times New Roman"/>
              </a:rPr>
              <a:t>раствор </a:t>
            </a:r>
            <a:r>
              <a:rPr sz="1800" spc="-15" dirty="0">
                <a:latin typeface="Times New Roman"/>
                <a:cs typeface="Times New Roman"/>
              </a:rPr>
              <a:t>сульфата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хрома(III). Образовавшийся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-5" dirty="0">
                <a:latin typeface="Times New Roman"/>
                <a:cs typeface="Times New Roman"/>
              </a:rPr>
              <a:t>серо-зелёного </a:t>
            </a:r>
            <a:r>
              <a:rPr sz="1800" dirty="0">
                <a:latin typeface="Times New Roman"/>
                <a:cs typeface="Times New Roman"/>
              </a:rPr>
              <a:t>цвета </a:t>
            </a:r>
            <a:r>
              <a:rPr sz="1800" spc="-10" dirty="0">
                <a:latin typeface="Times New Roman"/>
                <a:cs typeface="Times New Roman"/>
              </a:rPr>
              <a:t>отделили </a:t>
            </a:r>
            <a:r>
              <a:rPr sz="1800" dirty="0">
                <a:latin typeface="Times New Roman"/>
                <a:cs typeface="Times New Roman"/>
              </a:rPr>
              <a:t>и нагрели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гидроксидом </a:t>
            </a:r>
            <a:r>
              <a:rPr sz="1800" spc="-5" dirty="0">
                <a:latin typeface="Times New Roman"/>
                <a:cs typeface="Times New Roman"/>
              </a:rPr>
              <a:t>натрия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перхлоратом</a:t>
            </a:r>
            <a:r>
              <a:rPr sz="1800" spc="-5" dirty="0">
                <a:latin typeface="Times New Roman"/>
                <a:cs typeface="Times New Roman"/>
              </a:rPr>
              <a:t> натрия.</a:t>
            </a:r>
            <a:r>
              <a:rPr sz="1800" dirty="0">
                <a:latin typeface="Times New Roman"/>
                <a:cs typeface="Times New Roman"/>
              </a:rPr>
              <a:t> 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874129" y="1797811"/>
            <a:ext cx="3947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2)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Mg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47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6H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 </a:t>
            </a:r>
            <a:r>
              <a:rPr sz="1800" dirty="0">
                <a:latin typeface="Times New Roman"/>
                <a:cs typeface="Times New Roman"/>
              </a:rPr>
              <a:t>= </a:t>
            </a:r>
            <a:r>
              <a:rPr sz="1800" spc="-5" dirty="0">
                <a:latin typeface="Times New Roman"/>
                <a:cs typeface="Times New Roman"/>
              </a:rPr>
              <a:t>3Mg(OH)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↓ </a:t>
            </a: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2NH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364107" y="1981580"/>
            <a:ext cx="9124950" cy="3488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50800" marR="4318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3-й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фрагмент.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Выделившийся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газ </a:t>
            </a:r>
            <a:r>
              <a:rPr sz="2400" dirty="0">
                <a:latin typeface="Times New Roman"/>
                <a:cs typeface="Times New Roman"/>
              </a:rPr>
              <a:t>пропустили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через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водный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раствор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сульфата</a:t>
            </a:r>
            <a:r>
              <a:rPr sz="24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хрома(III)</a:t>
            </a:r>
            <a:r>
              <a:rPr sz="2400" spc="-5" dirty="0">
                <a:latin typeface="Times New Roman"/>
                <a:cs typeface="Times New Roman"/>
              </a:rPr>
              <a:t>.»</a:t>
            </a:r>
            <a:endParaRPr sz="2400">
              <a:latin typeface="Times New Roman"/>
              <a:cs typeface="Times New Roman"/>
            </a:endParaRPr>
          </a:p>
          <a:p>
            <a:pPr marL="127000" marR="941069">
              <a:lnSpc>
                <a:spcPct val="111100"/>
              </a:lnSpc>
              <a:spcBef>
                <a:spcPts val="930"/>
              </a:spcBef>
            </a:pP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пропускании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аммиака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через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водный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образуется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гидроксид </a:t>
            </a:r>
            <a:r>
              <a:rPr sz="2400" dirty="0">
                <a:latin typeface="Times New Roman"/>
                <a:cs typeface="Times New Roman"/>
              </a:rPr>
              <a:t>аммония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OH (NH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·H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O, 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O), </a:t>
            </a:r>
            <a:r>
              <a:rPr sz="2400" spc="-30" dirty="0">
                <a:latin typeface="Times New Roman"/>
                <a:cs typeface="Times New Roman"/>
              </a:rPr>
              <a:t>который, 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проявляя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основания,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будет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осаждать </a:t>
            </a:r>
            <a:r>
              <a:rPr sz="2400" spc="-5" dirty="0">
                <a:latin typeface="Times New Roman"/>
                <a:cs typeface="Times New Roman"/>
              </a:rPr>
              <a:t>нерастворимый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гидроксид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(амфотерный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Cr(OH)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раствора.</a:t>
            </a:r>
            <a:endParaRPr sz="2400">
              <a:latin typeface="Times New Roman"/>
              <a:cs typeface="Times New Roman"/>
            </a:endParaRPr>
          </a:p>
          <a:p>
            <a:pPr marL="213360">
              <a:lnSpc>
                <a:spcPct val="100000"/>
              </a:lnSpc>
              <a:spcBef>
                <a:spcPts val="2014"/>
              </a:spcBef>
            </a:pPr>
            <a:r>
              <a:rPr sz="2400" dirty="0">
                <a:latin typeface="Times New Roman"/>
                <a:cs typeface="Times New Roman"/>
              </a:rPr>
              <a:t>3) </a:t>
            </a:r>
            <a:r>
              <a:rPr sz="2400" spc="-5" dirty="0">
                <a:latin typeface="Times New Roman"/>
                <a:cs typeface="Times New Roman"/>
              </a:rPr>
              <a:t>6NH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6H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Cr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(SO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2Cr(OH)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3(NH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3794" y="295783"/>
            <a:ext cx="8329930" cy="1527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7653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4. </a:t>
            </a:r>
            <a:r>
              <a:rPr sz="1800" spc="5" dirty="0">
                <a:latin typeface="Times New Roman"/>
                <a:cs typeface="Times New Roman"/>
              </a:rPr>
              <a:t>Вещество, </a:t>
            </a:r>
            <a:r>
              <a:rPr sz="1800" dirty="0">
                <a:latin typeface="Times New Roman"/>
                <a:cs typeface="Times New Roman"/>
              </a:rPr>
              <a:t>образующееся </a:t>
            </a:r>
            <a:r>
              <a:rPr sz="1800" spc="-5" dirty="0">
                <a:latin typeface="Times New Roman"/>
                <a:cs typeface="Times New Roman"/>
              </a:rPr>
              <a:t>при нагревании магния </a:t>
            </a:r>
            <a:r>
              <a:rPr sz="1800" dirty="0">
                <a:latin typeface="Times New Roman"/>
                <a:cs typeface="Times New Roman"/>
              </a:rPr>
              <a:t>в атмосфере </a:t>
            </a:r>
            <a:r>
              <a:rPr sz="1800" spc="-5" dirty="0">
                <a:latin typeface="Times New Roman"/>
                <a:cs typeface="Times New Roman"/>
              </a:rPr>
              <a:t>аммиака,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обработали </a:t>
            </a:r>
            <a:r>
              <a:rPr sz="1800" spc="-15" dirty="0">
                <a:latin typeface="Times New Roman"/>
                <a:cs typeface="Times New Roman"/>
              </a:rPr>
              <a:t>водой. </a:t>
            </a:r>
            <a:r>
              <a:rPr sz="1800" spc="-5" dirty="0">
                <a:latin typeface="Times New Roman"/>
                <a:cs typeface="Times New Roman"/>
              </a:rPr>
              <a:t>Выделившийся </a:t>
            </a:r>
            <a:r>
              <a:rPr sz="1800" dirty="0">
                <a:latin typeface="Times New Roman"/>
                <a:cs typeface="Times New Roman"/>
              </a:rPr>
              <a:t>газ пропустили через </a:t>
            </a:r>
            <a:r>
              <a:rPr sz="1800" spc="-15" dirty="0">
                <a:latin typeface="Times New Roman"/>
                <a:cs typeface="Times New Roman"/>
              </a:rPr>
              <a:t>водный </a:t>
            </a:r>
            <a:r>
              <a:rPr sz="1800" dirty="0">
                <a:latin typeface="Times New Roman"/>
                <a:cs typeface="Times New Roman"/>
              </a:rPr>
              <a:t>раствор </a:t>
            </a:r>
            <a:r>
              <a:rPr sz="1800" spc="-15" dirty="0">
                <a:latin typeface="Times New Roman"/>
                <a:cs typeface="Times New Roman"/>
              </a:rPr>
              <a:t>сульфата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хрома(III). Образовавшийся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-5" dirty="0">
                <a:latin typeface="Times New Roman"/>
                <a:cs typeface="Times New Roman"/>
              </a:rPr>
              <a:t>серо-зелёного </a:t>
            </a:r>
            <a:r>
              <a:rPr sz="1800" dirty="0">
                <a:latin typeface="Times New Roman"/>
                <a:cs typeface="Times New Roman"/>
              </a:rPr>
              <a:t>цвета </a:t>
            </a:r>
            <a:r>
              <a:rPr sz="1800" spc="-10" dirty="0">
                <a:latin typeface="Times New Roman"/>
                <a:cs typeface="Times New Roman"/>
              </a:rPr>
              <a:t>отделили </a:t>
            </a:r>
            <a:r>
              <a:rPr sz="1800" dirty="0">
                <a:latin typeface="Times New Roman"/>
                <a:cs typeface="Times New Roman"/>
              </a:rPr>
              <a:t>и нагрели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гидроксидом </a:t>
            </a:r>
            <a:r>
              <a:rPr sz="1800" spc="-5" dirty="0">
                <a:latin typeface="Times New Roman"/>
                <a:cs typeface="Times New Roman"/>
              </a:rPr>
              <a:t>натрия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перхлоратом</a:t>
            </a:r>
            <a:r>
              <a:rPr sz="1800" spc="-5" dirty="0">
                <a:latin typeface="Times New Roman"/>
                <a:cs typeface="Times New Roman"/>
              </a:rPr>
              <a:t> натрия.</a:t>
            </a:r>
            <a:r>
              <a:rPr sz="1800" dirty="0">
                <a:latin typeface="Times New Roman"/>
                <a:cs typeface="Times New Roman"/>
              </a:rPr>
              <a:t> .</a:t>
            </a:r>
            <a:endParaRPr sz="1800">
              <a:latin typeface="Times New Roman"/>
              <a:cs typeface="Times New Roman"/>
            </a:endParaRPr>
          </a:p>
          <a:p>
            <a:pPr marL="5257800">
              <a:lnSpc>
                <a:spcPct val="100000"/>
              </a:lnSpc>
              <a:spcBef>
                <a:spcPts val="1025"/>
              </a:spcBef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6Mg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2NH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Mg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3H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45844" y="2154682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4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107744" y="2520441"/>
            <a:ext cx="9042400" cy="2306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4-й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фрагмент.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«</a:t>
            </a:r>
            <a:r>
              <a:rPr sz="2000" spc="-5" dirty="0">
                <a:latin typeface="Times New Roman"/>
                <a:cs typeface="Times New Roman"/>
              </a:rPr>
              <a:t>Образовавшийся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осадок</a:t>
            </a:r>
            <a:r>
              <a:rPr sz="24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зелёного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цвета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отделили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нагрели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endParaRPr sz="20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гидроксидом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натрия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перхлоратом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натрия.</a:t>
            </a:r>
            <a:r>
              <a:rPr sz="24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  <a:p>
            <a:pPr marL="50800" marR="90805">
              <a:lnSpc>
                <a:spcPct val="100000"/>
              </a:lnSpc>
              <a:spcBef>
                <a:spcPts val="2215"/>
              </a:spcBef>
            </a:pPr>
            <a:r>
              <a:rPr sz="2400" spc="-15" dirty="0">
                <a:latin typeface="Times New Roman"/>
                <a:cs typeface="Times New Roman"/>
              </a:rPr>
              <a:t>Перхлорат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натрия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окислитель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щелочной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может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окислить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соединения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хрома(III)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 </a:t>
            </a:r>
            <a:r>
              <a:rPr sz="2400" spc="-5" dirty="0">
                <a:latin typeface="Times New Roman"/>
                <a:cs typeface="Times New Roman"/>
              </a:rPr>
              <a:t>соединений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Cr(VI).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340"/>
              </a:spcBef>
            </a:pPr>
            <a:r>
              <a:rPr sz="2400" dirty="0">
                <a:latin typeface="Times New Roman"/>
                <a:cs typeface="Times New Roman"/>
              </a:rPr>
              <a:t>4) </a:t>
            </a:r>
            <a:r>
              <a:rPr sz="2400" spc="-5" dirty="0">
                <a:latin typeface="Times New Roman"/>
                <a:cs typeface="Times New Roman"/>
              </a:rPr>
              <a:t>8Cr(OH)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3NaClO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16NaOH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8Na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CrO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3NaCl +</a:t>
            </a:r>
            <a:r>
              <a:rPr sz="2400" spc="-5" dirty="0">
                <a:latin typeface="Times New Roman"/>
                <a:cs typeface="Times New Roman"/>
              </a:rPr>
              <a:t> 20H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20360" y="2072385"/>
            <a:ext cx="5371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3)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6NH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47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6H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 +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Cr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(SO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3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2Cr(OH)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↓</a:t>
            </a:r>
            <a:r>
              <a:rPr sz="1800" dirty="0">
                <a:latin typeface="Times New Roman"/>
                <a:cs typeface="Times New Roman"/>
              </a:rPr>
              <a:t> + </a:t>
            </a:r>
            <a:r>
              <a:rPr sz="1800" spc="-5" dirty="0">
                <a:latin typeface="Times New Roman"/>
                <a:cs typeface="Times New Roman"/>
              </a:rPr>
              <a:t>3(NH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-5" dirty="0"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53794" y="295783"/>
            <a:ext cx="8183245" cy="1802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4. </a:t>
            </a:r>
            <a:r>
              <a:rPr sz="1800" spc="5" dirty="0">
                <a:latin typeface="Times New Roman"/>
                <a:cs typeface="Times New Roman"/>
              </a:rPr>
              <a:t>Вещество, </a:t>
            </a:r>
            <a:r>
              <a:rPr sz="1800" dirty="0">
                <a:latin typeface="Times New Roman"/>
                <a:cs typeface="Times New Roman"/>
              </a:rPr>
              <a:t>образующееся </a:t>
            </a:r>
            <a:r>
              <a:rPr sz="1800" spc="-5" dirty="0">
                <a:latin typeface="Times New Roman"/>
                <a:cs typeface="Times New Roman"/>
              </a:rPr>
              <a:t>при нагревании магния </a:t>
            </a:r>
            <a:r>
              <a:rPr sz="1800" dirty="0">
                <a:latin typeface="Times New Roman"/>
                <a:cs typeface="Times New Roman"/>
              </a:rPr>
              <a:t>в атмосфере </a:t>
            </a:r>
            <a:r>
              <a:rPr sz="1800" spc="-5" dirty="0">
                <a:latin typeface="Times New Roman"/>
                <a:cs typeface="Times New Roman"/>
              </a:rPr>
              <a:t>аммиака,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обработали </a:t>
            </a:r>
            <a:r>
              <a:rPr sz="1800" spc="-15" dirty="0">
                <a:latin typeface="Times New Roman"/>
                <a:cs typeface="Times New Roman"/>
              </a:rPr>
              <a:t>водой. </a:t>
            </a:r>
            <a:r>
              <a:rPr sz="1800" spc="-5" dirty="0">
                <a:latin typeface="Times New Roman"/>
                <a:cs typeface="Times New Roman"/>
              </a:rPr>
              <a:t>Выделившийся </a:t>
            </a:r>
            <a:r>
              <a:rPr sz="1800" dirty="0">
                <a:latin typeface="Times New Roman"/>
                <a:cs typeface="Times New Roman"/>
              </a:rPr>
              <a:t>газ пропустили через </a:t>
            </a:r>
            <a:r>
              <a:rPr sz="1800" spc="-15" dirty="0">
                <a:latin typeface="Times New Roman"/>
                <a:cs typeface="Times New Roman"/>
              </a:rPr>
              <a:t>водный </a:t>
            </a:r>
            <a:r>
              <a:rPr sz="1800" dirty="0">
                <a:latin typeface="Times New Roman"/>
                <a:cs typeface="Times New Roman"/>
              </a:rPr>
              <a:t>раствор </a:t>
            </a:r>
            <a:r>
              <a:rPr sz="1800" spc="-15" dirty="0">
                <a:latin typeface="Times New Roman"/>
                <a:cs typeface="Times New Roman"/>
              </a:rPr>
              <a:t>сульфата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хрома(III). Образовавшийся </a:t>
            </a:r>
            <a:r>
              <a:rPr sz="1800" spc="10" dirty="0">
                <a:latin typeface="Times New Roman"/>
                <a:cs typeface="Times New Roman"/>
              </a:rPr>
              <a:t>осадок </a:t>
            </a:r>
            <a:r>
              <a:rPr sz="1800" spc="-5" dirty="0">
                <a:latin typeface="Times New Roman"/>
                <a:cs typeface="Times New Roman"/>
              </a:rPr>
              <a:t>серо-зелёного </a:t>
            </a:r>
            <a:r>
              <a:rPr sz="1800" dirty="0">
                <a:latin typeface="Times New Roman"/>
                <a:cs typeface="Times New Roman"/>
              </a:rPr>
              <a:t>цвета </a:t>
            </a:r>
            <a:r>
              <a:rPr sz="1800" spc="-10" dirty="0">
                <a:latin typeface="Times New Roman"/>
                <a:cs typeface="Times New Roman"/>
              </a:rPr>
              <a:t>отделили </a:t>
            </a:r>
            <a:r>
              <a:rPr sz="1800" dirty="0">
                <a:latin typeface="Times New Roman"/>
                <a:cs typeface="Times New Roman"/>
              </a:rPr>
              <a:t>и нагрели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гидроксидом </a:t>
            </a:r>
            <a:r>
              <a:rPr sz="1800" spc="-5" dirty="0">
                <a:latin typeface="Times New Roman"/>
                <a:cs typeface="Times New Roman"/>
              </a:rPr>
              <a:t>натрия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перхлоратом</a:t>
            </a:r>
            <a:r>
              <a:rPr sz="1800" spc="-5" dirty="0">
                <a:latin typeface="Times New Roman"/>
                <a:cs typeface="Times New Roman"/>
              </a:rPr>
              <a:t> натрия.</a:t>
            </a:r>
            <a:r>
              <a:rPr sz="1800" dirty="0">
                <a:latin typeface="Times New Roman"/>
                <a:cs typeface="Times New Roman"/>
              </a:rPr>
              <a:t> .</a:t>
            </a:r>
            <a:endParaRPr sz="1800">
              <a:latin typeface="Times New Roman"/>
              <a:cs typeface="Times New Roman"/>
            </a:endParaRPr>
          </a:p>
          <a:p>
            <a:pPr marL="3304540">
              <a:lnSpc>
                <a:spcPct val="100000"/>
              </a:lnSpc>
              <a:spcBef>
                <a:spcPts val="1025"/>
              </a:spcBef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6Mg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2NH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Mg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3H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  <a:p>
            <a:pPr marL="330454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2)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Mg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47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5" dirty="0">
                <a:latin typeface="Times New Roman"/>
                <a:cs typeface="Times New Roman"/>
              </a:rPr>
              <a:t> 6H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 = </a:t>
            </a:r>
            <a:r>
              <a:rPr sz="1800" spc="-5" dirty="0">
                <a:latin typeface="Times New Roman"/>
                <a:cs typeface="Times New Roman"/>
              </a:rPr>
              <a:t>3Mg(OH)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↓ </a:t>
            </a: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2NH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403301"/>
            <a:ext cx="8568055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Пример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5. </a:t>
            </a:r>
            <a:r>
              <a:rPr sz="2400" spc="-10" dirty="0">
                <a:latin typeface="Times New Roman"/>
                <a:cs typeface="Times New Roman"/>
              </a:rPr>
              <a:t>Нитрат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железа(II) прокалили.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Полученный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твёрдый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остаток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растворили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йодоводородной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кислоты.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Образовавшуюся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 </a:t>
            </a:r>
            <a:r>
              <a:rPr sz="2400" dirty="0">
                <a:latin typeface="Times New Roman"/>
                <a:cs typeface="Times New Roman"/>
              </a:rPr>
              <a:t>поместили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раствор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азотной </a:t>
            </a:r>
            <a:r>
              <a:rPr sz="2400" spc="-5" dirty="0">
                <a:latin typeface="Times New Roman"/>
                <a:cs typeface="Times New Roman"/>
              </a:rPr>
              <a:t> кислоты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наблюдали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образование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окрашенного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простого </a:t>
            </a:r>
            <a:r>
              <a:rPr sz="2400" spc="-5" dirty="0">
                <a:latin typeface="Times New Roman"/>
                <a:cs typeface="Times New Roman"/>
              </a:rPr>
              <a:t> вещества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выделение </a:t>
            </a:r>
            <a:r>
              <a:rPr sz="2400" spc="-25" dirty="0">
                <a:latin typeface="Times New Roman"/>
                <a:cs typeface="Times New Roman"/>
              </a:rPr>
              <a:t>бурого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газа. </a:t>
            </a:r>
            <a:r>
              <a:rPr sz="2400" dirty="0">
                <a:latin typeface="Times New Roman"/>
                <a:cs typeface="Times New Roman"/>
              </a:rPr>
              <a:t>Простое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вещество </a:t>
            </a:r>
            <a:r>
              <a:rPr sz="2400" spc="-10" dirty="0">
                <a:latin typeface="Times New Roman"/>
                <a:cs typeface="Times New Roman"/>
              </a:rPr>
              <a:t>отделили,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 </a:t>
            </a:r>
            <a:r>
              <a:rPr sz="2400" spc="5" dirty="0">
                <a:latin typeface="Times New Roman"/>
                <a:cs typeface="Times New Roman"/>
              </a:rPr>
              <a:t>оставшемуся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раствору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прилили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карбоната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калия.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Напишите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четырех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описанных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212597"/>
            <a:ext cx="871728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5.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Нитрат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железа(II)</a:t>
            </a:r>
            <a:r>
              <a:rPr sz="1800" spc="-10" dirty="0">
                <a:latin typeface="Times New Roman"/>
                <a:cs typeface="Times New Roman"/>
              </a:rPr>
              <a:t> прокалили.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твёрдый</a:t>
            </a:r>
            <a:r>
              <a:rPr sz="1800" dirty="0">
                <a:latin typeface="Times New Roman"/>
                <a:cs typeface="Times New Roman"/>
              </a:rPr>
              <a:t> остаток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растворили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 </a:t>
            </a:r>
            <a:r>
              <a:rPr sz="1800" spc="-15" dirty="0">
                <a:latin typeface="Times New Roman"/>
                <a:cs typeface="Times New Roman"/>
              </a:rPr>
              <a:t>йодоводородной </a:t>
            </a:r>
            <a:r>
              <a:rPr sz="1800" spc="-5" dirty="0">
                <a:latin typeface="Times New Roman"/>
                <a:cs typeface="Times New Roman"/>
              </a:rPr>
              <a:t>кислоты. Образовавшуюся </a:t>
            </a:r>
            <a:r>
              <a:rPr sz="1800" spc="-10" dirty="0">
                <a:latin typeface="Times New Roman"/>
                <a:cs typeface="Times New Roman"/>
              </a:rPr>
              <a:t>соль </a:t>
            </a:r>
            <a:r>
              <a:rPr sz="1800" dirty="0">
                <a:latin typeface="Times New Roman"/>
                <a:cs typeface="Times New Roman"/>
              </a:rPr>
              <a:t>железа поместили в раствор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азотной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образование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окрашенного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простого </a:t>
            </a:r>
            <a:r>
              <a:rPr sz="1800" dirty="0">
                <a:latin typeface="Times New Roman"/>
                <a:cs typeface="Times New Roman"/>
              </a:rPr>
              <a:t>вещества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 </a:t>
            </a:r>
            <a:r>
              <a:rPr sz="1800" spc="-5" dirty="0">
                <a:latin typeface="Times New Roman"/>
                <a:cs typeface="Times New Roman"/>
              </a:rPr>
              <a:t>газа. </a:t>
            </a:r>
            <a:r>
              <a:rPr sz="1800" spc="5" dirty="0">
                <a:latin typeface="Times New Roman"/>
                <a:cs typeface="Times New Roman"/>
              </a:rPr>
              <a:t>Простое </a:t>
            </a:r>
            <a:r>
              <a:rPr sz="1800" dirty="0">
                <a:latin typeface="Times New Roman"/>
                <a:cs typeface="Times New Roman"/>
              </a:rPr>
              <a:t>вещество </a:t>
            </a:r>
            <a:r>
              <a:rPr sz="1800" spc="-5" dirty="0">
                <a:latin typeface="Times New Roman"/>
                <a:cs typeface="Times New Roman"/>
              </a:rPr>
              <a:t>отделили, </a:t>
            </a:r>
            <a:r>
              <a:rPr sz="1800" dirty="0">
                <a:latin typeface="Times New Roman"/>
                <a:cs typeface="Times New Roman"/>
              </a:rPr>
              <a:t>а к </a:t>
            </a:r>
            <a:r>
              <a:rPr sz="1800" spc="5" dirty="0">
                <a:latin typeface="Times New Roman"/>
                <a:cs typeface="Times New Roman"/>
              </a:rPr>
              <a:t>оставшемуся </a:t>
            </a:r>
            <a:r>
              <a:rPr sz="1800" spc="-5" dirty="0">
                <a:latin typeface="Times New Roman"/>
                <a:cs typeface="Times New Roman"/>
              </a:rPr>
              <a:t>раствору </a:t>
            </a:r>
            <a:r>
              <a:rPr sz="1800" spc="-10" dirty="0">
                <a:latin typeface="Times New Roman"/>
                <a:cs typeface="Times New Roman"/>
              </a:rPr>
              <a:t>соли </a:t>
            </a:r>
            <a:r>
              <a:rPr sz="1800" spc="-5" dirty="0">
                <a:latin typeface="Times New Roman"/>
                <a:cs typeface="Times New Roman"/>
              </a:rPr>
              <a:t>прилили </a:t>
            </a:r>
            <a:r>
              <a:rPr sz="1800" dirty="0">
                <a:latin typeface="Times New Roman"/>
                <a:cs typeface="Times New Roman"/>
              </a:rPr>
              <a:t> раствор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карбоната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калия.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84224" y="2053209"/>
            <a:ext cx="64503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1-й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фрагмент.</a:t>
            </a:r>
            <a:r>
              <a:rPr sz="2400" b="1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«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Нитрат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железа(II)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прокалили.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271524" y="2868548"/>
            <a:ext cx="8439150" cy="2874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321310">
              <a:lnSpc>
                <a:spcPts val="3000"/>
              </a:lnSpc>
              <a:spcBef>
                <a:spcPts val="100"/>
              </a:spcBef>
              <a:tabLst>
                <a:tab pos="4612640" algn="l"/>
              </a:tabLst>
            </a:pPr>
            <a:r>
              <a:rPr sz="2400" spc="-15" dirty="0">
                <a:latin typeface="Times New Roman"/>
                <a:cs typeface="Times New Roman"/>
              </a:rPr>
              <a:t>Продукты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прокаливания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нитратов	</a:t>
            </a:r>
            <a:r>
              <a:rPr sz="2400" spc="-5" dirty="0">
                <a:latin typeface="Times New Roman"/>
                <a:cs typeface="Times New Roman"/>
              </a:rPr>
              <a:t>определяются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положением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ряду активности.</a:t>
            </a:r>
            <a:endParaRPr sz="2400">
              <a:latin typeface="Times New Roman"/>
              <a:cs typeface="Times New Roman"/>
            </a:endParaRPr>
          </a:p>
          <a:p>
            <a:pPr marL="25400" marR="17780">
              <a:lnSpc>
                <a:spcPts val="3000"/>
              </a:lnSpc>
            </a:pPr>
            <a:r>
              <a:rPr sz="2400" spc="-20" dirty="0">
                <a:latin typeface="Times New Roman"/>
                <a:cs typeface="Times New Roman"/>
              </a:rPr>
              <a:t>Железо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находится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между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магнием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медью,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продукты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оксид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металла,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NO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O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5400" marR="31115">
              <a:lnSpc>
                <a:spcPts val="3000"/>
              </a:lnSpc>
            </a:pPr>
            <a:r>
              <a:rPr sz="2400" spc="-15" dirty="0">
                <a:latin typeface="Times New Roman"/>
                <a:cs typeface="Times New Roman"/>
              </a:rPr>
              <a:t>Оксид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железа(II)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легко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окисляется,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поэтому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образуется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 </a:t>
            </a:r>
            <a:r>
              <a:rPr sz="2400" spc="-15" dirty="0">
                <a:latin typeface="Times New Roman"/>
                <a:cs typeface="Times New Roman"/>
              </a:rPr>
              <a:t>оксид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железа(II)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FeO,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оксид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железа(III)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12420">
              <a:lnSpc>
                <a:spcPct val="100000"/>
              </a:lnSpc>
              <a:spcBef>
                <a:spcPts val="1545"/>
              </a:spcBef>
            </a:pP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1)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4Fe(NO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2Fe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32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8NO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r>
              <a:rPr sz="2400" spc="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2555" y="1379982"/>
            <a:ext cx="9936480" cy="402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265" indent="-330200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42900" algn="l"/>
              </a:tabLst>
            </a:pPr>
            <a:r>
              <a:rPr sz="2400" spc="-5" dirty="0">
                <a:latin typeface="Times New Roman"/>
                <a:cs typeface="Times New Roman"/>
              </a:rPr>
              <a:t>Общие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классов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неорганических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endParaRPr sz="2400" dirty="0">
              <a:latin typeface="Times New Roman"/>
              <a:cs typeface="Times New Roman"/>
            </a:endParaRPr>
          </a:p>
          <a:p>
            <a:pPr marL="419100" lvl="1" indent="-178435">
              <a:lnSpc>
                <a:spcPct val="100000"/>
              </a:lnSpc>
              <a:buChar char="-"/>
              <a:tabLst>
                <a:tab pos="419734" algn="l"/>
              </a:tabLst>
            </a:pPr>
            <a:r>
              <a:rPr sz="2400" dirty="0">
                <a:latin typeface="Times New Roman"/>
                <a:cs typeface="Times New Roman"/>
              </a:rPr>
              <a:t>металлы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(общие </a:t>
            </a:r>
            <a:r>
              <a:rPr sz="2400" spc="-10" dirty="0">
                <a:latin typeface="Times New Roman"/>
                <a:cs typeface="Times New Roman"/>
              </a:rPr>
              <a:t>свойства)</a:t>
            </a:r>
            <a:endParaRPr sz="2400" dirty="0">
              <a:latin typeface="Times New Roman"/>
              <a:cs typeface="Times New Roman"/>
            </a:endParaRPr>
          </a:p>
          <a:p>
            <a:pPr marL="3175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неметаллы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(общие </a:t>
            </a:r>
            <a:r>
              <a:rPr sz="2400" spc="-10" dirty="0">
                <a:latin typeface="Times New Roman"/>
                <a:cs typeface="Times New Roman"/>
              </a:rPr>
              <a:t>свойства)</a:t>
            </a:r>
            <a:endParaRPr sz="2400" dirty="0">
              <a:latin typeface="Times New Roman"/>
              <a:cs typeface="Times New Roman"/>
            </a:endParaRPr>
          </a:p>
          <a:p>
            <a:pPr marL="419100" lvl="1" indent="-178435">
              <a:lnSpc>
                <a:spcPct val="100000"/>
              </a:lnSpc>
              <a:buChar char="-"/>
              <a:tabLst>
                <a:tab pos="419734" algn="l"/>
              </a:tabLst>
            </a:pPr>
            <a:r>
              <a:rPr sz="2400" spc="-10" dirty="0">
                <a:latin typeface="Times New Roman"/>
                <a:cs typeface="Times New Roman"/>
              </a:rPr>
              <a:t>оксиды </a:t>
            </a:r>
            <a:r>
              <a:rPr sz="2400" dirty="0">
                <a:latin typeface="Times New Roman"/>
                <a:cs typeface="Times New Roman"/>
              </a:rPr>
              <a:t>(оснóвные,</a:t>
            </a:r>
            <a:r>
              <a:rPr sz="2400" spc="-5" dirty="0">
                <a:latin typeface="Times New Roman"/>
                <a:cs typeface="Times New Roman"/>
              </a:rPr>
              <a:t> амфотерные, кислотные)</a:t>
            </a:r>
            <a:endParaRPr sz="2400" dirty="0">
              <a:latin typeface="Times New Roman"/>
              <a:cs typeface="Times New Roman"/>
            </a:endParaRPr>
          </a:p>
          <a:p>
            <a:pPr marL="419100" lvl="1" indent="-178435">
              <a:lnSpc>
                <a:spcPct val="100000"/>
              </a:lnSpc>
              <a:buChar char="-"/>
              <a:tabLst>
                <a:tab pos="419734" algn="l"/>
              </a:tabLst>
            </a:pPr>
            <a:r>
              <a:rPr sz="2400" spc="-10" dirty="0">
                <a:latin typeface="Times New Roman"/>
                <a:cs typeface="Times New Roman"/>
              </a:rPr>
              <a:t>гидроксиды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(оснóвные,</a:t>
            </a:r>
            <a:r>
              <a:rPr sz="2400" spc="-5" dirty="0">
                <a:latin typeface="Times New Roman"/>
                <a:cs typeface="Times New Roman"/>
              </a:rPr>
              <a:t> амфотерные,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кислотные)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кислоты</a:t>
            </a:r>
            <a:endParaRPr sz="2400" dirty="0">
              <a:latin typeface="Times New Roman"/>
              <a:cs typeface="Times New Roman"/>
            </a:endParaRPr>
          </a:p>
          <a:p>
            <a:pPr marL="419100" lvl="1" indent="-178435">
              <a:lnSpc>
                <a:spcPct val="100000"/>
              </a:lnSpc>
              <a:buChar char="-"/>
              <a:tabLst>
                <a:tab pos="419734" algn="l"/>
              </a:tabLst>
            </a:pPr>
            <a:r>
              <a:rPr sz="2400" spc="-10" dirty="0">
                <a:latin typeface="Times New Roman"/>
                <a:cs typeface="Times New Roman"/>
              </a:rPr>
              <a:t>соли </a:t>
            </a:r>
            <a:r>
              <a:rPr sz="2400" spc="-5" dirty="0">
                <a:latin typeface="Times New Roman"/>
                <a:cs typeface="Times New Roman"/>
              </a:rPr>
              <a:t>(средние,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оснóвные,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кислые,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комплексные).</a:t>
            </a:r>
            <a:endParaRPr sz="2400" dirty="0">
              <a:latin typeface="Times New Roman"/>
              <a:cs typeface="Times New Roman"/>
            </a:endParaRPr>
          </a:p>
          <a:p>
            <a:pPr marL="436880" indent="-331470">
              <a:lnSpc>
                <a:spcPct val="100000"/>
              </a:lnSpc>
              <a:spcBef>
                <a:spcPts val="755"/>
              </a:spcBef>
              <a:buAutoNum type="arabicParenR" startAt="2"/>
              <a:tabLst>
                <a:tab pos="437515" algn="l"/>
              </a:tabLst>
            </a:pPr>
            <a:r>
              <a:rPr sz="2400" dirty="0">
                <a:latin typeface="Times New Roman"/>
                <a:cs typeface="Times New Roman"/>
              </a:rPr>
              <a:t>Окислительно-восстановительные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электролиз.</a:t>
            </a:r>
            <a:endParaRPr sz="2400" dirty="0">
              <a:latin typeface="Times New Roman"/>
              <a:cs typeface="Times New Roman"/>
            </a:endParaRPr>
          </a:p>
          <a:p>
            <a:pPr marL="436245" indent="-330835">
              <a:lnSpc>
                <a:spcPct val="100000"/>
              </a:lnSpc>
              <a:buAutoNum type="arabicParenR" startAt="2"/>
              <a:tabLst>
                <a:tab pos="436880" algn="l"/>
              </a:tabLst>
            </a:pPr>
            <a:r>
              <a:rPr sz="2400" spc="-5" dirty="0">
                <a:latin typeface="Times New Roman"/>
                <a:cs typeface="Times New Roman"/>
              </a:rPr>
              <a:t>Реакции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ионного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обмена,</a:t>
            </a:r>
            <a:r>
              <a:rPr sz="2400" spc="-10" dirty="0">
                <a:latin typeface="Times New Roman"/>
                <a:cs typeface="Times New Roman"/>
              </a:rPr>
              <a:t> гидролиз.</a:t>
            </a:r>
            <a:endParaRPr sz="2400" dirty="0">
              <a:latin typeface="Times New Roman"/>
              <a:cs typeface="Times New Roman"/>
            </a:endParaRPr>
          </a:p>
          <a:p>
            <a:pPr marL="59055" marR="5080">
              <a:lnSpc>
                <a:spcPct val="100000"/>
              </a:lnSpc>
              <a:spcBef>
                <a:spcPts val="1964"/>
              </a:spcBef>
              <a:buAutoNum type="arabicParenR" startAt="2"/>
              <a:tabLst>
                <a:tab pos="389890" algn="l"/>
              </a:tabLst>
            </a:pPr>
            <a:r>
              <a:rPr sz="2400" dirty="0">
                <a:latin typeface="Times New Roman"/>
                <a:cs typeface="Times New Roman"/>
              </a:rPr>
              <a:t>Химические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-5" dirty="0">
                <a:latin typeface="Times New Roman"/>
                <a:cs typeface="Times New Roman"/>
              </a:rPr>
              <a:t> признаки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протекания</a:t>
            </a:r>
            <a:r>
              <a:rPr sz="2400" dirty="0">
                <a:latin typeface="Times New Roman"/>
                <a:cs typeface="Times New Roman"/>
              </a:rPr>
              <a:t> реакций , </a:t>
            </a:r>
            <a:r>
              <a:rPr sz="2400" spc="5" dirty="0">
                <a:latin typeface="Times New Roman"/>
                <a:cs typeface="Times New Roman"/>
              </a:rPr>
              <a:t> физические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(цвет,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запах,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агрегатное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состояние,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растворимость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воде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др.).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2555" y="125348"/>
            <a:ext cx="6751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Вопрос</a:t>
            </a:r>
            <a:r>
              <a:rPr sz="2400" b="1" dirty="0">
                <a:latin typeface="Times New Roman"/>
                <a:cs typeface="Times New Roman"/>
              </a:rPr>
              <a:t> 31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(по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 err="1">
                <a:latin typeface="Times New Roman"/>
                <a:cs typeface="Times New Roman"/>
              </a:rPr>
              <a:t>спецификации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 smtClean="0">
                <a:latin typeface="Times New Roman"/>
                <a:cs typeface="Times New Roman"/>
              </a:rPr>
              <a:t>ЕГЭ-202</a:t>
            </a:r>
            <a:r>
              <a:rPr lang="ru-RU" sz="2400" b="1" dirty="0" smtClean="0">
                <a:latin typeface="Times New Roman"/>
                <a:cs typeface="Times New Roman"/>
              </a:rPr>
              <a:t>4</a:t>
            </a:r>
            <a:r>
              <a:rPr sz="2400" b="1" dirty="0" smtClean="0">
                <a:latin typeface="Times New Roman"/>
                <a:cs typeface="Times New Roman"/>
              </a:rPr>
              <a:t>)</a:t>
            </a:r>
            <a:r>
              <a:rPr sz="2400" b="1" spc="-15" dirty="0" smtClean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(4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балла)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146535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92555" y="489585"/>
            <a:ext cx="10006330" cy="885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45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Реакции,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подтверждающие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взаимосвязь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неорганических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веществ.</a:t>
            </a:r>
            <a:endParaRPr sz="2800" dirty="0">
              <a:latin typeface="Times New Roman"/>
              <a:cs typeface="Times New Roman"/>
            </a:endParaRPr>
          </a:p>
          <a:p>
            <a:pPr marL="615315">
              <a:lnSpc>
                <a:spcPts val="3625"/>
              </a:lnSpc>
            </a:pPr>
            <a:r>
              <a:rPr sz="3200" b="1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Необходимо</a:t>
            </a:r>
            <a:r>
              <a:rPr sz="3200" b="1" i="1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знать: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212597"/>
            <a:ext cx="87172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5.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Нитрат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железа(II)</a:t>
            </a:r>
            <a:r>
              <a:rPr sz="1800" spc="-10" dirty="0">
                <a:latin typeface="Times New Roman"/>
                <a:cs typeface="Times New Roman"/>
              </a:rPr>
              <a:t> прокалили.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твёрдый</a:t>
            </a:r>
            <a:r>
              <a:rPr sz="1800" dirty="0">
                <a:latin typeface="Times New Roman"/>
                <a:cs typeface="Times New Roman"/>
              </a:rPr>
              <a:t> остаток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растворили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 </a:t>
            </a:r>
            <a:r>
              <a:rPr sz="1800" spc="-15" dirty="0">
                <a:latin typeface="Times New Roman"/>
                <a:cs typeface="Times New Roman"/>
              </a:rPr>
              <a:t>йодоводородной </a:t>
            </a:r>
            <a:r>
              <a:rPr sz="1800" spc="-5" dirty="0">
                <a:latin typeface="Times New Roman"/>
                <a:cs typeface="Times New Roman"/>
              </a:rPr>
              <a:t>кислоты. Образовавшуюся </a:t>
            </a:r>
            <a:r>
              <a:rPr sz="1800" spc="-10" dirty="0">
                <a:latin typeface="Times New Roman"/>
                <a:cs typeface="Times New Roman"/>
              </a:rPr>
              <a:t>соль </a:t>
            </a:r>
            <a:r>
              <a:rPr sz="1800" dirty="0">
                <a:latin typeface="Times New Roman"/>
                <a:cs typeface="Times New Roman"/>
              </a:rPr>
              <a:t>железа поместили в раствор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азотной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образование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окрашенного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простого </a:t>
            </a:r>
            <a:r>
              <a:rPr sz="1800" dirty="0">
                <a:latin typeface="Times New Roman"/>
                <a:cs typeface="Times New Roman"/>
              </a:rPr>
              <a:t>вещества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 </a:t>
            </a:r>
            <a:r>
              <a:rPr sz="1800" spc="-5" dirty="0">
                <a:latin typeface="Times New Roman"/>
                <a:cs typeface="Times New Roman"/>
              </a:rPr>
              <a:t>газа.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Простое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вещество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отделили,</a:t>
            </a:r>
            <a:r>
              <a:rPr sz="1800" dirty="0">
                <a:latin typeface="Times New Roman"/>
                <a:cs typeface="Times New Roman"/>
              </a:rPr>
              <a:t> 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5" dirty="0">
                <a:latin typeface="Times New Roman"/>
                <a:cs typeface="Times New Roman"/>
              </a:rPr>
              <a:t>оставшемуся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соли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прилили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9194" y="1310132"/>
            <a:ext cx="2477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раствор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карбоната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калия.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8824" y="2053209"/>
            <a:ext cx="8759190" cy="2448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2-й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фрагмент.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«</a:t>
            </a:r>
            <a:r>
              <a:rPr sz="2000" spc="-5" dirty="0">
                <a:latin typeface="Times New Roman"/>
                <a:cs typeface="Times New Roman"/>
              </a:rPr>
              <a:t>Полученный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твёрдый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остаток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растворили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растворе</a:t>
            </a:r>
            <a:endParaRPr sz="20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йодоводородной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r>
              <a:rPr sz="2400" spc="-10" dirty="0">
                <a:latin typeface="Times New Roman"/>
                <a:cs typeface="Times New Roman"/>
              </a:rPr>
              <a:t>.»</a:t>
            </a:r>
            <a:endParaRPr sz="2400">
              <a:latin typeface="Times New Roman"/>
              <a:cs typeface="Times New Roman"/>
            </a:endParaRPr>
          </a:p>
          <a:p>
            <a:pPr marL="273050" marR="30480">
              <a:lnSpc>
                <a:spcPct val="100000"/>
              </a:lnSpc>
              <a:spcBef>
                <a:spcPts val="305"/>
              </a:spcBef>
            </a:pPr>
            <a:r>
              <a:rPr sz="2400" spc="-5" dirty="0">
                <a:latin typeface="Times New Roman"/>
                <a:cs typeface="Times New Roman"/>
              </a:rPr>
              <a:t>Соединения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железа(III)</a:t>
            </a:r>
            <a:r>
              <a:rPr sz="2400" spc="-10" dirty="0">
                <a:latin typeface="Times New Roman"/>
                <a:cs typeface="Times New Roman"/>
              </a:rPr>
              <a:t> являются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окислителями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baseline="24305" dirty="0">
                <a:latin typeface="Times New Roman"/>
                <a:cs typeface="Times New Roman"/>
              </a:rPr>
              <a:t>–1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baseline="24305" dirty="0">
                <a:latin typeface="Times New Roman"/>
                <a:cs typeface="Times New Roman"/>
              </a:rPr>
              <a:t>–2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металлов,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расположенных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ряду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активности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правее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железа.</a:t>
            </a:r>
            <a:endParaRPr sz="2400">
              <a:latin typeface="Times New Roman"/>
              <a:cs typeface="Times New Roman"/>
            </a:endParaRPr>
          </a:p>
          <a:p>
            <a:pPr marL="503555">
              <a:lnSpc>
                <a:spcPct val="100000"/>
              </a:lnSpc>
              <a:spcBef>
                <a:spcPts val="1495"/>
              </a:spcBef>
            </a:pP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2)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Fe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6HI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 =</a:t>
            </a:r>
            <a:r>
              <a:rPr sz="24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2FeI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29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I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↓</a:t>
            </a:r>
            <a:r>
              <a:rPr sz="24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3H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5169661" y="1411351"/>
            <a:ext cx="3681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1)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4Fe(NO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2Fe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0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8NO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↑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212597"/>
            <a:ext cx="87172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5.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Нитрат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железа(II)</a:t>
            </a:r>
            <a:r>
              <a:rPr sz="1800" spc="-10" dirty="0">
                <a:latin typeface="Times New Roman"/>
                <a:cs typeface="Times New Roman"/>
              </a:rPr>
              <a:t> прокалили.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твёрдый</a:t>
            </a:r>
            <a:r>
              <a:rPr sz="1800" dirty="0">
                <a:latin typeface="Times New Roman"/>
                <a:cs typeface="Times New Roman"/>
              </a:rPr>
              <a:t> остаток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растворили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 </a:t>
            </a:r>
            <a:r>
              <a:rPr sz="1800" spc="-15" dirty="0">
                <a:latin typeface="Times New Roman"/>
                <a:cs typeface="Times New Roman"/>
              </a:rPr>
              <a:t>йодоводородной </a:t>
            </a:r>
            <a:r>
              <a:rPr sz="1800" spc="-5" dirty="0">
                <a:latin typeface="Times New Roman"/>
                <a:cs typeface="Times New Roman"/>
              </a:rPr>
              <a:t>кислоты. Образовавшуюся </a:t>
            </a:r>
            <a:r>
              <a:rPr sz="1800" spc="-10" dirty="0">
                <a:latin typeface="Times New Roman"/>
                <a:cs typeface="Times New Roman"/>
              </a:rPr>
              <a:t>соль </a:t>
            </a:r>
            <a:r>
              <a:rPr sz="1800" dirty="0">
                <a:latin typeface="Times New Roman"/>
                <a:cs typeface="Times New Roman"/>
              </a:rPr>
              <a:t>железа поместили в раствор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азотной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образование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окрашенного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простого </a:t>
            </a:r>
            <a:r>
              <a:rPr sz="1800" dirty="0">
                <a:latin typeface="Times New Roman"/>
                <a:cs typeface="Times New Roman"/>
              </a:rPr>
              <a:t>вещества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 </a:t>
            </a:r>
            <a:r>
              <a:rPr sz="1800" spc="-5" dirty="0">
                <a:latin typeface="Times New Roman"/>
                <a:cs typeface="Times New Roman"/>
              </a:rPr>
              <a:t>газа.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Простое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вещество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отделили,</a:t>
            </a:r>
            <a:r>
              <a:rPr sz="1800" dirty="0">
                <a:latin typeface="Times New Roman"/>
                <a:cs typeface="Times New Roman"/>
              </a:rPr>
              <a:t> 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5" dirty="0">
                <a:latin typeface="Times New Roman"/>
                <a:cs typeface="Times New Roman"/>
              </a:rPr>
              <a:t>оставшемуся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соли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прилили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9194" y="1310132"/>
            <a:ext cx="2477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раствор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карбоната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калия.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4018" y="2053209"/>
            <a:ext cx="9253220" cy="2884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algn="just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82550" marR="30480" algn="just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3-й </a:t>
            </a:r>
            <a:r>
              <a:rPr sz="2400" b="1" spc="-35" dirty="0">
                <a:latin typeface="Times New Roman"/>
                <a:cs typeface="Times New Roman"/>
              </a:rPr>
              <a:t>фрагмент. </a:t>
            </a:r>
            <a:r>
              <a:rPr sz="2400" spc="-5" dirty="0">
                <a:latin typeface="Times New Roman"/>
                <a:cs typeface="Times New Roman"/>
              </a:rPr>
              <a:t>«</a:t>
            </a:r>
            <a:r>
              <a:rPr sz="2000" spc="-5" dirty="0">
                <a:latin typeface="Times New Roman"/>
                <a:cs typeface="Times New Roman"/>
              </a:rPr>
              <a:t>Образовавшуюся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соль железа </a:t>
            </a:r>
            <a:r>
              <a:rPr sz="2000" dirty="0">
                <a:latin typeface="Times New Roman"/>
                <a:cs typeface="Times New Roman"/>
              </a:rPr>
              <a:t>поместили в раствор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азотной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кислоты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15" dirty="0">
                <a:latin typeface="Times New Roman"/>
                <a:cs typeface="Times New Roman"/>
              </a:rPr>
              <a:t>наблюдали </a:t>
            </a:r>
            <a:r>
              <a:rPr sz="2400" spc="-5" dirty="0">
                <a:latin typeface="Times New Roman"/>
                <a:cs typeface="Times New Roman"/>
              </a:rPr>
              <a:t>образование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окрашенного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простого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вещества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выделение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бурого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газа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400" spc="-5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  <a:p>
            <a:pPr marL="38100" algn="just">
              <a:lnSpc>
                <a:spcPct val="100000"/>
              </a:lnSpc>
              <a:spcBef>
                <a:spcPts val="985"/>
              </a:spcBef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составе </a:t>
            </a:r>
            <a:r>
              <a:rPr sz="2400" dirty="0">
                <a:latin typeface="Times New Roman"/>
                <a:cs typeface="Times New Roman"/>
              </a:rPr>
              <a:t>FeI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два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восстановителя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baseline="24305" dirty="0">
                <a:latin typeface="Times New Roman"/>
                <a:cs typeface="Times New Roman"/>
              </a:rPr>
              <a:t>–1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8100" algn="just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HNO</a:t>
            </a:r>
            <a:r>
              <a:rPr sz="2400" spc="-15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восстанавливается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NO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(бурый </a:t>
            </a:r>
            <a:r>
              <a:rPr sz="2400" spc="-5" dirty="0">
                <a:latin typeface="Times New Roman"/>
                <a:cs typeface="Times New Roman"/>
              </a:rPr>
              <a:t>газ.)</a:t>
            </a:r>
            <a:endParaRPr sz="2400">
              <a:latin typeface="Times New Roman"/>
              <a:cs typeface="Times New Roman"/>
            </a:endParaRPr>
          </a:p>
          <a:p>
            <a:pPr marL="311150">
              <a:lnSpc>
                <a:spcPct val="100000"/>
              </a:lnSpc>
              <a:spcBef>
                <a:spcPts val="1360"/>
              </a:spcBef>
            </a:pP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3)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FeI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6HNO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359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Fe(NO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 I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↓</a:t>
            </a:r>
            <a:r>
              <a:rPr sz="24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3NO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r>
              <a:rPr sz="2400" spc="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1094211" y="6465214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69661" y="1411351"/>
            <a:ext cx="36810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1)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4Fe(NO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2Fe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0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8NO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↑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2)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Fe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3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6HI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2FeI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09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I</a:t>
            </a:r>
            <a:r>
              <a:rPr sz="18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↓ 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3H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212597"/>
            <a:ext cx="87172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5.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Нитрат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железа(II)</a:t>
            </a:r>
            <a:r>
              <a:rPr sz="1800" spc="-10" dirty="0">
                <a:latin typeface="Times New Roman"/>
                <a:cs typeface="Times New Roman"/>
              </a:rPr>
              <a:t> прокалили.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твёрдый</a:t>
            </a:r>
            <a:r>
              <a:rPr sz="1800" dirty="0">
                <a:latin typeface="Times New Roman"/>
                <a:cs typeface="Times New Roman"/>
              </a:rPr>
              <a:t> остаток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растворили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растворе </a:t>
            </a:r>
            <a:r>
              <a:rPr sz="1800" spc="-15" dirty="0">
                <a:latin typeface="Times New Roman"/>
                <a:cs typeface="Times New Roman"/>
              </a:rPr>
              <a:t>йодоводородной </a:t>
            </a:r>
            <a:r>
              <a:rPr sz="1800" spc="-5" dirty="0">
                <a:latin typeface="Times New Roman"/>
                <a:cs typeface="Times New Roman"/>
              </a:rPr>
              <a:t>кислоты. Образовавшуюся </a:t>
            </a:r>
            <a:r>
              <a:rPr sz="1800" spc="-10" dirty="0">
                <a:latin typeface="Times New Roman"/>
                <a:cs typeface="Times New Roman"/>
              </a:rPr>
              <a:t>соль </a:t>
            </a:r>
            <a:r>
              <a:rPr sz="1800" dirty="0">
                <a:latin typeface="Times New Roman"/>
                <a:cs typeface="Times New Roman"/>
              </a:rPr>
              <a:t>железа поместили в раствор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азотной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образование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окрашенного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простого </a:t>
            </a:r>
            <a:r>
              <a:rPr sz="1800" dirty="0">
                <a:latin typeface="Times New Roman"/>
                <a:cs typeface="Times New Roman"/>
              </a:rPr>
              <a:t>вещества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 </a:t>
            </a:r>
            <a:r>
              <a:rPr sz="1800" spc="-5" dirty="0">
                <a:latin typeface="Times New Roman"/>
                <a:cs typeface="Times New Roman"/>
              </a:rPr>
              <a:t>газа.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Простое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вещество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отделили,</a:t>
            </a:r>
            <a:r>
              <a:rPr sz="1800" dirty="0">
                <a:latin typeface="Times New Roman"/>
                <a:cs typeface="Times New Roman"/>
              </a:rPr>
              <a:t> 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5" dirty="0">
                <a:latin typeface="Times New Roman"/>
                <a:cs typeface="Times New Roman"/>
              </a:rPr>
              <a:t>оставшемуся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соли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прилили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9194" y="1310132"/>
            <a:ext cx="2477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раствор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карбоната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калия.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84224" y="2053209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Анализ</a:t>
            </a:r>
            <a:r>
              <a:rPr sz="2400" b="1" i="1" spc="-4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214018" y="2418969"/>
            <a:ext cx="9216390" cy="2643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4-й </a:t>
            </a:r>
            <a:r>
              <a:rPr sz="2400" b="1" spc="-35" dirty="0">
                <a:latin typeface="Times New Roman"/>
                <a:cs typeface="Times New Roman"/>
              </a:rPr>
              <a:t>фрагмент.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«</a:t>
            </a:r>
            <a:r>
              <a:rPr sz="2000" spc="5" dirty="0">
                <a:latin typeface="Times New Roman"/>
                <a:cs typeface="Times New Roman"/>
              </a:rPr>
              <a:t>Простое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вещество</a:t>
            </a:r>
            <a:r>
              <a:rPr sz="2000" spc="-10" dirty="0">
                <a:latin typeface="Times New Roman"/>
                <a:cs typeface="Times New Roman"/>
              </a:rPr>
              <a:t> отделили,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 </a:t>
            </a:r>
            <a:r>
              <a:rPr sz="2000" spc="5" dirty="0">
                <a:latin typeface="Times New Roman"/>
                <a:cs typeface="Times New Roman"/>
              </a:rPr>
              <a:t>оставшемуся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раствору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соли</a:t>
            </a:r>
            <a:endParaRPr sz="2400">
              <a:latin typeface="Times New Roman"/>
              <a:cs typeface="Times New Roman"/>
            </a:endParaRPr>
          </a:p>
          <a:p>
            <a:pPr marL="8255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прилили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раствор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карбоната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калия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r>
              <a:rPr sz="2400" spc="-1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  <a:p>
            <a:pPr marL="38100" marR="300355">
              <a:lnSpc>
                <a:spcPct val="100000"/>
              </a:lnSpc>
              <a:spcBef>
                <a:spcPts val="1755"/>
              </a:spcBef>
            </a:pPr>
            <a:r>
              <a:rPr sz="2400" spc="-5" dirty="0">
                <a:latin typeface="Times New Roman"/>
                <a:cs typeface="Times New Roman"/>
              </a:rPr>
              <a:t>Fe(NO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образован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слабым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электролитом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Fe(OH)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сильной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CO</a:t>
            </a:r>
            <a:r>
              <a:rPr sz="2400" spc="-15" baseline="-20833" dirty="0">
                <a:latin typeface="Times New Roman"/>
                <a:cs typeface="Times New Roman"/>
              </a:rPr>
              <a:t>3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образован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сильным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основанием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слабой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40" dirty="0">
                <a:latin typeface="Times New Roman"/>
                <a:cs typeface="Times New Roman"/>
              </a:rPr>
              <a:t>Будет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происходить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взаимный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гидролиз.</a:t>
            </a:r>
            <a:endParaRPr sz="2400">
              <a:latin typeface="Times New Roman"/>
              <a:cs typeface="Times New Roman"/>
            </a:endParaRPr>
          </a:p>
          <a:p>
            <a:pPr marL="339090">
              <a:lnSpc>
                <a:spcPct val="100000"/>
              </a:lnSpc>
              <a:spcBef>
                <a:spcPts val="1575"/>
              </a:spcBef>
            </a:pP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4)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2Fe(NO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3K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O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= 2Fe(OH)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↓ +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3CO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 +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6KNO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69661" y="1411351"/>
            <a:ext cx="48920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1)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4Fe(NO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2Fe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09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8NO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↑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2)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Fe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3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6HI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2FeI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09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I</a:t>
            </a:r>
            <a:r>
              <a:rPr sz="18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↓ 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3H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3)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FeI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3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6HNO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3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Fe(NO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3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I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↓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3NO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3H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240284"/>
            <a:ext cx="87388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6. </a:t>
            </a:r>
            <a:r>
              <a:rPr sz="1800" spc="-15" dirty="0">
                <a:latin typeface="Times New Roman"/>
                <a:cs typeface="Times New Roman"/>
              </a:rPr>
              <a:t>Йодид </a:t>
            </a:r>
            <a:r>
              <a:rPr sz="1800" spc="-5" dirty="0">
                <a:latin typeface="Times New Roman"/>
                <a:cs typeface="Times New Roman"/>
              </a:rPr>
              <a:t>калия прореагировал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нитритом </a:t>
            </a:r>
            <a:r>
              <a:rPr sz="1800" spc="-5" dirty="0">
                <a:latin typeface="Times New Roman"/>
                <a:cs typeface="Times New Roman"/>
              </a:rPr>
              <a:t>калия </a:t>
            </a:r>
            <a:r>
              <a:rPr sz="1800" dirty="0">
                <a:latin typeface="Times New Roman"/>
                <a:cs typeface="Times New Roman"/>
              </a:rPr>
              <a:t>в присутствии серной </a:t>
            </a:r>
            <a:r>
              <a:rPr sz="1800" spc="-5" dirty="0">
                <a:latin typeface="Times New Roman"/>
                <a:cs typeface="Times New Roman"/>
              </a:rPr>
              <a:t>кислоты.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Образовавшийся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собрали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колбу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5" dirty="0">
                <a:latin typeface="Times New Roman"/>
                <a:cs typeface="Times New Roman"/>
              </a:rPr>
              <a:t> при </a:t>
            </a:r>
            <a:r>
              <a:rPr sz="1800" spc="-10" dirty="0">
                <a:latin typeface="Times New Roman"/>
                <a:cs typeface="Times New Roman"/>
              </a:rPr>
              <a:t>стоянии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воздухе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в </a:t>
            </a:r>
            <a:r>
              <a:rPr sz="1800" spc="-35" dirty="0">
                <a:latin typeface="Times New Roman"/>
                <a:cs typeface="Times New Roman"/>
              </a:rPr>
              <a:t>колбе </a:t>
            </a:r>
            <a:r>
              <a:rPr sz="1800" dirty="0">
                <a:latin typeface="Times New Roman"/>
                <a:cs typeface="Times New Roman"/>
              </a:rPr>
              <a:t>постепенно окрасился в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spc="-30" dirty="0">
                <a:latin typeface="Times New Roman"/>
                <a:cs typeface="Times New Roman"/>
              </a:rPr>
              <a:t>цвет.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dirty="0">
                <a:latin typeface="Times New Roman"/>
                <a:cs typeface="Times New Roman"/>
              </a:rPr>
              <a:t>газ смешали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кислородом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пропустили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через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образовалась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кислота.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концентрированный</a:t>
            </a:r>
            <a:r>
              <a:rPr sz="1800" dirty="0">
                <a:latin typeface="Times New Roman"/>
                <a:cs typeface="Times New Roman"/>
              </a:rPr>
              <a:t> раствор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внесли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пирит,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</a:t>
            </a:r>
            <a:r>
              <a:rPr sz="1800" spc="-5" dirty="0">
                <a:latin typeface="Times New Roman"/>
                <a:cs typeface="Times New Roman"/>
              </a:rPr>
              <a:t> полное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растворение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84224" y="1859102"/>
            <a:ext cx="8597265" cy="1182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Анализ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99500"/>
              </a:lnSpc>
              <a:spcBef>
                <a:spcPts val="15"/>
              </a:spcBef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1-й 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фрагмент.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«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Йодид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калия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прореагировал с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нитритом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калия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присутствии</a:t>
            </a:r>
            <a:r>
              <a:rPr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серной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r>
              <a:rPr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Образовавшийся</a:t>
            </a:r>
            <a:r>
              <a:rPr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</a:t>
            </a:r>
            <a:r>
              <a:rPr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этом</a:t>
            </a:r>
            <a:r>
              <a:rPr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газ</a:t>
            </a:r>
            <a:r>
              <a:rPr sz="2800" b="1" spc="-1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собрали</a:t>
            </a:r>
            <a:r>
              <a:rPr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ts val="2395"/>
              </a:lnSpc>
              <a:spcBef>
                <a:spcPts val="105"/>
              </a:spcBef>
            </a:pPr>
            <a:r>
              <a:rPr spc="-40" dirty="0"/>
              <a:t>колбу</a:t>
            </a:r>
            <a:r>
              <a:rPr spc="-30" dirty="0"/>
              <a:t> </a:t>
            </a:r>
            <a:r>
              <a:rPr dirty="0"/>
              <a:t>и</a:t>
            </a:r>
            <a:r>
              <a:rPr spc="5" dirty="0"/>
              <a:t> </a:t>
            </a:r>
            <a:r>
              <a:rPr spc="-15" dirty="0"/>
              <a:t>наблюдали,</a:t>
            </a:r>
            <a:r>
              <a:rPr spc="5" dirty="0"/>
              <a:t> </a:t>
            </a:r>
            <a:r>
              <a:rPr spc="-15" dirty="0"/>
              <a:t>как</a:t>
            </a:r>
            <a:r>
              <a:rPr spc="10" dirty="0"/>
              <a:t> </a:t>
            </a:r>
            <a:r>
              <a:rPr spc="-5" dirty="0"/>
              <a:t>при</a:t>
            </a:r>
            <a:r>
              <a:rPr dirty="0"/>
              <a:t> </a:t>
            </a:r>
            <a:r>
              <a:rPr spc="-10" dirty="0"/>
              <a:t>стоянии</a:t>
            </a:r>
            <a:r>
              <a:rPr spc="5" dirty="0"/>
              <a:t> </a:t>
            </a:r>
            <a:r>
              <a:rPr spc="-5" dirty="0"/>
              <a:t>на</a:t>
            </a:r>
            <a:r>
              <a:rPr dirty="0"/>
              <a:t> </a:t>
            </a:r>
            <a:r>
              <a:rPr spc="-15" dirty="0"/>
              <a:t>воздухе</a:t>
            </a:r>
            <a:r>
              <a:rPr spc="-35" dirty="0"/>
              <a:t> </a:t>
            </a:r>
            <a:r>
              <a:rPr spc="-5" dirty="0"/>
              <a:t>газ</a:t>
            </a:r>
            <a:r>
              <a:rPr spc="5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spc="-30" dirty="0"/>
              <a:t>колбе</a:t>
            </a:r>
            <a:r>
              <a:rPr spc="-20" dirty="0"/>
              <a:t> </a:t>
            </a:r>
            <a:r>
              <a:rPr dirty="0"/>
              <a:t>постепенно</a:t>
            </a:r>
            <a:r>
              <a:rPr spc="15" dirty="0"/>
              <a:t> </a:t>
            </a:r>
            <a:r>
              <a:rPr dirty="0"/>
              <a:t>окрасился</a:t>
            </a:r>
            <a:r>
              <a:rPr spc="-15" dirty="0"/>
              <a:t> </a:t>
            </a:r>
            <a:r>
              <a:rPr dirty="0"/>
              <a:t>в</a:t>
            </a:r>
          </a:p>
          <a:p>
            <a:pPr marL="25400">
              <a:lnSpc>
                <a:spcPts val="2875"/>
              </a:lnSpc>
            </a:pP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бурый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цвет</a:t>
            </a:r>
            <a:r>
              <a:rPr spc="-5" dirty="0"/>
              <a:t>.</a:t>
            </a:r>
            <a:r>
              <a:rPr spc="-20" dirty="0"/>
              <a:t> </a:t>
            </a:r>
            <a:r>
              <a:rPr sz="2400" dirty="0"/>
              <a:t>»</a:t>
            </a:r>
            <a:endParaRPr sz="2400">
              <a:latin typeface="Times New Roman"/>
              <a:cs typeface="Times New Roman"/>
            </a:endParaRPr>
          </a:p>
          <a:p>
            <a:pPr marL="330200">
              <a:lnSpc>
                <a:spcPct val="100000"/>
              </a:lnSpc>
              <a:spcBef>
                <a:spcPts val="105"/>
              </a:spcBef>
            </a:pPr>
            <a:r>
              <a:rPr sz="2400" spc="-5" dirty="0"/>
              <a:t>KI</a:t>
            </a:r>
            <a:r>
              <a:rPr sz="2400" spc="-10" dirty="0"/>
              <a:t> </a:t>
            </a:r>
            <a:r>
              <a:rPr sz="2400" dirty="0"/>
              <a:t>+</a:t>
            </a:r>
            <a:r>
              <a:rPr sz="2400" spc="-10" dirty="0"/>
              <a:t> </a:t>
            </a:r>
            <a:r>
              <a:rPr sz="2400" spc="-5" dirty="0"/>
              <a:t>KNO</a:t>
            </a:r>
            <a:r>
              <a:rPr sz="2400" spc="-7" baseline="-20833" dirty="0"/>
              <a:t>2</a:t>
            </a:r>
            <a:r>
              <a:rPr sz="2400" spc="337" baseline="-20833" dirty="0"/>
              <a:t> </a:t>
            </a:r>
            <a:r>
              <a:rPr sz="2400" dirty="0"/>
              <a:t>+</a:t>
            </a:r>
            <a:r>
              <a:rPr sz="2400" spc="-10" dirty="0"/>
              <a:t> </a:t>
            </a:r>
            <a:r>
              <a:rPr sz="2400" spc="-5" dirty="0"/>
              <a:t>H</a:t>
            </a:r>
            <a:r>
              <a:rPr sz="2400" spc="-7" baseline="-20833" dirty="0"/>
              <a:t>2</a:t>
            </a:r>
            <a:r>
              <a:rPr sz="2400" spc="-5" dirty="0"/>
              <a:t>SO</a:t>
            </a:r>
            <a:r>
              <a:rPr sz="2400" spc="-7" baseline="-20833" dirty="0"/>
              <a:t>4</a:t>
            </a:r>
            <a:r>
              <a:rPr sz="2400" spc="315" baseline="-20833" dirty="0"/>
              <a:t> </a:t>
            </a:r>
            <a:r>
              <a:rPr sz="2400" dirty="0"/>
              <a:t>→</a:t>
            </a:r>
            <a:r>
              <a:rPr sz="2400" spc="-10" dirty="0"/>
              <a:t> </a:t>
            </a:r>
            <a:r>
              <a:rPr sz="2400" dirty="0"/>
              <a:t>?</a:t>
            </a:r>
            <a:endParaRPr sz="2400"/>
          </a:p>
          <a:p>
            <a:pPr marL="355600" indent="-330835">
              <a:lnSpc>
                <a:spcPct val="100000"/>
              </a:lnSpc>
              <a:buAutoNum type="arabicParenR"/>
              <a:tabLst>
                <a:tab pos="356235" algn="l"/>
              </a:tabLst>
            </a:pPr>
            <a:r>
              <a:rPr sz="2400" dirty="0"/>
              <a:t>Кислотно-основных</a:t>
            </a:r>
            <a:r>
              <a:rPr sz="2400" spc="5" dirty="0"/>
              <a:t> </a:t>
            </a:r>
            <a:r>
              <a:rPr sz="2400" dirty="0"/>
              <a:t>реакций</a:t>
            </a:r>
            <a:r>
              <a:rPr sz="2400" spc="-10" dirty="0"/>
              <a:t> </a:t>
            </a:r>
            <a:r>
              <a:rPr sz="2400" spc="-50" dirty="0"/>
              <a:t>нет.</a:t>
            </a:r>
            <a:endParaRPr sz="2400"/>
          </a:p>
          <a:p>
            <a:pPr marL="355600" indent="-330835">
              <a:lnSpc>
                <a:spcPct val="100000"/>
              </a:lnSpc>
              <a:buAutoNum type="arabicParenR"/>
              <a:tabLst>
                <a:tab pos="356235" algn="l"/>
              </a:tabLst>
            </a:pPr>
            <a:r>
              <a:rPr sz="2400" spc="-5" dirty="0"/>
              <a:t>KI</a:t>
            </a:r>
            <a:r>
              <a:rPr sz="2400" spc="-7" baseline="24305" dirty="0"/>
              <a:t>–1</a:t>
            </a:r>
            <a:r>
              <a:rPr sz="2400" spc="284" baseline="24305" dirty="0"/>
              <a:t> </a:t>
            </a:r>
            <a:r>
              <a:rPr sz="2400" dirty="0"/>
              <a:t>– восстановитель</a:t>
            </a:r>
            <a:r>
              <a:rPr sz="2400" spc="30" dirty="0"/>
              <a:t> </a:t>
            </a:r>
            <a:r>
              <a:rPr sz="2400" spc="-5" dirty="0"/>
              <a:t>за</a:t>
            </a:r>
            <a:r>
              <a:rPr sz="2400" spc="-10" dirty="0"/>
              <a:t> </a:t>
            </a:r>
            <a:r>
              <a:rPr sz="2400" spc="-15" dirty="0"/>
              <a:t>счёт</a:t>
            </a:r>
            <a:r>
              <a:rPr sz="2400" dirty="0"/>
              <a:t> I</a:t>
            </a:r>
            <a:r>
              <a:rPr sz="2400" baseline="24305" dirty="0"/>
              <a:t>–1</a:t>
            </a:r>
            <a:r>
              <a:rPr sz="2400" dirty="0"/>
              <a:t>;</a:t>
            </a:r>
            <a:endParaRPr sz="2400"/>
          </a:p>
          <a:p>
            <a:pPr marL="406400">
              <a:lnSpc>
                <a:spcPct val="100000"/>
              </a:lnSpc>
            </a:pPr>
            <a:r>
              <a:rPr sz="2400" spc="-5" dirty="0"/>
              <a:t>KN</a:t>
            </a:r>
            <a:r>
              <a:rPr sz="2400" spc="-7" baseline="24305" dirty="0"/>
              <a:t>+3</a:t>
            </a:r>
            <a:r>
              <a:rPr sz="2400" spc="-5" dirty="0"/>
              <a:t>O</a:t>
            </a:r>
            <a:r>
              <a:rPr sz="2400" spc="-7" baseline="-20833" dirty="0"/>
              <a:t>2</a:t>
            </a:r>
            <a:r>
              <a:rPr sz="2400" spc="337" baseline="-20833" dirty="0"/>
              <a:t> </a:t>
            </a:r>
            <a:r>
              <a:rPr sz="2400" dirty="0"/>
              <a:t>– окислитель/восстановитель</a:t>
            </a:r>
            <a:r>
              <a:rPr sz="2400" spc="15" dirty="0"/>
              <a:t> </a:t>
            </a:r>
            <a:r>
              <a:rPr sz="2400" spc="-5" dirty="0"/>
              <a:t>за</a:t>
            </a:r>
            <a:r>
              <a:rPr sz="2400" spc="-10" dirty="0"/>
              <a:t> </a:t>
            </a:r>
            <a:r>
              <a:rPr sz="2400" spc="-15" dirty="0"/>
              <a:t>счёт</a:t>
            </a:r>
            <a:r>
              <a:rPr sz="2400" spc="5" dirty="0"/>
              <a:t> </a:t>
            </a:r>
            <a:r>
              <a:rPr sz="2400" spc="-5" dirty="0"/>
              <a:t>N</a:t>
            </a:r>
            <a:r>
              <a:rPr sz="2400" spc="-7" baseline="24305" dirty="0"/>
              <a:t>+3</a:t>
            </a:r>
            <a:r>
              <a:rPr sz="2400" spc="-5" dirty="0"/>
              <a:t>.</a:t>
            </a:r>
            <a:endParaRPr sz="2400"/>
          </a:p>
          <a:p>
            <a:pPr marL="354965" indent="-330200">
              <a:lnSpc>
                <a:spcPct val="100000"/>
              </a:lnSpc>
              <a:buAutoNum type="arabicParenR" startAt="3"/>
              <a:tabLst>
                <a:tab pos="355600" algn="l"/>
              </a:tabLst>
            </a:pPr>
            <a:r>
              <a:rPr sz="2400" dirty="0"/>
              <a:t>Составляем уравнение</a:t>
            </a:r>
            <a:r>
              <a:rPr sz="2400" spc="-35" dirty="0"/>
              <a:t> </a:t>
            </a:r>
            <a:r>
              <a:rPr sz="2400" spc="15" dirty="0"/>
              <a:t>ОВР:</a:t>
            </a:r>
            <a:endParaRPr sz="2400"/>
          </a:p>
          <a:p>
            <a:pPr marL="254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1F2023"/>
                </a:solidFill>
              </a:rPr>
              <a:t>1) </a:t>
            </a:r>
            <a:r>
              <a:rPr sz="2400" spc="-5" dirty="0">
                <a:solidFill>
                  <a:srgbClr val="1F2023"/>
                </a:solidFill>
              </a:rPr>
              <a:t>2KI</a:t>
            </a:r>
            <a:r>
              <a:rPr sz="2400" spc="-7" baseline="24305" dirty="0">
                <a:solidFill>
                  <a:srgbClr val="1F2023"/>
                </a:solidFill>
              </a:rPr>
              <a:t>–-1</a:t>
            </a:r>
            <a:r>
              <a:rPr sz="2400" spc="300" baseline="24305" dirty="0">
                <a:solidFill>
                  <a:srgbClr val="1F2023"/>
                </a:solidFill>
              </a:rPr>
              <a:t> </a:t>
            </a:r>
            <a:r>
              <a:rPr sz="2400" dirty="0">
                <a:solidFill>
                  <a:srgbClr val="1F2023"/>
                </a:solidFill>
              </a:rPr>
              <a:t>+ </a:t>
            </a:r>
            <a:r>
              <a:rPr sz="2400" spc="-10" dirty="0">
                <a:solidFill>
                  <a:srgbClr val="1F2023"/>
                </a:solidFill>
              </a:rPr>
              <a:t>2KN</a:t>
            </a:r>
            <a:r>
              <a:rPr sz="2400" spc="-15" baseline="24305" dirty="0">
                <a:solidFill>
                  <a:srgbClr val="1F2023"/>
                </a:solidFill>
              </a:rPr>
              <a:t>+3</a:t>
            </a:r>
            <a:r>
              <a:rPr sz="2400" spc="-10" dirty="0">
                <a:solidFill>
                  <a:srgbClr val="1F2023"/>
                </a:solidFill>
              </a:rPr>
              <a:t>O</a:t>
            </a:r>
            <a:r>
              <a:rPr sz="2400" spc="-15" baseline="-20833" dirty="0">
                <a:solidFill>
                  <a:srgbClr val="1F2023"/>
                </a:solidFill>
              </a:rPr>
              <a:t>2</a:t>
            </a:r>
            <a:r>
              <a:rPr sz="2400" spc="322" baseline="-20833" dirty="0">
                <a:solidFill>
                  <a:srgbClr val="1F2023"/>
                </a:solidFill>
              </a:rPr>
              <a:t> </a:t>
            </a:r>
            <a:r>
              <a:rPr sz="2400" dirty="0">
                <a:solidFill>
                  <a:srgbClr val="1F2023"/>
                </a:solidFill>
              </a:rPr>
              <a:t>+ </a:t>
            </a:r>
            <a:r>
              <a:rPr sz="2400" spc="-5" dirty="0">
                <a:solidFill>
                  <a:srgbClr val="1F2023"/>
                </a:solidFill>
              </a:rPr>
              <a:t>2H</a:t>
            </a:r>
            <a:r>
              <a:rPr sz="2400" spc="-7" baseline="-20833" dirty="0">
                <a:solidFill>
                  <a:srgbClr val="1F2023"/>
                </a:solidFill>
              </a:rPr>
              <a:t>2</a:t>
            </a:r>
            <a:r>
              <a:rPr sz="2400" spc="-5" dirty="0">
                <a:solidFill>
                  <a:srgbClr val="1F2023"/>
                </a:solidFill>
              </a:rPr>
              <a:t>SO</a:t>
            </a:r>
            <a:r>
              <a:rPr sz="2400" spc="-7" baseline="-20833" dirty="0">
                <a:solidFill>
                  <a:srgbClr val="1F2023"/>
                </a:solidFill>
              </a:rPr>
              <a:t>4</a:t>
            </a:r>
            <a:r>
              <a:rPr sz="2400" spc="322" baseline="-20833" dirty="0">
                <a:solidFill>
                  <a:srgbClr val="1F2023"/>
                </a:solidFill>
              </a:rPr>
              <a:t> </a:t>
            </a:r>
            <a:r>
              <a:rPr sz="2400" dirty="0">
                <a:solidFill>
                  <a:srgbClr val="1F2023"/>
                </a:solidFill>
              </a:rPr>
              <a:t>= I</a:t>
            </a:r>
            <a:r>
              <a:rPr sz="2400" baseline="24305" dirty="0">
                <a:solidFill>
                  <a:srgbClr val="1F2023"/>
                </a:solidFill>
              </a:rPr>
              <a:t>0</a:t>
            </a:r>
            <a:r>
              <a:rPr sz="2400" baseline="-20833" dirty="0">
                <a:solidFill>
                  <a:srgbClr val="1F2023"/>
                </a:solidFill>
              </a:rPr>
              <a:t>2</a:t>
            </a:r>
            <a:r>
              <a:rPr sz="2400" dirty="0">
                <a:solidFill>
                  <a:srgbClr val="1F2023"/>
                </a:solidFill>
              </a:rPr>
              <a:t>↓</a:t>
            </a:r>
            <a:r>
              <a:rPr sz="2400" spc="-15" dirty="0">
                <a:solidFill>
                  <a:srgbClr val="1F2023"/>
                </a:solidFill>
              </a:rPr>
              <a:t> </a:t>
            </a:r>
            <a:r>
              <a:rPr sz="2400" dirty="0">
                <a:solidFill>
                  <a:srgbClr val="1F2023"/>
                </a:solidFill>
              </a:rPr>
              <a:t>+</a:t>
            </a:r>
            <a:r>
              <a:rPr sz="2400" spc="-15" dirty="0">
                <a:solidFill>
                  <a:srgbClr val="1F2023"/>
                </a:solidFill>
              </a:rPr>
              <a:t> </a:t>
            </a:r>
            <a:r>
              <a:rPr sz="2400" spc="-5" dirty="0">
                <a:solidFill>
                  <a:srgbClr val="1F2023"/>
                </a:solidFill>
              </a:rPr>
              <a:t>2N</a:t>
            </a:r>
            <a:r>
              <a:rPr sz="2400" spc="-7" baseline="24305" dirty="0">
                <a:solidFill>
                  <a:srgbClr val="1F2023"/>
                </a:solidFill>
              </a:rPr>
              <a:t>+2</a:t>
            </a:r>
            <a:r>
              <a:rPr sz="2400" spc="-5" dirty="0">
                <a:solidFill>
                  <a:srgbClr val="1F2023"/>
                </a:solidFill>
              </a:rPr>
              <a:t>O↑</a:t>
            </a:r>
            <a:r>
              <a:rPr sz="2400" spc="15" dirty="0">
                <a:solidFill>
                  <a:srgbClr val="1F2023"/>
                </a:solidFill>
              </a:rPr>
              <a:t> </a:t>
            </a:r>
            <a:r>
              <a:rPr sz="2400" dirty="0">
                <a:solidFill>
                  <a:srgbClr val="1F2023"/>
                </a:solidFill>
              </a:rPr>
              <a:t>+</a:t>
            </a:r>
            <a:r>
              <a:rPr sz="2400" spc="-15" dirty="0">
                <a:solidFill>
                  <a:srgbClr val="1F2023"/>
                </a:solidFill>
              </a:rPr>
              <a:t> </a:t>
            </a:r>
            <a:r>
              <a:rPr sz="2400" spc="-5" dirty="0">
                <a:solidFill>
                  <a:srgbClr val="1F2023"/>
                </a:solidFill>
              </a:rPr>
              <a:t>2K</a:t>
            </a:r>
            <a:r>
              <a:rPr sz="2400" spc="-7" baseline="-20833" dirty="0">
                <a:solidFill>
                  <a:srgbClr val="1F2023"/>
                </a:solidFill>
              </a:rPr>
              <a:t>2</a:t>
            </a:r>
            <a:r>
              <a:rPr sz="2400" spc="-5" dirty="0">
                <a:solidFill>
                  <a:srgbClr val="1F2023"/>
                </a:solidFill>
              </a:rPr>
              <a:t>SO</a:t>
            </a:r>
            <a:r>
              <a:rPr sz="2400" spc="-7" baseline="-20833" dirty="0">
                <a:solidFill>
                  <a:srgbClr val="1F2023"/>
                </a:solidFill>
              </a:rPr>
              <a:t>4</a:t>
            </a:r>
            <a:r>
              <a:rPr sz="2400" spc="322" baseline="-20833" dirty="0">
                <a:solidFill>
                  <a:srgbClr val="1F2023"/>
                </a:solidFill>
              </a:rPr>
              <a:t> </a:t>
            </a:r>
            <a:r>
              <a:rPr sz="2400" dirty="0">
                <a:solidFill>
                  <a:srgbClr val="1F2023"/>
                </a:solidFill>
              </a:rPr>
              <a:t>+ </a:t>
            </a:r>
            <a:r>
              <a:rPr sz="2400" spc="-5" dirty="0">
                <a:solidFill>
                  <a:srgbClr val="1F2023"/>
                </a:solidFill>
              </a:rPr>
              <a:t>2H</a:t>
            </a:r>
            <a:r>
              <a:rPr sz="2400" spc="-7" baseline="-20833" dirty="0">
                <a:solidFill>
                  <a:srgbClr val="1F2023"/>
                </a:solidFill>
              </a:rPr>
              <a:t>2</a:t>
            </a:r>
            <a:r>
              <a:rPr sz="2400" spc="-5" dirty="0">
                <a:solidFill>
                  <a:srgbClr val="1F2023"/>
                </a:solidFill>
              </a:rPr>
              <a:t>O</a:t>
            </a:r>
            <a:endParaRPr sz="240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31484" y="5867400"/>
            <a:ext cx="76200" cy="200888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116582" y="5784253"/>
            <a:ext cx="7390765" cy="575310"/>
            <a:chOff x="2116582" y="5784253"/>
            <a:chExt cx="7390765" cy="575310"/>
          </a:xfrm>
        </p:grpSpPr>
        <p:sp>
          <p:nvSpPr>
            <p:cNvPr id="8" name="object 8"/>
            <p:cNvSpPr/>
            <p:nvPr/>
          </p:nvSpPr>
          <p:spPr>
            <a:xfrm>
              <a:off x="2119757" y="5867400"/>
              <a:ext cx="3435985" cy="201295"/>
            </a:xfrm>
            <a:custGeom>
              <a:avLst/>
              <a:gdLst/>
              <a:ahLst/>
              <a:cxnLst/>
              <a:rect l="l" t="t" r="r" b="b"/>
              <a:pathLst>
                <a:path w="3435985" h="201295">
                  <a:moveTo>
                    <a:pt x="0" y="0"/>
                  </a:moveTo>
                  <a:lnTo>
                    <a:pt x="13843" y="200888"/>
                  </a:lnTo>
                </a:path>
                <a:path w="3435985" h="201295">
                  <a:moveTo>
                    <a:pt x="13843" y="200888"/>
                  </a:moveTo>
                  <a:lnTo>
                    <a:pt x="3435857" y="200888"/>
                  </a:lnTo>
                </a:path>
              </a:pathLst>
            </a:custGeom>
            <a:ln w="63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66060" y="5787428"/>
              <a:ext cx="3863975" cy="568960"/>
            </a:xfrm>
            <a:custGeom>
              <a:avLst/>
              <a:gdLst/>
              <a:ahLst/>
              <a:cxnLst/>
              <a:rect l="l" t="t" r="r" b="b"/>
              <a:pathLst>
                <a:path w="3863975" h="568960">
                  <a:moveTo>
                    <a:pt x="2429382" y="0"/>
                  </a:moveTo>
                  <a:lnTo>
                    <a:pt x="2427553" y="54663"/>
                  </a:lnTo>
                  <a:lnTo>
                    <a:pt x="2422556" y="99302"/>
                  </a:lnTo>
                  <a:lnTo>
                    <a:pt x="2415131" y="129400"/>
                  </a:lnTo>
                  <a:lnTo>
                    <a:pt x="2406015" y="140436"/>
                  </a:lnTo>
                  <a:lnTo>
                    <a:pt x="1238123" y="140436"/>
                  </a:lnTo>
                  <a:lnTo>
                    <a:pt x="1229006" y="151471"/>
                  </a:lnTo>
                  <a:lnTo>
                    <a:pt x="1221581" y="181563"/>
                  </a:lnTo>
                  <a:lnTo>
                    <a:pt x="1216584" y="226199"/>
                  </a:lnTo>
                  <a:lnTo>
                    <a:pt x="1214754" y="280860"/>
                  </a:lnTo>
                  <a:lnTo>
                    <a:pt x="1212905" y="226199"/>
                  </a:lnTo>
                  <a:lnTo>
                    <a:pt x="1207865" y="181563"/>
                  </a:lnTo>
                  <a:lnTo>
                    <a:pt x="1200396" y="151471"/>
                  </a:lnTo>
                  <a:lnTo>
                    <a:pt x="1191260" y="140436"/>
                  </a:lnTo>
                  <a:lnTo>
                    <a:pt x="23367" y="140436"/>
                  </a:lnTo>
                  <a:lnTo>
                    <a:pt x="14305" y="129400"/>
                  </a:lnTo>
                  <a:lnTo>
                    <a:pt x="6873" y="99302"/>
                  </a:lnTo>
                  <a:lnTo>
                    <a:pt x="1847" y="54663"/>
                  </a:lnTo>
                  <a:lnTo>
                    <a:pt x="0" y="0"/>
                  </a:lnTo>
                </a:path>
                <a:path w="3863975" h="568960">
                  <a:moveTo>
                    <a:pt x="489712" y="121805"/>
                  </a:moveTo>
                  <a:lnTo>
                    <a:pt x="517525" y="568921"/>
                  </a:lnTo>
                </a:path>
                <a:path w="3863975" h="568960">
                  <a:moveTo>
                    <a:pt x="517525" y="568921"/>
                  </a:moveTo>
                  <a:lnTo>
                    <a:pt x="3863593" y="568921"/>
                  </a:lnTo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54" y="5909233"/>
              <a:ext cx="3235325" cy="172085"/>
            </a:xfrm>
            <a:custGeom>
              <a:avLst/>
              <a:gdLst/>
              <a:ahLst/>
              <a:cxnLst/>
              <a:rect l="l" t="t" r="r" b="b"/>
              <a:pathLst>
                <a:path w="3235325" h="172085">
                  <a:moveTo>
                    <a:pt x="3234817" y="0"/>
                  </a:moveTo>
                  <a:lnTo>
                    <a:pt x="3233701" y="33403"/>
                  </a:lnTo>
                  <a:lnTo>
                    <a:pt x="3230657" y="60680"/>
                  </a:lnTo>
                  <a:lnTo>
                    <a:pt x="3226137" y="79070"/>
                  </a:lnTo>
                  <a:lnTo>
                    <a:pt x="3220593" y="85813"/>
                  </a:lnTo>
                  <a:lnTo>
                    <a:pt x="1631696" y="85813"/>
                  </a:lnTo>
                  <a:lnTo>
                    <a:pt x="1626151" y="92559"/>
                  </a:lnTo>
                  <a:lnTo>
                    <a:pt x="1621631" y="110953"/>
                  </a:lnTo>
                  <a:lnTo>
                    <a:pt x="1618587" y="138234"/>
                  </a:lnTo>
                  <a:lnTo>
                    <a:pt x="1617472" y="171640"/>
                  </a:lnTo>
                  <a:lnTo>
                    <a:pt x="1616336" y="138234"/>
                  </a:lnTo>
                  <a:lnTo>
                    <a:pt x="1613249" y="110953"/>
                  </a:lnTo>
                  <a:lnTo>
                    <a:pt x="1608685" y="92559"/>
                  </a:lnTo>
                  <a:lnTo>
                    <a:pt x="1603121" y="85813"/>
                  </a:lnTo>
                  <a:lnTo>
                    <a:pt x="14350" y="85813"/>
                  </a:lnTo>
                  <a:lnTo>
                    <a:pt x="8786" y="79070"/>
                  </a:lnTo>
                  <a:lnTo>
                    <a:pt x="4222" y="60680"/>
                  </a:lnTo>
                  <a:lnTo>
                    <a:pt x="1135" y="33403"/>
                  </a:lnTo>
                  <a:lnTo>
                    <a:pt x="0" y="0"/>
                  </a:lnTo>
                </a:path>
              </a:pathLst>
            </a:custGeom>
            <a:ln w="6349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09715" y="5909233"/>
              <a:ext cx="76200" cy="447675"/>
            </a:xfrm>
            <a:custGeom>
              <a:avLst/>
              <a:gdLst/>
              <a:ahLst/>
              <a:cxnLst/>
              <a:rect l="l" t="t" r="r" b="b"/>
              <a:pathLst>
                <a:path w="76200" h="447675">
                  <a:moveTo>
                    <a:pt x="34915" y="76063"/>
                  </a:moveTo>
                  <a:lnTo>
                    <a:pt x="23494" y="447014"/>
                  </a:lnTo>
                  <a:lnTo>
                    <a:pt x="29844" y="447217"/>
                  </a:lnTo>
                  <a:lnTo>
                    <a:pt x="41265" y="76260"/>
                  </a:lnTo>
                  <a:lnTo>
                    <a:pt x="34915" y="76063"/>
                  </a:lnTo>
                  <a:close/>
                </a:path>
                <a:path w="76200" h="447675">
                  <a:moveTo>
                    <a:pt x="69754" y="63373"/>
                  </a:moveTo>
                  <a:lnTo>
                    <a:pt x="35305" y="63373"/>
                  </a:lnTo>
                  <a:lnTo>
                    <a:pt x="41655" y="63563"/>
                  </a:lnTo>
                  <a:lnTo>
                    <a:pt x="41265" y="76260"/>
                  </a:lnTo>
                  <a:lnTo>
                    <a:pt x="76200" y="77343"/>
                  </a:lnTo>
                  <a:lnTo>
                    <a:pt x="69754" y="63373"/>
                  </a:lnTo>
                  <a:close/>
                </a:path>
                <a:path w="76200" h="447675">
                  <a:moveTo>
                    <a:pt x="35305" y="63373"/>
                  </a:moveTo>
                  <a:lnTo>
                    <a:pt x="34915" y="76063"/>
                  </a:lnTo>
                  <a:lnTo>
                    <a:pt x="41265" y="76260"/>
                  </a:lnTo>
                  <a:lnTo>
                    <a:pt x="41655" y="63563"/>
                  </a:lnTo>
                  <a:lnTo>
                    <a:pt x="35305" y="63373"/>
                  </a:lnTo>
                  <a:close/>
                </a:path>
                <a:path w="76200" h="447675">
                  <a:moveTo>
                    <a:pt x="40512" y="0"/>
                  </a:moveTo>
                  <a:lnTo>
                    <a:pt x="0" y="74980"/>
                  </a:lnTo>
                  <a:lnTo>
                    <a:pt x="34915" y="76063"/>
                  </a:lnTo>
                  <a:lnTo>
                    <a:pt x="35305" y="63373"/>
                  </a:lnTo>
                  <a:lnTo>
                    <a:pt x="69754" y="63373"/>
                  </a:lnTo>
                  <a:lnTo>
                    <a:pt x="4051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240284"/>
            <a:ext cx="87388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6. </a:t>
            </a:r>
            <a:r>
              <a:rPr sz="1800" spc="-15" dirty="0">
                <a:latin typeface="Times New Roman"/>
                <a:cs typeface="Times New Roman"/>
              </a:rPr>
              <a:t>Йодид </a:t>
            </a:r>
            <a:r>
              <a:rPr sz="1800" spc="-5" dirty="0">
                <a:latin typeface="Times New Roman"/>
                <a:cs typeface="Times New Roman"/>
              </a:rPr>
              <a:t>калия прореагировал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нитритом </a:t>
            </a:r>
            <a:r>
              <a:rPr sz="1800" spc="-5" dirty="0">
                <a:latin typeface="Times New Roman"/>
                <a:cs typeface="Times New Roman"/>
              </a:rPr>
              <a:t>калия </a:t>
            </a:r>
            <a:r>
              <a:rPr sz="1800" dirty="0">
                <a:latin typeface="Times New Roman"/>
                <a:cs typeface="Times New Roman"/>
              </a:rPr>
              <a:t>в присутствии серной </a:t>
            </a:r>
            <a:r>
              <a:rPr sz="1800" spc="-5" dirty="0">
                <a:latin typeface="Times New Roman"/>
                <a:cs typeface="Times New Roman"/>
              </a:rPr>
              <a:t>кислоты.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Образовавшийся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собрали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колбу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5" dirty="0">
                <a:latin typeface="Times New Roman"/>
                <a:cs typeface="Times New Roman"/>
              </a:rPr>
              <a:t> при </a:t>
            </a:r>
            <a:r>
              <a:rPr sz="1800" spc="-10" dirty="0">
                <a:latin typeface="Times New Roman"/>
                <a:cs typeface="Times New Roman"/>
              </a:rPr>
              <a:t>стоянии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воздухе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в </a:t>
            </a:r>
            <a:r>
              <a:rPr sz="1800" spc="-35" dirty="0">
                <a:latin typeface="Times New Roman"/>
                <a:cs typeface="Times New Roman"/>
              </a:rPr>
              <a:t>колбе </a:t>
            </a:r>
            <a:r>
              <a:rPr sz="1800" dirty="0">
                <a:latin typeface="Times New Roman"/>
                <a:cs typeface="Times New Roman"/>
              </a:rPr>
              <a:t>постепенно окрасился в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spc="-30" dirty="0">
                <a:latin typeface="Times New Roman"/>
                <a:cs typeface="Times New Roman"/>
              </a:rPr>
              <a:t>цвет.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dirty="0">
                <a:latin typeface="Times New Roman"/>
                <a:cs typeface="Times New Roman"/>
              </a:rPr>
              <a:t>газ смешали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кислородом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пропустили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через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образовалась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кислота.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концентрированный</a:t>
            </a:r>
            <a:r>
              <a:rPr sz="1800" dirty="0">
                <a:latin typeface="Times New Roman"/>
                <a:cs typeface="Times New Roman"/>
              </a:rPr>
              <a:t> раствор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внесли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пирит,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</a:t>
            </a:r>
            <a:r>
              <a:rPr sz="1800" spc="-5" dirty="0">
                <a:latin typeface="Times New Roman"/>
                <a:cs typeface="Times New Roman"/>
              </a:rPr>
              <a:t> полное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9194" y="1612138"/>
            <a:ext cx="3716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растворение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8824" y="2277313"/>
            <a:ext cx="9323705" cy="2620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870"/>
              </a:lnSpc>
              <a:spcBef>
                <a:spcPts val="100"/>
              </a:spcBef>
            </a:pPr>
            <a:r>
              <a:rPr sz="2400" b="1" i="1" spc="-5" dirty="0">
                <a:latin typeface="Times New Roman"/>
                <a:cs typeface="Times New Roman"/>
              </a:rPr>
              <a:t>Анализ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ts val="2980"/>
              </a:lnSpc>
              <a:spcBef>
                <a:spcPts val="409"/>
              </a:spcBef>
            </a:pPr>
            <a:r>
              <a:rPr sz="2400" b="1" dirty="0">
                <a:latin typeface="Times New Roman"/>
                <a:cs typeface="Times New Roman"/>
              </a:rPr>
              <a:t>2-й </a:t>
            </a:r>
            <a:r>
              <a:rPr sz="2400" b="1" spc="-35" dirty="0">
                <a:latin typeface="Times New Roman"/>
                <a:cs typeface="Times New Roman"/>
              </a:rPr>
              <a:t>фрагмент. </a:t>
            </a:r>
            <a:r>
              <a:rPr sz="2400" spc="-5" dirty="0">
                <a:latin typeface="Times New Roman"/>
                <a:cs typeface="Times New Roman"/>
              </a:rPr>
              <a:t>«</a:t>
            </a:r>
            <a:r>
              <a:rPr sz="2000" spc="-5" dirty="0">
                <a:latin typeface="Times New Roman"/>
                <a:cs typeface="Times New Roman"/>
              </a:rPr>
              <a:t>Образовавшийся при </a:t>
            </a:r>
            <a:r>
              <a:rPr sz="2000" spc="-15" dirty="0">
                <a:latin typeface="Times New Roman"/>
                <a:cs typeface="Times New Roman"/>
              </a:rPr>
              <a:t>этом </a:t>
            </a:r>
            <a:r>
              <a:rPr sz="2800" b="1" spc="-5" dirty="0">
                <a:latin typeface="Times New Roman"/>
                <a:cs typeface="Times New Roman"/>
              </a:rPr>
              <a:t>газ </a:t>
            </a:r>
            <a:r>
              <a:rPr sz="2000" dirty="0">
                <a:latin typeface="Times New Roman"/>
                <a:cs typeface="Times New Roman"/>
              </a:rPr>
              <a:t>собрали в </a:t>
            </a:r>
            <a:r>
              <a:rPr sz="2000" spc="-40" dirty="0">
                <a:latin typeface="Times New Roman"/>
                <a:cs typeface="Times New Roman"/>
              </a:rPr>
              <a:t>колбу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15" dirty="0">
                <a:latin typeface="Times New Roman"/>
                <a:cs typeface="Times New Roman"/>
              </a:rPr>
              <a:t>наблюдали, </a:t>
            </a:r>
            <a:r>
              <a:rPr sz="2000" spc="-10" dirty="0">
                <a:latin typeface="Times New Roman"/>
                <a:cs typeface="Times New Roman"/>
              </a:rPr>
              <a:t>как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стоянии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воздухе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газ</a:t>
            </a:r>
            <a:r>
              <a:rPr sz="24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колбе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постепенно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окрасился в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бурый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цвет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  <a:p>
            <a:pPr marL="38100" marR="541655">
              <a:lnSpc>
                <a:spcPct val="111400"/>
              </a:lnSpc>
              <a:spcBef>
                <a:spcPts val="1585"/>
              </a:spcBef>
            </a:pPr>
            <a:r>
              <a:rPr sz="2400" spc="-10" dirty="0">
                <a:latin typeface="Times New Roman"/>
                <a:cs typeface="Times New Roman"/>
              </a:rPr>
              <a:t>Бурый </a:t>
            </a:r>
            <a:r>
              <a:rPr sz="2400" spc="-5" dirty="0">
                <a:latin typeface="Times New Roman"/>
                <a:cs typeface="Times New Roman"/>
              </a:rPr>
              <a:t>газ образуется при </a:t>
            </a:r>
            <a:r>
              <a:rPr sz="2400" dirty="0">
                <a:latin typeface="Times New Roman"/>
                <a:cs typeface="Times New Roman"/>
              </a:rPr>
              <a:t>окислении </a:t>
            </a:r>
            <a:r>
              <a:rPr sz="2400" spc="-10" dirty="0">
                <a:latin typeface="Times New Roman"/>
                <a:cs typeface="Times New Roman"/>
              </a:rPr>
              <a:t>оксида </a:t>
            </a:r>
            <a:r>
              <a:rPr sz="2400" spc="-5" dirty="0">
                <a:latin typeface="Times New Roman"/>
                <a:cs typeface="Times New Roman"/>
              </a:rPr>
              <a:t>азота(II) </a:t>
            </a:r>
            <a:r>
              <a:rPr sz="2400" spc="-15" dirty="0">
                <a:latin typeface="Times New Roman"/>
                <a:cs typeface="Times New Roman"/>
              </a:rPr>
              <a:t>кислородом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воздуха.</a:t>
            </a:r>
            <a:r>
              <a:rPr sz="2400" spc="-5" dirty="0">
                <a:latin typeface="Times New Roman"/>
                <a:cs typeface="Times New Roman"/>
              </a:rPr>
              <a:t> Реакция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протекает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легко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" dirty="0">
                <a:latin typeface="Times New Roman"/>
                <a:cs typeface="Times New Roman"/>
              </a:rPr>
              <a:t>самопроизвольно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(во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времени).</a:t>
            </a:r>
            <a:endParaRPr sz="24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310"/>
              </a:spcBef>
            </a:pP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2)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2NO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 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29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 2NO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5554345" y="1681988"/>
            <a:ext cx="5617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1)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2KI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2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I</a:t>
            </a:r>
            <a:r>
              <a:rPr sz="18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↓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2NO↑</a:t>
            </a:r>
            <a:r>
              <a:rPr sz="1800" spc="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240284"/>
            <a:ext cx="87388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6. </a:t>
            </a:r>
            <a:r>
              <a:rPr sz="1800" spc="-15" dirty="0">
                <a:latin typeface="Times New Roman"/>
                <a:cs typeface="Times New Roman"/>
              </a:rPr>
              <a:t>Йодид </a:t>
            </a:r>
            <a:r>
              <a:rPr sz="1800" spc="-5" dirty="0">
                <a:latin typeface="Times New Roman"/>
                <a:cs typeface="Times New Roman"/>
              </a:rPr>
              <a:t>калия прореагировал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нитритом </a:t>
            </a:r>
            <a:r>
              <a:rPr sz="1800" spc="-5" dirty="0">
                <a:latin typeface="Times New Roman"/>
                <a:cs typeface="Times New Roman"/>
              </a:rPr>
              <a:t>калия </a:t>
            </a:r>
            <a:r>
              <a:rPr sz="1800" dirty="0">
                <a:latin typeface="Times New Roman"/>
                <a:cs typeface="Times New Roman"/>
              </a:rPr>
              <a:t>в присутствии серной </a:t>
            </a:r>
            <a:r>
              <a:rPr sz="1800" spc="-5" dirty="0">
                <a:latin typeface="Times New Roman"/>
                <a:cs typeface="Times New Roman"/>
              </a:rPr>
              <a:t>кислоты.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Образовавшийся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собрали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колбу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5" dirty="0">
                <a:latin typeface="Times New Roman"/>
                <a:cs typeface="Times New Roman"/>
              </a:rPr>
              <a:t> при </a:t>
            </a:r>
            <a:r>
              <a:rPr sz="1800" spc="-10" dirty="0">
                <a:latin typeface="Times New Roman"/>
                <a:cs typeface="Times New Roman"/>
              </a:rPr>
              <a:t>стоянии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воздухе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в </a:t>
            </a:r>
            <a:r>
              <a:rPr sz="1800" spc="-35" dirty="0">
                <a:latin typeface="Times New Roman"/>
                <a:cs typeface="Times New Roman"/>
              </a:rPr>
              <a:t>колбе </a:t>
            </a:r>
            <a:r>
              <a:rPr sz="1800" dirty="0">
                <a:latin typeface="Times New Roman"/>
                <a:cs typeface="Times New Roman"/>
              </a:rPr>
              <a:t>постепенно окрасился в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spc="-30" dirty="0">
                <a:latin typeface="Times New Roman"/>
                <a:cs typeface="Times New Roman"/>
              </a:rPr>
              <a:t>цвет.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dirty="0">
                <a:latin typeface="Times New Roman"/>
                <a:cs typeface="Times New Roman"/>
              </a:rPr>
              <a:t>газ смешали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кислородом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пропустили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через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образовалась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кислота.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концентрированный</a:t>
            </a:r>
            <a:r>
              <a:rPr sz="1800" dirty="0">
                <a:latin typeface="Times New Roman"/>
                <a:cs typeface="Times New Roman"/>
              </a:rPr>
              <a:t> раствор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внесли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пирит,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</a:t>
            </a:r>
            <a:r>
              <a:rPr sz="1800" spc="-5" dirty="0">
                <a:latin typeface="Times New Roman"/>
                <a:cs typeface="Times New Roman"/>
              </a:rPr>
              <a:t> полное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9194" y="1612138"/>
            <a:ext cx="3716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растворение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6124" y="2277313"/>
            <a:ext cx="9448800" cy="2529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latin typeface="Times New Roman"/>
                <a:cs typeface="Times New Roman"/>
              </a:rPr>
              <a:t>Анализ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50800" marR="1778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3-й </a:t>
            </a:r>
            <a:r>
              <a:rPr sz="2400" b="1" spc="-35" dirty="0">
                <a:latin typeface="Times New Roman"/>
                <a:cs typeface="Times New Roman"/>
              </a:rPr>
              <a:t>фрагмент. </a:t>
            </a:r>
            <a:r>
              <a:rPr sz="2400" spc="-5" dirty="0">
                <a:latin typeface="Times New Roman"/>
                <a:cs typeface="Times New Roman"/>
              </a:rPr>
              <a:t>«</a:t>
            </a:r>
            <a:r>
              <a:rPr sz="2000" spc="-5" dirty="0">
                <a:latin typeface="Times New Roman"/>
                <a:cs typeface="Times New Roman"/>
              </a:rPr>
              <a:t>Полученный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бурый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газ </a:t>
            </a:r>
            <a:r>
              <a:rPr sz="2000" dirty="0">
                <a:latin typeface="Times New Roman"/>
                <a:cs typeface="Times New Roman"/>
              </a:rPr>
              <a:t>смешали с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кислородом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пропустили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через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воду</a:t>
            </a:r>
            <a:r>
              <a:rPr sz="2000" spc="-20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этом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образовалась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кислота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50800" marR="658495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Взаимодействие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5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современный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способ</a:t>
            </a:r>
            <a:r>
              <a:rPr sz="2400" spc="-5" dirty="0">
                <a:latin typeface="Times New Roman"/>
                <a:cs typeface="Times New Roman"/>
              </a:rPr>
              <a:t> получения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промышленности.</a:t>
            </a:r>
            <a:endParaRPr sz="2400">
              <a:latin typeface="Times New Roman"/>
              <a:cs typeface="Times New Roman"/>
            </a:endParaRPr>
          </a:p>
          <a:p>
            <a:pPr marL="279400">
              <a:lnSpc>
                <a:spcPct val="100000"/>
              </a:lnSpc>
            </a:pP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3)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4NO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r>
              <a:rPr sz="2400" spc="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24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4HNO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5554345" y="1681988"/>
            <a:ext cx="56172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1)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2KI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2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I</a:t>
            </a:r>
            <a:r>
              <a:rPr sz="18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↓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2NO↑</a:t>
            </a:r>
            <a:r>
              <a:rPr sz="1800" spc="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2)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2NO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19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endParaRPr sz="1800" baseline="-20833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240284"/>
            <a:ext cx="87388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6. </a:t>
            </a:r>
            <a:r>
              <a:rPr sz="1800" spc="-15" dirty="0">
                <a:latin typeface="Times New Roman"/>
                <a:cs typeface="Times New Roman"/>
              </a:rPr>
              <a:t>Йодид </a:t>
            </a:r>
            <a:r>
              <a:rPr sz="1800" spc="-5" dirty="0">
                <a:latin typeface="Times New Roman"/>
                <a:cs typeface="Times New Roman"/>
              </a:rPr>
              <a:t>калия прореагировал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нитритом </a:t>
            </a:r>
            <a:r>
              <a:rPr sz="1800" spc="-5" dirty="0">
                <a:latin typeface="Times New Roman"/>
                <a:cs typeface="Times New Roman"/>
              </a:rPr>
              <a:t>калия </a:t>
            </a:r>
            <a:r>
              <a:rPr sz="1800" dirty="0">
                <a:latin typeface="Times New Roman"/>
                <a:cs typeface="Times New Roman"/>
              </a:rPr>
              <a:t>в присутствии серной </a:t>
            </a:r>
            <a:r>
              <a:rPr sz="1800" spc="-5" dirty="0">
                <a:latin typeface="Times New Roman"/>
                <a:cs typeface="Times New Roman"/>
              </a:rPr>
              <a:t>кислоты.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Образовавшийся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собрали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колбу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5" dirty="0">
                <a:latin typeface="Times New Roman"/>
                <a:cs typeface="Times New Roman"/>
              </a:rPr>
              <a:t> при </a:t>
            </a:r>
            <a:r>
              <a:rPr sz="1800" spc="-10" dirty="0">
                <a:latin typeface="Times New Roman"/>
                <a:cs typeface="Times New Roman"/>
              </a:rPr>
              <a:t>стоянии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воздухе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в </a:t>
            </a:r>
            <a:r>
              <a:rPr sz="1800" spc="-35" dirty="0">
                <a:latin typeface="Times New Roman"/>
                <a:cs typeface="Times New Roman"/>
              </a:rPr>
              <a:t>колбе </a:t>
            </a:r>
            <a:r>
              <a:rPr sz="1800" dirty="0">
                <a:latin typeface="Times New Roman"/>
                <a:cs typeface="Times New Roman"/>
              </a:rPr>
              <a:t>постепенно окрасился в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spc="-30" dirty="0">
                <a:latin typeface="Times New Roman"/>
                <a:cs typeface="Times New Roman"/>
              </a:rPr>
              <a:t>цвет.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dirty="0">
                <a:latin typeface="Times New Roman"/>
                <a:cs typeface="Times New Roman"/>
              </a:rPr>
              <a:t>газ смешали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кислородом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пропустили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через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образовалась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кислота.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концентрированный</a:t>
            </a:r>
            <a:r>
              <a:rPr sz="1800" dirty="0">
                <a:latin typeface="Times New Roman"/>
                <a:cs typeface="Times New Roman"/>
              </a:rPr>
              <a:t> раствор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внесли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пирит,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</a:t>
            </a:r>
            <a:r>
              <a:rPr sz="1800" spc="-5" dirty="0">
                <a:latin typeface="Times New Roman"/>
                <a:cs typeface="Times New Roman"/>
              </a:rPr>
              <a:t> полное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9194" y="1612138"/>
            <a:ext cx="3716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растворение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84224" y="2277313"/>
            <a:ext cx="24714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latin typeface="Times New Roman"/>
                <a:cs typeface="Times New Roman"/>
              </a:rPr>
              <a:t>Анализ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-3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6124" y="2643378"/>
            <a:ext cx="9154795" cy="2500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177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4-й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фрагмент.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полученный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концентрированный</a:t>
            </a:r>
            <a:r>
              <a:rPr sz="2400" b="1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раствор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кислоты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внесли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пирит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этом</a:t>
            </a:r>
            <a:r>
              <a:rPr sz="2000" spc="-20" dirty="0">
                <a:latin typeface="Times New Roman"/>
                <a:cs typeface="Times New Roman"/>
              </a:rPr>
              <a:t> наблюдали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его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полное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растворение</a:t>
            </a:r>
            <a:r>
              <a:rPr sz="24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выделение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бурого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газа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  <a:p>
            <a:pPr marL="50800" marR="616585">
              <a:lnSpc>
                <a:spcPct val="100000"/>
              </a:lnSpc>
              <a:spcBef>
                <a:spcPts val="2205"/>
              </a:spcBef>
            </a:pPr>
            <a:r>
              <a:rPr sz="2400" spc="-5" dirty="0">
                <a:latin typeface="Times New Roman"/>
                <a:cs typeface="Times New Roman"/>
              </a:rPr>
              <a:t>Пирит Fe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–1</a:t>
            </a:r>
            <a:r>
              <a:rPr sz="2400" spc="-7" baseline="-20833" dirty="0">
                <a:latin typeface="Times New Roman"/>
                <a:cs typeface="Times New Roman"/>
              </a:rPr>
              <a:t>2 </a:t>
            </a:r>
            <a:r>
              <a:rPr sz="2400" spc="-10" dirty="0">
                <a:latin typeface="Times New Roman"/>
                <a:cs typeface="Times New Roman"/>
              </a:rPr>
              <a:t>содержит </a:t>
            </a:r>
            <a:r>
              <a:rPr sz="2400" spc="-15" dirty="0">
                <a:latin typeface="Times New Roman"/>
                <a:cs typeface="Times New Roman"/>
              </a:rPr>
              <a:t>два </a:t>
            </a:r>
            <a:r>
              <a:rPr sz="2400" dirty="0">
                <a:latin typeface="Times New Roman"/>
                <a:cs typeface="Times New Roman"/>
              </a:rPr>
              <a:t>восстановителя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S</a:t>
            </a:r>
            <a:r>
              <a:rPr sz="2400" baseline="24305" dirty="0">
                <a:latin typeface="Times New Roman"/>
                <a:cs typeface="Times New Roman"/>
              </a:rPr>
              <a:t>–1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5" dirty="0">
                <a:latin typeface="Times New Roman"/>
                <a:cs typeface="Times New Roman"/>
              </a:rPr>
              <a:t>HN</a:t>
            </a:r>
            <a:r>
              <a:rPr sz="2400" spc="-7" baseline="24305" dirty="0">
                <a:latin typeface="Times New Roman"/>
                <a:cs typeface="Times New Roman"/>
              </a:rPr>
              <a:t>+5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сильный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продукт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восстановления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0" dirty="0">
                <a:latin typeface="Times New Roman"/>
                <a:cs typeface="Times New Roman"/>
              </a:rPr>
              <a:t>NO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(бурый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газ).</a:t>
            </a:r>
            <a:endParaRPr sz="2400">
              <a:latin typeface="Times New Roman"/>
              <a:cs typeface="Times New Roman"/>
            </a:endParaRPr>
          </a:p>
          <a:p>
            <a:pPr marL="4318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4)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FeS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18HNO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34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=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Fe(NO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15NO</a:t>
            </a:r>
            <a:r>
              <a:rPr sz="24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r>
              <a:rPr sz="2400" spc="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24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7H</a:t>
            </a:r>
            <a:r>
              <a:rPr sz="24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2400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54345" y="1681988"/>
            <a:ext cx="561721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1)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2KI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2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I</a:t>
            </a:r>
            <a:r>
              <a:rPr sz="18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↓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2NO↑</a:t>
            </a:r>
            <a:r>
              <a:rPr sz="1800" spc="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2)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2NO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19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endParaRPr sz="1800" baseline="-20833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3)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4NO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0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4HNO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79827" y="5089271"/>
            <a:ext cx="9525" cy="267970"/>
          </a:xfrm>
          <a:custGeom>
            <a:avLst/>
            <a:gdLst/>
            <a:ahLst/>
            <a:cxnLst/>
            <a:rect l="l" t="t" r="r" b="b"/>
            <a:pathLst>
              <a:path w="9525" h="267970">
                <a:moveTo>
                  <a:pt x="9144" y="0"/>
                </a:moveTo>
                <a:lnTo>
                  <a:pt x="0" y="267842"/>
                </a:lnTo>
              </a:path>
            </a:pathLst>
          </a:custGeom>
          <a:ln w="1905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2188972" y="5079746"/>
            <a:ext cx="5440680" cy="869315"/>
            <a:chOff x="2188972" y="5079746"/>
            <a:chExt cx="5440680" cy="869315"/>
          </a:xfrm>
        </p:grpSpPr>
        <p:sp>
          <p:nvSpPr>
            <p:cNvPr id="10" name="object 10"/>
            <p:cNvSpPr/>
            <p:nvPr/>
          </p:nvSpPr>
          <p:spPr>
            <a:xfrm>
              <a:off x="2188972" y="5421757"/>
              <a:ext cx="2383155" cy="0"/>
            </a:xfrm>
            <a:custGeom>
              <a:avLst/>
              <a:gdLst/>
              <a:ahLst/>
              <a:cxnLst/>
              <a:rect l="l" t="t" r="r" b="b"/>
              <a:pathLst>
                <a:path w="2383154">
                  <a:moveTo>
                    <a:pt x="0" y="0"/>
                  </a:moveTo>
                  <a:lnTo>
                    <a:pt x="2383028" y="0"/>
                  </a:lnTo>
                </a:path>
              </a:pathLst>
            </a:custGeom>
            <a:ln w="190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16627" y="5089144"/>
              <a:ext cx="111125" cy="332740"/>
            </a:xfrm>
            <a:custGeom>
              <a:avLst/>
              <a:gdLst/>
              <a:ahLst/>
              <a:cxnLst/>
              <a:rect l="l" t="t" r="r" b="b"/>
              <a:pathLst>
                <a:path w="111125" h="332739">
                  <a:moveTo>
                    <a:pt x="55372" y="37900"/>
                  </a:moveTo>
                  <a:lnTo>
                    <a:pt x="45847" y="54228"/>
                  </a:lnTo>
                  <a:lnTo>
                    <a:pt x="45847" y="332612"/>
                  </a:lnTo>
                  <a:lnTo>
                    <a:pt x="64897" y="332612"/>
                  </a:lnTo>
                  <a:lnTo>
                    <a:pt x="64897" y="54228"/>
                  </a:lnTo>
                  <a:lnTo>
                    <a:pt x="55372" y="37900"/>
                  </a:lnTo>
                  <a:close/>
                </a:path>
                <a:path w="111125" h="332739">
                  <a:moveTo>
                    <a:pt x="55372" y="0"/>
                  </a:moveTo>
                  <a:lnTo>
                    <a:pt x="0" y="94868"/>
                  </a:lnTo>
                  <a:lnTo>
                    <a:pt x="1524" y="100710"/>
                  </a:lnTo>
                  <a:lnTo>
                    <a:pt x="10668" y="106044"/>
                  </a:lnTo>
                  <a:lnTo>
                    <a:pt x="16510" y="104520"/>
                  </a:lnTo>
                  <a:lnTo>
                    <a:pt x="45847" y="54228"/>
                  </a:lnTo>
                  <a:lnTo>
                    <a:pt x="45847" y="18922"/>
                  </a:lnTo>
                  <a:lnTo>
                    <a:pt x="66417" y="18922"/>
                  </a:lnTo>
                  <a:lnTo>
                    <a:pt x="55372" y="0"/>
                  </a:lnTo>
                  <a:close/>
                </a:path>
                <a:path w="111125" h="332739">
                  <a:moveTo>
                    <a:pt x="66417" y="18922"/>
                  </a:moveTo>
                  <a:lnTo>
                    <a:pt x="64897" y="18922"/>
                  </a:lnTo>
                  <a:lnTo>
                    <a:pt x="64897" y="54228"/>
                  </a:lnTo>
                  <a:lnTo>
                    <a:pt x="94234" y="104520"/>
                  </a:lnTo>
                  <a:lnTo>
                    <a:pt x="100075" y="106044"/>
                  </a:lnTo>
                  <a:lnTo>
                    <a:pt x="109220" y="100710"/>
                  </a:lnTo>
                  <a:lnTo>
                    <a:pt x="110744" y="94868"/>
                  </a:lnTo>
                  <a:lnTo>
                    <a:pt x="66417" y="18922"/>
                  </a:lnTo>
                  <a:close/>
                </a:path>
                <a:path w="111125" h="332739">
                  <a:moveTo>
                    <a:pt x="64897" y="18922"/>
                  </a:moveTo>
                  <a:lnTo>
                    <a:pt x="45847" y="18922"/>
                  </a:lnTo>
                  <a:lnTo>
                    <a:pt x="45847" y="54228"/>
                  </a:lnTo>
                  <a:lnTo>
                    <a:pt x="55372" y="37900"/>
                  </a:lnTo>
                  <a:lnTo>
                    <a:pt x="47117" y="23748"/>
                  </a:lnTo>
                  <a:lnTo>
                    <a:pt x="64897" y="23748"/>
                  </a:lnTo>
                  <a:lnTo>
                    <a:pt x="64897" y="18922"/>
                  </a:lnTo>
                  <a:close/>
                </a:path>
                <a:path w="111125" h="332739">
                  <a:moveTo>
                    <a:pt x="64897" y="23748"/>
                  </a:moveTo>
                  <a:lnTo>
                    <a:pt x="63626" y="23748"/>
                  </a:lnTo>
                  <a:lnTo>
                    <a:pt x="55372" y="37900"/>
                  </a:lnTo>
                  <a:lnTo>
                    <a:pt x="64897" y="54228"/>
                  </a:lnTo>
                  <a:lnTo>
                    <a:pt x="64897" y="23748"/>
                  </a:lnTo>
                  <a:close/>
                </a:path>
                <a:path w="111125" h="332739">
                  <a:moveTo>
                    <a:pt x="63626" y="23748"/>
                  </a:moveTo>
                  <a:lnTo>
                    <a:pt x="47117" y="23748"/>
                  </a:lnTo>
                  <a:lnTo>
                    <a:pt x="55372" y="37900"/>
                  </a:lnTo>
                  <a:lnTo>
                    <a:pt x="63626" y="23748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73757" y="5198110"/>
              <a:ext cx="18415" cy="417830"/>
            </a:xfrm>
            <a:custGeom>
              <a:avLst/>
              <a:gdLst/>
              <a:ahLst/>
              <a:cxnLst/>
              <a:rect l="l" t="t" r="r" b="b"/>
              <a:pathLst>
                <a:path w="18414" h="417829">
                  <a:moveTo>
                    <a:pt x="0" y="0"/>
                  </a:moveTo>
                  <a:lnTo>
                    <a:pt x="18415" y="417588"/>
                  </a:lnTo>
                </a:path>
              </a:pathLst>
            </a:custGeom>
            <a:ln w="190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92172" y="5089144"/>
              <a:ext cx="4091940" cy="582295"/>
            </a:xfrm>
            <a:custGeom>
              <a:avLst/>
              <a:gdLst/>
              <a:ahLst/>
              <a:cxnLst/>
              <a:rect l="l" t="t" r="r" b="b"/>
              <a:pathLst>
                <a:path w="4091940" h="582295">
                  <a:moveTo>
                    <a:pt x="4091686" y="94869"/>
                  </a:moveTo>
                  <a:lnTo>
                    <a:pt x="4047350" y="18923"/>
                  </a:lnTo>
                  <a:lnTo>
                    <a:pt x="4036314" y="0"/>
                  </a:lnTo>
                  <a:lnTo>
                    <a:pt x="3983609" y="90297"/>
                  </a:lnTo>
                  <a:lnTo>
                    <a:pt x="3981069" y="94869"/>
                  </a:lnTo>
                  <a:lnTo>
                    <a:pt x="3982593" y="100711"/>
                  </a:lnTo>
                  <a:lnTo>
                    <a:pt x="3987038" y="103378"/>
                  </a:lnTo>
                  <a:lnTo>
                    <a:pt x="3991610" y="106045"/>
                  </a:lnTo>
                  <a:lnTo>
                    <a:pt x="3997452" y="104521"/>
                  </a:lnTo>
                  <a:lnTo>
                    <a:pt x="4026776" y="54241"/>
                  </a:lnTo>
                  <a:lnTo>
                    <a:pt x="4026789" y="18923"/>
                  </a:lnTo>
                  <a:lnTo>
                    <a:pt x="4026789" y="54241"/>
                  </a:lnTo>
                  <a:lnTo>
                    <a:pt x="4026789" y="520941"/>
                  </a:lnTo>
                  <a:lnTo>
                    <a:pt x="4020096" y="517029"/>
                  </a:lnTo>
                  <a:lnTo>
                    <a:pt x="3946017" y="473837"/>
                  </a:lnTo>
                  <a:lnTo>
                    <a:pt x="3941572" y="471170"/>
                  </a:lnTo>
                  <a:lnTo>
                    <a:pt x="3935730" y="472821"/>
                  </a:lnTo>
                  <a:lnTo>
                    <a:pt x="3933063" y="477266"/>
                  </a:lnTo>
                  <a:lnTo>
                    <a:pt x="3930396" y="481838"/>
                  </a:lnTo>
                  <a:lnTo>
                    <a:pt x="3931920" y="487680"/>
                  </a:lnTo>
                  <a:lnTo>
                    <a:pt x="3982237" y="517029"/>
                  </a:lnTo>
                  <a:lnTo>
                    <a:pt x="0" y="517029"/>
                  </a:lnTo>
                  <a:lnTo>
                    <a:pt x="0" y="536079"/>
                  </a:lnTo>
                  <a:lnTo>
                    <a:pt x="3982237" y="536079"/>
                  </a:lnTo>
                  <a:lnTo>
                    <a:pt x="3931920" y="565429"/>
                  </a:lnTo>
                  <a:lnTo>
                    <a:pt x="3930396" y="571258"/>
                  </a:lnTo>
                  <a:lnTo>
                    <a:pt x="3935730" y="580351"/>
                  </a:lnTo>
                  <a:lnTo>
                    <a:pt x="3941572" y="581888"/>
                  </a:lnTo>
                  <a:lnTo>
                    <a:pt x="3946017" y="579234"/>
                  </a:lnTo>
                  <a:lnTo>
                    <a:pt x="4020083" y="536079"/>
                  </a:lnTo>
                  <a:lnTo>
                    <a:pt x="4036441" y="526554"/>
                  </a:lnTo>
                  <a:lnTo>
                    <a:pt x="4045839" y="526554"/>
                  </a:lnTo>
                  <a:lnTo>
                    <a:pt x="4045839" y="54241"/>
                  </a:lnTo>
                  <a:lnTo>
                    <a:pt x="4075176" y="104521"/>
                  </a:lnTo>
                  <a:lnTo>
                    <a:pt x="4081018" y="106045"/>
                  </a:lnTo>
                  <a:lnTo>
                    <a:pt x="4090162" y="100711"/>
                  </a:lnTo>
                  <a:lnTo>
                    <a:pt x="4091686" y="94869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46729" y="5089271"/>
              <a:ext cx="4027170" cy="850265"/>
            </a:xfrm>
            <a:custGeom>
              <a:avLst/>
              <a:gdLst/>
              <a:ahLst/>
              <a:cxnLst/>
              <a:rect l="l" t="t" r="r" b="b"/>
              <a:pathLst>
                <a:path w="4027170" h="850264">
                  <a:moveTo>
                    <a:pt x="0" y="0"/>
                  </a:moveTo>
                  <a:lnTo>
                    <a:pt x="9271" y="849706"/>
                  </a:lnTo>
                </a:path>
                <a:path w="4027170" h="850264">
                  <a:moveTo>
                    <a:pt x="9271" y="849706"/>
                  </a:moveTo>
                  <a:lnTo>
                    <a:pt x="4027043" y="849706"/>
                  </a:lnTo>
                </a:path>
              </a:pathLst>
            </a:custGeom>
            <a:ln w="190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518526" y="5089144"/>
              <a:ext cx="111125" cy="850265"/>
            </a:xfrm>
            <a:custGeom>
              <a:avLst/>
              <a:gdLst/>
              <a:ahLst/>
              <a:cxnLst/>
              <a:rect l="l" t="t" r="r" b="b"/>
              <a:pathLst>
                <a:path w="111125" h="850264">
                  <a:moveTo>
                    <a:pt x="55308" y="37791"/>
                  </a:moveTo>
                  <a:lnTo>
                    <a:pt x="45847" y="54011"/>
                  </a:lnTo>
                  <a:lnTo>
                    <a:pt x="45720" y="849833"/>
                  </a:lnTo>
                  <a:lnTo>
                    <a:pt x="64770" y="849833"/>
                  </a:lnTo>
                  <a:lnTo>
                    <a:pt x="64770" y="54011"/>
                  </a:lnTo>
                  <a:lnTo>
                    <a:pt x="55308" y="37791"/>
                  </a:lnTo>
                  <a:close/>
                </a:path>
                <a:path w="111125" h="850264">
                  <a:moveTo>
                    <a:pt x="55245" y="0"/>
                  </a:moveTo>
                  <a:lnTo>
                    <a:pt x="0" y="94868"/>
                  </a:lnTo>
                  <a:lnTo>
                    <a:pt x="1524" y="100710"/>
                  </a:lnTo>
                  <a:lnTo>
                    <a:pt x="6096" y="103377"/>
                  </a:lnTo>
                  <a:lnTo>
                    <a:pt x="10541" y="106044"/>
                  </a:lnTo>
                  <a:lnTo>
                    <a:pt x="16382" y="104520"/>
                  </a:lnTo>
                  <a:lnTo>
                    <a:pt x="45720" y="54228"/>
                  </a:lnTo>
                  <a:lnTo>
                    <a:pt x="45720" y="18922"/>
                  </a:lnTo>
                  <a:lnTo>
                    <a:pt x="66290" y="18922"/>
                  </a:lnTo>
                  <a:lnTo>
                    <a:pt x="55245" y="0"/>
                  </a:lnTo>
                  <a:close/>
                </a:path>
                <a:path w="111125" h="850264">
                  <a:moveTo>
                    <a:pt x="66290" y="18922"/>
                  </a:moveTo>
                  <a:lnTo>
                    <a:pt x="64770" y="18922"/>
                  </a:lnTo>
                  <a:lnTo>
                    <a:pt x="64897" y="54228"/>
                  </a:lnTo>
                  <a:lnTo>
                    <a:pt x="91567" y="99948"/>
                  </a:lnTo>
                  <a:lnTo>
                    <a:pt x="94106" y="104520"/>
                  </a:lnTo>
                  <a:lnTo>
                    <a:pt x="99949" y="106044"/>
                  </a:lnTo>
                  <a:lnTo>
                    <a:pt x="109093" y="100710"/>
                  </a:lnTo>
                  <a:lnTo>
                    <a:pt x="110617" y="94868"/>
                  </a:lnTo>
                  <a:lnTo>
                    <a:pt x="66290" y="18922"/>
                  </a:lnTo>
                  <a:close/>
                </a:path>
                <a:path w="111125" h="850264">
                  <a:moveTo>
                    <a:pt x="64770" y="18922"/>
                  </a:moveTo>
                  <a:lnTo>
                    <a:pt x="45720" y="18922"/>
                  </a:lnTo>
                  <a:lnTo>
                    <a:pt x="45720" y="54228"/>
                  </a:lnTo>
                  <a:lnTo>
                    <a:pt x="55308" y="37791"/>
                  </a:lnTo>
                  <a:lnTo>
                    <a:pt x="47117" y="23748"/>
                  </a:lnTo>
                  <a:lnTo>
                    <a:pt x="64770" y="23748"/>
                  </a:lnTo>
                  <a:lnTo>
                    <a:pt x="64770" y="18922"/>
                  </a:lnTo>
                  <a:close/>
                </a:path>
                <a:path w="111125" h="850264">
                  <a:moveTo>
                    <a:pt x="64770" y="23748"/>
                  </a:moveTo>
                  <a:lnTo>
                    <a:pt x="63500" y="23748"/>
                  </a:lnTo>
                  <a:lnTo>
                    <a:pt x="55308" y="37791"/>
                  </a:lnTo>
                  <a:lnTo>
                    <a:pt x="64770" y="54011"/>
                  </a:lnTo>
                  <a:lnTo>
                    <a:pt x="64770" y="23748"/>
                  </a:lnTo>
                  <a:close/>
                </a:path>
                <a:path w="111125" h="850264">
                  <a:moveTo>
                    <a:pt x="63500" y="23748"/>
                  </a:moveTo>
                  <a:lnTo>
                    <a:pt x="47117" y="23748"/>
                  </a:lnTo>
                  <a:lnTo>
                    <a:pt x="55308" y="37791"/>
                  </a:lnTo>
                  <a:lnTo>
                    <a:pt x="63500" y="23748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194" y="240284"/>
            <a:ext cx="10055606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6. </a:t>
            </a:r>
            <a:r>
              <a:rPr sz="1800" spc="-15" dirty="0">
                <a:latin typeface="Times New Roman"/>
                <a:cs typeface="Times New Roman"/>
              </a:rPr>
              <a:t>Йодид </a:t>
            </a:r>
            <a:r>
              <a:rPr sz="1800" spc="-5" dirty="0">
                <a:latin typeface="Times New Roman"/>
                <a:cs typeface="Times New Roman"/>
              </a:rPr>
              <a:t>калия прореагировал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нитритом </a:t>
            </a:r>
            <a:r>
              <a:rPr sz="1800" spc="-5" dirty="0">
                <a:latin typeface="Times New Roman"/>
                <a:cs typeface="Times New Roman"/>
              </a:rPr>
              <a:t>калия </a:t>
            </a:r>
            <a:r>
              <a:rPr sz="1800" dirty="0">
                <a:latin typeface="Times New Roman"/>
                <a:cs typeface="Times New Roman"/>
              </a:rPr>
              <a:t>в присутствии серной </a:t>
            </a:r>
            <a:r>
              <a:rPr sz="1800" spc="-5" dirty="0">
                <a:latin typeface="Times New Roman"/>
                <a:cs typeface="Times New Roman"/>
              </a:rPr>
              <a:t>кислоты.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Образовавшийся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собрали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колбу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5" dirty="0">
                <a:latin typeface="Times New Roman"/>
                <a:cs typeface="Times New Roman"/>
              </a:rPr>
              <a:t> при </a:t>
            </a:r>
            <a:r>
              <a:rPr sz="1800" spc="-10" dirty="0">
                <a:latin typeface="Times New Roman"/>
                <a:cs typeface="Times New Roman"/>
              </a:rPr>
              <a:t>стоянии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воздухе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в </a:t>
            </a:r>
            <a:r>
              <a:rPr sz="1800" spc="-35" dirty="0">
                <a:latin typeface="Times New Roman"/>
                <a:cs typeface="Times New Roman"/>
              </a:rPr>
              <a:t>колбе </a:t>
            </a:r>
            <a:r>
              <a:rPr sz="1800" dirty="0">
                <a:latin typeface="Times New Roman"/>
                <a:cs typeface="Times New Roman"/>
              </a:rPr>
              <a:t>постепенно окрасился в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spc="-30" dirty="0">
                <a:latin typeface="Times New Roman"/>
                <a:cs typeface="Times New Roman"/>
              </a:rPr>
              <a:t>цвет.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dirty="0">
                <a:latin typeface="Times New Roman"/>
                <a:cs typeface="Times New Roman"/>
              </a:rPr>
              <a:t>газ смешали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кислородом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пропустили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через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образовалась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кислота.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концентрированный</a:t>
            </a:r>
            <a:r>
              <a:rPr sz="1800" dirty="0">
                <a:latin typeface="Times New Roman"/>
                <a:cs typeface="Times New Roman"/>
              </a:rPr>
              <a:t> раствор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внесли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пирит,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</a:t>
            </a:r>
            <a:r>
              <a:rPr sz="1800" spc="-5" dirty="0">
                <a:latin typeface="Times New Roman"/>
                <a:cs typeface="Times New Roman"/>
              </a:rPr>
              <a:t> полное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9194" y="1612138"/>
            <a:ext cx="3716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растворение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4087" y="2879597"/>
            <a:ext cx="6222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Уравнивание</a:t>
            </a:r>
            <a:r>
              <a:rPr sz="2400" b="1" i="1" spc="3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ОВР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с </a:t>
            </a:r>
            <a:r>
              <a:rPr sz="2400" b="1" i="1" spc="-20" dirty="0">
                <a:latin typeface="Times New Roman"/>
                <a:cs typeface="Times New Roman"/>
              </a:rPr>
              <a:t>двумя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восстановителями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5554345" y="1681988"/>
            <a:ext cx="5619115" cy="1116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1)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2KI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2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I</a:t>
            </a:r>
            <a:r>
              <a:rPr sz="18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↓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2NO↑</a:t>
            </a:r>
            <a:r>
              <a:rPr sz="1800" spc="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2)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2NO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19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endParaRPr sz="1800" baseline="-20833">
              <a:latin typeface="Times New Roman"/>
              <a:cs typeface="Times New Roman"/>
            </a:endParaRPr>
          </a:p>
          <a:p>
            <a:pPr marL="38100">
              <a:lnSpc>
                <a:spcPts val="2135"/>
              </a:lnSpc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3)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4NO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0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4HNO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  <a:p>
            <a:pPr marL="38100">
              <a:lnSpc>
                <a:spcPts val="2135"/>
              </a:lnSpc>
            </a:pPr>
            <a:r>
              <a:rPr sz="1800" dirty="0">
                <a:latin typeface="Calibri"/>
                <a:cs typeface="Calibri"/>
              </a:rPr>
              <a:t>4)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FeS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3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18HNO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3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Fe(NO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15NO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</a:t>
            </a:r>
            <a:r>
              <a:rPr sz="1800" spc="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7H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200145" y="3634204"/>
          <a:ext cx="3070225" cy="12528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3400"/>
                <a:gridCol w="1266825"/>
              </a:tblGrid>
              <a:tr h="397596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+2</a:t>
                      </a:r>
                      <a:r>
                        <a:rPr sz="2400" spc="277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+3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–1</a:t>
                      </a:r>
                      <a:r>
                        <a:rPr sz="2400" spc="-15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14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+6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/>
                </a:tc>
              </a:tr>
              <a:tr h="398043">
                <a:tc>
                  <a:txBody>
                    <a:bodyPr/>
                    <a:lstStyle/>
                    <a:p>
                      <a:pPr marL="127000">
                        <a:lnSpc>
                          <a:spcPts val="2820"/>
                        </a:lnSpc>
                        <a:spcBef>
                          <a:spcPts val="21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-15" baseline="24305" dirty="0">
                          <a:latin typeface="Times New Roman"/>
                          <a:cs typeface="Times New Roman"/>
                        </a:rPr>
                        <a:t>+5</a:t>
                      </a:r>
                      <a:r>
                        <a:rPr sz="2400" spc="284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2370"/>
                        </a:lnSpc>
                      </a:pPr>
                      <a:r>
                        <a:rPr sz="3600" baseline="-16203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3600" spc="-52" baseline="-1620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15" baseline="-16203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+4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250950" y="3476244"/>
          <a:ext cx="6831965" cy="13715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5480"/>
                <a:gridCol w="1634490"/>
                <a:gridCol w="2560320"/>
                <a:gridCol w="701675"/>
              </a:tblGrid>
              <a:tr h="49257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FeS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41709C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+2</a:t>
                      </a:r>
                      <a:r>
                        <a:rPr sz="2400" spc="277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1709C"/>
                      </a:solidFill>
                      <a:prstDash val="solid"/>
                    </a:lnL>
                    <a:lnR w="12700">
                      <a:solidFill>
                        <a:srgbClr val="41709C"/>
                      </a:solidFill>
                      <a:prstDash val="soli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2103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+3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1709C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·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450785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отдаёт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15е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R w="12700">
                      <a:solidFill>
                        <a:srgbClr val="41709C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–1</a:t>
                      </a:r>
                      <a:r>
                        <a:rPr sz="2400" spc="-22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14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41709C"/>
                      </a:solidFill>
                      <a:prstDash val="solid"/>
                    </a:lnL>
                    <a:lnR w="12700">
                      <a:solidFill>
                        <a:srgbClr val="41709C"/>
                      </a:solidFill>
                      <a:prstDash val="solid"/>
                    </a:lnR>
                    <a:lnB w="12700">
                      <a:solidFill>
                        <a:srgbClr val="41709C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210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+6</a:t>
                      </a:r>
                      <a:endParaRPr sz="2400" baseline="24305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41709C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428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-7" baseline="24305" dirty="0">
                          <a:latin typeface="Times New Roman"/>
                          <a:cs typeface="Times New Roman"/>
                        </a:rPr>
                        <a:t>+5</a:t>
                      </a:r>
                      <a:r>
                        <a:rPr sz="2400" spc="277" baseline="24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T w="12700">
                      <a:solidFill>
                        <a:srgbClr val="41709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21030">
                        <a:lnSpc>
                          <a:spcPts val="2215"/>
                        </a:lnSpc>
                      </a:pPr>
                      <a:r>
                        <a:rPr sz="3600" baseline="-16203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3600" spc="-44" baseline="-1620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15" baseline="-16203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+4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·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679194" y="240284"/>
            <a:ext cx="87388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 </a:t>
            </a:r>
            <a:r>
              <a:rPr sz="1800" b="1" dirty="0">
                <a:latin typeface="Times New Roman"/>
                <a:cs typeface="Times New Roman"/>
              </a:rPr>
              <a:t>6. </a:t>
            </a:r>
            <a:r>
              <a:rPr sz="1800" spc="-15" dirty="0">
                <a:latin typeface="Times New Roman"/>
                <a:cs typeface="Times New Roman"/>
              </a:rPr>
              <a:t>Йодид </a:t>
            </a:r>
            <a:r>
              <a:rPr sz="1800" spc="-5" dirty="0">
                <a:latin typeface="Times New Roman"/>
                <a:cs typeface="Times New Roman"/>
              </a:rPr>
              <a:t>калия прореагировал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нитритом </a:t>
            </a:r>
            <a:r>
              <a:rPr sz="1800" spc="-5" dirty="0">
                <a:latin typeface="Times New Roman"/>
                <a:cs typeface="Times New Roman"/>
              </a:rPr>
              <a:t>калия </a:t>
            </a:r>
            <a:r>
              <a:rPr sz="1800" dirty="0">
                <a:latin typeface="Times New Roman"/>
                <a:cs typeface="Times New Roman"/>
              </a:rPr>
              <a:t>в присутствии серной </a:t>
            </a:r>
            <a:r>
              <a:rPr sz="1800" spc="-5" dirty="0">
                <a:latin typeface="Times New Roman"/>
                <a:cs typeface="Times New Roman"/>
              </a:rPr>
              <a:t>кислоты.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Образовавшийся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собрали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колбу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5" dirty="0">
                <a:latin typeface="Times New Roman"/>
                <a:cs typeface="Times New Roman"/>
              </a:rPr>
              <a:t> при </a:t>
            </a:r>
            <a:r>
              <a:rPr sz="1800" spc="-10" dirty="0">
                <a:latin typeface="Times New Roman"/>
                <a:cs typeface="Times New Roman"/>
              </a:rPr>
              <a:t>стоянии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воздухе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 в </a:t>
            </a:r>
            <a:r>
              <a:rPr sz="1800" spc="-35" dirty="0">
                <a:latin typeface="Times New Roman"/>
                <a:cs typeface="Times New Roman"/>
              </a:rPr>
              <a:t>колбе </a:t>
            </a:r>
            <a:r>
              <a:rPr sz="1800" dirty="0">
                <a:latin typeface="Times New Roman"/>
                <a:cs typeface="Times New Roman"/>
              </a:rPr>
              <a:t>постепенно окрасился в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spc="-30" dirty="0">
                <a:latin typeface="Times New Roman"/>
                <a:cs typeface="Times New Roman"/>
              </a:rPr>
              <a:t>цвет.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dirty="0">
                <a:latin typeface="Times New Roman"/>
                <a:cs typeface="Times New Roman"/>
              </a:rPr>
              <a:t>газ смешали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кислородом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пропустили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через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воду,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образовалась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кислота.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полученный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концентрированный</a:t>
            </a:r>
            <a:r>
              <a:rPr sz="1800" dirty="0">
                <a:latin typeface="Times New Roman"/>
                <a:cs typeface="Times New Roman"/>
              </a:rPr>
              <a:t> раствор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spc="5" dirty="0">
                <a:latin typeface="Times New Roman"/>
                <a:cs typeface="Times New Roman"/>
              </a:rPr>
              <a:t> внесли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пирит,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наблюдали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</a:t>
            </a:r>
            <a:r>
              <a:rPr sz="1800" spc="-5" dirty="0">
                <a:latin typeface="Times New Roman"/>
                <a:cs typeface="Times New Roman"/>
              </a:rPr>
              <a:t> полное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9194" y="1612138"/>
            <a:ext cx="3716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растворение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выделение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бурого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4087" y="2879597"/>
            <a:ext cx="6222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Уравнивание</a:t>
            </a:r>
            <a:r>
              <a:rPr sz="2400" b="1" i="1" spc="3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ОВР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с </a:t>
            </a:r>
            <a:r>
              <a:rPr sz="2400" b="1" i="1" spc="-20" dirty="0">
                <a:latin typeface="Times New Roman"/>
                <a:cs typeface="Times New Roman"/>
              </a:rPr>
              <a:t>двумя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восстановителями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54345" y="1681988"/>
            <a:ext cx="5619115" cy="1116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1)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2KI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2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I</a:t>
            </a:r>
            <a:r>
              <a:rPr sz="180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↓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2NO↑</a:t>
            </a:r>
            <a:r>
              <a:rPr sz="1800" spc="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2K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2)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2NO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195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1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endParaRPr sz="1800" baseline="-20833">
              <a:latin typeface="Times New Roman"/>
              <a:cs typeface="Times New Roman"/>
            </a:endParaRPr>
          </a:p>
          <a:p>
            <a:pPr marL="38100">
              <a:lnSpc>
                <a:spcPts val="2135"/>
              </a:lnSpc>
            </a:pP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3)</a:t>
            </a:r>
            <a:r>
              <a:rPr sz="1800" spc="-20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4NO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0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4HNO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  <a:p>
            <a:pPr marL="38100">
              <a:lnSpc>
                <a:spcPts val="2135"/>
              </a:lnSpc>
            </a:pPr>
            <a:r>
              <a:rPr sz="1800" dirty="0">
                <a:latin typeface="Calibri"/>
                <a:cs typeface="Calibri"/>
              </a:rPr>
              <a:t>4)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FeS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23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18HNO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32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=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Fe(NO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)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3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1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2H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4</a:t>
            </a:r>
            <a:r>
              <a:rPr sz="1800" spc="24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+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 15NO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↑</a:t>
            </a:r>
            <a:r>
              <a:rPr sz="1800" dirty="0">
                <a:solidFill>
                  <a:srgbClr val="1F2023"/>
                </a:solidFill>
                <a:latin typeface="Times New Roman"/>
                <a:cs typeface="Times New Roman"/>
              </a:rPr>
              <a:t> +</a:t>
            </a:r>
            <a:r>
              <a:rPr sz="1800" spc="5" dirty="0">
                <a:solidFill>
                  <a:srgbClr val="1F2023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7H</a:t>
            </a:r>
            <a:r>
              <a:rPr sz="1800" spc="-7" baseline="-20833" dirty="0">
                <a:solidFill>
                  <a:srgbClr val="1F2023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1F2023"/>
                </a:solidFill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42328" y="3507359"/>
            <a:ext cx="596265" cy="912494"/>
          </a:xfrm>
          <a:custGeom>
            <a:avLst/>
            <a:gdLst/>
            <a:ahLst/>
            <a:cxnLst/>
            <a:rect l="l" t="t" r="r" b="b"/>
            <a:pathLst>
              <a:path w="596265" h="912495">
                <a:moveTo>
                  <a:pt x="0" y="0"/>
                </a:moveTo>
                <a:lnTo>
                  <a:pt x="79219" y="1773"/>
                </a:lnTo>
                <a:lnTo>
                  <a:pt x="150396" y="6778"/>
                </a:lnTo>
                <a:lnTo>
                  <a:pt x="210692" y="14541"/>
                </a:lnTo>
                <a:lnTo>
                  <a:pt x="257273" y="24590"/>
                </a:lnTo>
                <a:lnTo>
                  <a:pt x="297942" y="49656"/>
                </a:lnTo>
                <a:lnTo>
                  <a:pt x="297942" y="406399"/>
                </a:lnTo>
                <a:lnTo>
                  <a:pt x="308581" y="419603"/>
                </a:lnTo>
                <a:lnTo>
                  <a:pt x="385175" y="441515"/>
                </a:lnTo>
                <a:lnTo>
                  <a:pt x="445450" y="449278"/>
                </a:lnTo>
                <a:lnTo>
                  <a:pt x="516590" y="454283"/>
                </a:lnTo>
                <a:lnTo>
                  <a:pt x="595756" y="456056"/>
                </a:lnTo>
                <a:lnTo>
                  <a:pt x="516590" y="457830"/>
                </a:lnTo>
                <a:lnTo>
                  <a:pt x="445450" y="462835"/>
                </a:lnTo>
                <a:lnTo>
                  <a:pt x="385175" y="470598"/>
                </a:lnTo>
                <a:lnTo>
                  <a:pt x="338605" y="480647"/>
                </a:lnTo>
                <a:lnTo>
                  <a:pt x="297942" y="505713"/>
                </a:lnTo>
                <a:lnTo>
                  <a:pt x="297942" y="862583"/>
                </a:lnTo>
                <a:lnTo>
                  <a:pt x="287302" y="875787"/>
                </a:lnTo>
                <a:lnTo>
                  <a:pt x="257273" y="887650"/>
                </a:lnTo>
                <a:lnTo>
                  <a:pt x="210693" y="897699"/>
                </a:lnTo>
                <a:lnTo>
                  <a:pt x="150396" y="905462"/>
                </a:lnTo>
                <a:lnTo>
                  <a:pt x="79219" y="910467"/>
                </a:lnTo>
                <a:lnTo>
                  <a:pt x="0" y="912240"/>
                </a:lnTo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2766" y="977900"/>
            <a:ext cx="6551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latin typeface="Times New Roman"/>
                <a:cs typeface="Times New Roman"/>
              </a:rPr>
              <a:t>Какие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35" dirty="0">
                <a:latin typeface="Times New Roman"/>
                <a:cs typeface="Times New Roman"/>
              </a:rPr>
              <a:t>соли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подвергаются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взаимному</a:t>
            </a:r>
            <a:r>
              <a:rPr sz="2400" b="1" i="1" spc="3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гидролизу?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75308" y="177800"/>
            <a:ext cx="2109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Взаимный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гидролиз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3822" y="4859172"/>
            <a:ext cx="5597525" cy="1200785"/>
          </a:xfrm>
          <a:prstGeom prst="rect">
            <a:avLst/>
          </a:prstGeom>
          <a:ln w="9525">
            <a:solidFill>
              <a:srgbClr val="3333FF"/>
            </a:solidFill>
          </a:ln>
        </p:spPr>
        <p:txBody>
          <a:bodyPr vert="horz" wrap="square" lIns="0" tIns="36194" rIns="0" bIns="0" rtlCol="0">
            <a:spAutoFit/>
          </a:bodyPr>
          <a:lstStyle/>
          <a:p>
            <a:pPr marL="91440" marR="266065">
              <a:lnSpc>
                <a:spcPct val="100000"/>
              </a:lnSpc>
              <a:spcBef>
                <a:spcPts val="284"/>
              </a:spcBef>
            </a:pPr>
            <a:r>
              <a:rPr sz="2400" dirty="0">
                <a:latin typeface="Times New Roman"/>
                <a:cs typeface="Times New Roman"/>
              </a:rPr>
              <a:t>Совместный </a:t>
            </a:r>
            <a:r>
              <a:rPr sz="2400" spc="-10" dirty="0">
                <a:latin typeface="Times New Roman"/>
                <a:cs typeface="Times New Roman"/>
              </a:rPr>
              <a:t>гидролиз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участием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двухзарядных катионов </a:t>
            </a:r>
            <a:r>
              <a:rPr sz="2400" spc="-5" dirty="0">
                <a:latin typeface="Times New Roman"/>
                <a:cs typeface="Times New Roman"/>
              </a:rPr>
              <a:t>не </a:t>
            </a:r>
            <a:r>
              <a:rPr sz="2400" spc="-10" dirty="0">
                <a:latin typeface="Times New Roman"/>
                <a:cs typeface="Times New Roman"/>
              </a:rPr>
              <a:t>используется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заданиях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ЕГЭ.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21672" y="3846157"/>
            <a:ext cx="2738755" cy="4324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446530">
              <a:lnSpc>
                <a:spcPts val="1245"/>
              </a:lnSpc>
              <a:spcBef>
                <a:spcPts val="90"/>
              </a:spcBef>
              <a:tabLst>
                <a:tab pos="2585085" algn="l"/>
              </a:tabLst>
            </a:pPr>
            <a:r>
              <a:rPr sz="1800" spc="-5" dirty="0">
                <a:latin typeface="Times New Roman"/>
                <a:cs typeface="Times New Roman"/>
              </a:rPr>
              <a:t>2–	</a:t>
            </a:r>
            <a:r>
              <a:rPr sz="1800" dirty="0">
                <a:latin typeface="Times New Roman"/>
                <a:cs typeface="Times New Roman"/>
              </a:rPr>
              <a:t>–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ts val="1964"/>
              </a:lnSpc>
              <a:tabLst>
                <a:tab pos="1674495" algn="l"/>
              </a:tabLst>
            </a:pP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700" spc="-7" baseline="29320" dirty="0">
                <a:latin typeface="Times New Roman"/>
                <a:cs typeface="Times New Roman"/>
              </a:rPr>
              <a:t>3+</a:t>
            </a:r>
            <a:r>
              <a:rPr sz="2700" spc="217" baseline="2932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</a:t>
            </a:r>
            <a:r>
              <a:rPr sz="2700" baseline="-16975" dirty="0">
                <a:latin typeface="Times New Roman"/>
                <a:cs typeface="Times New Roman"/>
              </a:rPr>
              <a:t>3	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HCO</a:t>
            </a:r>
            <a:r>
              <a:rPr sz="2700" baseline="-16975" dirty="0">
                <a:latin typeface="Times New Roman"/>
                <a:cs typeface="Times New Roman"/>
              </a:rPr>
              <a:t>3</a:t>
            </a:r>
            <a:endParaRPr sz="2700" baseline="-16975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89886" y="4291348"/>
            <a:ext cx="109855" cy="102870"/>
            <a:chOff x="4689886" y="4291348"/>
            <a:chExt cx="109855" cy="102870"/>
          </a:xfrm>
        </p:grpSpPr>
        <p:sp>
          <p:nvSpPr>
            <p:cNvPr id="8" name="object 8"/>
            <p:cNvSpPr/>
            <p:nvPr/>
          </p:nvSpPr>
          <p:spPr>
            <a:xfrm>
              <a:off x="4695942" y="429134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55" y="10523"/>
                  </a:moveTo>
                  <a:lnTo>
                    <a:pt x="6055" y="10523"/>
                  </a:lnTo>
                </a:path>
              </a:pathLst>
            </a:custGeom>
            <a:ln w="21046">
              <a:solidFill>
                <a:srgbClr val="8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95942" y="4312394"/>
              <a:ext cx="103505" cy="76200"/>
            </a:xfrm>
            <a:custGeom>
              <a:avLst/>
              <a:gdLst/>
              <a:ahLst/>
              <a:cxnLst/>
              <a:rect l="l" t="t" r="r" b="b"/>
              <a:pathLst>
                <a:path w="103504" h="76200">
                  <a:moveTo>
                    <a:pt x="103433" y="75778"/>
                  </a:moveTo>
                  <a:lnTo>
                    <a:pt x="82160" y="75778"/>
                  </a:lnTo>
                </a:path>
                <a:path w="103504" h="76200">
                  <a:moveTo>
                    <a:pt x="36333" y="65091"/>
                  </a:moveTo>
                  <a:lnTo>
                    <a:pt x="33388" y="62176"/>
                  </a:lnTo>
                  <a:lnTo>
                    <a:pt x="22586" y="53109"/>
                  </a:lnTo>
                  <a:lnTo>
                    <a:pt x="19639" y="51490"/>
                  </a:lnTo>
                </a:path>
                <a:path w="103504" h="76200">
                  <a:moveTo>
                    <a:pt x="1308" y="9067"/>
                  </a:moveTo>
                  <a:lnTo>
                    <a:pt x="0" y="0"/>
                  </a:lnTo>
                </a:path>
              </a:pathLst>
            </a:custGeom>
            <a:ln w="12059">
              <a:solidFill>
                <a:srgbClr val="8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4695942" y="4223017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55" y="10685"/>
                </a:moveTo>
                <a:lnTo>
                  <a:pt x="6055" y="10685"/>
                </a:lnTo>
              </a:path>
            </a:pathLst>
          </a:custGeom>
          <a:ln w="21370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5942" y="415500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55" y="10527"/>
                </a:moveTo>
                <a:lnTo>
                  <a:pt x="6055" y="10527"/>
                </a:lnTo>
              </a:path>
            </a:pathLst>
          </a:custGeom>
          <a:ln w="21054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95942" y="408667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55" y="10691"/>
                </a:moveTo>
                <a:lnTo>
                  <a:pt x="6055" y="10691"/>
                </a:lnTo>
              </a:path>
            </a:pathLst>
          </a:custGeom>
          <a:ln w="21383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95942" y="40186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55" y="10527"/>
                </a:moveTo>
                <a:lnTo>
                  <a:pt x="6055" y="10527"/>
                </a:lnTo>
              </a:path>
            </a:pathLst>
          </a:custGeom>
          <a:ln w="21054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4689886" y="3832287"/>
            <a:ext cx="133985" cy="139700"/>
            <a:chOff x="4689886" y="3832287"/>
            <a:chExt cx="133985" cy="139700"/>
          </a:xfrm>
        </p:grpSpPr>
        <p:sp>
          <p:nvSpPr>
            <p:cNvPr id="15" name="object 15"/>
            <p:cNvSpPr/>
            <p:nvPr/>
          </p:nvSpPr>
          <p:spPr>
            <a:xfrm>
              <a:off x="4695942" y="3950339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55" y="10685"/>
                  </a:moveTo>
                  <a:lnTo>
                    <a:pt x="6055" y="10685"/>
                  </a:lnTo>
                </a:path>
              </a:pathLst>
            </a:custGeom>
            <a:ln w="21370">
              <a:solidFill>
                <a:srgbClr val="8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98888" y="3838291"/>
              <a:ext cx="125095" cy="71755"/>
            </a:xfrm>
            <a:custGeom>
              <a:avLst/>
              <a:gdLst/>
              <a:ahLst/>
              <a:cxnLst/>
              <a:rect l="l" t="t" r="r" b="b"/>
              <a:pathLst>
                <a:path w="125095" h="71754">
                  <a:moveTo>
                    <a:pt x="0" y="71244"/>
                  </a:moveTo>
                  <a:lnTo>
                    <a:pt x="2946" y="63795"/>
                  </a:lnTo>
                  <a:lnTo>
                    <a:pt x="9166" y="51495"/>
                  </a:lnTo>
                </a:path>
                <a:path w="125095" h="71754">
                  <a:moveTo>
                    <a:pt x="39607" y="16835"/>
                  </a:moveTo>
                  <a:lnTo>
                    <a:pt x="44190" y="12300"/>
                  </a:lnTo>
                  <a:lnTo>
                    <a:pt x="56301" y="4535"/>
                  </a:lnTo>
                </a:path>
                <a:path w="125095" h="71754">
                  <a:moveTo>
                    <a:pt x="103440" y="0"/>
                  </a:moveTo>
                  <a:lnTo>
                    <a:pt x="124716" y="0"/>
                  </a:lnTo>
                </a:path>
              </a:pathLst>
            </a:custGeom>
            <a:ln w="12059">
              <a:solidFill>
                <a:srgbClr val="8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4871065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39482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07886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76637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145041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213458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82195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350613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19017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87767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56172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624589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693326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761744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830148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898898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67302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31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035693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104443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72927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41279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10029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378380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446864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515614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583965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652449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42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721199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789550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858034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42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926784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995135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063487" y="3838290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75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132237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200720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269072" y="3838290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75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337822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406306" y="383829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76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7474657" y="3832287"/>
            <a:ext cx="107314" cy="103505"/>
            <a:chOff x="7474657" y="3832287"/>
            <a:chExt cx="107314" cy="103505"/>
          </a:xfrm>
        </p:grpSpPr>
        <p:sp>
          <p:nvSpPr>
            <p:cNvPr id="56" name="object 56"/>
            <p:cNvSpPr/>
            <p:nvPr/>
          </p:nvSpPr>
          <p:spPr>
            <a:xfrm>
              <a:off x="7474657" y="3838291"/>
              <a:ext cx="79375" cy="35560"/>
            </a:xfrm>
            <a:custGeom>
              <a:avLst/>
              <a:gdLst/>
              <a:ahLst/>
              <a:cxnLst/>
              <a:rect l="l" t="t" r="r" b="b"/>
              <a:pathLst>
                <a:path w="79375" h="35560">
                  <a:moveTo>
                    <a:pt x="0" y="0"/>
                  </a:moveTo>
                  <a:lnTo>
                    <a:pt x="21675" y="0"/>
                  </a:lnTo>
                </a:path>
                <a:path w="79375" h="35560">
                  <a:moveTo>
                    <a:pt x="62500" y="21370"/>
                  </a:moveTo>
                  <a:lnTo>
                    <a:pt x="62500" y="22992"/>
                  </a:lnTo>
                  <a:lnTo>
                    <a:pt x="76329" y="33354"/>
                  </a:lnTo>
                  <a:lnTo>
                    <a:pt x="79255" y="34976"/>
                  </a:lnTo>
                </a:path>
              </a:pathLst>
            </a:custGeom>
            <a:ln w="12059">
              <a:solidFill>
                <a:srgbClr val="8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575455" y="391407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55" y="10685"/>
                  </a:moveTo>
                  <a:lnTo>
                    <a:pt x="6055" y="10685"/>
                  </a:lnTo>
                </a:path>
              </a:pathLst>
            </a:custGeom>
            <a:ln w="21370">
              <a:solidFill>
                <a:srgbClr val="8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/>
          <p:nvPr/>
        </p:nvSpPr>
        <p:spPr>
          <a:xfrm>
            <a:off x="7575455" y="398240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55" y="10520"/>
                </a:moveTo>
                <a:lnTo>
                  <a:pt x="6055" y="10520"/>
                </a:lnTo>
              </a:path>
            </a:pathLst>
          </a:custGeom>
          <a:ln w="21041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575455" y="405040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55" y="10685"/>
                </a:moveTo>
                <a:lnTo>
                  <a:pt x="6055" y="10685"/>
                </a:lnTo>
              </a:path>
            </a:pathLst>
          </a:custGeom>
          <a:ln w="21370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575455" y="411873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55" y="10527"/>
                </a:moveTo>
                <a:lnTo>
                  <a:pt x="6055" y="10527"/>
                </a:lnTo>
              </a:path>
            </a:pathLst>
          </a:custGeom>
          <a:ln w="21054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575455" y="418674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55" y="10520"/>
                </a:moveTo>
                <a:lnTo>
                  <a:pt x="6055" y="10520"/>
                </a:lnTo>
              </a:path>
            </a:pathLst>
          </a:custGeom>
          <a:ln w="21041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2" name="object 62"/>
          <p:cNvGrpSpPr/>
          <p:nvPr/>
        </p:nvGrpSpPr>
        <p:grpSpPr>
          <a:xfrm>
            <a:off x="7450455" y="4254750"/>
            <a:ext cx="131445" cy="139700"/>
            <a:chOff x="7450455" y="4254750"/>
            <a:chExt cx="131445" cy="139700"/>
          </a:xfrm>
        </p:grpSpPr>
        <p:sp>
          <p:nvSpPr>
            <p:cNvPr id="63" name="object 63"/>
            <p:cNvSpPr/>
            <p:nvPr/>
          </p:nvSpPr>
          <p:spPr>
            <a:xfrm>
              <a:off x="7575455" y="425475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55" y="10685"/>
                  </a:moveTo>
                  <a:lnTo>
                    <a:pt x="6055" y="10685"/>
                  </a:lnTo>
                </a:path>
              </a:pathLst>
            </a:custGeom>
            <a:ln w="21370">
              <a:solidFill>
                <a:srgbClr val="8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450455" y="4323081"/>
              <a:ext cx="123825" cy="65405"/>
            </a:xfrm>
            <a:custGeom>
              <a:avLst/>
              <a:gdLst/>
              <a:ahLst/>
              <a:cxnLst/>
              <a:rect l="l" t="t" r="r" b="b"/>
              <a:pathLst>
                <a:path w="123825" h="65404">
                  <a:moveTo>
                    <a:pt x="123404" y="0"/>
                  </a:moveTo>
                  <a:lnTo>
                    <a:pt x="123404" y="4533"/>
                  </a:lnTo>
                  <a:lnTo>
                    <a:pt x="118883" y="18134"/>
                  </a:lnTo>
                  <a:lnTo>
                    <a:pt x="118883" y="19754"/>
                  </a:lnTo>
                </a:path>
                <a:path w="123825" h="65404">
                  <a:moveTo>
                    <a:pt x="86702" y="54405"/>
                  </a:moveTo>
                  <a:lnTo>
                    <a:pt x="77526" y="58939"/>
                  </a:lnTo>
                  <a:lnTo>
                    <a:pt x="68351" y="62176"/>
                  </a:lnTo>
                </a:path>
                <a:path w="123825" h="65404">
                  <a:moveTo>
                    <a:pt x="21276" y="65091"/>
                  </a:moveTo>
                  <a:lnTo>
                    <a:pt x="0" y="65091"/>
                  </a:lnTo>
                </a:path>
              </a:pathLst>
            </a:custGeom>
            <a:ln w="12059">
              <a:solidFill>
                <a:srgbClr val="8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/>
          <p:nvPr/>
        </p:nvSpPr>
        <p:spPr>
          <a:xfrm>
            <a:off x="7382104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313354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42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244870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176519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107769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039285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970934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902184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833699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765348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696598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628247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559763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491013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422662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354178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285427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217076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148592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079975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011491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943087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874350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805932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737515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668778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600360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531623" y="4388173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09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463220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394802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326065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5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257647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189230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120493" y="4388173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09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052075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983671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914934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5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846517" y="438817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76" y="0"/>
                </a:moveTo>
                <a:lnTo>
                  <a:pt x="0" y="0"/>
                </a:lnTo>
              </a:path>
            </a:pathLst>
          </a:custGeom>
          <a:ln w="12007">
            <a:solidFill>
              <a:srgbClr val="8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1297872" y="2178628"/>
            <a:ext cx="149860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753110" algn="l"/>
                <a:tab pos="1459865" algn="l"/>
              </a:tabLst>
            </a:pPr>
            <a:r>
              <a:rPr sz="3600" spc="-7" baseline="-21990" dirty="0">
                <a:latin typeface="Times New Roman"/>
                <a:cs typeface="Times New Roman"/>
              </a:rPr>
              <a:t>Al</a:t>
            </a:r>
            <a:r>
              <a:rPr sz="1800" spc="-5" dirty="0">
                <a:latin typeface="Times New Roman"/>
                <a:cs typeface="Times New Roman"/>
              </a:rPr>
              <a:t>3+	</a:t>
            </a:r>
            <a:r>
              <a:rPr sz="1800" u="sng" spc="-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4" name="object 104"/>
          <p:cNvSpPr txBox="1">
            <a:spLocks noGrp="1"/>
          </p:cNvSpPr>
          <p:nvPr>
            <p:ph type="title"/>
          </p:nvPr>
        </p:nvSpPr>
        <p:spPr>
          <a:xfrm>
            <a:off x="2886775" y="1551844"/>
            <a:ext cx="137985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sz="2700" baseline="29320" dirty="0">
                <a:solidFill>
                  <a:srgbClr val="000000"/>
                </a:solidFill>
                <a:latin typeface="Times New Roman"/>
                <a:cs typeface="Times New Roman"/>
              </a:rPr>
              <a:t>2–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HS</a:t>
            </a:r>
            <a:r>
              <a:rPr sz="2700" baseline="29320" dirty="0">
                <a:solidFill>
                  <a:srgbClr val="000000"/>
                </a:solidFill>
                <a:latin typeface="Times New Roman"/>
                <a:cs typeface="Times New Roman"/>
              </a:rPr>
              <a:t>–</a:t>
            </a:r>
            <a:endParaRPr sz="2700" baseline="29320">
              <a:latin typeface="Times New Roman"/>
              <a:cs typeface="Times New Roman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2886775" y="2271651"/>
            <a:ext cx="2115820" cy="436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2325">
              <a:lnSpc>
                <a:spcPts val="1255"/>
              </a:lnSpc>
              <a:spcBef>
                <a:spcPts val="105"/>
              </a:spcBef>
              <a:tabLst>
                <a:tab pos="1962785" algn="l"/>
              </a:tabLst>
            </a:pPr>
            <a:r>
              <a:rPr sz="1800" dirty="0">
                <a:latin typeface="Times New Roman"/>
                <a:cs typeface="Times New Roman"/>
              </a:rPr>
              <a:t>2–	–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ts val="1975"/>
              </a:lnSpc>
              <a:tabLst>
                <a:tab pos="1050925" algn="l"/>
              </a:tabLst>
            </a:pP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</a:t>
            </a:r>
            <a:r>
              <a:rPr sz="2700" baseline="-15432" dirty="0">
                <a:latin typeface="Times New Roman"/>
                <a:cs typeface="Times New Roman"/>
              </a:rPr>
              <a:t>3	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HCO</a:t>
            </a:r>
            <a:r>
              <a:rPr sz="2700" baseline="-15432" dirty="0">
                <a:latin typeface="Times New Roman"/>
                <a:cs typeface="Times New Roman"/>
              </a:rPr>
              <a:t>3</a:t>
            </a:r>
            <a:endParaRPr sz="2700" baseline="-15432">
              <a:latin typeface="Times New Roman"/>
              <a:cs typeface="Times New Roman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2886775" y="3092055"/>
            <a:ext cx="2048510" cy="434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89305">
              <a:lnSpc>
                <a:spcPts val="1250"/>
              </a:lnSpc>
              <a:spcBef>
                <a:spcPts val="105"/>
              </a:spcBef>
              <a:tabLst>
                <a:tab pos="1895475" algn="l"/>
              </a:tabLst>
            </a:pPr>
            <a:r>
              <a:rPr sz="1800" dirty="0">
                <a:latin typeface="Times New Roman"/>
                <a:cs typeface="Times New Roman"/>
              </a:rPr>
              <a:t>2–	–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ts val="1970"/>
              </a:lnSpc>
              <a:tabLst>
                <a:tab pos="1017269" algn="l"/>
              </a:tabLst>
            </a:pP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</a:t>
            </a:r>
            <a:r>
              <a:rPr sz="2700" baseline="-15432" dirty="0">
                <a:latin typeface="Times New Roman"/>
                <a:cs typeface="Times New Roman"/>
              </a:rPr>
              <a:t>3	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HSO</a:t>
            </a:r>
            <a:r>
              <a:rPr sz="2700" baseline="-15432" dirty="0">
                <a:latin typeface="Times New Roman"/>
                <a:cs typeface="Times New Roman"/>
              </a:rPr>
              <a:t>3</a:t>
            </a:r>
            <a:endParaRPr sz="2700" baseline="-15432">
              <a:latin typeface="Times New Roman"/>
              <a:cs typeface="Times New Roman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2046978" y="1764966"/>
            <a:ext cx="803275" cy="1536065"/>
            <a:chOff x="2046978" y="1764966"/>
            <a:chExt cx="803275" cy="1536065"/>
          </a:xfrm>
        </p:grpSpPr>
        <p:sp>
          <p:nvSpPr>
            <p:cNvPr id="108" name="object 108"/>
            <p:cNvSpPr/>
            <p:nvPr/>
          </p:nvSpPr>
          <p:spPr>
            <a:xfrm>
              <a:off x="2685386" y="2467947"/>
              <a:ext cx="128270" cy="66040"/>
            </a:xfrm>
            <a:custGeom>
              <a:avLst/>
              <a:gdLst/>
              <a:ahLst/>
              <a:cxnLst/>
              <a:rect l="l" t="t" r="r" b="b"/>
              <a:pathLst>
                <a:path w="128269" h="66039">
                  <a:moveTo>
                    <a:pt x="0" y="0"/>
                  </a:moveTo>
                  <a:lnTo>
                    <a:pt x="17039" y="33678"/>
                  </a:lnTo>
                  <a:lnTo>
                    <a:pt x="0" y="65720"/>
                  </a:lnTo>
                  <a:lnTo>
                    <a:pt x="128064" y="336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737437" y="3187967"/>
              <a:ext cx="113030" cy="113030"/>
            </a:xfrm>
            <a:custGeom>
              <a:avLst/>
              <a:gdLst/>
              <a:ahLst/>
              <a:cxnLst/>
              <a:rect l="l" t="t" r="r" b="b"/>
              <a:pathLst>
                <a:path w="113030" h="113029">
                  <a:moveTo>
                    <a:pt x="45528" y="0"/>
                  </a:moveTo>
                  <a:lnTo>
                    <a:pt x="35011" y="33359"/>
                  </a:lnTo>
                  <a:lnTo>
                    <a:pt x="0" y="45779"/>
                  </a:lnTo>
                  <a:lnTo>
                    <a:pt x="112755" y="112817"/>
                  </a:lnTo>
                  <a:lnTo>
                    <a:pt x="4552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059266" y="2509307"/>
              <a:ext cx="715010" cy="714375"/>
            </a:xfrm>
            <a:custGeom>
              <a:avLst/>
              <a:gdLst/>
              <a:ahLst/>
              <a:cxnLst/>
              <a:rect l="l" t="t" r="r" b="b"/>
              <a:pathLst>
                <a:path w="715010" h="714375">
                  <a:moveTo>
                    <a:pt x="714647" y="71381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2046978" y="2497046"/>
              <a:ext cx="730250" cy="728980"/>
            </a:xfrm>
            <a:custGeom>
              <a:avLst/>
              <a:gdLst/>
              <a:ahLst/>
              <a:cxnLst/>
              <a:rect l="l" t="t" r="r" b="b"/>
              <a:pathLst>
                <a:path w="730250" h="728980">
                  <a:moveTo>
                    <a:pt x="9172" y="0"/>
                  </a:moveTo>
                  <a:lnTo>
                    <a:pt x="0" y="9158"/>
                  </a:lnTo>
                  <a:lnTo>
                    <a:pt x="720943" y="728859"/>
                  </a:lnTo>
                  <a:lnTo>
                    <a:pt x="729729" y="719700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2674869" y="1764966"/>
              <a:ext cx="113030" cy="113030"/>
            </a:xfrm>
            <a:custGeom>
              <a:avLst/>
              <a:gdLst/>
              <a:ahLst/>
              <a:cxnLst/>
              <a:rect l="l" t="t" r="r" b="b"/>
              <a:pathLst>
                <a:path w="113030" h="113030">
                  <a:moveTo>
                    <a:pt x="112755" y="0"/>
                  </a:moveTo>
                  <a:lnTo>
                    <a:pt x="0" y="66958"/>
                  </a:lnTo>
                  <a:lnTo>
                    <a:pt x="35011" y="77740"/>
                  </a:lnTo>
                  <a:lnTo>
                    <a:pt x="45528" y="112750"/>
                  </a:lnTo>
                  <a:lnTo>
                    <a:pt x="1127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2059266" y="1848830"/>
              <a:ext cx="652780" cy="653415"/>
            </a:xfrm>
            <a:custGeom>
              <a:avLst/>
              <a:gdLst/>
              <a:ahLst/>
              <a:cxnLst/>
              <a:rect l="l" t="t" r="r" b="b"/>
              <a:pathLst>
                <a:path w="652780" h="653414">
                  <a:moveTo>
                    <a:pt x="652478" y="0"/>
                  </a:moveTo>
                  <a:lnTo>
                    <a:pt x="0" y="652955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2046978" y="1838180"/>
              <a:ext cx="668020" cy="668020"/>
            </a:xfrm>
            <a:custGeom>
              <a:avLst/>
              <a:gdLst/>
              <a:ahLst/>
              <a:cxnLst/>
              <a:rect l="l" t="t" r="r" b="b"/>
              <a:pathLst>
                <a:path w="668019" h="668019">
                  <a:moveTo>
                    <a:pt x="658375" y="0"/>
                  </a:moveTo>
                  <a:lnTo>
                    <a:pt x="0" y="658866"/>
                  </a:lnTo>
                  <a:lnTo>
                    <a:pt x="9172" y="668024"/>
                  </a:lnTo>
                  <a:lnTo>
                    <a:pt x="667561" y="9185"/>
                  </a:lnTo>
                  <a:lnTo>
                    <a:pt x="6583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" name="object 115"/>
          <p:cNvGrpSpPr/>
          <p:nvPr/>
        </p:nvGrpSpPr>
        <p:grpSpPr>
          <a:xfrm>
            <a:off x="1267897" y="3505147"/>
            <a:ext cx="130175" cy="103505"/>
            <a:chOff x="1267897" y="3505147"/>
            <a:chExt cx="130175" cy="103505"/>
          </a:xfrm>
        </p:grpSpPr>
        <p:sp>
          <p:nvSpPr>
            <p:cNvPr id="116" name="object 116"/>
            <p:cNvSpPr/>
            <p:nvPr/>
          </p:nvSpPr>
          <p:spPr>
            <a:xfrm>
              <a:off x="1273959" y="3505147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62" y="10628"/>
                  </a:moveTo>
                  <a:lnTo>
                    <a:pt x="6062" y="10628"/>
                  </a:lnTo>
                </a:path>
              </a:pathLst>
            </a:custGeom>
            <a:ln w="2125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275597" y="3533926"/>
              <a:ext cx="121920" cy="69215"/>
            </a:xfrm>
            <a:custGeom>
              <a:avLst/>
              <a:gdLst/>
              <a:ahLst/>
              <a:cxnLst/>
              <a:rect l="l" t="t" r="r" b="b"/>
              <a:pathLst>
                <a:path w="121919" h="69214">
                  <a:moveTo>
                    <a:pt x="121898" y="68667"/>
                  </a:moveTo>
                  <a:lnTo>
                    <a:pt x="100598" y="68667"/>
                  </a:lnTo>
                </a:path>
                <a:path w="121919" h="69214">
                  <a:moveTo>
                    <a:pt x="53414" y="65724"/>
                  </a:moveTo>
                  <a:lnTo>
                    <a:pt x="45877" y="62780"/>
                  </a:lnTo>
                  <a:lnTo>
                    <a:pt x="33424" y="56568"/>
                  </a:lnTo>
                </a:path>
                <a:path w="121919" h="69214">
                  <a:moveTo>
                    <a:pt x="4588" y="21581"/>
                  </a:moveTo>
                  <a:lnTo>
                    <a:pt x="0" y="7847"/>
                  </a:lnTo>
                  <a:lnTo>
                    <a:pt x="0" y="0"/>
                  </a:lnTo>
                </a:path>
              </a:pathLst>
            </a:custGeom>
            <a:ln w="121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/>
          <p:nvPr/>
        </p:nvSpPr>
        <p:spPr>
          <a:xfrm>
            <a:off x="1273959" y="343648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273959" y="336780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273959" y="3299147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273959" y="323048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273959" y="316181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273959" y="309314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273959" y="302480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273959" y="295614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273959" y="2887467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273959" y="281880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273959" y="275013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273959" y="268146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273959" y="261279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95"/>
                </a:moveTo>
                <a:lnTo>
                  <a:pt x="6062" y="10795"/>
                </a:lnTo>
              </a:path>
            </a:pathLst>
          </a:custGeom>
          <a:ln w="2159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273959" y="254413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273959" y="247546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273959" y="240712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273959" y="23384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273959" y="226974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273959" y="220105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273959" y="213250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582"/>
                </a:moveTo>
                <a:lnTo>
                  <a:pt x="6062" y="10582"/>
                </a:lnTo>
              </a:path>
            </a:pathLst>
          </a:custGeom>
          <a:ln w="2116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273959" y="206381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582"/>
                </a:moveTo>
                <a:lnTo>
                  <a:pt x="6062" y="10582"/>
                </a:lnTo>
              </a:path>
            </a:pathLst>
          </a:custGeom>
          <a:ln w="2116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273959" y="1995126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273959" y="192643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273959" y="185774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273959" y="178945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273959" y="172077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4" name="object 144"/>
          <p:cNvGrpSpPr/>
          <p:nvPr/>
        </p:nvGrpSpPr>
        <p:grpSpPr>
          <a:xfrm>
            <a:off x="1267897" y="1563620"/>
            <a:ext cx="100965" cy="109855"/>
            <a:chOff x="1267897" y="1563620"/>
            <a:chExt cx="100965" cy="109855"/>
          </a:xfrm>
        </p:grpSpPr>
        <p:sp>
          <p:nvSpPr>
            <p:cNvPr id="145" name="object 145"/>
            <p:cNvSpPr/>
            <p:nvPr/>
          </p:nvSpPr>
          <p:spPr>
            <a:xfrm>
              <a:off x="1273959" y="165208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62" y="10649"/>
                  </a:moveTo>
                  <a:lnTo>
                    <a:pt x="6062" y="10649"/>
                  </a:lnTo>
                </a:path>
              </a:pathLst>
            </a:custGeom>
            <a:ln w="2129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295587" y="1569682"/>
              <a:ext cx="73660" cy="41275"/>
            </a:xfrm>
            <a:custGeom>
              <a:avLst/>
              <a:gdLst/>
              <a:ahLst/>
              <a:cxnLst/>
              <a:rect l="l" t="t" r="r" b="b"/>
              <a:pathLst>
                <a:path w="73659" h="41275">
                  <a:moveTo>
                    <a:pt x="0" y="41266"/>
                  </a:moveTo>
                  <a:lnTo>
                    <a:pt x="1311" y="38337"/>
                  </a:lnTo>
                  <a:lnTo>
                    <a:pt x="12124" y="24493"/>
                  </a:lnTo>
                </a:path>
                <a:path w="73659" h="41275">
                  <a:moveTo>
                    <a:pt x="51774" y="0"/>
                  </a:moveTo>
                  <a:lnTo>
                    <a:pt x="54724" y="0"/>
                  </a:lnTo>
                  <a:lnTo>
                    <a:pt x="73074" y="0"/>
                  </a:lnTo>
                </a:path>
              </a:pathLst>
            </a:custGeom>
            <a:ln w="121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" name="object 147"/>
          <p:cNvSpPr/>
          <p:nvPr/>
        </p:nvSpPr>
        <p:spPr>
          <a:xfrm>
            <a:off x="1415853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484332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553157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621635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690127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758939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827431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895910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964402" y="1569682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32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2033213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2101706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2170197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2239009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2307488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375980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2444791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513283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581816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650241" y="1569682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719066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787625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856050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924875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993300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3061859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130684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199109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267668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336094" y="1569682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404918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473477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541902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3610727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3679153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747711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816536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884962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953521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021946" y="1569682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090771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159329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227755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66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4296580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4365005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4433564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4502389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4570814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4639373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4708198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4776623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4845182" y="1569682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4913607" y="1569682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99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9" name="object 199"/>
          <p:cNvGrpSpPr/>
          <p:nvPr/>
        </p:nvGrpSpPr>
        <p:grpSpPr>
          <a:xfrm>
            <a:off x="4982432" y="1563620"/>
            <a:ext cx="149860" cy="130175"/>
            <a:chOff x="4982432" y="1563620"/>
            <a:chExt cx="149860" cy="130175"/>
          </a:xfrm>
        </p:grpSpPr>
        <p:sp>
          <p:nvSpPr>
            <p:cNvPr id="200" name="object 200"/>
            <p:cNvSpPr/>
            <p:nvPr/>
          </p:nvSpPr>
          <p:spPr>
            <a:xfrm>
              <a:off x="4982432" y="1569682"/>
              <a:ext cx="137160" cy="57150"/>
            </a:xfrm>
            <a:custGeom>
              <a:avLst/>
              <a:gdLst/>
              <a:ahLst/>
              <a:cxnLst/>
              <a:rect l="l" t="t" r="r" b="b"/>
              <a:pathLst>
                <a:path w="137160" h="57150">
                  <a:moveTo>
                    <a:pt x="0" y="0"/>
                  </a:moveTo>
                  <a:lnTo>
                    <a:pt x="21299" y="0"/>
                  </a:lnTo>
                </a:path>
                <a:path w="137160" h="57150">
                  <a:moveTo>
                    <a:pt x="68425" y="0"/>
                  </a:moveTo>
                  <a:lnTo>
                    <a:pt x="70156" y="1597"/>
                  </a:lnTo>
                  <a:lnTo>
                    <a:pt x="79341" y="6256"/>
                  </a:lnTo>
                  <a:lnTo>
                    <a:pt x="86796" y="10782"/>
                  </a:lnTo>
                </a:path>
                <a:path w="137160" h="57150">
                  <a:moveTo>
                    <a:pt x="124869" y="39535"/>
                  </a:moveTo>
                  <a:lnTo>
                    <a:pt x="131126" y="47389"/>
                  </a:lnTo>
                  <a:lnTo>
                    <a:pt x="136984" y="56575"/>
                  </a:lnTo>
                </a:path>
              </a:pathLst>
            </a:custGeom>
            <a:ln w="121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5125673" y="1671783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62" y="10782"/>
                  </a:moveTo>
                  <a:lnTo>
                    <a:pt x="6062" y="10782"/>
                  </a:lnTo>
                </a:path>
              </a:pathLst>
            </a:custGeom>
            <a:ln w="2156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2" name="object 202"/>
          <p:cNvSpPr/>
          <p:nvPr/>
        </p:nvSpPr>
        <p:spPr>
          <a:xfrm>
            <a:off x="5125673" y="1740339"/>
            <a:ext cx="0" cy="22225"/>
          </a:xfrm>
          <a:custGeom>
            <a:avLst/>
            <a:gdLst/>
            <a:ahLst/>
            <a:cxnLst/>
            <a:rect l="l" t="t" r="r" b="b"/>
            <a:pathLst>
              <a:path h="22225">
                <a:moveTo>
                  <a:pt x="-6062" y="10849"/>
                </a:moveTo>
                <a:lnTo>
                  <a:pt x="6062" y="10849"/>
                </a:lnTo>
              </a:path>
            </a:pathLst>
          </a:custGeom>
          <a:ln w="2169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5125673" y="180902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5125673" y="1877716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5125673" y="194640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5125673" y="201509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582"/>
                </a:moveTo>
                <a:lnTo>
                  <a:pt x="6062" y="10582"/>
                </a:lnTo>
              </a:path>
            </a:pathLst>
          </a:custGeom>
          <a:ln w="2116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125673" y="208378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582"/>
                </a:moveTo>
                <a:lnTo>
                  <a:pt x="6062" y="10582"/>
                </a:lnTo>
              </a:path>
            </a:pathLst>
          </a:custGeom>
          <a:ln w="2116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5125673" y="215233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125673" y="2221027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125673" y="228944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125673" y="235807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5125673" y="2426747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5125673" y="249540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125673" y="256407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125673" y="2632747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125673" y="270140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125673" y="277008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125673" y="2838746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125673" y="290708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125673" y="297575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95"/>
                </a:moveTo>
                <a:lnTo>
                  <a:pt x="6062" y="10795"/>
                </a:lnTo>
              </a:path>
            </a:pathLst>
          </a:custGeom>
          <a:ln w="2159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125673" y="3044426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125673" y="311308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125673" y="318176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125673" y="3250426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125673" y="331908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125673" y="338776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7" name="object 227"/>
          <p:cNvGrpSpPr/>
          <p:nvPr/>
        </p:nvGrpSpPr>
        <p:grpSpPr>
          <a:xfrm>
            <a:off x="5011320" y="3456426"/>
            <a:ext cx="120650" cy="152400"/>
            <a:chOff x="5011320" y="3456426"/>
            <a:chExt cx="120650" cy="152400"/>
          </a:xfrm>
        </p:grpSpPr>
        <p:sp>
          <p:nvSpPr>
            <p:cNvPr id="228" name="object 228"/>
            <p:cNvSpPr/>
            <p:nvPr/>
          </p:nvSpPr>
          <p:spPr>
            <a:xfrm>
              <a:off x="5125673" y="3456426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62" y="10629"/>
                  </a:moveTo>
                  <a:lnTo>
                    <a:pt x="6062" y="10629"/>
                  </a:lnTo>
                </a:path>
              </a:pathLst>
            </a:custGeom>
            <a:ln w="2125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5011320" y="3524770"/>
              <a:ext cx="114935" cy="78105"/>
            </a:xfrm>
            <a:custGeom>
              <a:avLst/>
              <a:gdLst/>
              <a:ahLst/>
              <a:cxnLst/>
              <a:rect l="l" t="t" r="r" b="b"/>
              <a:pathLst>
                <a:path w="114935" h="78104">
                  <a:moveTo>
                    <a:pt x="114353" y="0"/>
                  </a:moveTo>
                  <a:lnTo>
                    <a:pt x="114353" y="1634"/>
                  </a:lnTo>
                  <a:lnTo>
                    <a:pt x="112622" y="17003"/>
                  </a:lnTo>
                  <a:lnTo>
                    <a:pt x="111424" y="21581"/>
                  </a:lnTo>
                </a:path>
                <a:path w="114935" h="78104">
                  <a:moveTo>
                    <a:pt x="85465" y="61146"/>
                  </a:moveTo>
                  <a:lnTo>
                    <a:pt x="80939" y="64089"/>
                  </a:lnTo>
                  <a:lnTo>
                    <a:pt x="67094" y="71936"/>
                  </a:lnTo>
                </a:path>
                <a:path w="114935" h="78104">
                  <a:moveTo>
                    <a:pt x="21299" y="77823"/>
                  </a:moveTo>
                  <a:lnTo>
                    <a:pt x="0" y="77823"/>
                  </a:lnTo>
                </a:path>
              </a:pathLst>
            </a:custGeom>
            <a:ln w="121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0" name="object 230"/>
          <p:cNvSpPr/>
          <p:nvPr/>
        </p:nvSpPr>
        <p:spPr>
          <a:xfrm>
            <a:off x="4942761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873936" y="3602593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4805511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4736953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668527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4599702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4531143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4462718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4393893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4325468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4256909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4188084" y="3602593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4119659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4051100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982675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913850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845291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776865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708041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639615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571056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502231" y="3602593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433806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365248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296822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227997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159438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3091013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3022188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2953763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2885204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2816379" y="3602593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2747954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2679395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2610970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2542118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326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2473639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2405147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2336336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2267844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2199351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2130540" y="3602593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32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2062048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993569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925077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856266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787774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719295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650470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581991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513499" y="360259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444688" y="3602593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1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 txBox="1"/>
          <p:nvPr/>
        </p:nvSpPr>
        <p:spPr>
          <a:xfrm>
            <a:off x="6806462" y="2169992"/>
            <a:ext cx="148145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735965" algn="l"/>
                <a:tab pos="1442085" algn="l"/>
              </a:tabLst>
            </a:pPr>
            <a:r>
              <a:rPr sz="3600" spc="-7" baseline="-21990" dirty="0">
                <a:latin typeface="Times New Roman"/>
                <a:cs typeface="Times New Roman"/>
              </a:rPr>
              <a:t>Cr</a:t>
            </a:r>
            <a:r>
              <a:rPr sz="1800" spc="-5" dirty="0">
                <a:latin typeface="Times New Roman"/>
                <a:cs typeface="Times New Roman"/>
              </a:rPr>
              <a:t>3+	</a:t>
            </a:r>
            <a:r>
              <a:rPr sz="1800" u="sng" spc="-5" dirty="0"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8378077" y="1543208"/>
            <a:ext cx="137985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700" baseline="29320" dirty="0">
                <a:latin typeface="Times New Roman"/>
                <a:cs typeface="Times New Roman"/>
              </a:rPr>
              <a:t>2–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HS</a:t>
            </a:r>
            <a:r>
              <a:rPr sz="2700" baseline="29320" dirty="0">
                <a:latin typeface="Times New Roman"/>
                <a:cs typeface="Times New Roman"/>
              </a:rPr>
              <a:t>–</a:t>
            </a:r>
            <a:endParaRPr sz="2700" baseline="29320">
              <a:latin typeface="Times New Roman"/>
              <a:cs typeface="Times New Roman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8378077" y="2263015"/>
            <a:ext cx="2115820" cy="436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2325">
              <a:lnSpc>
                <a:spcPts val="1255"/>
              </a:lnSpc>
              <a:spcBef>
                <a:spcPts val="105"/>
              </a:spcBef>
              <a:tabLst>
                <a:tab pos="1962785" algn="l"/>
              </a:tabLst>
            </a:pPr>
            <a:r>
              <a:rPr sz="1800" dirty="0">
                <a:latin typeface="Times New Roman"/>
                <a:cs typeface="Times New Roman"/>
              </a:rPr>
              <a:t>2–	–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ts val="1975"/>
              </a:lnSpc>
              <a:tabLst>
                <a:tab pos="1050925" algn="l"/>
              </a:tabLst>
            </a:pP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</a:t>
            </a:r>
            <a:r>
              <a:rPr sz="2700" baseline="-15432" dirty="0">
                <a:latin typeface="Times New Roman"/>
                <a:cs typeface="Times New Roman"/>
              </a:rPr>
              <a:t>3	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HCO</a:t>
            </a:r>
            <a:r>
              <a:rPr sz="2700" baseline="-15432" dirty="0">
                <a:latin typeface="Times New Roman"/>
                <a:cs typeface="Times New Roman"/>
              </a:rPr>
              <a:t>3</a:t>
            </a:r>
            <a:endParaRPr sz="2700" baseline="-15432">
              <a:latin typeface="Times New Roman"/>
              <a:cs typeface="Times New Roman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8378077" y="3083419"/>
            <a:ext cx="2048510" cy="434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89305">
              <a:lnSpc>
                <a:spcPts val="1250"/>
              </a:lnSpc>
              <a:spcBef>
                <a:spcPts val="105"/>
              </a:spcBef>
              <a:tabLst>
                <a:tab pos="1895475" algn="l"/>
              </a:tabLst>
            </a:pPr>
            <a:r>
              <a:rPr sz="1800" dirty="0">
                <a:latin typeface="Times New Roman"/>
                <a:cs typeface="Times New Roman"/>
              </a:rPr>
              <a:t>2–	–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ts val="1970"/>
              </a:lnSpc>
              <a:tabLst>
                <a:tab pos="1017269" algn="l"/>
              </a:tabLst>
            </a:pP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</a:t>
            </a:r>
            <a:r>
              <a:rPr sz="2700" baseline="-15432" dirty="0">
                <a:latin typeface="Times New Roman"/>
                <a:cs typeface="Times New Roman"/>
              </a:rPr>
              <a:t>3	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HSO</a:t>
            </a:r>
            <a:r>
              <a:rPr sz="2700" baseline="-15432" dirty="0">
                <a:latin typeface="Times New Roman"/>
                <a:cs typeface="Times New Roman"/>
              </a:rPr>
              <a:t>3</a:t>
            </a:r>
            <a:endParaRPr sz="2700" baseline="-15432">
              <a:latin typeface="Times New Roman"/>
              <a:cs typeface="Times New Roman"/>
            </a:endParaRPr>
          </a:p>
        </p:txBody>
      </p:sp>
      <p:grpSp>
        <p:nvGrpSpPr>
          <p:cNvPr id="286" name="object 286"/>
          <p:cNvGrpSpPr/>
          <p:nvPr/>
        </p:nvGrpSpPr>
        <p:grpSpPr>
          <a:xfrm>
            <a:off x="7538280" y="1756330"/>
            <a:ext cx="803275" cy="1536065"/>
            <a:chOff x="7538280" y="1756330"/>
            <a:chExt cx="803275" cy="1536065"/>
          </a:xfrm>
        </p:grpSpPr>
        <p:sp>
          <p:nvSpPr>
            <p:cNvPr id="287" name="object 287"/>
            <p:cNvSpPr/>
            <p:nvPr/>
          </p:nvSpPr>
          <p:spPr>
            <a:xfrm>
              <a:off x="8176688" y="2459311"/>
              <a:ext cx="128270" cy="66040"/>
            </a:xfrm>
            <a:custGeom>
              <a:avLst/>
              <a:gdLst/>
              <a:ahLst/>
              <a:cxnLst/>
              <a:rect l="l" t="t" r="r" b="b"/>
              <a:pathLst>
                <a:path w="128270" h="66039">
                  <a:moveTo>
                    <a:pt x="0" y="0"/>
                  </a:moveTo>
                  <a:lnTo>
                    <a:pt x="17039" y="33678"/>
                  </a:lnTo>
                  <a:lnTo>
                    <a:pt x="0" y="65720"/>
                  </a:lnTo>
                  <a:lnTo>
                    <a:pt x="128064" y="336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8228739" y="3179331"/>
              <a:ext cx="113030" cy="113030"/>
            </a:xfrm>
            <a:custGeom>
              <a:avLst/>
              <a:gdLst/>
              <a:ahLst/>
              <a:cxnLst/>
              <a:rect l="l" t="t" r="r" b="b"/>
              <a:pathLst>
                <a:path w="113029" h="113029">
                  <a:moveTo>
                    <a:pt x="45528" y="0"/>
                  </a:moveTo>
                  <a:lnTo>
                    <a:pt x="35011" y="33359"/>
                  </a:lnTo>
                  <a:lnTo>
                    <a:pt x="0" y="45779"/>
                  </a:lnTo>
                  <a:lnTo>
                    <a:pt x="112755" y="112817"/>
                  </a:lnTo>
                  <a:lnTo>
                    <a:pt x="45528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7550568" y="2500671"/>
              <a:ext cx="715010" cy="714375"/>
            </a:xfrm>
            <a:custGeom>
              <a:avLst/>
              <a:gdLst/>
              <a:ahLst/>
              <a:cxnLst/>
              <a:rect l="l" t="t" r="r" b="b"/>
              <a:pathLst>
                <a:path w="715009" h="714375">
                  <a:moveTo>
                    <a:pt x="714647" y="71381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7538280" y="2488410"/>
              <a:ext cx="730250" cy="728980"/>
            </a:xfrm>
            <a:custGeom>
              <a:avLst/>
              <a:gdLst/>
              <a:ahLst/>
              <a:cxnLst/>
              <a:rect l="l" t="t" r="r" b="b"/>
              <a:pathLst>
                <a:path w="730250" h="728980">
                  <a:moveTo>
                    <a:pt x="9172" y="0"/>
                  </a:moveTo>
                  <a:lnTo>
                    <a:pt x="0" y="9158"/>
                  </a:lnTo>
                  <a:lnTo>
                    <a:pt x="720943" y="728859"/>
                  </a:lnTo>
                  <a:lnTo>
                    <a:pt x="729729" y="719700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8166171" y="1756330"/>
              <a:ext cx="113030" cy="113030"/>
            </a:xfrm>
            <a:custGeom>
              <a:avLst/>
              <a:gdLst/>
              <a:ahLst/>
              <a:cxnLst/>
              <a:rect l="l" t="t" r="r" b="b"/>
              <a:pathLst>
                <a:path w="113029" h="113030">
                  <a:moveTo>
                    <a:pt x="112755" y="0"/>
                  </a:moveTo>
                  <a:lnTo>
                    <a:pt x="0" y="66958"/>
                  </a:lnTo>
                  <a:lnTo>
                    <a:pt x="35011" y="77740"/>
                  </a:lnTo>
                  <a:lnTo>
                    <a:pt x="45528" y="112750"/>
                  </a:lnTo>
                  <a:lnTo>
                    <a:pt x="112755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7550568" y="1840194"/>
              <a:ext cx="652780" cy="653415"/>
            </a:xfrm>
            <a:custGeom>
              <a:avLst/>
              <a:gdLst/>
              <a:ahLst/>
              <a:cxnLst/>
              <a:rect l="l" t="t" r="r" b="b"/>
              <a:pathLst>
                <a:path w="652779" h="653414">
                  <a:moveTo>
                    <a:pt x="652478" y="0"/>
                  </a:moveTo>
                  <a:lnTo>
                    <a:pt x="0" y="652955"/>
                  </a:lnTo>
                </a:path>
              </a:pathLst>
            </a:custGeom>
            <a:ln w="317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7538280" y="1829544"/>
              <a:ext cx="668020" cy="668020"/>
            </a:xfrm>
            <a:custGeom>
              <a:avLst/>
              <a:gdLst/>
              <a:ahLst/>
              <a:cxnLst/>
              <a:rect l="l" t="t" r="r" b="b"/>
              <a:pathLst>
                <a:path w="668020" h="668019">
                  <a:moveTo>
                    <a:pt x="658375" y="0"/>
                  </a:moveTo>
                  <a:lnTo>
                    <a:pt x="0" y="658866"/>
                  </a:lnTo>
                  <a:lnTo>
                    <a:pt x="9172" y="668024"/>
                  </a:lnTo>
                  <a:lnTo>
                    <a:pt x="667561" y="9185"/>
                  </a:lnTo>
                  <a:lnTo>
                    <a:pt x="658375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4" name="object 294"/>
          <p:cNvGrpSpPr/>
          <p:nvPr/>
        </p:nvGrpSpPr>
        <p:grpSpPr>
          <a:xfrm>
            <a:off x="6759199" y="3496511"/>
            <a:ext cx="130175" cy="103505"/>
            <a:chOff x="6759199" y="3496511"/>
            <a:chExt cx="130175" cy="103505"/>
          </a:xfrm>
        </p:grpSpPr>
        <p:sp>
          <p:nvSpPr>
            <p:cNvPr id="295" name="object 295"/>
            <p:cNvSpPr/>
            <p:nvPr/>
          </p:nvSpPr>
          <p:spPr>
            <a:xfrm>
              <a:off x="6765262" y="3496511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62" y="10628"/>
                  </a:moveTo>
                  <a:lnTo>
                    <a:pt x="6062" y="10628"/>
                  </a:lnTo>
                </a:path>
              </a:pathLst>
            </a:custGeom>
            <a:ln w="2125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6766899" y="3525290"/>
              <a:ext cx="121920" cy="69215"/>
            </a:xfrm>
            <a:custGeom>
              <a:avLst/>
              <a:gdLst/>
              <a:ahLst/>
              <a:cxnLst/>
              <a:rect l="l" t="t" r="r" b="b"/>
              <a:pathLst>
                <a:path w="121920" h="69214">
                  <a:moveTo>
                    <a:pt x="121898" y="68667"/>
                  </a:moveTo>
                  <a:lnTo>
                    <a:pt x="100598" y="68667"/>
                  </a:lnTo>
                </a:path>
                <a:path w="121920" h="69214">
                  <a:moveTo>
                    <a:pt x="53414" y="65724"/>
                  </a:moveTo>
                  <a:lnTo>
                    <a:pt x="45877" y="62780"/>
                  </a:lnTo>
                  <a:lnTo>
                    <a:pt x="33424" y="56568"/>
                  </a:lnTo>
                </a:path>
                <a:path w="121920" h="69214">
                  <a:moveTo>
                    <a:pt x="4588" y="21581"/>
                  </a:moveTo>
                  <a:lnTo>
                    <a:pt x="0" y="7847"/>
                  </a:lnTo>
                  <a:lnTo>
                    <a:pt x="0" y="0"/>
                  </a:lnTo>
                </a:path>
              </a:pathLst>
            </a:custGeom>
            <a:ln w="121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7" name="object 297"/>
          <p:cNvSpPr/>
          <p:nvPr/>
        </p:nvSpPr>
        <p:spPr>
          <a:xfrm>
            <a:off x="6765262" y="342784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6765262" y="335917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765262" y="329051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765262" y="322184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6765262" y="315317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6765262" y="308451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6765262" y="301616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6765262" y="2947507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6765262" y="287883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6765262" y="281016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6765262" y="274149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6765262" y="267283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6765262" y="2604156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95"/>
                </a:moveTo>
                <a:lnTo>
                  <a:pt x="6062" y="10795"/>
                </a:lnTo>
              </a:path>
            </a:pathLst>
          </a:custGeom>
          <a:ln w="2159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6765262" y="253549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6765262" y="246683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6765262" y="239848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6765262" y="2329814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6765262" y="226111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6765262" y="219242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765262" y="212386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582"/>
                </a:moveTo>
                <a:lnTo>
                  <a:pt x="6062" y="10582"/>
                </a:lnTo>
              </a:path>
            </a:pathLst>
          </a:custGeom>
          <a:ln w="211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765262" y="20551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582"/>
                </a:moveTo>
                <a:lnTo>
                  <a:pt x="6062" y="10582"/>
                </a:lnTo>
              </a:path>
            </a:pathLst>
          </a:custGeom>
          <a:ln w="211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765262" y="198649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6765262" y="191780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765262" y="184911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6765262" y="178082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765262" y="171213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3" name="object 323"/>
          <p:cNvGrpSpPr/>
          <p:nvPr/>
        </p:nvGrpSpPr>
        <p:grpSpPr>
          <a:xfrm>
            <a:off x="6759199" y="1554984"/>
            <a:ext cx="100965" cy="109855"/>
            <a:chOff x="6759199" y="1554984"/>
            <a:chExt cx="100965" cy="109855"/>
          </a:xfrm>
        </p:grpSpPr>
        <p:sp>
          <p:nvSpPr>
            <p:cNvPr id="324" name="object 324"/>
            <p:cNvSpPr/>
            <p:nvPr/>
          </p:nvSpPr>
          <p:spPr>
            <a:xfrm>
              <a:off x="6765262" y="1643446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62" y="10649"/>
                  </a:moveTo>
                  <a:lnTo>
                    <a:pt x="6062" y="10649"/>
                  </a:lnTo>
                </a:path>
              </a:pathLst>
            </a:custGeom>
            <a:ln w="21298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6786889" y="1561046"/>
              <a:ext cx="73660" cy="41275"/>
            </a:xfrm>
            <a:custGeom>
              <a:avLst/>
              <a:gdLst/>
              <a:ahLst/>
              <a:cxnLst/>
              <a:rect l="l" t="t" r="r" b="b"/>
              <a:pathLst>
                <a:path w="73659" h="41275">
                  <a:moveTo>
                    <a:pt x="0" y="41266"/>
                  </a:moveTo>
                  <a:lnTo>
                    <a:pt x="1311" y="38337"/>
                  </a:lnTo>
                  <a:lnTo>
                    <a:pt x="12124" y="24493"/>
                  </a:lnTo>
                </a:path>
                <a:path w="73659" h="41275">
                  <a:moveTo>
                    <a:pt x="51774" y="0"/>
                  </a:moveTo>
                  <a:lnTo>
                    <a:pt x="54724" y="0"/>
                  </a:lnTo>
                  <a:lnTo>
                    <a:pt x="73074" y="0"/>
                  </a:lnTo>
                </a:path>
              </a:pathLst>
            </a:custGeom>
            <a:ln w="121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6" name="object 326"/>
          <p:cNvSpPr/>
          <p:nvPr/>
        </p:nvSpPr>
        <p:spPr>
          <a:xfrm>
            <a:off x="6907155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6975634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7044459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112937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7181429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7250241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7318733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387212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455704" y="1561046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32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7524515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7593007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7661500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7730311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7798790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7867282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7936093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8004585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8073118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8141543" y="1561046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8210368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8278927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8347352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8416177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8484603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8553161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8621986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8690412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8758970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8827396" y="1561046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8896221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8964779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9033205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9102029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9170455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9239014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9307838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9376264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9444822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9513248" y="1561046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9582073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9650631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9719057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66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9787882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9856307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9924866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9993691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0062116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130675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199500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267925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336484" y="1561046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2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404909" y="1561046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699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8" name="object 378"/>
          <p:cNvGrpSpPr/>
          <p:nvPr/>
        </p:nvGrpSpPr>
        <p:grpSpPr>
          <a:xfrm>
            <a:off x="10473735" y="1554984"/>
            <a:ext cx="149860" cy="130175"/>
            <a:chOff x="10473735" y="1554984"/>
            <a:chExt cx="149860" cy="130175"/>
          </a:xfrm>
        </p:grpSpPr>
        <p:sp>
          <p:nvSpPr>
            <p:cNvPr id="379" name="object 379"/>
            <p:cNvSpPr/>
            <p:nvPr/>
          </p:nvSpPr>
          <p:spPr>
            <a:xfrm>
              <a:off x="10473735" y="1561046"/>
              <a:ext cx="137160" cy="57150"/>
            </a:xfrm>
            <a:custGeom>
              <a:avLst/>
              <a:gdLst/>
              <a:ahLst/>
              <a:cxnLst/>
              <a:rect l="l" t="t" r="r" b="b"/>
              <a:pathLst>
                <a:path w="137159" h="57150">
                  <a:moveTo>
                    <a:pt x="0" y="0"/>
                  </a:moveTo>
                  <a:lnTo>
                    <a:pt x="21299" y="0"/>
                  </a:lnTo>
                </a:path>
                <a:path w="137159" h="57150">
                  <a:moveTo>
                    <a:pt x="68425" y="0"/>
                  </a:moveTo>
                  <a:lnTo>
                    <a:pt x="70156" y="1597"/>
                  </a:lnTo>
                  <a:lnTo>
                    <a:pt x="79341" y="6256"/>
                  </a:lnTo>
                  <a:lnTo>
                    <a:pt x="86796" y="10782"/>
                  </a:lnTo>
                </a:path>
                <a:path w="137159" h="57150">
                  <a:moveTo>
                    <a:pt x="124869" y="39535"/>
                  </a:moveTo>
                  <a:lnTo>
                    <a:pt x="131126" y="47389"/>
                  </a:lnTo>
                  <a:lnTo>
                    <a:pt x="136984" y="56575"/>
                  </a:lnTo>
                </a:path>
              </a:pathLst>
            </a:custGeom>
            <a:ln w="121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0616976" y="1663147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62" y="10782"/>
                  </a:moveTo>
                  <a:lnTo>
                    <a:pt x="6062" y="10782"/>
                  </a:lnTo>
                </a:path>
              </a:pathLst>
            </a:custGeom>
            <a:ln w="2156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1" name="object 381"/>
          <p:cNvSpPr/>
          <p:nvPr/>
        </p:nvSpPr>
        <p:spPr>
          <a:xfrm>
            <a:off x="10616975" y="1731703"/>
            <a:ext cx="0" cy="22225"/>
          </a:xfrm>
          <a:custGeom>
            <a:avLst/>
            <a:gdLst/>
            <a:ahLst/>
            <a:cxnLst/>
            <a:rect l="l" t="t" r="r" b="b"/>
            <a:pathLst>
              <a:path h="22225">
                <a:moveTo>
                  <a:pt x="-6062" y="10849"/>
                </a:moveTo>
                <a:lnTo>
                  <a:pt x="6062" y="10849"/>
                </a:lnTo>
              </a:path>
            </a:pathLst>
          </a:custGeom>
          <a:ln w="2169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616975" y="180039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616975" y="186908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0616975" y="193776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0616975" y="200645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582"/>
                </a:moveTo>
                <a:lnTo>
                  <a:pt x="6062" y="10582"/>
                </a:lnTo>
              </a:path>
            </a:pathLst>
          </a:custGeom>
          <a:ln w="211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616975" y="2075146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582"/>
                </a:moveTo>
                <a:lnTo>
                  <a:pt x="6062" y="10582"/>
                </a:lnTo>
              </a:path>
            </a:pathLst>
          </a:custGeom>
          <a:ln w="211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616975" y="214370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0616975" y="221239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49"/>
                </a:moveTo>
                <a:lnTo>
                  <a:pt x="6062" y="10649"/>
                </a:lnTo>
              </a:path>
            </a:pathLst>
          </a:custGeom>
          <a:ln w="2129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0616975" y="228081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2"/>
                </a:moveTo>
                <a:lnTo>
                  <a:pt x="6062" y="10782"/>
                </a:lnTo>
              </a:path>
            </a:pathLst>
          </a:custGeom>
          <a:ln w="2156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0616975" y="2349436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616975" y="241811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0616975" y="248677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0616975" y="255543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616975" y="2624111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616975" y="269277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0616975" y="276144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0616975" y="283011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0616975" y="2898453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89"/>
                </a:moveTo>
                <a:lnTo>
                  <a:pt x="6062" y="10789"/>
                </a:lnTo>
              </a:path>
            </a:pathLst>
          </a:custGeom>
          <a:ln w="2157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616975" y="2967115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795"/>
                </a:moveTo>
                <a:lnTo>
                  <a:pt x="6062" y="10795"/>
                </a:lnTo>
              </a:path>
            </a:pathLst>
          </a:custGeom>
          <a:ln w="2159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616975" y="303579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616975" y="310445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616975" y="3173128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616975" y="324179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616975" y="3310452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9"/>
                </a:moveTo>
                <a:lnTo>
                  <a:pt x="6062" y="10629"/>
                </a:lnTo>
              </a:path>
            </a:pathLst>
          </a:custGeom>
          <a:ln w="2125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0616975" y="3379127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6062" y="10622"/>
                </a:moveTo>
                <a:lnTo>
                  <a:pt x="6062" y="10622"/>
                </a:lnTo>
              </a:path>
            </a:pathLst>
          </a:custGeom>
          <a:ln w="2124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6" name="object 406"/>
          <p:cNvGrpSpPr/>
          <p:nvPr/>
        </p:nvGrpSpPr>
        <p:grpSpPr>
          <a:xfrm>
            <a:off x="10502622" y="3447790"/>
            <a:ext cx="120650" cy="152400"/>
            <a:chOff x="10502622" y="3447790"/>
            <a:chExt cx="120650" cy="152400"/>
          </a:xfrm>
        </p:grpSpPr>
        <p:sp>
          <p:nvSpPr>
            <p:cNvPr id="407" name="object 407"/>
            <p:cNvSpPr/>
            <p:nvPr/>
          </p:nvSpPr>
          <p:spPr>
            <a:xfrm>
              <a:off x="10616975" y="344779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062" y="10629"/>
                  </a:moveTo>
                  <a:lnTo>
                    <a:pt x="6062" y="10629"/>
                  </a:lnTo>
                </a:path>
              </a:pathLst>
            </a:custGeom>
            <a:ln w="21258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0502622" y="3516134"/>
              <a:ext cx="114935" cy="78105"/>
            </a:xfrm>
            <a:custGeom>
              <a:avLst/>
              <a:gdLst/>
              <a:ahLst/>
              <a:cxnLst/>
              <a:rect l="l" t="t" r="r" b="b"/>
              <a:pathLst>
                <a:path w="114934" h="78104">
                  <a:moveTo>
                    <a:pt x="114353" y="0"/>
                  </a:moveTo>
                  <a:lnTo>
                    <a:pt x="114353" y="1634"/>
                  </a:lnTo>
                  <a:lnTo>
                    <a:pt x="112622" y="17003"/>
                  </a:lnTo>
                  <a:lnTo>
                    <a:pt x="111424" y="21581"/>
                  </a:lnTo>
                </a:path>
                <a:path w="114934" h="78104">
                  <a:moveTo>
                    <a:pt x="85465" y="61146"/>
                  </a:moveTo>
                  <a:lnTo>
                    <a:pt x="80939" y="64089"/>
                  </a:lnTo>
                  <a:lnTo>
                    <a:pt x="67094" y="71936"/>
                  </a:lnTo>
                </a:path>
                <a:path w="114934" h="78104">
                  <a:moveTo>
                    <a:pt x="21299" y="77823"/>
                  </a:moveTo>
                  <a:lnTo>
                    <a:pt x="0" y="77823"/>
                  </a:lnTo>
                </a:path>
              </a:pathLst>
            </a:custGeom>
            <a:ln w="121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9" name="object 409"/>
          <p:cNvSpPr/>
          <p:nvPr/>
        </p:nvSpPr>
        <p:spPr>
          <a:xfrm>
            <a:off x="10434063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365239" y="3593957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296813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228254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159829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091004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022446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9954020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9885195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9816770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9748211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9679386" y="3593957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9610961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9542402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9473977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9405152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9336593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9268168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9199343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9130917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9062359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8993533" y="3593957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8925108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8856550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8788124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8719299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8650740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8582315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8513491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8445065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8376506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8307682" y="3593957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8239255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8170697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8102272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8033420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326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7964941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7896449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7827638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7759146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7690654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7621842" y="3593957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32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7553350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7484871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7416379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7347568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7279076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7210597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7141772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7073293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7004801" y="359395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29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935990" y="3593957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21619" y="0"/>
                </a:moveTo>
                <a:lnTo>
                  <a:pt x="0" y="0"/>
                </a:lnTo>
              </a:path>
            </a:pathLst>
          </a:custGeom>
          <a:ln w="1212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 txBox="1"/>
          <p:nvPr/>
        </p:nvSpPr>
        <p:spPr>
          <a:xfrm>
            <a:off x="11146535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0520" y="661796"/>
            <a:ext cx="55137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0" spc="-30" dirty="0">
                <a:solidFill>
                  <a:srgbClr val="000000"/>
                </a:solidFill>
                <a:latin typeface="Calibri Light"/>
                <a:cs typeface="Calibri Light"/>
              </a:rPr>
              <a:t>Окислительные</a:t>
            </a:r>
            <a:r>
              <a:rPr sz="3200" b="0" spc="-9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3200" b="0" spc="-25" dirty="0">
                <a:solidFill>
                  <a:srgbClr val="000000"/>
                </a:solidFill>
                <a:latin typeface="Calibri Light"/>
                <a:cs typeface="Calibri Light"/>
              </a:rPr>
              <a:t>свойства</a:t>
            </a:r>
            <a:r>
              <a:rPr sz="3200" b="0" spc="-7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3200" b="0" spc="-25" dirty="0">
                <a:solidFill>
                  <a:srgbClr val="000000"/>
                </a:solidFill>
                <a:latin typeface="Calibri Light"/>
                <a:cs typeface="Calibri Light"/>
              </a:rPr>
              <a:t>KMnO</a:t>
            </a:r>
            <a:r>
              <a:rPr sz="3150" b="0" spc="-37" baseline="-21164" dirty="0">
                <a:solidFill>
                  <a:srgbClr val="000000"/>
                </a:solidFill>
                <a:latin typeface="Calibri Light"/>
                <a:cs typeface="Calibri Light"/>
              </a:rPr>
              <a:t>4</a:t>
            </a:r>
            <a:endParaRPr sz="3150" baseline="-21164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18538" y="3456508"/>
            <a:ext cx="161290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15" dirty="0">
                <a:latin typeface="Times New Roman"/>
                <a:cs typeface="Times New Roman"/>
              </a:rPr>
              <a:t>4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943" y="3220288"/>
            <a:ext cx="1609725" cy="8235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Times New Roman"/>
                <a:cs typeface="Times New Roman"/>
              </a:rPr>
              <a:t>KMn</a:t>
            </a:r>
            <a:r>
              <a:rPr sz="3150" b="1" spc="7" baseline="25132" dirty="0">
                <a:latin typeface="Times New Roman"/>
                <a:cs typeface="Times New Roman"/>
              </a:rPr>
              <a:t>+7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endParaRPr sz="3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35"/>
              </a:spcBef>
            </a:pPr>
            <a:r>
              <a:rPr sz="2000" spc="-5" dirty="0">
                <a:latin typeface="Times New Roman"/>
                <a:cs typeface="Times New Roman"/>
              </a:rPr>
              <a:t>(малиновый)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89247" y="1836546"/>
            <a:ext cx="4102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7" baseline="-16203" dirty="0">
                <a:latin typeface="Times New Roman"/>
                <a:cs typeface="Times New Roman"/>
              </a:rPr>
              <a:t>H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28848" y="2293746"/>
            <a:ext cx="1684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кислая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03448" y="3070936"/>
            <a:ext cx="24828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нейтральная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03448" y="4595621"/>
            <a:ext cx="21215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509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endParaRPr sz="2400" baseline="24305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щелочная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44102" y="2313558"/>
            <a:ext cx="161290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15" dirty="0">
                <a:latin typeface="Times New Roman"/>
                <a:cs typeface="Times New Roman"/>
              </a:rPr>
              <a:t>2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67956" y="2077338"/>
            <a:ext cx="30194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Times New Roman"/>
                <a:cs typeface="Times New Roman"/>
              </a:rPr>
              <a:t>Mn</a:t>
            </a:r>
            <a:r>
              <a:rPr sz="3150" b="1" spc="7" baseline="25132" dirty="0">
                <a:latin typeface="Times New Roman"/>
                <a:cs typeface="Times New Roman"/>
              </a:rPr>
              <a:t>2+</a:t>
            </a:r>
            <a:r>
              <a:rPr sz="3150" b="1" spc="367" baseline="25132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H</a:t>
            </a:r>
            <a:r>
              <a:rPr sz="3200" b="1" spc="25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93356" y="2571115"/>
            <a:ext cx="1330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(бесцветный)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09761" y="3456508"/>
            <a:ext cx="161290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15" dirty="0">
                <a:latin typeface="Times New Roman"/>
                <a:cs typeface="Times New Roman"/>
              </a:rPr>
              <a:t>2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67956" y="3220288"/>
            <a:ext cx="38538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Times New Roman"/>
                <a:cs typeface="Times New Roman"/>
              </a:rPr>
              <a:t>Mn</a:t>
            </a:r>
            <a:r>
              <a:rPr sz="3150" b="1" spc="7" baseline="25132" dirty="0">
                <a:latin typeface="Times New Roman"/>
                <a:cs typeface="Times New Roman"/>
              </a:rPr>
              <a:t>+4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2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↓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KOH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93356" y="3712845"/>
            <a:ext cx="8769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spc="-7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уры</a:t>
            </a:r>
            <a:r>
              <a:rPr sz="2000" spc="-10" dirty="0">
                <a:latin typeface="Times New Roman"/>
                <a:cs typeface="Times New Roman"/>
              </a:rPr>
              <a:t>й</a:t>
            </a:r>
            <a:r>
              <a:rPr sz="200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67956" y="4585842"/>
            <a:ext cx="3920490" cy="823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b="1" spc="5" dirty="0">
                <a:latin typeface="Times New Roman"/>
                <a:cs typeface="Times New Roman"/>
              </a:rPr>
              <a:t>K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Mn</a:t>
            </a:r>
            <a:r>
              <a:rPr sz="3150" b="1" spc="7" baseline="25132" dirty="0">
                <a:latin typeface="Times New Roman"/>
                <a:cs typeface="Times New Roman"/>
              </a:rPr>
              <a:t>+6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150" b="1" spc="7" baseline="-21164" dirty="0">
                <a:latin typeface="Times New Roman"/>
                <a:cs typeface="Times New Roman"/>
              </a:rPr>
              <a:t>4</a:t>
            </a:r>
            <a:r>
              <a:rPr sz="3150" b="1" spc="337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z="2000" spc="-5" dirty="0">
                <a:latin typeface="Times New Roman"/>
                <a:cs typeface="Times New Roman"/>
              </a:rPr>
              <a:t>(зелёный)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43200" y="5029200"/>
            <a:ext cx="4419600" cy="0"/>
          </a:xfrm>
          <a:custGeom>
            <a:avLst/>
            <a:gdLst/>
            <a:ahLst/>
            <a:cxnLst/>
            <a:rect l="l" t="t" r="r" b="b"/>
            <a:pathLst>
              <a:path w="4419600">
                <a:moveTo>
                  <a:pt x="0" y="0"/>
                </a:moveTo>
                <a:lnTo>
                  <a:pt x="4419600" y="0"/>
                </a:lnTo>
              </a:path>
            </a:pathLst>
          </a:custGeom>
          <a:ln w="381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36800" y="2286000"/>
            <a:ext cx="4876800" cy="2667000"/>
          </a:xfrm>
          <a:custGeom>
            <a:avLst/>
            <a:gdLst/>
            <a:ahLst/>
            <a:cxnLst/>
            <a:rect l="l" t="t" r="r" b="b"/>
            <a:pathLst>
              <a:path w="4876800" h="2667000">
                <a:moveTo>
                  <a:pt x="457200" y="0"/>
                </a:moveTo>
                <a:lnTo>
                  <a:pt x="457200" y="2667000"/>
                </a:lnTo>
              </a:path>
              <a:path w="4876800" h="2667000">
                <a:moveTo>
                  <a:pt x="457200" y="1219200"/>
                </a:moveTo>
                <a:lnTo>
                  <a:pt x="4876800" y="1219200"/>
                </a:lnTo>
              </a:path>
              <a:path w="4876800" h="2667000">
                <a:moveTo>
                  <a:pt x="457200" y="0"/>
                </a:moveTo>
                <a:lnTo>
                  <a:pt x="4876800" y="0"/>
                </a:lnTo>
              </a:path>
              <a:path w="4876800" h="2667000">
                <a:moveTo>
                  <a:pt x="0" y="1219200"/>
                </a:moveTo>
                <a:lnTo>
                  <a:pt x="457200" y="1219200"/>
                </a:lnTo>
              </a:path>
            </a:pathLst>
          </a:custGeom>
          <a:ln w="381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1146535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641" y="1946529"/>
            <a:ext cx="16109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Times New Roman"/>
                <a:cs typeface="Times New Roman"/>
              </a:rPr>
              <a:t>K</a:t>
            </a:r>
            <a:r>
              <a:rPr sz="3200" b="1" spc="204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Cr</a:t>
            </a:r>
            <a:r>
              <a:rPr sz="3150" b="1" spc="7" baseline="25132" dirty="0">
                <a:latin typeface="Times New Roman"/>
                <a:cs typeface="Times New Roman"/>
              </a:rPr>
              <a:t>+6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2041" y="2183130"/>
            <a:ext cx="1696085" cy="587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29565">
              <a:lnSpc>
                <a:spcPts val="2250"/>
              </a:lnSpc>
              <a:spcBef>
                <a:spcPts val="135"/>
              </a:spcBef>
              <a:tabLst>
                <a:tab pos="1547495" algn="l"/>
              </a:tabLst>
            </a:pPr>
            <a:r>
              <a:rPr sz="2100" b="1" spc="15" dirty="0">
                <a:latin typeface="Times New Roman"/>
                <a:cs typeface="Times New Roman"/>
              </a:rPr>
              <a:t>2	4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ts val="2130"/>
              </a:lnSpc>
            </a:pPr>
            <a:r>
              <a:rPr sz="2000" spc="-5" dirty="0">
                <a:latin typeface="Times New Roman"/>
                <a:cs typeface="Times New Roman"/>
              </a:rPr>
              <a:t>(жёлтый)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9846" y="762761"/>
            <a:ext cx="3848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600" spc="-7" baseline="-16203" dirty="0">
                <a:latin typeface="Times New Roman"/>
                <a:cs typeface="Times New Roman"/>
              </a:rPr>
              <a:t>H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6745" y="1219961"/>
            <a:ext cx="1684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кислая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46085" y="1207388"/>
            <a:ext cx="161290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15" dirty="0">
                <a:latin typeface="Times New Roman"/>
                <a:cs typeface="Times New Roman"/>
              </a:rPr>
              <a:t>2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05829" y="971169"/>
            <a:ext cx="28835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Times New Roman"/>
                <a:cs typeface="Times New Roman"/>
              </a:rPr>
              <a:t>Cr</a:t>
            </a:r>
            <a:r>
              <a:rPr sz="3150" b="1" spc="7" baseline="25132" dirty="0">
                <a:latin typeface="Times New Roman"/>
                <a:cs typeface="Times New Roman"/>
              </a:rPr>
              <a:t>+3</a:t>
            </a:r>
            <a:r>
              <a:rPr sz="3150" b="1" spc="375" baseline="25132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H</a:t>
            </a:r>
            <a:r>
              <a:rPr sz="3200" b="1" spc="25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31229" y="1464945"/>
            <a:ext cx="984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(зелёный)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42102" y="1911476"/>
            <a:ext cx="43040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Times New Roman"/>
                <a:cs typeface="Times New Roman"/>
              </a:rPr>
              <a:t>Cr</a:t>
            </a:r>
            <a:r>
              <a:rPr sz="3150" b="1" spc="7" baseline="25132" dirty="0">
                <a:latin typeface="Times New Roman"/>
                <a:cs typeface="Times New Roman"/>
              </a:rPr>
              <a:t>+3</a:t>
            </a:r>
            <a:r>
              <a:rPr sz="3200" b="1" spc="5" dirty="0">
                <a:latin typeface="Times New Roman"/>
                <a:cs typeface="Times New Roman"/>
              </a:rPr>
              <a:t>(OH)</a:t>
            </a:r>
            <a:r>
              <a:rPr sz="3200" b="1" spc="2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↓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KOH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42102" y="2147697"/>
            <a:ext cx="4632960" cy="15436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1071245" algn="ctr">
              <a:lnSpc>
                <a:spcPts val="2250"/>
              </a:lnSpc>
              <a:spcBef>
                <a:spcPts val="135"/>
              </a:spcBef>
            </a:pPr>
            <a:r>
              <a:rPr sz="2100" b="1" spc="15" dirty="0">
                <a:latin typeface="Times New Roman"/>
                <a:cs typeface="Times New Roman"/>
              </a:rPr>
              <a:t>3</a:t>
            </a:r>
            <a:endParaRPr sz="2100">
              <a:latin typeface="Times New Roman"/>
              <a:cs typeface="Times New Roman"/>
            </a:endParaRPr>
          </a:p>
          <a:p>
            <a:pPr marR="2913380" algn="ctr">
              <a:lnSpc>
                <a:spcPts val="2130"/>
              </a:lnSpc>
            </a:pPr>
            <a:r>
              <a:rPr sz="2000" dirty="0">
                <a:latin typeface="Times New Roman"/>
                <a:cs typeface="Times New Roman"/>
              </a:rPr>
              <a:t>(серо-зелёный)</a:t>
            </a:r>
            <a:endParaRPr sz="2000">
              <a:latin typeface="Times New Roman"/>
              <a:cs typeface="Times New Roman"/>
            </a:endParaRPr>
          </a:p>
          <a:p>
            <a:pPr marL="367030">
              <a:lnSpc>
                <a:spcPct val="100000"/>
              </a:lnSpc>
              <a:spcBef>
                <a:spcPts val="1255"/>
              </a:spcBef>
            </a:pPr>
            <a:r>
              <a:rPr sz="3200" b="1" spc="5" dirty="0">
                <a:latin typeface="Times New Roman"/>
                <a:cs typeface="Times New Roman"/>
              </a:rPr>
              <a:t>Cr</a:t>
            </a:r>
            <a:r>
              <a:rPr sz="3150" b="1" spc="7" baseline="25132" dirty="0">
                <a:latin typeface="Times New Roman"/>
                <a:cs typeface="Times New Roman"/>
              </a:rPr>
              <a:t>+3</a:t>
            </a:r>
            <a:r>
              <a:rPr sz="3200" b="1" spc="5" dirty="0">
                <a:latin typeface="Times New Roman"/>
                <a:cs typeface="Times New Roman"/>
              </a:rPr>
              <a:t>(OH)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200" b="1" spc="5" dirty="0">
                <a:latin typeface="Times New Roman"/>
                <a:cs typeface="Times New Roman"/>
              </a:rPr>
              <a:t>↓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KOH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  <a:p>
            <a:pPr marL="367030">
              <a:lnSpc>
                <a:spcPct val="100000"/>
              </a:lnSpc>
              <a:spcBef>
                <a:spcPts val="35"/>
              </a:spcBef>
            </a:pPr>
            <a:r>
              <a:rPr sz="2000" dirty="0">
                <a:latin typeface="Times New Roman"/>
                <a:cs typeface="Times New Roman"/>
              </a:rPr>
              <a:t>(серо-зелёный)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0649" y="955624"/>
            <a:ext cx="17468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1391285" algn="l"/>
              </a:tabLst>
            </a:pPr>
            <a:r>
              <a:rPr sz="3200" b="1" spc="5" dirty="0">
                <a:latin typeface="Times New Roman"/>
                <a:cs typeface="Times New Roman"/>
              </a:rPr>
              <a:t>K</a:t>
            </a:r>
            <a:r>
              <a:rPr sz="3200" b="1" spc="270" dirty="0">
                <a:latin typeface="Times New Roman"/>
                <a:cs typeface="Times New Roman"/>
              </a:rPr>
              <a:t> </a:t>
            </a:r>
            <a:r>
              <a:rPr sz="3200" b="1" spc="10" dirty="0">
                <a:latin typeface="Times New Roman"/>
                <a:cs typeface="Times New Roman"/>
              </a:rPr>
              <a:t>Cr</a:t>
            </a:r>
            <a:r>
              <a:rPr sz="3150" b="1" spc="15" baseline="25132" dirty="0">
                <a:latin typeface="Times New Roman"/>
                <a:cs typeface="Times New Roman"/>
              </a:rPr>
              <a:t>+6	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3041" y="1191844"/>
            <a:ext cx="1515110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913130" algn="l"/>
                <a:tab pos="1365885" algn="l"/>
              </a:tabLst>
            </a:pPr>
            <a:r>
              <a:rPr sz="2100" b="1" spc="15" dirty="0">
                <a:latin typeface="Times New Roman"/>
                <a:cs typeface="Times New Roman"/>
              </a:rPr>
              <a:t>2	2	7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6049" y="1448181"/>
            <a:ext cx="14122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(оранжевый)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87625" y="1161434"/>
            <a:ext cx="2997835" cy="171450"/>
          </a:xfrm>
          <a:custGeom>
            <a:avLst/>
            <a:gdLst/>
            <a:ahLst/>
            <a:cxnLst/>
            <a:rect l="l" t="t" r="r" b="b"/>
            <a:pathLst>
              <a:path w="2997835" h="171450">
                <a:moveTo>
                  <a:pt x="2921761" y="85514"/>
                </a:moveTo>
                <a:lnTo>
                  <a:pt x="2835655" y="135743"/>
                </a:lnTo>
                <a:lnTo>
                  <a:pt x="2829976" y="140793"/>
                </a:lnTo>
                <a:lnTo>
                  <a:pt x="2826797" y="147379"/>
                </a:lnTo>
                <a:lnTo>
                  <a:pt x="2826333" y="154656"/>
                </a:lnTo>
                <a:lnTo>
                  <a:pt x="2828798" y="161778"/>
                </a:lnTo>
                <a:lnTo>
                  <a:pt x="2833776" y="167457"/>
                </a:lnTo>
                <a:lnTo>
                  <a:pt x="2840339" y="170636"/>
                </a:lnTo>
                <a:lnTo>
                  <a:pt x="2847639" y="171100"/>
                </a:lnTo>
                <a:lnTo>
                  <a:pt x="2854833" y="168636"/>
                </a:lnTo>
                <a:lnTo>
                  <a:pt x="2964644" y="104628"/>
                </a:lnTo>
                <a:lnTo>
                  <a:pt x="2959480" y="104628"/>
                </a:lnTo>
                <a:lnTo>
                  <a:pt x="2959480" y="101961"/>
                </a:lnTo>
                <a:lnTo>
                  <a:pt x="2949955" y="101961"/>
                </a:lnTo>
                <a:lnTo>
                  <a:pt x="2921761" y="85514"/>
                </a:lnTo>
                <a:close/>
              </a:path>
              <a:path w="2997835" h="171450">
                <a:moveTo>
                  <a:pt x="2889213" y="66528"/>
                </a:moveTo>
                <a:lnTo>
                  <a:pt x="0" y="66528"/>
                </a:lnTo>
                <a:lnTo>
                  <a:pt x="0" y="104628"/>
                </a:lnTo>
                <a:lnTo>
                  <a:pt x="2888995" y="104628"/>
                </a:lnTo>
                <a:lnTo>
                  <a:pt x="2921761" y="85514"/>
                </a:lnTo>
                <a:lnTo>
                  <a:pt x="2889213" y="66528"/>
                </a:lnTo>
                <a:close/>
              </a:path>
              <a:path w="2997835" h="171450">
                <a:moveTo>
                  <a:pt x="2964694" y="66528"/>
                </a:moveTo>
                <a:lnTo>
                  <a:pt x="2959480" y="66528"/>
                </a:lnTo>
                <a:lnTo>
                  <a:pt x="2959480" y="104628"/>
                </a:lnTo>
                <a:lnTo>
                  <a:pt x="2964644" y="104628"/>
                </a:lnTo>
                <a:lnTo>
                  <a:pt x="2997327" y="85578"/>
                </a:lnTo>
                <a:lnTo>
                  <a:pt x="2964694" y="66528"/>
                </a:lnTo>
                <a:close/>
              </a:path>
              <a:path w="2997835" h="171450">
                <a:moveTo>
                  <a:pt x="2949955" y="69068"/>
                </a:moveTo>
                <a:lnTo>
                  <a:pt x="2921761" y="85514"/>
                </a:lnTo>
                <a:lnTo>
                  <a:pt x="2949955" y="101961"/>
                </a:lnTo>
                <a:lnTo>
                  <a:pt x="2949955" y="69068"/>
                </a:lnTo>
                <a:close/>
              </a:path>
              <a:path w="2997835" h="171450">
                <a:moveTo>
                  <a:pt x="2959480" y="69068"/>
                </a:moveTo>
                <a:lnTo>
                  <a:pt x="2949955" y="69068"/>
                </a:lnTo>
                <a:lnTo>
                  <a:pt x="2949955" y="101961"/>
                </a:lnTo>
                <a:lnTo>
                  <a:pt x="2959480" y="101961"/>
                </a:lnTo>
                <a:lnTo>
                  <a:pt x="2959480" y="69068"/>
                </a:lnTo>
                <a:close/>
              </a:path>
              <a:path w="2997835" h="171450">
                <a:moveTo>
                  <a:pt x="2847639" y="0"/>
                </a:moveTo>
                <a:lnTo>
                  <a:pt x="2840339" y="488"/>
                </a:lnTo>
                <a:lnTo>
                  <a:pt x="2833776" y="3643"/>
                </a:lnTo>
                <a:lnTo>
                  <a:pt x="2828798" y="9251"/>
                </a:lnTo>
                <a:lnTo>
                  <a:pt x="2826333" y="16444"/>
                </a:lnTo>
                <a:lnTo>
                  <a:pt x="2826797" y="23745"/>
                </a:lnTo>
                <a:lnTo>
                  <a:pt x="2829976" y="30307"/>
                </a:lnTo>
                <a:lnTo>
                  <a:pt x="2835655" y="35286"/>
                </a:lnTo>
                <a:lnTo>
                  <a:pt x="2921761" y="85514"/>
                </a:lnTo>
                <a:lnTo>
                  <a:pt x="2949955" y="69068"/>
                </a:lnTo>
                <a:lnTo>
                  <a:pt x="2959480" y="69068"/>
                </a:lnTo>
                <a:lnTo>
                  <a:pt x="2959480" y="66528"/>
                </a:lnTo>
                <a:lnTo>
                  <a:pt x="2964694" y="66528"/>
                </a:lnTo>
                <a:lnTo>
                  <a:pt x="2854833" y="2393"/>
                </a:lnTo>
                <a:lnTo>
                  <a:pt x="284763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38400" y="2131079"/>
            <a:ext cx="2997835" cy="171450"/>
          </a:xfrm>
          <a:custGeom>
            <a:avLst/>
            <a:gdLst/>
            <a:ahLst/>
            <a:cxnLst/>
            <a:rect l="l" t="t" r="r" b="b"/>
            <a:pathLst>
              <a:path w="2997835" h="171450">
                <a:moveTo>
                  <a:pt x="2921526" y="85578"/>
                </a:moveTo>
                <a:lnTo>
                  <a:pt x="2835529" y="135743"/>
                </a:lnTo>
                <a:lnTo>
                  <a:pt x="2829921" y="140795"/>
                </a:lnTo>
                <a:lnTo>
                  <a:pt x="2826766" y="147395"/>
                </a:lnTo>
                <a:lnTo>
                  <a:pt x="2826277" y="154709"/>
                </a:lnTo>
                <a:lnTo>
                  <a:pt x="2828671" y="161905"/>
                </a:lnTo>
                <a:lnTo>
                  <a:pt x="2833723" y="167512"/>
                </a:lnTo>
                <a:lnTo>
                  <a:pt x="2840323" y="170668"/>
                </a:lnTo>
                <a:lnTo>
                  <a:pt x="2847637" y="171156"/>
                </a:lnTo>
                <a:lnTo>
                  <a:pt x="2854833" y="168763"/>
                </a:lnTo>
                <a:lnTo>
                  <a:pt x="2964694" y="104628"/>
                </a:lnTo>
                <a:lnTo>
                  <a:pt x="2959480" y="104628"/>
                </a:lnTo>
                <a:lnTo>
                  <a:pt x="2959480" y="102088"/>
                </a:lnTo>
                <a:lnTo>
                  <a:pt x="2949829" y="102088"/>
                </a:lnTo>
                <a:lnTo>
                  <a:pt x="2921526" y="85578"/>
                </a:lnTo>
                <a:close/>
              </a:path>
              <a:path w="2997835" h="171450">
                <a:moveTo>
                  <a:pt x="2888869" y="66528"/>
                </a:moveTo>
                <a:lnTo>
                  <a:pt x="0" y="66528"/>
                </a:lnTo>
                <a:lnTo>
                  <a:pt x="0" y="104628"/>
                </a:lnTo>
                <a:lnTo>
                  <a:pt x="2888868" y="104628"/>
                </a:lnTo>
                <a:lnTo>
                  <a:pt x="2921526" y="85578"/>
                </a:lnTo>
                <a:lnTo>
                  <a:pt x="2888869" y="66528"/>
                </a:lnTo>
                <a:close/>
              </a:path>
              <a:path w="2997835" h="171450">
                <a:moveTo>
                  <a:pt x="2964694" y="66528"/>
                </a:moveTo>
                <a:lnTo>
                  <a:pt x="2959480" y="66528"/>
                </a:lnTo>
                <a:lnTo>
                  <a:pt x="2959480" y="104628"/>
                </a:lnTo>
                <a:lnTo>
                  <a:pt x="2964694" y="104628"/>
                </a:lnTo>
                <a:lnTo>
                  <a:pt x="2997327" y="85578"/>
                </a:lnTo>
                <a:lnTo>
                  <a:pt x="2964694" y="66528"/>
                </a:lnTo>
                <a:close/>
              </a:path>
              <a:path w="2997835" h="171450">
                <a:moveTo>
                  <a:pt x="2949829" y="69068"/>
                </a:moveTo>
                <a:lnTo>
                  <a:pt x="2921526" y="85578"/>
                </a:lnTo>
                <a:lnTo>
                  <a:pt x="2949829" y="102088"/>
                </a:lnTo>
                <a:lnTo>
                  <a:pt x="2949829" y="69068"/>
                </a:lnTo>
                <a:close/>
              </a:path>
              <a:path w="2997835" h="171450">
                <a:moveTo>
                  <a:pt x="2959480" y="69068"/>
                </a:moveTo>
                <a:lnTo>
                  <a:pt x="2949829" y="69068"/>
                </a:lnTo>
                <a:lnTo>
                  <a:pt x="2949829" y="102088"/>
                </a:lnTo>
                <a:lnTo>
                  <a:pt x="2959480" y="102088"/>
                </a:lnTo>
                <a:lnTo>
                  <a:pt x="2959480" y="69068"/>
                </a:lnTo>
                <a:close/>
              </a:path>
              <a:path w="2997835" h="171450">
                <a:moveTo>
                  <a:pt x="2847637" y="0"/>
                </a:moveTo>
                <a:lnTo>
                  <a:pt x="2840323" y="488"/>
                </a:lnTo>
                <a:lnTo>
                  <a:pt x="2833723" y="3643"/>
                </a:lnTo>
                <a:lnTo>
                  <a:pt x="2828671" y="9251"/>
                </a:lnTo>
                <a:lnTo>
                  <a:pt x="2826277" y="16446"/>
                </a:lnTo>
                <a:lnTo>
                  <a:pt x="2826766" y="23760"/>
                </a:lnTo>
                <a:lnTo>
                  <a:pt x="2829921" y="30360"/>
                </a:lnTo>
                <a:lnTo>
                  <a:pt x="2835529" y="35413"/>
                </a:lnTo>
                <a:lnTo>
                  <a:pt x="2921526" y="85578"/>
                </a:lnTo>
                <a:lnTo>
                  <a:pt x="2949829" y="69068"/>
                </a:lnTo>
                <a:lnTo>
                  <a:pt x="2959480" y="69068"/>
                </a:lnTo>
                <a:lnTo>
                  <a:pt x="2959480" y="66528"/>
                </a:lnTo>
                <a:lnTo>
                  <a:pt x="2964694" y="66528"/>
                </a:lnTo>
                <a:lnTo>
                  <a:pt x="2854833" y="2393"/>
                </a:lnTo>
                <a:lnTo>
                  <a:pt x="284763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288794" y="1844751"/>
            <a:ext cx="2558415" cy="1678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OH</a:t>
            </a:r>
            <a:r>
              <a:rPr sz="2400" spc="-15" baseline="24305" dirty="0">
                <a:latin typeface="Times New Roman"/>
                <a:cs typeface="Times New Roman"/>
              </a:rPr>
              <a:t>–</a:t>
            </a:r>
            <a:endParaRPr sz="2400" baseline="24305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щелочная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endParaRPr sz="2400">
              <a:latin typeface="Times New Roman"/>
              <a:cs typeface="Times New Roman"/>
            </a:endParaRPr>
          </a:p>
          <a:p>
            <a:pPr marL="798830">
              <a:lnSpc>
                <a:spcPct val="100000"/>
              </a:lnSpc>
              <a:spcBef>
                <a:spcPts val="1495"/>
              </a:spcBef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 marL="11303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нейтральная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4141" y="5663285"/>
            <a:ext cx="1898650" cy="819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  <a:tabLst>
                <a:tab pos="1646555" algn="l"/>
              </a:tabLst>
            </a:pP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Cr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775" baseline="-21021" dirty="0">
                <a:latin typeface="Times New Roman"/>
                <a:cs typeface="Times New Roman"/>
              </a:rPr>
              <a:t>7	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endParaRPr sz="28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15"/>
              </a:spcBef>
            </a:pPr>
            <a:r>
              <a:rPr sz="2400" spc="-10" dirty="0">
                <a:latin typeface="Times New Roman"/>
                <a:cs typeface="Times New Roman"/>
              </a:rPr>
              <a:t>(оранжевый)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41338" y="5663285"/>
            <a:ext cx="5431155" cy="819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2NaOH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CrO</a:t>
            </a:r>
            <a:r>
              <a:rPr sz="2775" baseline="-21021" dirty="0">
                <a:latin typeface="Times New Roman"/>
                <a:cs typeface="Times New Roman"/>
              </a:rPr>
              <a:t>4</a:t>
            </a:r>
            <a:r>
              <a:rPr sz="2775" spc="390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Na</a:t>
            </a:r>
            <a:r>
              <a:rPr sz="2775" spc="-7" baseline="-21021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CrO</a:t>
            </a:r>
            <a:r>
              <a:rPr sz="2775" spc="-7" baseline="-21021" dirty="0">
                <a:latin typeface="Times New Roman"/>
                <a:cs typeface="Times New Roman"/>
              </a:rPr>
              <a:t>4</a:t>
            </a:r>
            <a:r>
              <a:rPr sz="2775" spc="390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</a:t>
            </a:r>
            <a:r>
              <a:rPr sz="2775" spc="-7" baseline="-21021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O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  <a:tabLst>
                <a:tab pos="1378585" algn="l"/>
              </a:tabLst>
            </a:pPr>
            <a:r>
              <a:rPr sz="2400" spc="-10" dirty="0">
                <a:latin typeface="Times New Roman"/>
                <a:cs typeface="Times New Roman"/>
              </a:rPr>
              <a:t>щёлочь	</a:t>
            </a:r>
            <a:r>
              <a:rPr sz="2400" spc="-5" dirty="0">
                <a:latin typeface="Times New Roman"/>
                <a:cs typeface="Times New Roman"/>
              </a:rPr>
              <a:t>(жёлтый)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6844" y="4634306"/>
            <a:ext cx="3107690" cy="819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95"/>
              </a:spcBef>
              <a:tabLst>
                <a:tab pos="1628775" algn="l"/>
                <a:tab pos="2095500" algn="l"/>
              </a:tabLst>
            </a:pPr>
            <a:r>
              <a:rPr sz="2800" dirty="0">
                <a:latin typeface="Times New Roman"/>
                <a:cs typeface="Times New Roman"/>
              </a:rPr>
              <a:t>2K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CrO</a:t>
            </a:r>
            <a:r>
              <a:rPr sz="2775" baseline="-21021" dirty="0">
                <a:latin typeface="Times New Roman"/>
                <a:cs typeface="Times New Roman"/>
              </a:rPr>
              <a:t>4	</a:t>
            </a:r>
            <a:r>
              <a:rPr sz="2800" spc="-5" dirty="0">
                <a:latin typeface="Times New Roman"/>
                <a:cs typeface="Times New Roman"/>
              </a:rPr>
              <a:t>+	</a:t>
            </a:r>
            <a:r>
              <a:rPr sz="2800" dirty="0">
                <a:latin typeface="Times New Roman"/>
                <a:cs typeface="Times New Roman"/>
              </a:rPr>
              <a:t>H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SO</a:t>
            </a:r>
            <a:r>
              <a:rPr sz="2775" baseline="-21021" dirty="0">
                <a:latin typeface="Times New Roman"/>
                <a:cs typeface="Times New Roman"/>
              </a:rPr>
              <a:t>4</a:t>
            </a:r>
            <a:endParaRPr sz="2775" baseline="-21021">
              <a:latin typeface="Times New Roman"/>
              <a:cs typeface="Times New Roman"/>
            </a:endParaRPr>
          </a:p>
          <a:p>
            <a:pPr marL="228600">
              <a:lnSpc>
                <a:spcPct val="100000"/>
              </a:lnSpc>
              <a:spcBef>
                <a:spcPts val="20"/>
              </a:spcBef>
              <a:tabLst>
                <a:tab pos="1812925" algn="l"/>
              </a:tabLst>
            </a:pPr>
            <a:r>
              <a:rPr sz="2400" spc="-5" dirty="0">
                <a:latin typeface="Times New Roman"/>
                <a:cs typeface="Times New Roman"/>
              </a:rPr>
              <a:t>(жёлтый)	(кислота)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43782" y="4634306"/>
            <a:ext cx="4020185" cy="819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415925" algn="l"/>
              </a:tabLst>
            </a:pPr>
            <a:r>
              <a:rPr sz="2800" spc="-5" dirty="0">
                <a:latin typeface="Times New Roman"/>
                <a:cs typeface="Times New Roman"/>
              </a:rPr>
              <a:t>=	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Cr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775" baseline="-21021" dirty="0">
                <a:latin typeface="Times New Roman"/>
                <a:cs typeface="Times New Roman"/>
              </a:rPr>
              <a:t>7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SO</a:t>
            </a:r>
            <a:r>
              <a:rPr sz="2775" baseline="-21021" dirty="0">
                <a:latin typeface="Times New Roman"/>
                <a:cs typeface="Times New Roman"/>
              </a:rPr>
              <a:t>4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O</a:t>
            </a:r>
            <a:endParaRPr sz="28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20"/>
              </a:spcBef>
            </a:pPr>
            <a:r>
              <a:rPr sz="2400" spc="-10" dirty="0">
                <a:latin typeface="Times New Roman"/>
                <a:cs typeface="Times New Roman"/>
              </a:rPr>
              <a:t>(оранжевый)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1025" y="2867913"/>
            <a:ext cx="1746885" cy="8235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Times New Roman"/>
                <a:cs typeface="Times New Roman"/>
              </a:rPr>
              <a:t>K</a:t>
            </a:r>
            <a:r>
              <a:rPr sz="3150" b="1" spc="15" baseline="-21164" dirty="0">
                <a:latin typeface="Times New Roman"/>
                <a:cs typeface="Times New Roman"/>
              </a:rPr>
              <a:t>2</a:t>
            </a:r>
            <a:r>
              <a:rPr sz="3200" b="1" spc="10" dirty="0">
                <a:latin typeface="Times New Roman"/>
                <a:cs typeface="Times New Roman"/>
              </a:rPr>
              <a:t>Cr</a:t>
            </a:r>
            <a:r>
              <a:rPr sz="3150" b="1" spc="15" baseline="25132" dirty="0">
                <a:latin typeface="Times New Roman"/>
                <a:cs typeface="Times New Roman"/>
              </a:rPr>
              <a:t>+6</a:t>
            </a:r>
            <a:r>
              <a:rPr sz="3200" b="1" spc="10" dirty="0">
                <a:latin typeface="Times New Roman"/>
                <a:cs typeface="Times New Roman"/>
              </a:rPr>
              <a:t>O</a:t>
            </a:r>
            <a:r>
              <a:rPr sz="3150" b="1" spc="15" baseline="-21164" dirty="0">
                <a:latin typeface="Times New Roman"/>
                <a:cs typeface="Times New Roman"/>
              </a:rPr>
              <a:t>4</a:t>
            </a:r>
            <a:endParaRPr sz="3150" baseline="-21164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35"/>
              </a:spcBef>
            </a:pPr>
            <a:r>
              <a:rPr sz="2000" spc="-5" dirty="0">
                <a:latin typeface="Times New Roman"/>
                <a:cs typeface="Times New Roman"/>
              </a:rPr>
              <a:t>(жёлтый)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462783" y="3107638"/>
            <a:ext cx="2997200" cy="171450"/>
          </a:xfrm>
          <a:custGeom>
            <a:avLst/>
            <a:gdLst/>
            <a:ahLst/>
            <a:cxnLst/>
            <a:rect l="l" t="t" r="r" b="b"/>
            <a:pathLst>
              <a:path w="2997200" h="171450">
                <a:moveTo>
                  <a:pt x="2921635" y="85586"/>
                </a:moveTo>
                <a:lnTo>
                  <a:pt x="2835529" y="135814"/>
                </a:lnTo>
                <a:lnTo>
                  <a:pt x="2829849" y="140793"/>
                </a:lnTo>
                <a:lnTo>
                  <a:pt x="2826670" y="147355"/>
                </a:lnTo>
                <a:lnTo>
                  <a:pt x="2826206" y="154656"/>
                </a:lnTo>
                <a:lnTo>
                  <a:pt x="2828671" y="161849"/>
                </a:lnTo>
                <a:lnTo>
                  <a:pt x="2833721" y="167475"/>
                </a:lnTo>
                <a:lnTo>
                  <a:pt x="2840307" y="170660"/>
                </a:lnTo>
                <a:lnTo>
                  <a:pt x="2847584" y="171154"/>
                </a:lnTo>
                <a:lnTo>
                  <a:pt x="2854706" y="168707"/>
                </a:lnTo>
                <a:lnTo>
                  <a:pt x="2964567" y="104572"/>
                </a:lnTo>
                <a:lnTo>
                  <a:pt x="2959481" y="104572"/>
                </a:lnTo>
                <a:lnTo>
                  <a:pt x="2959481" y="102032"/>
                </a:lnTo>
                <a:lnTo>
                  <a:pt x="2949829" y="102032"/>
                </a:lnTo>
                <a:lnTo>
                  <a:pt x="2921635" y="85586"/>
                </a:lnTo>
                <a:close/>
              </a:path>
              <a:path w="2997200" h="171450">
                <a:moveTo>
                  <a:pt x="2888869" y="66472"/>
                </a:moveTo>
                <a:lnTo>
                  <a:pt x="0" y="66472"/>
                </a:lnTo>
                <a:lnTo>
                  <a:pt x="0" y="104572"/>
                </a:lnTo>
                <a:lnTo>
                  <a:pt x="2889086" y="104572"/>
                </a:lnTo>
                <a:lnTo>
                  <a:pt x="2921635" y="85586"/>
                </a:lnTo>
                <a:lnTo>
                  <a:pt x="2888869" y="66472"/>
                </a:lnTo>
                <a:close/>
              </a:path>
              <a:path w="2997200" h="171450">
                <a:moveTo>
                  <a:pt x="2964517" y="66472"/>
                </a:moveTo>
                <a:lnTo>
                  <a:pt x="2959481" y="66472"/>
                </a:lnTo>
                <a:lnTo>
                  <a:pt x="2959481" y="104572"/>
                </a:lnTo>
                <a:lnTo>
                  <a:pt x="2964567" y="104572"/>
                </a:lnTo>
                <a:lnTo>
                  <a:pt x="2997200" y="85522"/>
                </a:lnTo>
                <a:lnTo>
                  <a:pt x="2964517" y="66472"/>
                </a:lnTo>
                <a:close/>
              </a:path>
              <a:path w="2997200" h="171450">
                <a:moveTo>
                  <a:pt x="2949829" y="69139"/>
                </a:moveTo>
                <a:lnTo>
                  <a:pt x="2921635" y="85586"/>
                </a:lnTo>
                <a:lnTo>
                  <a:pt x="2949829" y="102032"/>
                </a:lnTo>
                <a:lnTo>
                  <a:pt x="2949829" y="69139"/>
                </a:lnTo>
                <a:close/>
              </a:path>
              <a:path w="2997200" h="171450">
                <a:moveTo>
                  <a:pt x="2959481" y="69139"/>
                </a:moveTo>
                <a:lnTo>
                  <a:pt x="2949829" y="69139"/>
                </a:lnTo>
                <a:lnTo>
                  <a:pt x="2949829" y="102032"/>
                </a:lnTo>
                <a:lnTo>
                  <a:pt x="2959481" y="102032"/>
                </a:lnTo>
                <a:lnTo>
                  <a:pt x="2959481" y="69139"/>
                </a:lnTo>
                <a:close/>
              </a:path>
              <a:path w="2997200" h="171450">
                <a:moveTo>
                  <a:pt x="2847584" y="0"/>
                </a:moveTo>
                <a:lnTo>
                  <a:pt x="2840307" y="464"/>
                </a:lnTo>
                <a:lnTo>
                  <a:pt x="2833721" y="3643"/>
                </a:lnTo>
                <a:lnTo>
                  <a:pt x="2828671" y="9322"/>
                </a:lnTo>
                <a:lnTo>
                  <a:pt x="2826206" y="16444"/>
                </a:lnTo>
                <a:lnTo>
                  <a:pt x="2826670" y="23721"/>
                </a:lnTo>
                <a:lnTo>
                  <a:pt x="2829849" y="30307"/>
                </a:lnTo>
                <a:lnTo>
                  <a:pt x="2835529" y="35357"/>
                </a:lnTo>
                <a:lnTo>
                  <a:pt x="2921635" y="85586"/>
                </a:lnTo>
                <a:lnTo>
                  <a:pt x="2949829" y="69139"/>
                </a:lnTo>
                <a:lnTo>
                  <a:pt x="2959481" y="69139"/>
                </a:lnTo>
                <a:lnTo>
                  <a:pt x="2959481" y="66472"/>
                </a:lnTo>
                <a:lnTo>
                  <a:pt x="2964517" y="66472"/>
                </a:lnTo>
                <a:lnTo>
                  <a:pt x="2854706" y="2464"/>
                </a:lnTo>
                <a:lnTo>
                  <a:pt x="284758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24941" y="3985641"/>
            <a:ext cx="65125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Times New Roman"/>
                <a:cs typeface="Times New Roman"/>
              </a:rPr>
              <a:t>Превращение</a:t>
            </a:r>
            <a:r>
              <a:rPr sz="2400" i="1" spc="-15" dirty="0">
                <a:latin typeface="Times New Roman"/>
                <a:cs typeface="Times New Roman"/>
              </a:rPr>
              <a:t> хроматов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в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дихроматы</a:t>
            </a:r>
            <a:r>
              <a:rPr sz="2400" i="1" dirty="0">
                <a:latin typeface="Times New Roman"/>
                <a:cs typeface="Times New Roman"/>
              </a:rPr>
              <a:t> и </a:t>
            </a:r>
            <a:r>
              <a:rPr sz="2400" i="1" spc="-15" dirty="0">
                <a:latin typeface="Times New Roman"/>
                <a:cs typeface="Times New Roman"/>
              </a:rPr>
              <a:t>наоборот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620166" y="112268"/>
            <a:ext cx="80530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6513830" algn="l"/>
              </a:tabLst>
            </a:pPr>
            <a:r>
              <a:rPr sz="3200" b="0" spc="-30" dirty="0">
                <a:solidFill>
                  <a:srgbClr val="000000"/>
                </a:solidFill>
                <a:latin typeface="Calibri Light"/>
                <a:cs typeface="Calibri Light"/>
              </a:rPr>
              <a:t>Окислительные</a:t>
            </a:r>
            <a:r>
              <a:rPr sz="3200" b="0" spc="-6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3200" b="0" spc="-25" dirty="0">
                <a:solidFill>
                  <a:srgbClr val="000000"/>
                </a:solidFill>
                <a:latin typeface="Calibri Light"/>
                <a:cs typeface="Calibri Light"/>
              </a:rPr>
              <a:t>свойства</a:t>
            </a:r>
            <a:r>
              <a:rPr sz="3200" b="0" spc="-4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3200" b="0" spc="-5" dirty="0">
                <a:solidFill>
                  <a:srgbClr val="000000"/>
                </a:solidFill>
                <a:latin typeface="Calibri Light"/>
                <a:cs typeface="Calibri Light"/>
              </a:rPr>
              <a:t>Cr</a:t>
            </a:r>
            <a:r>
              <a:rPr sz="3150" b="0" spc="-7" baseline="25132" dirty="0">
                <a:solidFill>
                  <a:srgbClr val="000000"/>
                </a:solidFill>
                <a:latin typeface="Calibri Light"/>
                <a:cs typeface="Calibri Light"/>
              </a:rPr>
              <a:t>+6</a:t>
            </a:r>
            <a:r>
              <a:rPr sz="3150" b="0" spc="307" baseline="25132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3200" b="0" spc="-15" dirty="0">
                <a:solidFill>
                  <a:srgbClr val="000000"/>
                </a:solidFill>
                <a:latin typeface="Calibri Light"/>
                <a:cs typeface="Calibri Light"/>
              </a:rPr>
              <a:t>(K</a:t>
            </a:r>
            <a:r>
              <a:rPr sz="3150" b="0" spc="-22" baseline="-21164" dirty="0">
                <a:solidFill>
                  <a:srgbClr val="000000"/>
                </a:solidFill>
                <a:latin typeface="Calibri Light"/>
                <a:cs typeface="Calibri Light"/>
              </a:rPr>
              <a:t>2</a:t>
            </a:r>
            <a:r>
              <a:rPr sz="3200" b="0" spc="-15" dirty="0">
                <a:solidFill>
                  <a:srgbClr val="000000"/>
                </a:solidFill>
                <a:latin typeface="Calibri Light"/>
                <a:cs typeface="Calibri Light"/>
              </a:rPr>
              <a:t>Cr</a:t>
            </a:r>
            <a:r>
              <a:rPr sz="3150" b="0" spc="-22" baseline="-21164" dirty="0">
                <a:solidFill>
                  <a:srgbClr val="000000"/>
                </a:solidFill>
                <a:latin typeface="Calibri Light"/>
                <a:cs typeface="Calibri Light"/>
              </a:rPr>
              <a:t>2</a:t>
            </a:r>
            <a:r>
              <a:rPr sz="3200" b="0" spc="-15" dirty="0">
                <a:solidFill>
                  <a:srgbClr val="000000"/>
                </a:solidFill>
                <a:latin typeface="Calibri Light"/>
                <a:cs typeface="Calibri Light"/>
              </a:rPr>
              <a:t>O</a:t>
            </a:r>
            <a:r>
              <a:rPr sz="3150" b="0" spc="-22" baseline="-21164" dirty="0">
                <a:solidFill>
                  <a:srgbClr val="000000"/>
                </a:solidFill>
                <a:latin typeface="Calibri Light"/>
                <a:cs typeface="Calibri Light"/>
              </a:rPr>
              <a:t>7	</a:t>
            </a:r>
            <a:r>
              <a:rPr sz="3200" b="0" dirty="0">
                <a:solidFill>
                  <a:srgbClr val="000000"/>
                </a:solidFill>
                <a:latin typeface="Calibri Light"/>
                <a:cs typeface="Calibri Light"/>
              </a:rPr>
              <a:t>и</a:t>
            </a:r>
            <a:r>
              <a:rPr sz="3200" b="0" spc="-10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3200" b="0" spc="-15" dirty="0">
                <a:solidFill>
                  <a:srgbClr val="000000"/>
                </a:solidFill>
                <a:latin typeface="Calibri Light"/>
                <a:cs typeface="Calibri Light"/>
              </a:rPr>
              <a:t>K</a:t>
            </a:r>
            <a:r>
              <a:rPr sz="3150" b="0" spc="-22" baseline="-21164" dirty="0">
                <a:solidFill>
                  <a:srgbClr val="000000"/>
                </a:solidFill>
                <a:latin typeface="Calibri Light"/>
                <a:cs typeface="Calibri Light"/>
              </a:rPr>
              <a:t>2</a:t>
            </a:r>
            <a:r>
              <a:rPr sz="3200" b="0" spc="-15" dirty="0">
                <a:solidFill>
                  <a:srgbClr val="000000"/>
                </a:solidFill>
                <a:latin typeface="Calibri Light"/>
                <a:cs typeface="Calibri Light"/>
              </a:rPr>
              <a:t>CrO</a:t>
            </a:r>
            <a:r>
              <a:rPr sz="3150" b="0" spc="-22" baseline="-21164" dirty="0">
                <a:solidFill>
                  <a:srgbClr val="000000"/>
                </a:solidFill>
                <a:latin typeface="Calibri Light"/>
                <a:cs typeface="Calibri Light"/>
              </a:rPr>
              <a:t>4</a:t>
            </a:r>
            <a:r>
              <a:rPr sz="3200" b="0" spc="-15" dirty="0">
                <a:solidFill>
                  <a:srgbClr val="000000"/>
                </a:solidFill>
                <a:latin typeface="Calibri Light"/>
                <a:cs typeface="Calibri Light"/>
              </a:rPr>
              <a:t>)</a:t>
            </a:r>
            <a:endParaRPr sz="3200">
              <a:latin typeface="Calibri Light"/>
              <a:cs typeface="Calibri Ligh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46535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7594" y="307289"/>
            <a:ext cx="68865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Окислительные</a:t>
            </a:r>
            <a:r>
              <a:rPr sz="32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свойства </a:t>
            </a:r>
            <a:r>
              <a:rPr sz="32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32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SO</a:t>
            </a:r>
            <a:r>
              <a:rPr sz="3150" b="1" spc="7" baseline="-21164" dirty="0">
                <a:solidFill>
                  <a:srgbClr val="000000"/>
                </a:solidFill>
                <a:latin typeface="Times New Roman"/>
                <a:cs typeface="Times New Roman"/>
              </a:rPr>
              <a:t>4(конц.)</a:t>
            </a:r>
            <a:endParaRPr sz="3150" baseline="-21164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84635" y="6477914"/>
            <a:ext cx="77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943" y="1565528"/>
            <a:ext cx="13608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Times New Roman"/>
                <a:cs typeface="Times New Roman"/>
              </a:rPr>
              <a:t>H</a:t>
            </a:r>
            <a:r>
              <a:rPr sz="3200" b="1" spc="20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S</a:t>
            </a:r>
            <a:r>
              <a:rPr sz="3150" b="1" spc="7" baseline="25132" dirty="0">
                <a:latin typeface="Times New Roman"/>
                <a:cs typeface="Times New Roman"/>
              </a:rPr>
              <a:t>+6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70126" y="1801749"/>
            <a:ext cx="161290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15" dirty="0">
                <a:latin typeface="Times New Roman"/>
                <a:cs typeface="Times New Roman"/>
              </a:rPr>
              <a:t>4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5343" y="1801749"/>
            <a:ext cx="770890" cy="587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4130" algn="ctr">
              <a:lnSpc>
                <a:spcPts val="2250"/>
              </a:lnSpc>
              <a:spcBef>
                <a:spcPts val="135"/>
              </a:spcBef>
            </a:pPr>
            <a:r>
              <a:rPr sz="2100" b="1" spc="15" dirty="0">
                <a:latin typeface="Times New Roman"/>
                <a:cs typeface="Times New Roman"/>
              </a:rPr>
              <a:t>2</a:t>
            </a:r>
            <a:endParaRPr sz="2100">
              <a:latin typeface="Times New Roman"/>
              <a:cs typeface="Times New Roman"/>
            </a:endParaRPr>
          </a:p>
          <a:p>
            <a:pPr algn="ctr">
              <a:lnSpc>
                <a:spcPts val="2130"/>
              </a:lnSpc>
            </a:pPr>
            <a:r>
              <a:rPr sz="2000" spc="-15" dirty="0">
                <a:latin typeface="Times New Roman"/>
                <a:cs typeface="Times New Roman"/>
              </a:rPr>
              <a:t>(конц.)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64891" y="937005"/>
            <a:ext cx="972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сл</a:t>
            </a:r>
            <a:r>
              <a:rPr sz="2400" spc="5" dirty="0">
                <a:latin typeface="Times New Roman"/>
                <a:cs typeface="Times New Roman"/>
              </a:rPr>
              <a:t>а</a:t>
            </a:r>
            <a:r>
              <a:rPr sz="2400" dirty="0">
                <a:latin typeface="Times New Roman"/>
                <a:cs typeface="Times New Roman"/>
              </a:rPr>
              <a:t>бый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79091" y="1302765"/>
            <a:ext cx="2051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восстановитель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01720" y="2080386"/>
            <a:ext cx="11468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сильный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15920" y="2446146"/>
            <a:ext cx="2051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восстановитель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42102" y="1010157"/>
            <a:ext cx="3289300" cy="793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Times New Roman"/>
                <a:cs typeface="Times New Roman"/>
              </a:rPr>
              <a:t>S</a:t>
            </a:r>
            <a:r>
              <a:rPr sz="3150" b="1" spc="7" baseline="25132" dirty="0">
                <a:latin typeface="Times New Roman"/>
                <a:cs typeface="Times New Roman"/>
              </a:rPr>
              <a:t>+4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↑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40"/>
              </a:spcBef>
            </a:pPr>
            <a:r>
              <a:rPr sz="1800" spc="-5" dirty="0">
                <a:latin typeface="Times New Roman"/>
                <a:cs typeface="Times New Roman"/>
              </a:rPr>
              <a:t>характерный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запах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31002" y="2095626"/>
            <a:ext cx="49409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2013585" algn="l"/>
              </a:tabLst>
            </a:pP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S</a:t>
            </a:r>
            <a:r>
              <a:rPr sz="3150" b="1" spc="7" baseline="25132" dirty="0">
                <a:latin typeface="Times New Roman"/>
                <a:cs typeface="Times New Roman"/>
              </a:rPr>
              <a:t>–2</a:t>
            </a:r>
            <a:r>
              <a:rPr sz="3200" b="1" spc="5" dirty="0">
                <a:latin typeface="Times New Roman"/>
                <a:cs typeface="Times New Roman"/>
              </a:rPr>
              <a:t>↑,	</a:t>
            </a:r>
            <a:r>
              <a:rPr sz="3200" b="1" dirty="0">
                <a:latin typeface="Times New Roman"/>
                <a:cs typeface="Times New Roman"/>
              </a:rPr>
              <a:t>(S</a:t>
            </a:r>
            <a:r>
              <a:rPr sz="3150" b="1" baseline="25132" dirty="0">
                <a:latin typeface="Times New Roman"/>
                <a:cs typeface="Times New Roman"/>
              </a:rPr>
              <a:t>0</a:t>
            </a:r>
            <a:r>
              <a:rPr sz="3200" b="1" dirty="0">
                <a:latin typeface="Times New Roman"/>
                <a:cs typeface="Times New Roman"/>
              </a:rPr>
              <a:t>↓)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69102" y="2575686"/>
            <a:ext cx="294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81225" algn="l"/>
              </a:tabLst>
            </a:pPr>
            <a:r>
              <a:rPr sz="1800" spc="-5" dirty="0">
                <a:latin typeface="Times New Roman"/>
                <a:cs typeface="Times New Roman"/>
              </a:rPr>
              <a:t>неприятны</a:t>
            </a:r>
            <a:r>
              <a:rPr sz="1800" dirty="0">
                <a:latin typeface="Times New Roman"/>
                <a:cs typeface="Times New Roman"/>
              </a:rPr>
              <a:t>й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</a:t>
            </a:r>
            <a:r>
              <a:rPr sz="1800" spc="-2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па</a:t>
            </a:r>
            <a:r>
              <a:rPr sz="1800" dirty="0">
                <a:latin typeface="Times New Roman"/>
                <a:cs typeface="Times New Roman"/>
              </a:rPr>
              <a:t>х	ж</a:t>
            </a:r>
            <a:r>
              <a:rPr sz="1800" spc="5" dirty="0">
                <a:latin typeface="Times New Roman"/>
                <a:cs typeface="Times New Roman"/>
              </a:rPr>
              <a:t>ё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ый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69102" y="2712846"/>
            <a:ext cx="2931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49170" algn="l"/>
              </a:tabLst>
            </a:pP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хлых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яи</a:t>
            </a:r>
            <a:r>
              <a:rPr sz="1800" spc="-10" dirty="0">
                <a:latin typeface="Times New Roman"/>
                <a:cs typeface="Times New Roman"/>
              </a:rPr>
              <a:t>ц</a:t>
            </a:r>
            <a:r>
              <a:rPr sz="1800" dirty="0">
                <a:latin typeface="Times New Roman"/>
                <a:cs typeface="Times New Roman"/>
              </a:rPr>
              <a:t>)	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spc="2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адок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95042" y="1270000"/>
            <a:ext cx="3089910" cy="1203325"/>
          </a:xfrm>
          <a:custGeom>
            <a:avLst/>
            <a:gdLst/>
            <a:ahLst/>
            <a:cxnLst/>
            <a:rect l="l" t="t" r="r" b="b"/>
            <a:pathLst>
              <a:path w="3089910" h="1203325">
                <a:moveTo>
                  <a:pt x="341756" y="1202944"/>
                </a:moveTo>
                <a:lnTo>
                  <a:pt x="3084957" y="1168400"/>
                </a:lnTo>
              </a:path>
              <a:path w="3089910" h="1203325">
                <a:moveTo>
                  <a:pt x="304800" y="59944"/>
                </a:moveTo>
                <a:lnTo>
                  <a:pt x="304800" y="1202944"/>
                </a:lnTo>
              </a:path>
              <a:path w="3089910" h="1203325">
                <a:moveTo>
                  <a:pt x="346329" y="34544"/>
                </a:moveTo>
                <a:lnTo>
                  <a:pt x="3089529" y="0"/>
                </a:lnTo>
              </a:path>
              <a:path w="3089910" h="1203325">
                <a:moveTo>
                  <a:pt x="0" y="582422"/>
                </a:moveTo>
                <a:lnTo>
                  <a:pt x="314070" y="582422"/>
                </a:lnTo>
              </a:path>
            </a:pathLst>
          </a:custGeom>
          <a:ln w="190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28269" y="3236467"/>
            <a:ext cx="7284720" cy="266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Times New Roman"/>
                <a:cs typeface="Times New Roman"/>
              </a:rPr>
              <a:t>Слабые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восстановители:</a:t>
            </a:r>
            <a:endParaRPr sz="2400">
              <a:latin typeface="Times New Roman"/>
              <a:cs typeface="Times New Roman"/>
            </a:endParaRPr>
          </a:p>
          <a:p>
            <a:pPr marL="647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неметаллы: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S, </a:t>
            </a:r>
            <a:r>
              <a:rPr sz="2400" spc="-140" dirty="0">
                <a:latin typeface="Times New Roman"/>
                <a:cs typeface="Times New Roman"/>
              </a:rPr>
              <a:t>P,</a:t>
            </a:r>
            <a:r>
              <a:rPr sz="2400" spc="-5" dirty="0">
                <a:latin typeface="Times New Roman"/>
                <a:cs typeface="Times New Roman"/>
              </a:rPr>
              <a:t> C,</a:t>
            </a:r>
            <a:endParaRPr sz="2400">
              <a:latin typeface="Times New Roman"/>
              <a:cs typeface="Times New Roman"/>
            </a:endParaRPr>
          </a:p>
          <a:p>
            <a:pPr marL="5715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средне-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малоактивные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металлы: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Pb,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Cu,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Ag …</a:t>
            </a:r>
            <a:endParaRPr sz="2400">
              <a:latin typeface="Times New Roman"/>
              <a:cs typeface="Times New Roman"/>
            </a:endParaRPr>
          </a:p>
          <a:p>
            <a:pPr marL="6477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сложные </a:t>
            </a:r>
            <a:r>
              <a:rPr sz="2400" spc="-5" dirty="0">
                <a:latin typeface="Times New Roman"/>
                <a:cs typeface="Times New Roman"/>
              </a:rPr>
              <a:t>вещества: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S,</a:t>
            </a:r>
            <a:r>
              <a:rPr sz="2400" dirty="0">
                <a:latin typeface="Times New Roman"/>
                <a:cs typeface="Times New Roman"/>
              </a:rPr>
              <a:t> …)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20"/>
              </a:spcBef>
            </a:pPr>
            <a:r>
              <a:rPr sz="2400" b="1" i="1" spc="-5" dirty="0">
                <a:latin typeface="Times New Roman"/>
                <a:cs typeface="Times New Roman"/>
              </a:rPr>
              <a:t>Сильные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восстановители:</a:t>
            </a:r>
            <a:endParaRPr sz="2400">
              <a:latin typeface="Times New Roman"/>
              <a:cs typeface="Times New Roman"/>
            </a:endParaRPr>
          </a:p>
          <a:p>
            <a:pPr marL="571500" marR="1439545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активные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металлы: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Zn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некоторые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сложные</a:t>
            </a:r>
            <a:r>
              <a:rPr sz="2400" spc="-5" dirty="0">
                <a:latin typeface="Times New Roman"/>
                <a:cs typeface="Times New Roman"/>
              </a:rPr>
              <a:t> вещества: </a:t>
            </a:r>
            <a:r>
              <a:rPr sz="2400" dirty="0">
                <a:latin typeface="Times New Roman"/>
                <a:cs typeface="Times New Roman"/>
              </a:rPr>
              <a:t>HI,</a:t>
            </a:r>
            <a:r>
              <a:rPr sz="2400" spc="-5" dirty="0">
                <a:latin typeface="Times New Roman"/>
                <a:cs typeface="Times New Roman"/>
              </a:rPr>
              <a:t> KI,</a:t>
            </a:r>
            <a:r>
              <a:rPr sz="2400" dirty="0">
                <a:latin typeface="Times New Roman"/>
                <a:cs typeface="Times New Roman"/>
              </a:rPr>
              <a:t> …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2940" y="154939"/>
            <a:ext cx="59709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Окислительные</a:t>
            </a:r>
            <a:r>
              <a:rPr sz="32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свойства</a:t>
            </a:r>
            <a:r>
              <a:rPr sz="32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HNO</a:t>
            </a:r>
            <a:r>
              <a:rPr sz="3150" b="1" spc="7" baseline="-21164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endParaRPr sz="3150" baseline="-21164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3070" y="1573149"/>
            <a:ext cx="161290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15" dirty="0">
                <a:latin typeface="Times New Roman"/>
                <a:cs typeface="Times New Roman"/>
              </a:rPr>
              <a:t>3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943" y="1336928"/>
            <a:ext cx="1293495" cy="8235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Times New Roman"/>
                <a:cs typeface="Times New Roman"/>
              </a:rPr>
              <a:t>HN</a:t>
            </a:r>
            <a:r>
              <a:rPr sz="3150" b="1" spc="7" baseline="25132" dirty="0">
                <a:latin typeface="Times New Roman"/>
                <a:cs typeface="Times New Roman"/>
              </a:rPr>
              <a:t>+5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endParaRPr sz="3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35"/>
              </a:spcBef>
            </a:pPr>
            <a:r>
              <a:rPr sz="2000" spc="-15" dirty="0">
                <a:latin typeface="Times New Roman"/>
                <a:cs typeface="Times New Roman"/>
              </a:rPr>
              <a:t>(конц.)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01720" y="708405"/>
            <a:ext cx="972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сл</a:t>
            </a:r>
            <a:r>
              <a:rPr sz="2400" spc="5" dirty="0">
                <a:latin typeface="Times New Roman"/>
                <a:cs typeface="Times New Roman"/>
              </a:rPr>
              <a:t>а</a:t>
            </a:r>
            <a:r>
              <a:rPr sz="2400" dirty="0">
                <a:latin typeface="Times New Roman"/>
                <a:cs typeface="Times New Roman"/>
              </a:rPr>
              <a:t>бый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15920" y="1074165"/>
            <a:ext cx="2051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восстановитель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01720" y="1851482"/>
            <a:ext cx="1146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сильный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35575" y="781557"/>
            <a:ext cx="5134610" cy="1599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Times New Roman"/>
                <a:cs typeface="Times New Roman"/>
              </a:rPr>
              <a:t>N</a:t>
            </a:r>
            <a:r>
              <a:rPr sz="3150" b="1" spc="15" baseline="25132" dirty="0">
                <a:latin typeface="Times New Roman"/>
                <a:cs typeface="Times New Roman"/>
              </a:rPr>
              <a:t>+4</a:t>
            </a:r>
            <a:r>
              <a:rPr sz="3200" b="1" spc="10" dirty="0">
                <a:latin typeface="Times New Roman"/>
                <a:cs typeface="Times New Roman"/>
              </a:rPr>
              <a:t>O</a:t>
            </a:r>
            <a:r>
              <a:rPr sz="3150" b="1" spc="15" baseline="-21164" dirty="0">
                <a:latin typeface="Times New Roman"/>
                <a:cs typeface="Times New Roman"/>
              </a:rPr>
              <a:t>2</a:t>
            </a:r>
            <a:r>
              <a:rPr sz="3150" b="1" spc="367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  <a:p>
            <a:pPr marL="38100" marR="3253104">
              <a:lnSpc>
                <a:spcPct val="100000"/>
              </a:lnSpc>
              <a:spcBef>
                <a:spcPts val="40"/>
              </a:spcBef>
            </a:pPr>
            <a:r>
              <a:rPr sz="1800" spc="-15" dirty="0">
                <a:latin typeface="Times New Roman"/>
                <a:cs typeface="Times New Roman"/>
              </a:rPr>
              <a:t>бурый </a:t>
            </a:r>
            <a:r>
              <a:rPr sz="1800" dirty="0">
                <a:latin typeface="Times New Roman"/>
                <a:cs typeface="Times New Roman"/>
              </a:rPr>
              <a:t>газ,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характерный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запах</a:t>
            </a:r>
            <a:endParaRPr sz="1800">
              <a:latin typeface="Times New Roman"/>
              <a:cs typeface="Times New Roman"/>
            </a:endParaRPr>
          </a:p>
          <a:p>
            <a:pPr marL="139700">
              <a:lnSpc>
                <a:spcPct val="100000"/>
              </a:lnSpc>
              <a:spcBef>
                <a:spcPts val="345"/>
              </a:spcBef>
            </a:pPr>
            <a:r>
              <a:rPr sz="3200" b="1" spc="5" dirty="0">
                <a:latin typeface="Times New Roman"/>
                <a:cs typeface="Times New Roman"/>
              </a:rPr>
              <a:t>N</a:t>
            </a:r>
            <a:r>
              <a:rPr sz="3150" b="1" spc="7" baseline="25132" dirty="0">
                <a:latin typeface="Times New Roman"/>
                <a:cs typeface="Times New Roman"/>
              </a:rPr>
              <a:t>+1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O↑,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(N</a:t>
            </a:r>
            <a:r>
              <a:rPr sz="3150" b="1" spc="7" baseline="25132" dirty="0">
                <a:latin typeface="Times New Roman"/>
                <a:cs typeface="Times New Roman"/>
              </a:rPr>
              <a:t>+2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↑)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62702" y="2347086"/>
            <a:ext cx="3215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8445" algn="l"/>
              </a:tabLst>
            </a:pPr>
            <a:r>
              <a:rPr sz="1800" spc="5" dirty="0">
                <a:latin typeface="Times New Roman"/>
                <a:cs typeface="Times New Roman"/>
              </a:rPr>
              <a:t>веселящий	</a:t>
            </a:r>
            <a:r>
              <a:rPr sz="1800" dirty="0">
                <a:latin typeface="Times New Roman"/>
                <a:cs typeface="Times New Roman"/>
              </a:rPr>
              <a:t>газ,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изменяющий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62702" y="2484246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12900" algn="l"/>
              </a:tabLst>
            </a:pPr>
            <a:r>
              <a:rPr sz="1800" dirty="0">
                <a:latin typeface="Times New Roman"/>
                <a:cs typeface="Times New Roman"/>
              </a:rPr>
              <a:t>газ	</a:t>
            </a:r>
            <a:r>
              <a:rPr sz="1800" spc="-5" dirty="0">
                <a:latin typeface="Times New Roman"/>
                <a:cs typeface="Times New Roman"/>
              </a:rPr>
              <a:t>цвет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воздухе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36800" y="1066800"/>
            <a:ext cx="2844800" cy="1177925"/>
          </a:xfrm>
          <a:custGeom>
            <a:avLst/>
            <a:gdLst/>
            <a:ahLst/>
            <a:cxnLst/>
            <a:rect l="l" t="t" r="r" b="b"/>
            <a:pathLst>
              <a:path w="2844800" h="1177925">
                <a:moveTo>
                  <a:pt x="0" y="34544"/>
                </a:moveTo>
                <a:lnTo>
                  <a:pt x="2844800" y="0"/>
                </a:lnTo>
              </a:path>
              <a:path w="2844800" h="1177925">
                <a:moveTo>
                  <a:pt x="0" y="1177544"/>
                </a:moveTo>
                <a:lnTo>
                  <a:pt x="2743200" y="1143000"/>
                </a:lnTo>
              </a:path>
              <a:path w="2844800" h="1177925">
                <a:moveTo>
                  <a:pt x="0" y="34544"/>
                </a:moveTo>
                <a:lnTo>
                  <a:pt x="0" y="1177544"/>
                </a:lnTo>
              </a:path>
            </a:pathLst>
          </a:custGeom>
          <a:ln w="190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415920" y="2034666"/>
            <a:ext cx="2051050" cy="112268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sz="2400" dirty="0">
                <a:latin typeface="Times New Roman"/>
                <a:cs typeface="Times New Roman"/>
              </a:rPr>
              <a:t>восстановитель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latin typeface="Times New Roman"/>
                <a:cs typeface="Times New Roman"/>
              </a:rPr>
              <a:t>слабый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9943" y="3394659"/>
            <a:ext cx="1430020" cy="8235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Times New Roman"/>
                <a:cs typeface="Times New Roman"/>
              </a:rPr>
              <a:t>HN</a:t>
            </a:r>
            <a:r>
              <a:rPr sz="3150" b="1" spc="15" baseline="25132" dirty="0">
                <a:latin typeface="Times New Roman"/>
                <a:cs typeface="Times New Roman"/>
              </a:rPr>
              <a:t>+5</a:t>
            </a:r>
            <a:r>
              <a:rPr sz="3200" b="1" spc="10" dirty="0">
                <a:latin typeface="Times New Roman"/>
                <a:cs typeface="Times New Roman"/>
              </a:rPr>
              <a:t>O</a:t>
            </a:r>
            <a:r>
              <a:rPr sz="3150" b="1" spc="15" baseline="-21164" dirty="0">
                <a:latin typeface="Times New Roman"/>
                <a:cs typeface="Times New Roman"/>
              </a:rPr>
              <a:t>3</a:t>
            </a:r>
            <a:endParaRPr sz="3150" baseline="-21164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35"/>
              </a:spcBef>
            </a:pPr>
            <a:r>
              <a:rPr sz="2000" dirty="0">
                <a:latin typeface="Times New Roman"/>
                <a:cs typeface="Times New Roman"/>
              </a:rPr>
              <a:t>(разб.)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92120" y="3131896"/>
            <a:ext cx="20516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восстановитель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35575" y="2839338"/>
            <a:ext cx="30194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Times New Roman"/>
                <a:cs typeface="Times New Roman"/>
              </a:rPr>
              <a:t>N</a:t>
            </a:r>
            <a:r>
              <a:rPr sz="3150" b="1" spc="7" baseline="25132" dirty="0">
                <a:latin typeface="Times New Roman"/>
                <a:cs typeface="Times New Roman"/>
              </a:rPr>
              <a:t>+2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37302" y="3924680"/>
            <a:ext cx="52755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b="1" spc="5" dirty="0">
                <a:latin typeface="Times New Roman"/>
                <a:cs typeface="Times New Roman"/>
              </a:rPr>
              <a:t>N</a:t>
            </a:r>
            <a:r>
              <a:rPr sz="3150" b="1" spc="7" baseline="25132" dirty="0">
                <a:latin typeface="Times New Roman"/>
                <a:cs typeface="Times New Roman"/>
              </a:rPr>
              <a:t>+1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O↑,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N</a:t>
            </a:r>
            <a:r>
              <a:rPr sz="3150" b="1" spc="7" baseline="25132" dirty="0">
                <a:latin typeface="Times New Roman"/>
                <a:cs typeface="Times New Roman"/>
              </a:rPr>
              <a:t>-3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4</a:t>
            </a:r>
            <a:r>
              <a:rPr sz="3200" b="1" spc="5" dirty="0">
                <a:latin typeface="Times New Roman"/>
                <a:cs typeface="Times New Roman"/>
              </a:rPr>
              <a:t>NO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337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 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336800" y="3124200"/>
            <a:ext cx="2844800" cy="1254125"/>
          </a:xfrm>
          <a:custGeom>
            <a:avLst/>
            <a:gdLst/>
            <a:ahLst/>
            <a:cxnLst/>
            <a:rect l="l" t="t" r="r" b="b"/>
            <a:pathLst>
              <a:path w="2844800" h="1254125">
                <a:moveTo>
                  <a:pt x="0" y="34544"/>
                </a:moveTo>
                <a:lnTo>
                  <a:pt x="2844800" y="0"/>
                </a:lnTo>
              </a:path>
              <a:path w="2844800" h="1254125">
                <a:moveTo>
                  <a:pt x="0" y="1253744"/>
                </a:moveTo>
                <a:lnTo>
                  <a:pt x="2743200" y="1219200"/>
                </a:lnTo>
              </a:path>
              <a:path w="2844800" h="1254125">
                <a:moveTo>
                  <a:pt x="0" y="34544"/>
                </a:moveTo>
                <a:lnTo>
                  <a:pt x="0" y="1177544"/>
                </a:lnTo>
              </a:path>
            </a:pathLst>
          </a:custGeom>
          <a:ln w="190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415920" y="3909441"/>
            <a:ext cx="20510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58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сильный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</a:t>
            </a:r>
            <a:r>
              <a:rPr sz="2400" spc="55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сс</a:t>
            </a:r>
            <a:r>
              <a:rPr sz="2400" spc="20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анови</a:t>
            </a:r>
            <a:r>
              <a:rPr sz="2400" spc="-10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ель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1266" y="4671821"/>
            <a:ext cx="5539105" cy="189166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40"/>
              </a:spcBef>
            </a:pPr>
            <a:r>
              <a:rPr sz="1800" b="1" i="1" dirty="0">
                <a:latin typeface="Times New Roman"/>
                <a:cs typeface="Times New Roman"/>
              </a:rPr>
              <a:t>Слабые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восстановители:</a:t>
            </a:r>
            <a:endParaRPr sz="1800">
              <a:latin typeface="Times New Roman"/>
              <a:cs typeface="Times New Roman"/>
            </a:endParaRPr>
          </a:p>
          <a:p>
            <a:pPr marL="495300">
              <a:lnSpc>
                <a:spcPct val="100000"/>
              </a:lnSpc>
              <a:spcBef>
                <a:spcPts val="240"/>
              </a:spcBef>
            </a:pPr>
            <a:r>
              <a:rPr sz="1800" dirty="0">
                <a:latin typeface="Times New Roman"/>
                <a:cs typeface="Times New Roman"/>
              </a:rPr>
              <a:t>неметаллы: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S, </a:t>
            </a:r>
            <a:r>
              <a:rPr sz="1800" spc="-110" dirty="0">
                <a:latin typeface="Times New Roman"/>
                <a:cs typeface="Times New Roman"/>
              </a:rPr>
              <a:t>P,</a:t>
            </a:r>
            <a:r>
              <a:rPr sz="1800" dirty="0">
                <a:latin typeface="Times New Roman"/>
                <a:cs typeface="Times New Roman"/>
              </a:rPr>
              <a:t> C,</a:t>
            </a:r>
            <a:endParaRPr sz="1800">
              <a:latin typeface="Times New Roman"/>
              <a:cs typeface="Times New Roman"/>
            </a:endParaRPr>
          </a:p>
          <a:p>
            <a:pPr marL="495300" marR="30480">
              <a:lnSpc>
                <a:spcPts val="2400"/>
              </a:lnSpc>
              <a:spcBef>
                <a:spcPts val="120"/>
              </a:spcBef>
            </a:pPr>
            <a:r>
              <a:rPr sz="1800" spc="-5" dirty="0">
                <a:latin typeface="Times New Roman"/>
                <a:cs typeface="Times New Roman"/>
              </a:rPr>
              <a:t>средне-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малоактивные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металлы:</a:t>
            </a:r>
            <a:r>
              <a:rPr sz="1800" spc="-5" dirty="0">
                <a:latin typeface="Times New Roman"/>
                <a:cs typeface="Times New Roman"/>
              </a:rPr>
              <a:t> Fe,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Pb,</a:t>
            </a:r>
            <a:r>
              <a:rPr sz="1800" dirty="0">
                <a:latin typeface="Times New Roman"/>
                <a:cs typeface="Times New Roman"/>
              </a:rPr>
              <a:t> Cu,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…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сложные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вещества: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…)</a:t>
            </a:r>
            <a:endParaRPr sz="1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409"/>
              </a:spcBef>
            </a:pPr>
            <a:r>
              <a:rPr sz="1800" b="1" i="1" spc="-5" dirty="0">
                <a:latin typeface="Times New Roman"/>
                <a:cs typeface="Times New Roman"/>
              </a:rPr>
              <a:t>Сильные</a:t>
            </a:r>
            <a:r>
              <a:rPr sz="1800" b="1" i="1" spc="-10" dirty="0">
                <a:latin typeface="Times New Roman"/>
                <a:cs typeface="Times New Roman"/>
              </a:rPr>
              <a:t> восстановители:</a:t>
            </a:r>
            <a:endParaRPr sz="1800">
              <a:latin typeface="Times New Roman"/>
              <a:cs typeface="Times New Roman"/>
            </a:endParaRPr>
          </a:p>
          <a:p>
            <a:pPr marL="495300">
              <a:lnSpc>
                <a:spcPct val="100000"/>
              </a:lnSpc>
              <a:spcBef>
                <a:spcPts val="240"/>
              </a:spcBef>
            </a:pPr>
            <a:r>
              <a:rPr sz="1800" spc="-5" dirty="0">
                <a:latin typeface="Times New Roman"/>
                <a:cs typeface="Times New Roman"/>
              </a:rPr>
              <a:t>активные </a:t>
            </a:r>
            <a:r>
              <a:rPr sz="1800" dirty="0">
                <a:latin typeface="Times New Roman"/>
                <a:cs typeface="Times New Roman"/>
              </a:rPr>
              <a:t>металлы: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Li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Zn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…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022729" y="1630679"/>
            <a:ext cx="314325" cy="0"/>
          </a:xfrm>
          <a:custGeom>
            <a:avLst/>
            <a:gdLst/>
            <a:ahLst/>
            <a:cxnLst/>
            <a:rect l="l" t="t" r="r" b="b"/>
            <a:pathLst>
              <a:path w="314325">
                <a:moveTo>
                  <a:pt x="0" y="0"/>
                </a:moveTo>
                <a:lnTo>
                  <a:pt x="314070" y="0"/>
                </a:lnTo>
              </a:path>
            </a:pathLst>
          </a:custGeom>
          <a:ln w="190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8885" y="3750436"/>
            <a:ext cx="314325" cy="0"/>
          </a:xfrm>
          <a:custGeom>
            <a:avLst/>
            <a:gdLst/>
            <a:ahLst/>
            <a:cxnLst/>
            <a:rect l="l" t="t" r="r" b="b"/>
            <a:pathLst>
              <a:path w="314325">
                <a:moveTo>
                  <a:pt x="0" y="0"/>
                </a:moveTo>
                <a:lnTo>
                  <a:pt x="314070" y="0"/>
                </a:lnTo>
              </a:path>
            </a:pathLst>
          </a:custGeom>
          <a:ln w="190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2643" y="0"/>
            <a:ext cx="7925434" cy="1381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17780" indent="100965">
              <a:lnSpc>
                <a:spcPct val="139000"/>
              </a:lnSpc>
              <a:spcBef>
                <a:spcPts val="95"/>
              </a:spcBef>
            </a:pP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Окислительные </a:t>
            </a:r>
            <a:r>
              <a:rPr sz="32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свойства </a:t>
            </a: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соединений </a:t>
            </a:r>
            <a:r>
              <a:rPr sz="32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Fe</a:t>
            </a:r>
            <a:r>
              <a:rPr sz="3150" b="1" spc="7" baseline="25132" dirty="0">
                <a:solidFill>
                  <a:srgbClr val="000000"/>
                </a:solidFill>
                <a:latin typeface="Times New Roman"/>
                <a:cs typeface="Times New Roman"/>
              </a:rPr>
              <a:t>+3 </a:t>
            </a:r>
            <a:r>
              <a:rPr sz="3150" b="1" spc="-765" baseline="251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Fe</a:t>
            </a:r>
            <a:r>
              <a:rPr sz="3150" b="1" spc="7" baseline="25132" dirty="0">
                <a:solidFill>
                  <a:srgbClr val="000000"/>
                </a:solidFill>
                <a:latin typeface="Times New Roman"/>
                <a:cs typeface="Times New Roman"/>
              </a:rPr>
              <a:t>+3</a:t>
            </a:r>
            <a:r>
              <a:rPr sz="3150" b="1" spc="367" baseline="251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+ </a:t>
            </a:r>
            <a:r>
              <a:rPr sz="32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восстановитель</a:t>
            </a:r>
            <a:r>
              <a:rPr sz="32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=</a:t>
            </a:r>
            <a:r>
              <a:rPr sz="32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Fe</a:t>
            </a:r>
            <a:r>
              <a:rPr sz="3150" b="1" spc="7" baseline="25132" dirty="0">
                <a:solidFill>
                  <a:srgbClr val="000000"/>
                </a:solidFill>
                <a:latin typeface="Times New Roman"/>
                <a:cs typeface="Times New Roman"/>
              </a:rPr>
              <a:t>+2</a:t>
            </a:r>
            <a:endParaRPr sz="3150" baseline="25132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0594" y="1314196"/>
            <a:ext cx="7716520" cy="4988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marR="5907405">
              <a:lnSpc>
                <a:spcPct val="1459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2I</a:t>
            </a:r>
            <a:r>
              <a:rPr sz="2400" baseline="24305" dirty="0">
                <a:latin typeface="Times New Roman"/>
                <a:cs typeface="Times New Roman"/>
              </a:rPr>
              <a:t>–1</a:t>
            </a:r>
            <a:r>
              <a:rPr sz="2400" spc="24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-7" baseline="-20833" dirty="0">
                <a:latin typeface="Times New Roman"/>
                <a:cs typeface="Times New Roman"/>
              </a:rPr>
              <a:t>2 </a:t>
            </a:r>
            <a:r>
              <a:rPr sz="2400" spc="-57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–2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2ē =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0 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27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spc="-15" baseline="24305" dirty="0">
                <a:latin typeface="Times New Roman"/>
                <a:cs typeface="Times New Roman"/>
              </a:rPr>
              <a:t>+6</a:t>
            </a:r>
            <a:endParaRPr sz="2400" baseline="24305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320"/>
              </a:spcBef>
            </a:pP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2ē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(металлы,</a:t>
            </a:r>
            <a:r>
              <a:rPr sz="2400" spc="-5" dirty="0">
                <a:latin typeface="Times New Roman"/>
                <a:cs typeface="Times New Roman"/>
              </a:rPr>
              <a:t> менее</a:t>
            </a:r>
            <a:r>
              <a:rPr sz="2400" spc="-10" dirty="0">
                <a:latin typeface="Times New Roman"/>
                <a:cs typeface="Times New Roman"/>
              </a:rPr>
              <a:t> активные,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чем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Fe)</a:t>
            </a:r>
            <a:endParaRPr sz="2400">
              <a:latin typeface="Times New Roman"/>
              <a:cs typeface="Times New Roman"/>
            </a:endParaRPr>
          </a:p>
          <a:p>
            <a:pPr marL="182880">
              <a:lnSpc>
                <a:spcPct val="100000"/>
              </a:lnSpc>
              <a:spcBef>
                <a:spcPts val="2185"/>
              </a:spcBef>
            </a:pPr>
            <a:r>
              <a:rPr sz="3200" b="1" spc="5" dirty="0">
                <a:latin typeface="Times New Roman"/>
                <a:cs typeface="Times New Roman"/>
              </a:rPr>
              <a:t>Fe</a:t>
            </a:r>
            <a:r>
              <a:rPr sz="3150" b="1" spc="7" baseline="25132" dirty="0">
                <a:latin typeface="Times New Roman"/>
                <a:cs typeface="Times New Roman"/>
              </a:rPr>
              <a:t>+3</a:t>
            </a:r>
            <a:r>
              <a:rPr sz="3150" b="1" spc="367" baseline="25132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восстановитель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=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Fe</a:t>
            </a:r>
            <a:r>
              <a:rPr sz="3150" b="1" spc="7" baseline="25132" dirty="0">
                <a:latin typeface="Times New Roman"/>
                <a:cs typeface="Times New Roman"/>
              </a:rPr>
              <a:t>0</a:t>
            </a:r>
            <a:endParaRPr sz="3150" baseline="25132">
              <a:latin typeface="Times New Roman"/>
              <a:cs typeface="Times New Roman"/>
            </a:endParaRPr>
          </a:p>
          <a:p>
            <a:pPr marL="1326515">
              <a:lnSpc>
                <a:spcPct val="100000"/>
              </a:lnSpc>
              <a:spcBef>
                <a:spcPts val="1065"/>
              </a:spcBef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24305" dirty="0">
                <a:latin typeface="Times New Roman"/>
                <a:cs typeface="Times New Roman"/>
              </a:rPr>
              <a:t>+1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(восстановление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326515">
              <a:lnSpc>
                <a:spcPct val="100000"/>
              </a:lnSpc>
              <a:spcBef>
                <a:spcPts val="1225"/>
              </a:spcBef>
            </a:pP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2ē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C</a:t>
            </a:r>
            <a:r>
              <a:rPr sz="2400" spc="-7" baseline="24305" dirty="0">
                <a:latin typeface="Times New Roman"/>
                <a:cs typeface="Times New Roman"/>
              </a:rPr>
              <a:t>+4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(восстановление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CO)</a:t>
            </a:r>
            <a:endParaRPr sz="2400">
              <a:latin typeface="Times New Roman"/>
              <a:cs typeface="Times New Roman"/>
            </a:endParaRPr>
          </a:p>
          <a:p>
            <a:pPr marL="1326515" marR="43180">
              <a:lnSpc>
                <a:spcPts val="4110"/>
              </a:lnSpc>
              <a:spcBef>
                <a:spcPts val="125"/>
              </a:spcBef>
            </a:pP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585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2ē =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585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(восстановление </a:t>
            </a:r>
            <a:r>
              <a:rPr sz="2400" dirty="0">
                <a:latin typeface="Times New Roman"/>
                <a:cs typeface="Times New Roman"/>
              </a:rPr>
              <a:t>C – </a:t>
            </a:r>
            <a:r>
              <a:rPr sz="2400" spc="-40" dirty="0">
                <a:latin typeface="Times New Roman"/>
                <a:cs typeface="Times New Roman"/>
              </a:rPr>
              <a:t>кокс, </a:t>
            </a:r>
            <a:r>
              <a:rPr sz="2400" spc="-15" dirty="0">
                <a:latin typeface="Times New Roman"/>
                <a:cs typeface="Times New Roman"/>
              </a:rPr>
              <a:t>уголь)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7" baseline="24305" dirty="0">
                <a:latin typeface="Times New Roman"/>
                <a:cs typeface="Times New Roman"/>
              </a:rPr>
              <a:t>0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M</a:t>
            </a:r>
            <a:r>
              <a:rPr sz="2400" spc="-7" baseline="24305" dirty="0">
                <a:latin typeface="Times New Roman"/>
                <a:cs typeface="Times New Roman"/>
              </a:rPr>
              <a:t>+n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(металлы,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более активные,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4068</Words>
  <Application>Microsoft Office PowerPoint</Application>
  <PresentationFormat>Произвольный</PresentationFormat>
  <Paragraphs>429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Office Theme</vt:lpstr>
      <vt:lpstr>Взаимосвязь  неорганических веществ. Вопрос 31 (ЕГЭ-2024)</vt:lpstr>
      <vt:lpstr>Вопрос 31 (по спецификации ЕГЭ-2024) (4 балла) Реакции, подтверждающие взаимосвязь неорганических веществ.</vt:lpstr>
      <vt:lpstr>Реакции, подтверждающие взаимосвязь неорганических веществ. Необходимо знать:</vt:lpstr>
      <vt:lpstr>+ S2–, HS–</vt:lpstr>
      <vt:lpstr>Окислительные свойства KMnO4</vt:lpstr>
      <vt:lpstr>Окислительные свойства Cr+6 (K2Cr2O7 и K2CrO4)</vt:lpstr>
      <vt:lpstr>Окислительные свойства H2SO4(конц.)</vt:lpstr>
      <vt:lpstr>Окислительные свойства HNO3</vt:lpstr>
      <vt:lpstr>Окислительные свойства соединений Fe+3  Fe+3 + восстановитель = Fe+2</vt:lpstr>
      <vt:lpstr>(Fe, Cr, Mn, S)</vt:lpstr>
      <vt:lpstr>Продукты окисления некоторых восстановителей</vt:lpstr>
      <vt:lpstr>Анализ и решение 1-й фрагмент. «Оксид железа(III) сплавили с поташом.»</vt:lpstr>
      <vt:lpstr>Презентация PowerPoint</vt:lpstr>
      <vt:lpstr>Презентация PowerPoint</vt:lpstr>
      <vt:lpstr>Презентация PowerPoint</vt:lpstr>
      <vt:lpstr>Анализ и решение 1-й фрагмент. «Вещество, полученное на аноде при электролизе  водного раствора йодида натрия с инертными электродами,…»</vt:lpstr>
      <vt:lpstr>Презентация PowerPoint</vt:lpstr>
      <vt:lpstr>Пример 2. Вещество, полученное на аноде при электролизе водного раствора йодида  натрия с инертными электродами, прореагировало с сероводородом. Образовавшееся  твёрдое вещество сплавили с натрием и продукт реакции внесли в раствор хлорида  алюминия. Составьте уравнения четырёх описанных реакций.</vt:lpstr>
      <vt:lpstr>Презентация PowerPoint</vt:lpstr>
      <vt:lpstr>Анализ и решение 1-й фрагмент. «Газообразный продукт взаимодействия сухой  поваренной соли с концентрированной серной кислотой …»»</vt:lpstr>
      <vt:lpstr>Презентация PowerPoint</vt:lpstr>
      <vt:lpstr>Презентация PowerPoint</vt:lpstr>
      <vt:lpstr>Пример 3. Газообразный продукт взаимодействия сухой поваренной соли с  концентрированной серной кислотой ввели в реакцию с раствором перманганата калия.  Выделившийся газ пропустили через раствор сульфида натрия. Выпавший осадок  растворяется в концентрированном растворе гидроксида натрия.</vt:lpstr>
      <vt:lpstr>Анализ и решение 1-й фрагмент. «. Вещество, образующееся при нагревании магния в  атмосфере аммиака, обработали водой.»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и решение 1-й фрагмент. «Нитрат железа(II) прокалили.»</vt:lpstr>
      <vt:lpstr>Презентация PowerPoint</vt:lpstr>
      <vt:lpstr>Презентация PowerPoint</vt:lpstr>
      <vt:lpstr>Презентация PowerPoint</vt:lpstr>
      <vt:lpstr>Анализ и решение 1-й фрагмент. «Йодид калия прореагировал с нитритом калия в  присутствии серной кислоты. Образовавшийся при этом газ собрали 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Взаимосвязь неорганических веществ. Вопрос 31 (ЕГЭ-2023)</dc:title>
  <dc:creator>Admin-PC</dc:creator>
  <cp:lastModifiedBy>Калибатова</cp:lastModifiedBy>
  <cp:revision>3</cp:revision>
  <dcterms:created xsi:type="dcterms:W3CDTF">2023-10-03T06:39:50Z</dcterms:created>
  <dcterms:modified xsi:type="dcterms:W3CDTF">2024-01-17T11:46:27Z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2023-10-03T00:00:00Z</vt:filetime>
  </property>
</Properties>
</file>