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s/slide29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3.xml" ContentType="application/vnd.openxmlformats-officedocument.presentationml.slideLayout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0.xml" ContentType="application/vnd.openxmlformats-officedocument.presentationml.slideLayout+xml"/>
  <Default Extension="gif" ContentType="image/gif"/>
  <Override PartName="/ppt/diagrams/layout1.xml" ContentType="application/vnd.openxmlformats-officedocument.drawingml.diagram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data1.xml" ContentType="application/vnd.openxmlformats-officedocument.drawingml.diagramData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slideLayouts/slideLayout16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33"/>
  </p:notesMasterIdLst>
  <p:sldIdLst>
    <p:sldId id="256" r:id="rId3"/>
    <p:sldId id="267" r:id="rId4"/>
    <p:sldId id="290" r:id="rId5"/>
    <p:sldId id="269" r:id="rId6"/>
    <p:sldId id="271" r:id="rId7"/>
    <p:sldId id="297" r:id="rId8"/>
    <p:sldId id="312" r:id="rId9"/>
    <p:sldId id="299" r:id="rId10"/>
    <p:sldId id="332" r:id="rId11"/>
    <p:sldId id="305" r:id="rId12"/>
    <p:sldId id="306" r:id="rId13"/>
    <p:sldId id="307" r:id="rId14"/>
    <p:sldId id="311" r:id="rId15"/>
    <p:sldId id="313" r:id="rId16"/>
    <p:sldId id="314" r:id="rId17"/>
    <p:sldId id="315" r:id="rId18"/>
    <p:sldId id="316" r:id="rId19"/>
    <p:sldId id="317" r:id="rId20"/>
    <p:sldId id="318" r:id="rId21"/>
    <p:sldId id="319" r:id="rId22"/>
    <p:sldId id="320" r:id="rId23"/>
    <p:sldId id="321" r:id="rId24"/>
    <p:sldId id="322" r:id="rId25"/>
    <p:sldId id="323" r:id="rId26"/>
    <p:sldId id="325" r:id="rId27"/>
    <p:sldId id="326" r:id="rId28"/>
    <p:sldId id="327" r:id="rId29"/>
    <p:sldId id="329" r:id="rId30"/>
    <p:sldId id="330" r:id="rId31"/>
    <p:sldId id="331" r:id="rId32"/>
  </p:sldIdLst>
  <p:sldSz cx="9906000" cy="6858000" type="A4"/>
  <p:notesSz cx="6797675" cy="9926638"/>
  <p:defaultTextStyle>
    <a:defPPr>
      <a:defRPr lang="ru-RU"/>
    </a:defPPr>
    <a:lvl1pPr marL="0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  <p15:guide id="3" orient="horz" pos="2160">
          <p15:clr>
            <a:srgbClr val="A4A3A4"/>
          </p15:clr>
        </p15:guide>
        <p15:guide id="4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="" xmlns:p14="http://schemas.microsoft.com/office/powerpoint/2010/main">
          <a:srgbClr val="FF0000"/>
        </p14:laserClr>
      </p:ext>
      <p:ext uri="{2FDB2607-1784-4EEB-B798-7EB5836EED8A}">
        <p14:showMediaCtrls xmlns="" xmlns:p14="http://schemas.microsoft.com/office/powerpoint/2010/main" val="1"/>
      </p:ext>
    </p:extLst>
  </p:showPr>
  <p:clrMru>
    <a:srgbClr val="025B94"/>
    <a:srgbClr val="006AB3"/>
    <a:srgbClr val="E2001A"/>
    <a:srgbClr val="0000FF"/>
    <a:srgbClr val="FFFFFF"/>
    <a:srgbClr val="C8C8E1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013" autoAdjust="0"/>
    <p:restoredTop sz="95551" autoAdjust="0"/>
  </p:normalViewPr>
  <p:slideViewPr>
    <p:cSldViewPr>
      <p:cViewPr varScale="1">
        <p:scale>
          <a:sx n="49" d="100"/>
          <a:sy n="49" d="100"/>
        </p:scale>
        <p:origin x="-114" y="-156"/>
      </p:cViewPr>
      <p:guideLst>
        <p:guide orient="horz" pos="1620"/>
        <p:guide orient="horz" pos="2160"/>
        <p:guide pos="2880"/>
        <p:guide pos="312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1">
  <dgm:title val=""/>
  <dgm:desc val=""/>
  <dgm:catLst>
    <dgm:cat type="accent1" pri="11100"/>
  </dgm:catLst>
  <dgm:styleLbl name="node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1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4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1">
        <a:alpha val="4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1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1">
        <a:alpha val="90000"/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C6F617A8-1AEA-46DA-9653-93493A4C8A4C}" type="doc">
      <dgm:prSet loTypeId="urn:microsoft.com/office/officeart/2005/8/layout/vProcess5" loCatId="process" qsTypeId="urn:microsoft.com/office/officeart/2005/8/quickstyle/simple1" qsCatId="simple" csTypeId="urn:microsoft.com/office/officeart/2005/8/colors/accent1_1" csCatId="accent1" phldr="1"/>
      <dgm:spPr/>
    </dgm:pt>
    <dgm:pt modelId="{26D2D174-73BF-4F81-8E82-C8F8739C711D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Приглашает в аудиторию члена ГЭК, объясняет причину дополнительной печати. Кнопка «Дополнительная печать» – кнопка «Напечатать»</a:t>
          </a:r>
          <a:endParaRPr lang="ru-RU" sz="16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6DAE268-6E9D-4E90-A9D3-95D06C14056C}" type="parTrans" cxnId="{4A9E0678-C82B-48C9-89E7-83ABD33137A2}">
      <dgm:prSet/>
      <dgm:spPr/>
      <dgm:t>
        <a:bodyPr/>
        <a:lstStyle/>
        <a:p>
          <a:endParaRPr lang="ru-RU" sz="160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0C1AA5DA-5257-4522-B2B3-9C8EF08A15B6}" type="sibTrans" cxnId="{4A9E0678-C82B-48C9-89E7-83ABD33137A2}">
      <dgm:prSet custT="1"/>
      <dgm:spPr/>
      <dgm:t>
        <a:bodyPr/>
        <a:lstStyle/>
        <a:p>
          <a:endParaRPr lang="ru-RU" sz="160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96071A81-8931-43AB-84AB-08D0058E960D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Член ГЭК подключает к станции печати </a:t>
          </a:r>
          <a:r>
            <a:rPr lang="ru-RU" sz="1600" dirty="0" err="1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токен</a:t>
          </a:r>
          <a:r>
            <a:rPr lang="ru-RU" sz="16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нажимает кнопку «Обновить информацию о </a:t>
          </a:r>
          <a:r>
            <a:rPr lang="ru-RU" sz="1600" dirty="0" err="1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токене</a:t>
          </a:r>
          <a:r>
            <a:rPr lang="ru-RU" sz="16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члена ГЭК», вводит пароль доступа к </a:t>
          </a:r>
          <a:r>
            <a:rPr lang="ru-RU" sz="1600" dirty="0" err="1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токену</a:t>
          </a:r>
          <a:endParaRPr lang="ru-RU" sz="16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808CD78C-7240-443F-BA80-E05C2BA8F31E}" type="parTrans" cxnId="{10DAF591-67B4-4491-8ABA-D5A6E80C0440}">
      <dgm:prSet/>
      <dgm:spPr/>
      <dgm:t>
        <a:bodyPr/>
        <a:lstStyle/>
        <a:p>
          <a:endParaRPr lang="ru-RU" sz="160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775F650-C448-490B-AB14-C3B7BDC199CD}" type="sibTrans" cxnId="{10DAF591-67B4-4491-8ABA-D5A6E80C0440}">
      <dgm:prSet custT="1"/>
      <dgm:spPr/>
      <dgm:t>
        <a:bodyPr/>
        <a:lstStyle/>
        <a:p>
          <a:endParaRPr lang="ru-RU" sz="160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72AD7E6-BE57-4EFC-B92D-35F66DEC0E60}">
      <dgm:prSet phldrT="[Текст]" custT="1"/>
      <dgm:spPr/>
      <dgm:t>
        <a:bodyPr/>
        <a:lstStyle/>
        <a:p>
          <a:r>
            <a:rPr lang="ru-RU" sz="16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Организатор указывает количество дополнительных ЭМ, которое необходимо распечатать, демонстрирует введенное значение члену ГЭК, нажимает кнопку «Печать ЭМ»</a:t>
          </a:r>
          <a:endParaRPr lang="ru-RU" sz="16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BC0637FC-EF3E-42EA-91BA-FBAB58C990F4}" type="parTrans" cxnId="{9BC11D1A-510A-4D68-A9A0-2F874822C88F}">
      <dgm:prSet/>
      <dgm:spPr/>
      <dgm:t>
        <a:bodyPr/>
        <a:lstStyle/>
        <a:p>
          <a:endParaRPr lang="ru-RU" sz="160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E473F640-72E9-4F78-BD44-53C4BF871837}" type="sibTrans" cxnId="{9BC11D1A-510A-4D68-A9A0-2F874822C88F}">
      <dgm:prSet custT="1"/>
      <dgm:spPr/>
      <dgm:t>
        <a:bodyPr/>
        <a:lstStyle/>
        <a:p>
          <a:endParaRPr lang="ru-RU" sz="160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79104390-9610-41EB-A1B5-CEAB9AA9D95E}">
      <dgm:prSet custT="1"/>
      <dgm:spPr/>
      <dgm:t>
        <a:bodyPr/>
        <a:lstStyle/>
        <a:p>
          <a:r>
            <a:rPr lang="ru-RU" sz="16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Член ГЭК может отключить свой персональный </a:t>
          </a:r>
          <a:r>
            <a:rPr lang="ru-RU" sz="1600" dirty="0" err="1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токен</a:t>
          </a:r>
          <a:endParaRPr lang="ru-RU" sz="16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1AEB7EB5-7C25-4096-BDBE-CCED92B12030}" type="parTrans" cxnId="{177FED81-7246-4A1B-A626-2B79149A9906}">
      <dgm:prSet/>
      <dgm:spPr/>
      <dgm:t>
        <a:bodyPr/>
        <a:lstStyle/>
        <a:p>
          <a:endParaRPr lang="ru-RU" sz="160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61D577A0-67F7-4066-ADAB-EAED814707D0}" type="sibTrans" cxnId="{177FED81-7246-4A1B-A626-2B79149A9906}">
      <dgm:prSet/>
      <dgm:spPr/>
      <dgm:t>
        <a:bodyPr/>
        <a:lstStyle/>
        <a:p>
          <a:endParaRPr lang="ru-RU" sz="160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gm:t>
    </dgm:pt>
    <dgm:pt modelId="{A5960D3E-B302-4CFC-B394-AC9183ACD12E}" type="pres">
      <dgm:prSet presAssocID="{C6F617A8-1AEA-46DA-9653-93493A4C8A4C}" presName="outerComposite" presStyleCnt="0">
        <dgm:presLayoutVars>
          <dgm:chMax val="5"/>
          <dgm:dir/>
          <dgm:resizeHandles val="exact"/>
        </dgm:presLayoutVars>
      </dgm:prSet>
      <dgm:spPr/>
    </dgm:pt>
    <dgm:pt modelId="{15492F92-0F47-476E-9A8D-3488A47F40FC}" type="pres">
      <dgm:prSet presAssocID="{C6F617A8-1AEA-46DA-9653-93493A4C8A4C}" presName="dummyMaxCanvas" presStyleCnt="0">
        <dgm:presLayoutVars/>
      </dgm:prSet>
      <dgm:spPr/>
    </dgm:pt>
    <dgm:pt modelId="{66D0ECD4-C6DB-4F7B-AC5F-605F85CDC1E9}" type="pres">
      <dgm:prSet presAssocID="{C6F617A8-1AEA-46DA-9653-93493A4C8A4C}" presName="FourNodes_1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0E830B9-B7F9-4CF5-9D13-9787B2510F33}" type="pres">
      <dgm:prSet presAssocID="{C6F617A8-1AEA-46DA-9653-93493A4C8A4C}" presName="FourNodes_2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7F239FE-7811-452B-A037-48DE5514F94C}" type="pres">
      <dgm:prSet presAssocID="{C6F617A8-1AEA-46DA-9653-93493A4C8A4C}" presName="FourNodes_3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C605D7-938C-4BEF-A282-940295E135CB}" type="pres">
      <dgm:prSet presAssocID="{C6F617A8-1AEA-46DA-9653-93493A4C8A4C}" presName="FourNodes_4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A7CEBE1-D09D-4EF0-938B-1061957ED41C}" type="pres">
      <dgm:prSet presAssocID="{C6F617A8-1AEA-46DA-9653-93493A4C8A4C}" presName="FourConn_1-2" presStyleLbl="fgAccFollow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786B196-64AD-4BA7-821D-B417B35E87FF}" type="pres">
      <dgm:prSet presAssocID="{C6F617A8-1AEA-46DA-9653-93493A4C8A4C}" presName="FourConn_2-3" presStyleLbl="fgAccFollow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B528026-3EFA-4151-A2E4-1832A0B95486}" type="pres">
      <dgm:prSet presAssocID="{C6F617A8-1AEA-46DA-9653-93493A4C8A4C}" presName="FourConn_3-4" presStyleLbl="f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9FE7E06-FD4B-4F65-9389-5D87D7EEF8A4}" type="pres">
      <dgm:prSet presAssocID="{C6F617A8-1AEA-46DA-9653-93493A4C8A4C}" presName="FourNodes_1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40C3192-7CF1-47C9-BEEB-0AA0F487941B}" type="pres">
      <dgm:prSet presAssocID="{C6F617A8-1AEA-46DA-9653-93493A4C8A4C}" presName="FourNodes_2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2D3B036-8ACE-48A4-A624-B9E3CC67D341}" type="pres">
      <dgm:prSet presAssocID="{C6F617A8-1AEA-46DA-9653-93493A4C8A4C}" presName="FourNodes_3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3AA3C3F-E4C2-488C-A928-8196C2690A61}" type="pres">
      <dgm:prSet presAssocID="{C6F617A8-1AEA-46DA-9653-93493A4C8A4C}" presName="FourNodes_4_text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95009C9D-ABD0-4B7B-B973-46A0288F7EAD}" type="presOf" srcId="{26D2D174-73BF-4F81-8E82-C8F8739C711D}" destId="{A9FE7E06-FD4B-4F65-9389-5D87D7EEF8A4}" srcOrd="1" destOrd="0" presId="urn:microsoft.com/office/officeart/2005/8/layout/vProcess5"/>
    <dgm:cxn modelId="{34ECEF4E-38FB-43B2-95E8-E9F099E22ABA}" type="presOf" srcId="{96071A81-8931-43AB-84AB-08D0058E960D}" destId="{B0E830B9-B7F9-4CF5-9D13-9787B2510F33}" srcOrd="0" destOrd="0" presId="urn:microsoft.com/office/officeart/2005/8/layout/vProcess5"/>
    <dgm:cxn modelId="{10DAF591-67B4-4491-8ABA-D5A6E80C0440}" srcId="{C6F617A8-1AEA-46DA-9653-93493A4C8A4C}" destId="{96071A81-8931-43AB-84AB-08D0058E960D}" srcOrd="1" destOrd="0" parTransId="{808CD78C-7240-443F-BA80-E05C2BA8F31E}" sibTransId="{B775F650-C448-490B-AB14-C3B7BDC199CD}"/>
    <dgm:cxn modelId="{1911EF20-5175-43AD-A0D5-B09046CF4A6F}" type="presOf" srcId="{96071A81-8931-43AB-84AB-08D0058E960D}" destId="{F40C3192-7CF1-47C9-BEEB-0AA0F487941B}" srcOrd="1" destOrd="0" presId="urn:microsoft.com/office/officeart/2005/8/layout/vProcess5"/>
    <dgm:cxn modelId="{1E157DA0-59E1-45D1-BEDC-D7A3D31DE15B}" type="presOf" srcId="{0C1AA5DA-5257-4522-B2B3-9C8EF08A15B6}" destId="{9A7CEBE1-D09D-4EF0-938B-1061957ED41C}" srcOrd="0" destOrd="0" presId="urn:microsoft.com/office/officeart/2005/8/layout/vProcess5"/>
    <dgm:cxn modelId="{C0F154AF-2055-478E-A519-FD28A7CDD529}" type="presOf" srcId="{79104390-9610-41EB-A1B5-CEAB9AA9D95E}" destId="{83C605D7-938C-4BEF-A282-940295E135CB}" srcOrd="0" destOrd="0" presId="urn:microsoft.com/office/officeart/2005/8/layout/vProcess5"/>
    <dgm:cxn modelId="{C1E4F06B-FE0C-4F96-A543-E0D01388AA71}" type="presOf" srcId="{26D2D174-73BF-4F81-8E82-C8F8739C711D}" destId="{66D0ECD4-C6DB-4F7B-AC5F-605F85CDC1E9}" srcOrd="0" destOrd="0" presId="urn:microsoft.com/office/officeart/2005/8/layout/vProcess5"/>
    <dgm:cxn modelId="{4A9E0678-C82B-48C9-89E7-83ABD33137A2}" srcId="{C6F617A8-1AEA-46DA-9653-93493A4C8A4C}" destId="{26D2D174-73BF-4F81-8E82-C8F8739C711D}" srcOrd="0" destOrd="0" parTransId="{06DAE268-6E9D-4E90-A9D3-95D06C14056C}" sibTransId="{0C1AA5DA-5257-4522-B2B3-9C8EF08A15B6}"/>
    <dgm:cxn modelId="{1CF5F725-358E-46A2-B235-D3A4967EA3AA}" type="presOf" srcId="{E473F640-72E9-4F78-BD44-53C4BF871837}" destId="{FB528026-3EFA-4151-A2E4-1832A0B95486}" srcOrd="0" destOrd="0" presId="urn:microsoft.com/office/officeart/2005/8/layout/vProcess5"/>
    <dgm:cxn modelId="{177FED81-7246-4A1B-A626-2B79149A9906}" srcId="{C6F617A8-1AEA-46DA-9653-93493A4C8A4C}" destId="{79104390-9610-41EB-A1B5-CEAB9AA9D95E}" srcOrd="3" destOrd="0" parTransId="{1AEB7EB5-7C25-4096-BDBE-CCED92B12030}" sibTransId="{61D577A0-67F7-4066-ADAB-EAED814707D0}"/>
    <dgm:cxn modelId="{50805B58-6B3B-46E9-BF46-84579CA3E0A7}" type="presOf" srcId="{E72AD7E6-BE57-4EFC-B92D-35F66DEC0E60}" destId="{82D3B036-8ACE-48A4-A624-B9E3CC67D341}" srcOrd="1" destOrd="0" presId="urn:microsoft.com/office/officeart/2005/8/layout/vProcess5"/>
    <dgm:cxn modelId="{9C58B00F-BB79-411D-AD77-32AE10B2C9AB}" type="presOf" srcId="{B775F650-C448-490B-AB14-C3B7BDC199CD}" destId="{F786B196-64AD-4BA7-821D-B417B35E87FF}" srcOrd="0" destOrd="0" presId="urn:microsoft.com/office/officeart/2005/8/layout/vProcess5"/>
    <dgm:cxn modelId="{562EBA47-AF29-4CB8-9D96-DE38B53CEF86}" type="presOf" srcId="{E72AD7E6-BE57-4EFC-B92D-35F66DEC0E60}" destId="{07F239FE-7811-452B-A037-48DE5514F94C}" srcOrd="0" destOrd="0" presId="urn:microsoft.com/office/officeart/2005/8/layout/vProcess5"/>
    <dgm:cxn modelId="{71750DD8-5412-4DBB-89AA-4A7B97245E59}" type="presOf" srcId="{C6F617A8-1AEA-46DA-9653-93493A4C8A4C}" destId="{A5960D3E-B302-4CFC-B394-AC9183ACD12E}" srcOrd="0" destOrd="0" presId="urn:microsoft.com/office/officeart/2005/8/layout/vProcess5"/>
    <dgm:cxn modelId="{9BC11D1A-510A-4D68-A9A0-2F874822C88F}" srcId="{C6F617A8-1AEA-46DA-9653-93493A4C8A4C}" destId="{E72AD7E6-BE57-4EFC-B92D-35F66DEC0E60}" srcOrd="2" destOrd="0" parTransId="{BC0637FC-EF3E-42EA-91BA-FBAB58C990F4}" sibTransId="{E473F640-72E9-4F78-BD44-53C4BF871837}"/>
    <dgm:cxn modelId="{5D5077BA-0DF1-49C4-B9CC-3B75FB100AF5}" type="presOf" srcId="{79104390-9610-41EB-A1B5-CEAB9AA9D95E}" destId="{83AA3C3F-E4C2-488C-A928-8196C2690A61}" srcOrd="1" destOrd="0" presId="urn:microsoft.com/office/officeart/2005/8/layout/vProcess5"/>
    <dgm:cxn modelId="{90393506-00FB-4751-AC05-E48FFCEF701A}" type="presParOf" srcId="{A5960D3E-B302-4CFC-B394-AC9183ACD12E}" destId="{15492F92-0F47-476E-9A8D-3488A47F40FC}" srcOrd="0" destOrd="0" presId="urn:microsoft.com/office/officeart/2005/8/layout/vProcess5"/>
    <dgm:cxn modelId="{A063CE3D-DB96-4BD3-8B4A-86E0FA33C3F4}" type="presParOf" srcId="{A5960D3E-B302-4CFC-B394-AC9183ACD12E}" destId="{66D0ECD4-C6DB-4F7B-AC5F-605F85CDC1E9}" srcOrd="1" destOrd="0" presId="urn:microsoft.com/office/officeart/2005/8/layout/vProcess5"/>
    <dgm:cxn modelId="{0171466B-E452-40D6-A1FC-498937972456}" type="presParOf" srcId="{A5960D3E-B302-4CFC-B394-AC9183ACD12E}" destId="{B0E830B9-B7F9-4CF5-9D13-9787B2510F33}" srcOrd="2" destOrd="0" presId="urn:microsoft.com/office/officeart/2005/8/layout/vProcess5"/>
    <dgm:cxn modelId="{5C7EEB1B-2835-48DB-B3E2-DC9CC1266810}" type="presParOf" srcId="{A5960D3E-B302-4CFC-B394-AC9183ACD12E}" destId="{07F239FE-7811-452B-A037-48DE5514F94C}" srcOrd="3" destOrd="0" presId="urn:microsoft.com/office/officeart/2005/8/layout/vProcess5"/>
    <dgm:cxn modelId="{83541F9F-53B9-4F3B-BD82-622E24F8B3D0}" type="presParOf" srcId="{A5960D3E-B302-4CFC-B394-AC9183ACD12E}" destId="{83C605D7-938C-4BEF-A282-940295E135CB}" srcOrd="4" destOrd="0" presId="urn:microsoft.com/office/officeart/2005/8/layout/vProcess5"/>
    <dgm:cxn modelId="{BB84458E-60E7-4BAA-9309-DE44B5ADC407}" type="presParOf" srcId="{A5960D3E-B302-4CFC-B394-AC9183ACD12E}" destId="{9A7CEBE1-D09D-4EF0-938B-1061957ED41C}" srcOrd="5" destOrd="0" presId="urn:microsoft.com/office/officeart/2005/8/layout/vProcess5"/>
    <dgm:cxn modelId="{635973E8-D372-4818-A54B-D601E7194E40}" type="presParOf" srcId="{A5960D3E-B302-4CFC-B394-AC9183ACD12E}" destId="{F786B196-64AD-4BA7-821D-B417B35E87FF}" srcOrd="6" destOrd="0" presId="urn:microsoft.com/office/officeart/2005/8/layout/vProcess5"/>
    <dgm:cxn modelId="{56ABF751-BB9F-4AAA-9A7B-48E1C0CBF619}" type="presParOf" srcId="{A5960D3E-B302-4CFC-B394-AC9183ACD12E}" destId="{FB528026-3EFA-4151-A2E4-1832A0B95486}" srcOrd="7" destOrd="0" presId="urn:microsoft.com/office/officeart/2005/8/layout/vProcess5"/>
    <dgm:cxn modelId="{145CAB25-3E60-406A-A8E9-6A6E5EDBF823}" type="presParOf" srcId="{A5960D3E-B302-4CFC-B394-AC9183ACD12E}" destId="{A9FE7E06-FD4B-4F65-9389-5D87D7EEF8A4}" srcOrd="8" destOrd="0" presId="urn:microsoft.com/office/officeart/2005/8/layout/vProcess5"/>
    <dgm:cxn modelId="{6860DA27-8B3A-482E-BA13-CDE0705D7583}" type="presParOf" srcId="{A5960D3E-B302-4CFC-B394-AC9183ACD12E}" destId="{F40C3192-7CF1-47C9-BEEB-0AA0F487941B}" srcOrd="9" destOrd="0" presId="urn:microsoft.com/office/officeart/2005/8/layout/vProcess5"/>
    <dgm:cxn modelId="{0D0F6EB5-95B1-4F34-8E1D-79C6FC1FC9E1}" type="presParOf" srcId="{A5960D3E-B302-4CFC-B394-AC9183ACD12E}" destId="{82D3B036-8ACE-48A4-A624-B9E3CC67D341}" srcOrd="10" destOrd="0" presId="urn:microsoft.com/office/officeart/2005/8/layout/vProcess5"/>
    <dgm:cxn modelId="{951B4829-28B4-48FE-A877-D9B339178CC9}" type="presParOf" srcId="{A5960D3E-B302-4CFC-B394-AC9183ACD12E}" destId="{83AA3C3F-E4C2-488C-A928-8196C2690A61}" srcOrd="11" destOrd="0" presId="urn:microsoft.com/office/officeart/2005/8/layout/vProcess5"/>
  </dgm:cxnLst>
  <dgm:bg/>
  <dgm:whole/>
  <dgm:extLst>
    <a:ext uri="http://schemas.microsoft.com/office/drawing/2008/diagram">
      <dsp:dataModelExt xmlns:dsp="http://schemas.microsoft.com/office/drawing/2008/diagram" xmlns="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66D0ECD4-C6DB-4F7B-AC5F-605F85CDC1E9}">
      <dsp:nvSpPr>
        <dsp:cNvPr id="0" name=""/>
        <dsp:cNvSpPr/>
      </dsp:nvSpPr>
      <dsp:spPr>
        <a:xfrm>
          <a:off x="0" y="0"/>
          <a:ext cx="5760639" cy="11793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Приглашает в аудиторию члена ГЭК, объясняет причину дополнительной печати. Кнопка «Дополнительная печать» – кнопка «Напечатать»</a:t>
          </a:r>
          <a:endParaRPr lang="ru-RU" sz="16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0" y="0"/>
        <a:ext cx="4457474" cy="1179334"/>
      </dsp:txXfrm>
    </dsp:sp>
    <dsp:sp modelId="{B0E830B9-B7F9-4CF5-9D13-9787B2510F33}">
      <dsp:nvSpPr>
        <dsp:cNvPr id="0" name=""/>
        <dsp:cNvSpPr/>
      </dsp:nvSpPr>
      <dsp:spPr>
        <a:xfrm>
          <a:off x="482453" y="1393759"/>
          <a:ext cx="5760639" cy="11793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Член ГЭК подключает к станции печати </a:t>
          </a:r>
          <a:r>
            <a:rPr lang="ru-RU" sz="1600" kern="1200" dirty="0" err="1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токен</a:t>
          </a:r>
          <a:r>
            <a:rPr lang="ru-RU" sz="1600" kern="12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, нажимает кнопку «Обновить информацию о </a:t>
          </a:r>
          <a:r>
            <a:rPr lang="ru-RU" sz="1600" kern="1200" dirty="0" err="1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токене</a:t>
          </a:r>
          <a:r>
            <a:rPr lang="ru-RU" sz="1600" kern="12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 члена ГЭК», вводит пароль доступа к </a:t>
          </a:r>
          <a:r>
            <a:rPr lang="ru-RU" sz="1600" kern="1200" dirty="0" err="1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токену</a:t>
          </a:r>
          <a:endParaRPr lang="ru-RU" sz="16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82453" y="1393759"/>
        <a:ext cx="4511618" cy="1179334"/>
      </dsp:txXfrm>
    </dsp:sp>
    <dsp:sp modelId="{07F239FE-7811-452B-A037-48DE5514F94C}">
      <dsp:nvSpPr>
        <dsp:cNvPr id="0" name=""/>
        <dsp:cNvSpPr/>
      </dsp:nvSpPr>
      <dsp:spPr>
        <a:xfrm>
          <a:off x="957706" y="2787518"/>
          <a:ext cx="5760639" cy="11793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Организатор указывает количество дополнительных ЭМ, которое необходимо распечатать, демонстрирует введенное значение члену ГЭК, нажимает кнопку «Печать ЭМ»</a:t>
          </a:r>
          <a:endParaRPr lang="ru-RU" sz="16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957706" y="2787518"/>
        <a:ext cx="4518818" cy="1179334"/>
      </dsp:txXfrm>
    </dsp:sp>
    <dsp:sp modelId="{83C605D7-938C-4BEF-A282-940295E135CB}">
      <dsp:nvSpPr>
        <dsp:cNvPr id="0" name=""/>
        <dsp:cNvSpPr/>
      </dsp:nvSpPr>
      <dsp:spPr>
        <a:xfrm>
          <a:off x="1440159" y="4181278"/>
          <a:ext cx="5760639" cy="1179334"/>
        </a:xfrm>
        <a:prstGeom prst="roundRect">
          <a:avLst>
            <a:gd name="adj" fmla="val 10000"/>
          </a:avLst>
        </a:prstGeom>
        <a:solidFill>
          <a:schemeClr val="l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l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600" kern="12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Член ГЭК может отключить свой персональный </a:t>
          </a:r>
          <a:r>
            <a:rPr lang="ru-RU" sz="1600" kern="1200" dirty="0" err="1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rPr>
            <a:t>токен</a:t>
          </a:r>
          <a:endParaRPr lang="ru-RU" sz="1600" kern="1200" dirty="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1440159" y="4181278"/>
        <a:ext cx="4511618" cy="1179334"/>
      </dsp:txXfrm>
    </dsp:sp>
    <dsp:sp modelId="{9A7CEBE1-D09D-4EF0-938B-1061957ED41C}">
      <dsp:nvSpPr>
        <dsp:cNvPr id="0" name=""/>
        <dsp:cNvSpPr/>
      </dsp:nvSpPr>
      <dsp:spPr>
        <a:xfrm>
          <a:off x="4994071" y="903263"/>
          <a:ext cx="766567" cy="76656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4994071" y="903263"/>
        <a:ext cx="766567" cy="766567"/>
      </dsp:txXfrm>
    </dsp:sp>
    <dsp:sp modelId="{F786B196-64AD-4BA7-821D-B417B35E87FF}">
      <dsp:nvSpPr>
        <dsp:cNvPr id="0" name=""/>
        <dsp:cNvSpPr/>
      </dsp:nvSpPr>
      <dsp:spPr>
        <a:xfrm>
          <a:off x="5476525" y="2297022"/>
          <a:ext cx="766567" cy="76656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476525" y="2297022"/>
        <a:ext cx="766567" cy="766567"/>
      </dsp:txXfrm>
    </dsp:sp>
    <dsp:sp modelId="{FB528026-3EFA-4151-A2E4-1832A0B95486}">
      <dsp:nvSpPr>
        <dsp:cNvPr id="0" name=""/>
        <dsp:cNvSpPr/>
      </dsp:nvSpPr>
      <dsp:spPr>
        <a:xfrm>
          <a:off x="5951777" y="3690782"/>
          <a:ext cx="766567" cy="766567"/>
        </a:xfrm>
        <a:prstGeom prst="downArrow">
          <a:avLst>
            <a:gd name="adj1" fmla="val 55000"/>
            <a:gd name="adj2" fmla="val 45000"/>
          </a:avLst>
        </a:prstGeom>
        <a:solidFill>
          <a:schemeClr val="l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600" kern="1200">
            <a:solidFill>
              <a:schemeClr val="accent1">
                <a:lumMod val="75000"/>
              </a:schemeClr>
            </a:solidFill>
            <a:latin typeface="Arial" panose="020B0604020202020204" pitchFamily="34" charset="0"/>
            <a:cs typeface="Arial" panose="020B0604020202020204" pitchFamily="34" charset="0"/>
          </a:endParaRPr>
        </a:p>
      </dsp:txBody>
      <dsp:txXfrm>
        <a:off x="5951777" y="3690782"/>
        <a:ext cx="766567" cy="76656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Process5">
  <dgm:title val=""/>
  <dgm:desc val=""/>
  <dgm:catLst>
    <dgm:cat type="process" pri="14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</dgm:cxnLst>
      <dgm:bg/>
      <dgm:whole/>
    </dgm:dataModel>
  </dgm:clrData>
  <dgm:layoutNode name="outerComposite">
    <dgm:varLst>
      <dgm:chMax val="5"/>
      <dgm:dir/>
      <dgm:resizeHandles val="exact"/>
    </dgm:varLst>
    <dgm:alg type="composite"/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l" for="ch" forName="TwoNodes_1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r" for="ch" forName="TwoNodes_2" refType="w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r" for="ch" forName="TwoConn_1-2" refType="r" refFor="ch" refForName="TwoNodes_1"/>
          <dgm:constr type="r" for="ch" forName="TwoNodes_1_text" refType="l" refFor="ch" refForName="TwoConn_1-2"/>
          <dgm:constr type="rOff" for="ch" forName="TwoNodes_1_text" refType="w" refFor="ch" refForName="TwoConn_1-2" fact="-0.5"/>
          <dgm:constr type="t" for="ch" forName="TwoNodes_1_text" refType="t" refFor="ch" refForName="TwoNodes_1"/>
          <dgm:constr type="b" for="ch" forName="TwoNodes_1_text" refType="b" refFor="ch" refForName="TwoNodes_1"/>
          <dgm:constr type="l" for="ch" forName="TwoNodes_1_text" refType="l" refFor="ch" refForName="TwoNodes_1"/>
          <dgm:constr type="r" for="ch" forName="TwoNodes_2_text" refType="l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l" for="ch" forName="TwoNodes_2_text" refType="l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l" for="ch" forName="ThreeNodes_1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r" for="ch" forName="ThreeNodes_3" refType="w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r" for="ch" forName="ThreeConn_1-2" refType="r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r" for="ch" forName="ThreeConn_2-3" refType="r" refFor="ch" refForName="ThreeNodes_2"/>
          <dgm:constr type="r" for="ch" forName="ThreeNodes_1_text" refType="l" refFor="ch" refForName="ThreeConn_1-2"/>
          <dgm:constr type="rOff" for="ch" forName="ThreeNodes_1_text" refType="w" refFor="ch" refForName="ThreeConn_1-2" fact="-0.57"/>
          <dgm:constr type="t" for="ch" forName="ThreeNodes_1_text" refType="t" refFor="ch" refForName="ThreeNodes_1"/>
          <dgm:constr type="b" for="ch" forName="ThreeNodes_1_text" refType="b" refFor="ch" refForName="ThreeNodes_1"/>
          <dgm:constr type="l" for="ch" forName="ThreeNodes_1_text" refType="l" refFor="ch" refForName="ThreeNodes_1"/>
          <dgm:constr type="r" for="ch" forName="ThreeNodes_2_text" refType="l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l" for="ch" forName="ThreeNodes_2_text" refType="l" refFor="ch" refForName="ThreeNodes_2"/>
          <dgm:constr type="r" for="ch" forName="ThreeNodes_3_text" refType="l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l" for="ch" forName="ThreeNodes_3_text" refType="l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l" for="ch" forName="FourNodes_1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467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533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r" for="ch" forName="FourNodes_4" refType="w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r" for="ch" forName="FourConn_1-2" refType="r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r" for="ch" forName="FourConn_2-3" refType="r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r" for="ch" forName="FourConn_3-4" refType="r" refFor="ch" refForName="FourNodes_3"/>
          <dgm:constr type="r" for="ch" forName="FourNodes_1_text" refType="l" refFor="ch" refForName="FourConn_1-2"/>
          <dgm:constr type="rOff" for="ch" forName="FourNodes_1_text" refType="w" refFor="ch" refForName="FourConn_1-2" fact="-0.7"/>
          <dgm:constr type="t" for="ch" forName="FourNodes_1_text" refType="t" refFor="ch" refForName="FourNodes_1"/>
          <dgm:constr type="b" for="ch" forName="FourNodes_1_text" refType="b" refFor="ch" refForName="FourNodes_1"/>
          <dgm:constr type="l" for="ch" forName="FourNodes_1_text" refType="l" refFor="ch" refForName="FourNodes_1"/>
          <dgm:constr type="r" for="ch" forName="FourNodes_2_text" refType="l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l" for="ch" forName="FourNodes_2_text" refType="l" refFor="ch" refForName="FourNodes_2"/>
          <dgm:constr type="r" for="ch" forName="FourNodes_3_text" refType="l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l" for="ch" forName="FourNodes_3_text" refType="l" refFor="ch" refForName="FourNodes_3"/>
          <dgm:constr type="r" for="ch" forName="FourNodes_4_text" refType="l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l" for="ch" forName="FourNodes_4_text" refType="l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l" for="ch" forName="FiveNodes_1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442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557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r" for="ch" forName="FiveNodes_5" refType="w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r" for="ch" forName="FiveConn_1-2" refType="r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r" for="ch" forName="FiveConn_2-3" refType="r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r" for="ch" forName="FiveConn_3-4" refType="r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r" for="ch" forName="FiveConn_4-5" refType="r" refFor="ch" refForName="FiveNodes_4"/>
          <dgm:constr type="r" for="ch" forName="FiveNodes_1_text" refType="l" refFor="ch" refForName="FiveConn_1-2"/>
          <dgm:constr type="rOff" for="ch" forName="FiveNodes_1_text" refType="w" refFor="ch" refForName="FiveConn_1-2" fact="-0.75"/>
          <dgm:constr type="t" for="ch" forName="FiveNodes_1_text" refType="t" refFor="ch" refForName="FiveNodes_1"/>
          <dgm:constr type="b" for="ch" forName="FiveNodes_1_text" refType="b" refFor="ch" refForName="FiveNodes_1"/>
          <dgm:constr type="l" for="ch" forName="FiveNodes_1_text" refType="l" refFor="ch" refForName="FiveNodes_1"/>
          <dgm:constr type="r" for="ch" forName="FiveNodes_2_text" refType="l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l" for="ch" forName="FiveNodes_2_text" refType="l" refFor="ch" refForName="FiveNodes_2"/>
          <dgm:constr type="r" for="ch" forName="FiveNodes_3_text" refType="l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l" for="ch" forName="FiveNodes_3_text" refType="l" refFor="ch" refForName="FiveNodes_3"/>
          <dgm:constr type="r" for="ch" forName="FiveNodes_4_text" refType="l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l" for="ch" forName="FiveNodes_4_text" refType="l" refFor="ch" refForName="FiveNodes_4"/>
          <dgm:constr type="r" for="ch" forName="FiveNodes_5_text" refType="l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l" for="ch" forName="FiveNodes_5_text" refType="l" refFor="ch" refForName="FiveNodes_5"/>
        </dgm:constrLst>
      </dgm:if>
      <dgm:else name="Name2">
        <dgm:constrLst>
          <dgm:constr type="primFontSz" for="ch" ptType="node" op="equ" val="65"/>
          <dgm:constr type="w" for="ch" forName="dummyMaxCanvas" refType="w"/>
          <dgm:constr type="h" for="ch" forName="dummyMaxCanvas" refType="h"/>
          <dgm:constr type="w" for="ch" forName="OneNode_1" refType="w"/>
          <dgm:constr type="h" for="ch" forName="OneNode_1" refType="h" fact="0.5"/>
          <dgm:constr type="ctrY" for="ch" forName="OneNode_1" refType="h" fact="0.5"/>
          <dgm:constr type="w" for="ch" forName="TwoNodes_1" refType="w" fact="0.85"/>
          <dgm:constr type="h" for="ch" forName="TwoNodes_1" refType="h" fact="0.45"/>
          <dgm:constr type="t" for="ch" forName="TwoNodes_1"/>
          <dgm:constr type="r" for="ch" forName="TwoNodes_1" refType="w"/>
          <dgm:constr type="w" for="ch" forName="TwoNodes_2" refType="w" fact="0.85"/>
          <dgm:constr type="h" for="ch" forName="TwoNodes_2" refType="h" fact="0.45"/>
          <dgm:constr type="b" for="ch" forName="TwoNodes_2" refType="h"/>
          <dgm:constr type="l" for="ch" forName="TwoNodes_2"/>
          <dgm:constr type="w" for="ch" forName="TwoConn_1-2" refType="h" refFor="ch" refForName="TwoNodes_1" fact="0.65"/>
          <dgm:constr type="h" for="ch" forName="TwoConn_1-2" refType="h" refFor="ch" refForName="TwoNodes_1" fact="0.65"/>
          <dgm:constr type="ctrY" for="ch" forName="TwoConn_1-2" refType="h" fact="0.5"/>
          <dgm:constr type="l" for="ch" forName="TwoConn_1-2" refType="l" refFor="ch" refForName="TwoNodes_1"/>
          <dgm:constr type="l" for="ch" forName="TwoNodes_1_text" refType="r" refFor="ch" refForName="TwoConn_1-2"/>
          <dgm:constr type="lOff" for="ch" forName="TwoNodes_1_text" refType="w" refFor="ch" refForName="TwoConn_1-2" fact="0.5"/>
          <dgm:constr type="t" for="ch" forName="TwoNodes_1_text" refType="t" refFor="ch" refForName="TwoNodes_1"/>
          <dgm:constr type="b" for="ch" forName="TwoNodes_1_text" refType="b" refFor="ch" refForName="TwoNodes_1"/>
          <dgm:constr type="r" for="ch" forName="TwoNodes_1_text" refType="r" refFor="ch" refForName="TwoNodes_1"/>
          <dgm:constr type="l" for="ch" forName="TwoNodes_2_text" refType="r" refFor="ch" refForName="TwoConn_1-2"/>
          <dgm:constr type="t" for="ch" forName="TwoNodes_2_text" refType="t" refFor="ch" refForName="TwoNodes_2"/>
          <dgm:constr type="b" for="ch" forName="TwoNodes_2_text" refType="b" refFor="ch" refForName="TwoNodes_2"/>
          <dgm:constr type="r" for="ch" forName="TwoNodes_2_text" refType="r" refFor="ch" refForName="TwoNodes_2"/>
          <dgm:constr type="w" for="ch" forName="ThreeNodes_1" refType="w" fact="0.85"/>
          <dgm:constr type="h" for="ch" forName="ThreeNodes_1" refType="h" fact="0.3"/>
          <dgm:constr type="t" for="ch" forName="ThreeNodes_1"/>
          <dgm:constr type="r" for="ch" forName="ThreeNodes_1" refType="w"/>
          <dgm:constr type="w" for="ch" forName="ThreeNodes_2" refType="w" fact="0.85"/>
          <dgm:constr type="h" for="ch" forName="ThreeNodes_2" refType="h" fact="0.3"/>
          <dgm:constr type="ctrY" for="ch" forName="ThreeNodes_2" refType="h" fact="0.5"/>
          <dgm:constr type="ctrX" for="ch" forName="ThreeNodes_2" refType="w" fact="0.5"/>
          <dgm:constr type="w" for="ch" forName="ThreeNodes_3" refType="w" fact="0.85"/>
          <dgm:constr type="h" for="ch" forName="ThreeNodes_3" refType="h" fact="0.3"/>
          <dgm:constr type="b" for="ch" forName="ThreeNodes_3" refType="h"/>
          <dgm:constr type="l" for="ch" forName="ThreeNodes_3"/>
          <dgm:constr type="w" for="ch" forName="ThreeConn_1-2" refType="h" refFor="ch" refForName="ThreeNodes_1" fact="0.65"/>
          <dgm:constr type="h" for="ch" forName="ThreeConn_1-2" refType="h" refFor="ch" refForName="ThreeNodes_1" fact="0.65"/>
          <dgm:constr type="ctrY" for="ch" forName="ThreeConn_1-2" refType="h" fact="0.325"/>
          <dgm:constr type="l" for="ch" forName="ThreeConn_1-2" refType="l" refFor="ch" refForName="ThreeNodes_1"/>
          <dgm:constr type="w" for="ch" forName="ThreeConn_2-3" refType="h" refFor="ch" refForName="ThreeNodes_2" fact="0.65"/>
          <dgm:constr type="h" for="ch" forName="ThreeConn_2-3" refType="h" refFor="ch" refForName="ThreeNodes_2" fact="0.65"/>
          <dgm:constr type="ctrY" for="ch" forName="ThreeConn_2-3" refType="h" fact="0.673"/>
          <dgm:constr type="l" for="ch" forName="ThreeConn_2-3" refType="l" refFor="ch" refForName="ThreeNodes_2"/>
          <dgm:constr type="l" for="ch" forName="ThreeNodes_1_text" refType="r" refFor="ch" refForName="ThreeConn_1-2"/>
          <dgm:constr type="lOff" for="ch" forName="ThreeNodes_1_text" refType="w" refFor="ch" refForName="ThreeConn_1-2" fact="0.55"/>
          <dgm:constr type="t" for="ch" forName="ThreeNodes_1_text" refType="t" refFor="ch" refForName="ThreeNodes_1"/>
          <dgm:constr type="b" for="ch" forName="ThreeNodes_1_text" refType="b" refFor="ch" refForName="ThreeNodes_1"/>
          <dgm:constr type="r" for="ch" forName="ThreeNodes_1_text" refType="r" refFor="ch" refForName="ThreeNodes_1"/>
          <dgm:constr type="l" for="ch" forName="ThreeNodes_2_text" refType="r" refFor="ch" refForName="ThreeConn_1-2"/>
          <dgm:constr type="t" for="ch" forName="ThreeNodes_2_text" refType="t" refFor="ch" refForName="ThreeNodes_2"/>
          <dgm:constr type="b" for="ch" forName="ThreeNodes_2_text" refType="b" refFor="ch" refForName="ThreeNodes_2"/>
          <dgm:constr type="r" for="ch" forName="ThreeNodes_2_text" refType="r" refFor="ch" refForName="ThreeNodes_2"/>
          <dgm:constr type="l" for="ch" forName="ThreeNodes_3_text" refType="r" refFor="ch" refForName="ThreeConn_2-3"/>
          <dgm:constr type="t" for="ch" forName="ThreeNodes_3_text" refType="t" refFor="ch" refForName="ThreeNodes_3"/>
          <dgm:constr type="b" for="ch" forName="ThreeNodes_3_text" refType="b" refFor="ch" refForName="ThreeNodes_3"/>
          <dgm:constr type="r" for="ch" forName="ThreeNodes_3_text" refType="r" refFor="ch" refForName="ThreeNodes_3"/>
          <dgm:constr type="w" for="ch" forName="FourNodes_1" refType="w" fact="0.8"/>
          <dgm:constr type="h" for="ch" forName="FourNodes_1" refType="h" fact="0.22"/>
          <dgm:constr type="t" for="ch" forName="FourNodes_1"/>
          <dgm:constr type="r" for="ch" forName="FourNodes_1" refType="w"/>
          <dgm:constr type="w" for="ch" forName="FourNodes_2" refType="w" fact="0.8"/>
          <dgm:constr type="h" for="ch" forName="FourNodes_2" refType="h" fact="0.22"/>
          <dgm:constr type="ctrY" for="ch" forName="FourNodes_2" refType="h" fact="0.37"/>
          <dgm:constr type="ctrX" for="ch" forName="FourNodes_2" refType="w" fact="0.533"/>
          <dgm:constr type="w" for="ch" forName="FourNodes_3" refType="w" fact="0.8"/>
          <dgm:constr type="h" for="ch" forName="FourNodes_3" refType="h" fact="0.22"/>
          <dgm:constr type="ctrY" for="ch" forName="FourNodes_3" refType="h" fact="0.63"/>
          <dgm:constr type="ctrX" for="ch" forName="FourNodes_3" refType="w" fact="0.467"/>
          <dgm:constr type="w" for="ch" forName="FourNodes_4" refType="w" fact="0.8"/>
          <dgm:constr type="h" for="ch" forName="FourNodes_4" refType="h" fact="0.22"/>
          <dgm:constr type="b" for="ch" forName="FourNodes_4" refType="h"/>
          <dgm:constr type="l" for="ch" forName="FourNodes_4"/>
          <dgm:constr type="w" for="ch" forName="FourConn_1-2" refType="h" refFor="ch" refForName="FourNodes_1" fact="0.65"/>
          <dgm:constr type="h" for="ch" forName="FourConn_1-2" refType="h" refFor="ch" refForName="FourNodes_1" fact="0.65"/>
          <dgm:constr type="ctrY" for="ch" forName="FourConn_1-2" refType="h" fact="0.24"/>
          <dgm:constr type="l" for="ch" forName="FourConn_1-2" refType="l" refFor="ch" refForName="FourNodes_1"/>
          <dgm:constr type="w" for="ch" forName="FourConn_2-3" refType="h" refFor="ch" refForName="FourNodes_2" fact="0.65"/>
          <dgm:constr type="h" for="ch" forName="FourConn_2-3" refType="h" refFor="ch" refForName="FourNodes_2" fact="0.65"/>
          <dgm:constr type="ctrY" for="ch" forName="FourConn_2-3" refType="h" fact="0.5"/>
          <dgm:constr type="l" for="ch" forName="FourConn_2-3" refType="l" refFor="ch" refForName="FourNodes_2"/>
          <dgm:constr type="w" for="ch" forName="FourConn_3-4" refType="h" refFor="ch" refForName="FourNodes_3" fact="0.65"/>
          <dgm:constr type="h" for="ch" forName="FourConn_3-4" refType="h" refFor="ch" refForName="FourNodes_3" fact="0.65"/>
          <dgm:constr type="ctrY" for="ch" forName="FourConn_3-4" refType="h" fact="0.76"/>
          <dgm:constr type="l" for="ch" forName="FourConn_3-4" refType="l" refFor="ch" refForName="FourNodes_3"/>
          <dgm:constr type="l" for="ch" forName="FourNodes_1_text" refType="r" refFor="ch" refForName="FourConn_1-2"/>
          <dgm:constr type="lOff" for="ch" forName="FourNodes_1_text" refType="w" refFor="ch" refForName="FourConn_1-2" fact="0.69"/>
          <dgm:constr type="t" for="ch" forName="FourNodes_1_text" refType="t" refFor="ch" refForName="FourNodes_1"/>
          <dgm:constr type="b" for="ch" forName="FourNodes_1_text" refType="b" refFor="ch" refForName="FourNodes_1"/>
          <dgm:constr type="r" for="ch" forName="FourNodes_1_text" refType="r" refFor="ch" refForName="FourNodes_1"/>
          <dgm:constr type="l" for="ch" forName="FourNodes_2_text" refType="r" refFor="ch" refForName="FourConn_1-2"/>
          <dgm:constr type="t" for="ch" forName="FourNodes_2_text" refType="t" refFor="ch" refForName="FourNodes_2"/>
          <dgm:constr type="b" for="ch" forName="FourNodes_2_text" refType="b" refFor="ch" refForName="FourNodes_2"/>
          <dgm:constr type="r" for="ch" forName="FourNodes_2_text" refType="r" refFor="ch" refForName="FourNodes_2"/>
          <dgm:constr type="l" for="ch" forName="FourNodes_3_text" refType="r" refFor="ch" refForName="FourConn_2-3"/>
          <dgm:constr type="t" for="ch" forName="FourNodes_3_text" refType="t" refFor="ch" refForName="FourNodes_3"/>
          <dgm:constr type="b" for="ch" forName="FourNodes_3_text" refType="b" refFor="ch" refForName="FourNodes_3"/>
          <dgm:constr type="r" for="ch" forName="FourNodes_3_text" refType="r" refFor="ch" refForName="FourNodes_3"/>
          <dgm:constr type="l" for="ch" forName="FourNodes_4_text" refType="r" refFor="ch" refForName="FourConn_3-4"/>
          <dgm:constr type="t" for="ch" forName="FourNodes_4_text" refType="t" refFor="ch" refForName="FourNodes_4"/>
          <dgm:constr type="b" for="ch" forName="FourNodes_4_text" refType="b" refFor="ch" refForName="FourNodes_4"/>
          <dgm:constr type="r" for="ch" forName="FourNodes_4_text" refType="r" refFor="ch" refForName="FourNodes_4"/>
          <dgm:constr type="w" for="ch" forName="FiveNodes_1" refType="w" fact="0.77"/>
          <dgm:constr type="h" for="ch" forName="FiveNodes_1" refType="h" fact="0.18"/>
          <dgm:constr type="t" for="ch" forName="FiveNodes_1"/>
          <dgm:constr type="r" for="ch" forName="FiveNodes_1" refType="w"/>
          <dgm:constr type="w" for="ch" forName="FiveNodes_2" refType="w" fact="0.77"/>
          <dgm:constr type="h" for="ch" forName="FiveNodes_2" refType="h" fact="0.18"/>
          <dgm:constr type="ctrY" for="ch" forName="FiveNodes_2" refType="h" fact="0.295"/>
          <dgm:constr type="ctrX" for="ch" forName="FiveNodes_2" refType="w" fact="0.5575"/>
          <dgm:constr type="w" for="ch" forName="FiveNodes_3" refType="w" fact="0.77"/>
          <dgm:constr type="h" for="ch" forName="FiveNodes_3" refType="h" fact="0.18"/>
          <dgm:constr type="ctrY" for="ch" forName="FiveNodes_3" refType="h" fact="0.5"/>
          <dgm:constr type="ctrX" for="ch" forName="FiveNodes_3" refType="w" fact="0.5"/>
          <dgm:constr type="w" for="ch" forName="FiveNodes_4" refType="w" fact="0.77"/>
          <dgm:constr type="h" for="ch" forName="FiveNodes_4" refType="h" fact="0.18"/>
          <dgm:constr type="ctrY" for="ch" forName="FiveNodes_4" refType="h" fact="0.705"/>
          <dgm:constr type="ctrX" for="ch" forName="FiveNodes_4" refType="w" fact="0.4425"/>
          <dgm:constr type="w" for="ch" forName="FiveNodes_5" refType="w" fact="0.77"/>
          <dgm:constr type="h" for="ch" forName="FiveNodes_5" refType="h" fact="0.18"/>
          <dgm:constr type="b" for="ch" forName="FiveNodes_5" refType="h"/>
          <dgm:constr type="l" for="ch" forName="FiveNodes_5"/>
          <dgm:constr type="w" for="ch" forName="FiveConn_1-2" refType="h" refFor="ch" refForName="FiveNodes_1" fact="0.65"/>
          <dgm:constr type="h" for="ch" forName="FiveConn_1-2" refType="h" refFor="ch" refForName="FiveNodes_1" fact="0.65"/>
          <dgm:constr type="ctrY" for="ch" forName="FiveConn_1-2" refType="h" fact="0.19"/>
          <dgm:constr type="l" for="ch" forName="FiveConn_1-2" refType="l" refFor="ch" refForName="FiveNodes_1"/>
          <dgm:constr type="w" for="ch" forName="FiveConn_2-3" refType="h" refFor="ch" refForName="FiveNodes_2" fact="0.65"/>
          <dgm:constr type="h" for="ch" forName="FiveConn_2-3" refType="h" refFor="ch" refForName="FiveNodes_2" fact="0.65"/>
          <dgm:constr type="ctrY" for="ch" forName="FiveConn_2-3" refType="h" fact="0.395"/>
          <dgm:constr type="l" for="ch" forName="FiveConn_2-3" refType="l" refFor="ch" refForName="FiveNodes_2"/>
          <dgm:constr type="w" for="ch" forName="FiveConn_3-4" refType="h" refFor="ch" refForName="FiveNodes_3" fact="0.65"/>
          <dgm:constr type="h" for="ch" forName="FiveConn_3-4" refType="h" refFor="ch" refForName="FiveNodes_3" fact="0.65"/>
          <dgm:constr type="ctrY" for="ch" forName="FiveConn_3-4" refType="h" fact="0.597"/>
          <dgm:constr type="l" for="ch" forName="FiveConn_3-4" refType="l" refFor="ch" refForName="FiveNodes_3"/>
          <dgm:constr type="w" for="ch" forName="FiveConn_4-5" refType="h" refFor="ch" refForName="FiveNodes_4" fact="0.65"/>
          <dgm:constr type="h" for="ch" forName="FiveConn_4-5" refType="h" refFor="ch" refForName="FiveNodes_4" fact="0.65"/>
          <dgm:constr type="ctrY" for="ch" forName="FiveConn_4-5" refType="h" fact="0.804"/>
          <dgm:constr type="l" for="ch" forName="FiveConn_4-5" refType="l" refFor="ch" refForName="FiveNodes_4"/>
          <dgm:constr type="l" for="ch" forName="FiveNodes_1_text" refType="r" refFor="ch" refForName="FiveConn_1-2"/>
          <dgm:constr type="lOff" for="ch" forName="FiveNodes_1_text" refType="w" refFor="ch" refForName="FiveConn_1-2" fact="0.73"/>
          <dgm:constr type="t" for="ch" forName="FiveNodes_1_text" refType="t" refFor="ch" refForName="FiveNodes_1"/>
          <dgm:constr type="b" for="ch" forName="FiveNodes_1_text" refType="b" refFor="ch" refForName="FiveNodes_1"/>
          <dgm:constr type="r" for="ch" forName="FiveNodes_1_text" refType="r" refFor="ch" refForName="FiveNodes_1"/>
          <dgm:constr type="l" for="ch" forName="FiveNodes_2_text" refType="r" refFor="ch" refForName="FiveConn_1-2"/>
          <dgm:constr type="t" for="ch" forName="FiveNodes_2_text" refType="t" refFor="ch" refForName="FiveNodes_2"/>
          <dgm:constr type="b" for="ch" forName="FiveNodes_2_text" refType="b" refFor="ch" refForName="FiveNodes_2"/>
          <dgm:constr type="r" for="ch" forName="FiveNodes_2_text" refType="r" refFor="ch" refForName="FiveNodes_2"/>
          <dgm:constr type="l" for="ch" forName="FiveNodes_3_text" refType="r" refFor="ch" refForName="FiveConn_2-3"/>
          <dgm:constr type="t" for="ch" forName="FiveNodes_3_text" refType="t" refFor="ch" refForName="FiveNodes_3"/>
          <dgm:constr type="b" for="ch" forName="FiveNodes_3_text" refType="b" refFor="ch" refForName="FiveNodes_3"/>
          <dgm:constr type="r" for="ch" forName="FiveNodes_3_text" refType="r" refFor="ch" refForName="FiveNodes_3"/>
          <dgm:constr type="l" for="ch" forName="FiveNodes_4_text" refType="r" refFor="ch" refForName="FiveConn_3-4"/>
          <dgm:constr type="t" for="ch" forName="FiveNodes_4_text" refType="t" refFor="ch" refForName="FiveNodes_4"/>
          <dgm:constr type="b" for="ch" forName="FiveNodes_4_text" refType="b" refFor="ch" refForName="FiveNodes_4"/>
          <dgm:constr type="r" for="ch" forName="FiveNodes_4_text" refType="r" refFor="ch" refForName="FiveNodes_4"/>
          <dgm:constr type="l" for="ch" forName="FiveNodes_5_text" refType="r" refFor="ch" refForName="FiveConn_4-5"/>
          <dgm:constr type="t" for="ch" forName="FiveNodes_5_text" refType="t" refFor="ch" refForName="FiveNodes_5"/>
          <dgm:constr type="b" for="ch" forName="FiveNodes_5_text" refType="b" refFor="ch" refForName="FiveNodes_5"/>
          <dgm:constr type="r" for="ch" forName="FiveNodes_5_text" refType="r" refFor="ch" refForName="FiveNodes_5"/>
        </dgm:constrLst>
      </dgm:else>
    </dgm:choose>
    <dgm:ruleLst/>
    <dgm:layoutNode name="dummyMaxCanvas">
      <dgm:varLst/>
      <dgm:alg type="sp"/>
      <dgm:shape xmlns:r="http://schemas.openxmlformats.org/officeDocument/2006/relationships" r:blip="">
        <dgm:adjLst/>
      </dgm:shape>
      <dgm:presOf/>
      <dgm:constrLst/>
      <dgm:ruleLst/>
    </dgm:layoutNode>
    <dgm:choose name="Name3">
      <dgm:if name="Name4" axis="ch" ptType="node" func="cnt" op="equ" val="1">
        <dgm:layoutNode name="OneNode_1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ch desOrSelf" ptType="node node" st="1 1" cnt="1 0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if>
      <dgm:else name="Name5">
        <dgm:choose name="Name6">
          <dgm:if name="Name7" axis="ch" ptType="node" func="cnt" op="equ" val="2">
            <dgm:layoutNode name="TwoNodes_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1 1" cnt="1 0"/>
              <dgm:constrLst/>
              <dgm:ruleLst/>
            </dgm:layoutNode>
            <dgm:layoutNode name="TwoNodes_2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ch desOrSelf" ptType="node node" st="2 1" cnt="1 0"/>
              <dgm:constrLst/>
              <dgm:ruleLst/>
            </dgm:layoutNode>
            <dgm:layoutNode name="TwoConn_1-2" styleLbl="fgAccFollowNode1">
              <dgm:varLst>
                <dgm:bulletEnabled val="1"/>
              </dgm:varLst>
              <dgm:alg type="tx"/>
              <dgm:shape xmlns:r="http://schemas.openxmlformats.org/officeDocument/2006/relationships" type="downArrow" r:blip="">
                <dgm:adjLst>
                  <dgm:adj idx="1" val="0.55"/>
                  <dgm:adj idx="2" val="0.45"/>
                </dgm:adjLst>
              </dgm:shape>
              <dgm:presOf axis="ch" ptType="sibTrans" cnt="1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TwoNodes_1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1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  <dgm:layoutNode name="TwoNodes_2_text">
              <dgm:varLst>
                <dgm:bulletEnabled val="1"/>
              </dgm:varLst>
              <dgm:alg type="tx">
                <dgm:param type="parTxLTRAlign" val="l"/>
                <dgm:param type="txAnchorVertCh" val="mid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ch desOrSelf" ptType="node node" st="2 1" cnt="1 0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if>
          <dgm:else name="Name8">
            <dgm:choose name="Name9">
              <dgm:if name="Name10" axis="ch" ptType="node" func="cnt" op="equ" val="3">
                <dgm:layoutNode name="ThreeNodes_1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1 1" cnt="1 0"/>
                  <dgm:constrLst/>
                  <dgm:ruleLst/>
                </dgm:layoutNode>
                <dgm:layoutNode name="ThreeNodes_2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2 1" cnt="1 0"/>
                  <dgm:constrLst/>
                  <dgm:ruleLst/>
                </dgm:layoutNode>
                <dgm:layoutNode name="ThreeNodes_3">
                  <dgm:varLst>
                    <dgm:bulletEnabled val="1"/>
                  </dgm:varLst>
                  <dgm:alg type="sp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ch desOrSelf" ptType="node node" st="3 1" cnt="1 0"/>
                  <dgm:constrLst/>
                  <dgm:ruleLst/>
                </dgm:layoutNode>
                <dgm:layoutNode name="ThreeConn_1-2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Conn_2-3" styleLbl="fgAccFollowNode1">
                  <dgm:varLst>
                    <dgm:bulletEnabled val="1"/>
                  </dgm:varLst>
                  <dgm:alg type="tx"/>
                  <dgm:shape xmlns:r="http://schemas.openxmlformats.org/officeDocument/2006/relationships" type="downArrow" r:blip="">
                    <dgm:adjLst>
                      <dgm:adj idx="1" val="0.55"/>
                      <dgm:adj idx="2" val="0.45"/>
                    </dgm:adjLst>
                  </dgm:shape>
                  <dgm:presOf axis="ch" ptType="sibTrans" st="2" cnt="1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  <dgm:layoutNode name="ThreeNodes_1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1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2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2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  <dgm:layoutNode name="ThreeNodes_3_text">
                  <dgm:varLst>
                    <dgm:bulletEnabled val="1"/>
                  </dgm:varLst>
                  <dgm:alg type="tx">
                    <dgm:param type="parTxLTRAlign" val="l"/>
                    <dgm:param type="txAnchorVertCh" val="mid"/>
                  </dgm:alg>
                  <dgm:shape xmlns:r="http://schemas.openxmlformats.org/officeDocument/2006/relationships" type="roundRect" r:blip="" hideGeom="1">
                    <dgm:adjLst>
                      <dgm:adj idx="1" val="0.1"/>
                    </dgm:adjLst>
                  </dgm:shape>
                  <dgm:presOf axis="ch desOrSelf" ptType="node node" st="3 1" cnt="1 0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1">
                <dgm:choose name="Name12">
                  <dgm:if name="Name13" axis="ch" ptType="node" func="cnt" op="equ" val="4">
                    <dgm:layoutNode name="FourNodes_1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/>
                      <dgm:ruleLst/>
                    </dgm:layoutNode>
                    <dgm:layoutNode name="FourNodes_2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/>
                      <dgm:ruleLst/>
                    </dgm:layoutNode>
                    <dgm:layoutNode name="FourNodes_3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/>
                      <dgm:ruleLst/>
                    </dgm:layoutNode>
                    <dgm:layoutNode name="FourNodes_4">
                      <dgm:varLst>
                        <dgm:bulletEnabled val="1"/>
                      </dgm:varLst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/>
                      <dgm:ruleLst/>
                    </dgm:layoutNode>
                    <dgm:layoutNode name="FourConn_1-2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2-3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2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Conn_3-4" styleLbl="fgAccFollowNode1">
                      <dgm:varLst>
                        <dgm:bulletEnabled val="1"/>
                      </dgm:varLst>
                      <dgm:alg type="tx"/>
                      <dgm:shape xmlns:r="http://schemas.openxmlformats.org/officeDocument/2006/relationships" type="downArrow" r:blip="">
                        <dgm:adjLst>
                          <dgm:adj idx="1" val="0.55"/>
                          <dgm:adj idx="2" val="0.45"/>
                        </dgm:adjLst>
                      </dgm:shape>
                      <dgm:presOf axis="ch" ptType="sibTrans" st="3" cnt="1"/>
                      <dgm:constrLst>
                        <dgm:constr type="lMarg" refType="primFontSz" fact="0.1"/>
                        <dgm:constr type="rMarg" refType="primFontSz" fact="0.1"/>
                        <dgm:constr type="tMarg" refType="primFontSz" fact="0.1"/>
                        <dgm:constr type="bMarg" refType="primFontSz" fact="0.1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1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1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2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2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3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3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layoutNode name="FourNodes_4_text">
                      <dgm:varLst>
                        <dgm:bulletEnabled val="1"/>
                      </dgm:varLst>
                      <dgm:alg type="tx">
                        <dgm:param type="parTxLTRAlign" val="l"/>
                        <dgm:param type="txAnchorVertCh" val="mid"/>
                      </dgm:alg>
                      <dgm:shape xmlns:r="http://schemas.openxmlformats.org/officeDocument/2006/relationships" type="roundRect" r:blip="" hideGeom="1">
                        <dgm:adjLst>
                          <dgm:adj idx="1" val="0.1"/>
                        </dgm:adjLst>
                      </dgm:shape>
                      <dgm:presOf axis="ch desOrSelf" ptType="node node" st="4 1" cnt="1 0"/>
                      <dgm:constrLst>
                        <dgm:constr type="lMarg" refType="primFontSz" fact="0.3"/>
                        <dgm:constr type="rMarg" refType="primFontSz" fact="0.3"/>
                        <dgm:constr type="tMarg" refType="primFontSz" fact="0.3"/>
                        <dgm:constr type="b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if>
                  <dgm:else name="Name14">
                    <dgm:choose name="Name15">
                      <dgm:if name="Name16" axis="ch" ptType="node" func="cnt" op="gte" val="5">
                        <dgm:layoutNode name="FiveNodes_1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/>
                          <dgm:ruleLst/>
                        </dgm:layoutNode>
                        <dgm:layoutNode name="FiveNodes_2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/>
                          <dgm:ruleLst/>
                        </dgm:layoutNode>
                        <dgm:layoutNode name="FiveNodes_3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/>
                          <dgm:ruleLst/>
                        </dgm:layoutNode>
                        <dgm:layoutNode name="FiveNodes_4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/>
                          <dgm:ruleLst/>
                        </dgm:layoutNode>
                        <dgm:layoutNode name="FiveNodes_5">
                          <dgm:varLst>
                            <dgm:bulletEnabled val="1"/>
                          </dgm:varLst>
                          <dgm:alg type="sp"/>
                          <dgm:shape xmlns:r="http://schemas.openxmlformats.org/officeDocument/2006/relationships" type="roundRect" r:blip="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/>
                          <dgm:ruleLst/>
                        </dgm:layoutNode>
                        <dgm:layoutNode name="FiveConn_1-2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2-3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2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3-4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3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Conn_4-5" styleLbl="fgAccFollowNode1">
                          <dgm:varLst>
                            <dgm:bulletEnabled val="1"/>
                          </dgm:varLst>
                          <dgm:alg type="tx"/>
                          <dgm:shape xmlns:r="http://schemas.openxmlformats.org/officeDocument/2006/relationships" type="downArrow" r:blip="">
                            <dgm:adjLst>
                              <dgm:adj idx="1" val="0.55"/>
                              <dgm:adj idx="2" val="0.45"/>
                            </dgm:adjLst>
                          </dgm:shape>
                          <dgm:presOf axis="ch" ptType="sibTrans" st="4" cnt="1"/>
                          <dgm:constrLst>
                            <dgm:constr type="lMarg" refType="primFontSz" fact="0.1"/>
                            <dgm:constr type="rMarg" refType="primFontSz" fact="0.1"/>
                            <dgm:constr type="tMarg" refType="primFontSz" fact="0.1"/>
                            <dgm:constr type="bMarg" refType="primFontSz" fact="0.1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1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1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2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2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3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3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4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4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  <dgm:layoutNode name="FiveNodes_5_text">
                          <dgm:varLst>
                            <dgm:bulletEnabled val="1"/>
                          </dgm:varLst>
                          <dgm:alg type="tx">
                            <dgm:param type="parTxLTRAlign" val="l"/>
                            <dgm:param type="txAnchorVertCh" val="mid"/>
                          </dgm:alg>
                          <dgm:shape xmlns:r="http://schemas.openxmlformats.org/officeDocument/2006/relationships" type="roundRect" r:blip="" hideGeom="1">
                            <dgm:adjLst>
                              <dgm:adj idx="1" val="0.1"/>
                            </dgm:adjLst>
                          </dgm:shape>
                          <dgm:presOf axis="ch desOrSelf" ptType="node node" st="5 1" cnt="1 0"/>
                          <dgm:constrLst>
                            <dgm:constr type="lMarg" refType="primFontSz" fact="0.3"/>
                            <dgm:constr type="rMarg" refType="primFontSz" fact="0.3"/>
                            <dgm:constr type="tMarg" refType="primFontSz" fact="0.3"/>
                            <dgm:constr type="bMarg" refType="primFontSz" fact="0.3"/>
                          </dgm:constrLst>
                          <dgm:ruleLst>
                            <dgm:rule type="primFontSz" val="5" fact="NaN" max="NaN"/>
                          </dgm:ruleLst>
                        </dgm:layoutNode>
                      </dgm:if>
                      <dgm:else name="Name17"/>
                    </dgm:choose>
                  </dgm:else>
                </dgm:choose>
              </dgm:else>
            </dgm:choose>
          </dgm:else>
        </dgm:choose>
      </dgm:else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39CABEE-70B7-4A8D-8441-9376BB00CC51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79488" y="1241425"/>
            <a:ext cx="4838700" cy="33496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450" y="4776788"/>
            <a:ext cx="5438775" cy="39084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72D89A-5F09-4DB6-81B6-E326000CFA6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021543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536433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1072866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609298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2145731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2682164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3218597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3755029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4291462" algn="l" defTabSz="1072866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979488" y="1241425"/>
            <a:ext cx="4838700" cy="3349625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0" marR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ru-RU" sz="160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7B8EA13-D9A6-4BAE-B522-FC219645DE9D}" type="slidenum">
              <a:rPr lang="ru-RU" smtClean="0"/>
              <a:pPr/>
              <a:t>4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81862254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20088" y="1360516"/>
            <a:ext cx="8420100" cy="2068949"/>
          </a:xfrm>
        </p:spPr>
        <p:txBody>
          <a:bodyPr>
            <a:normAutofit/>
          </a:bodyPr>
          <a:lstStyle>
            <a:lvl1pPr>
              <a:defRPr sz="4300" baseline="0"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396914" y="4062209"/>
            <a:ext cx="4394751" cy="1097563"/>
          </a:xfrm>
        </p:spPr>
        <p:txBody>
          <a:bodyPr>
            <a:normAutofit/>
          </a:bodyPr>
          <a:lstStyle>
            <a:lvl1pPr marL="0" indent="0" algn="ctr">
              <a:buNone/>
              <a:defRPr sz="1400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0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8124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2187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7624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031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64374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08436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52498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969967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968494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7181851" y="1276090"/>
            <a:ext cx="2165900" cy="4850077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95301" y="1276090"/>
            <a:ext cx="6337262" cy="485007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0230322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42950" y="1844825"/>
            <a:ext cx="8420100" cy="1470025"/>
          </a:xfrm>
        </p:spPr>
        <p:txBody>
          <a:bodyPr/>
          <a:lstStyle>
            <a:lvl1pPr>
              <a:defRPr b="1"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421052" y="4052664"/>
            <a:ext cx="4484948" cy="1116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  <a:lvl2pPr marL="4023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8046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2069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60929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01162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4139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81627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21859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339826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раздела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617576" y="2354957"/>
            <a:ext cx="7093953" cy="1362075"/>
          </a:xfrm>
        </p:spPr>
        <p:txBody>
          <a:bodyPr anchor="t"/>
          <a:lstStyle>
            <a:lvl1pPr algn="l">
              <a:defRPr sz="3500" b="1" cap="all"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dirty="0" smtClean="0"/>
              <a:t>Образец подзаголовка</a:t>
            </a:r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Текст 7"/>
          <p:cNvSpPr>
            <a:spLocks noGrp="1"/>
          </p:cNvSpPr>
          <p:nvPr>
            <p:ph type="body" sz="quarter" idx="13"/>
          </p:nvPr>
        </p:nvSpPr>
        <p:spPr>
          <a:xfrm>
            <a:off x="2144688" y="0"/>
            <a:ext cx="7722858" cy="1052736"/>
          </a:xfrm>
        </p:spPr>
        <p:txBody>
          <a:bodyPr anchor="ctr"/>
          <a:lstStyle>
            <a:lvl1pPr marL="0" indent="0" algn="ctr">
              <a:buNone/>
              <a:defRPr>
                <a:solidFill>
                  <a:srgbClr val="025B9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  <p:extLst>
      <p:ext uri="{BB962C8B-B14F-4D97-AF65-F5344CB8AC3E}">
        <p14:creationId xmlns="" xmlns:p14="http://schemas.microsoft.com/office/powerpoint/2010/main" val="2361856902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бщий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2546" y="-18256"/>
            <a:ext cx="7995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764060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нов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2546" y="-18256"/>
            <a:ext cx="7995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11" name="TextBox 10"/>
          <p:cNvSpPr txBox="1"/>
          <p:nvPr/>
        </p:nvSpPr>
        <p:spPr>
          <a:xfrm>
            <a:off x="6903217" y="6279703"/>
            <a:ext cx="2496277" cy="446888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r"/>
            <a:r>
              <a:rPr lang="ru-RU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вновь привлекаемых специалистов</a:t>
            </a:r>
            <a:endParaRPr lang="ru-RU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41738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 (опытные)"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72546" y="-18256"/>
            <a:ext cx="7995000" cy="1070992"/>
          </a:xfrm>
        </p:spPr>
        <p:txBody>
          <a:bodyPr/>
          <a:lstStyle>
            <a:lvl1pPr>
              <a:defRPr>
                <a:solidFill>
                  <a:srgbClr val="ED1C24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>
                <a:solidFill>
                  <a:srgbClr val="012F4B"/>
                </a:solidFill>
              </a:defRPr>
            </a:lvl1pPr>
            <a:lvl2pPr>
              <a:defRPr>
                <a:solidFill>
                  <a:srgbClr val="012F4B"/>
                </a:solidFill>
              </a:defRPr>
            </a:lvl2pPr>
            <a:lvl3pPr>
              <a:defRPr>
                <a:solidFill>
                  <a:srgbClr val="012F4B"/>
                </a:solidFill>
              </a:defRPr>
            </a:lvl3pPr>
            <a:lvl4pPr>
              <a:defRPr>
                <a:solidFill>
                  <a:srgbClr val="012F4B"/>
                </a:solidFill>
              </a:defRPr>
            </a:lvl4pPr>
            <a:lvl5pPr>
              <a:defRPr>
                <a:solidFill>
                  <a:srgbClr val="012F4B"/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6903217" y="6279703"/>
            <a:ext cx="2496277" cy="446888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 algn="r"/>
            <a:r>
              <a:rPr lang="ru-RU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Материал для имеющих </a:t>
            </a:r>
            <a:br>
              <a:rPr lang="ru-RU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</a:br>
            <a:r>
              <a:rPr lang="ru-RU" sz="1100" dirty="0" smtClean="0">
                <a:solidFill>
                  <a:schemeClr val="tx1">
                    <a:lumMod val="50000"/>
                    <a:lumOff val="50000"/>
                  </a:schemeClr>
                </a:solidFill>
              </a:rPr>
              <a:t>опыт специалистов</a:t>
            </a:r>
            <a:endParaRPr lang="ru-RU" sz="11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0672255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5601" y="178527"/>
            <a:ext cx="7565100" cy="886493"/>
          </a:xfrm>
        </p:spPr>
        <p:txBody>
          <a:bodyPr>
            <a:normAutofit/>
          </a:bodyPr>
          <a:lstStyle>
            <a:lvl1pPr>
              <a:defRPr sz="27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defRPr sz="2500" b="1" i="0" baseline="0">
                <a:solidFill>
                  <a:srgbClr val="0072BC"/>
                </a:solidFill>
                <a:latin typeface="Arial" panose="020B0604020202020204" pitchFamily="34" charset="0"/>
              </a:defRPr>
            </a:lvl1pPr>
            <a:lvl2pPr>
              <a:defRPr sz="23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100">
                <a:latin typeface="Arial" panose="020B0604020202020204" pitchFamily="34" charset="0"/>
                <a:cs typeface="Arial" panose="020B0604020202020204" pitchFamily="34" charset="0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2678813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Pr>
        <a:blipFill dpi="0" rotWithShape="1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5600" y="1740443"/>
            <a:ext cx="7357006" cy="4028533"/>
          </a:xfrm>
        </p:spPr>
        <p:txBody>
          <a:bodyPr anchor="t"/>
          <a:lstStyle>
            <a:lvl1pPr algn="ctr">
              <a:defRPr sz="3800" b="1" cap="all" baseline="0">
                <a:solidFill>
                  <a:srgbClr val="FF0000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845600" y="94099"/>
            <a:ext cx="7280193" cy="844279"/>
          </a:xfrm>
        </p:spPr>
        <p:txBody>
          <a:bodyPr anchor="b"/>
          <a:lstStyle>
            <a:lvl1pPr marL="0" indent="0" algn="ctr">
              <a:buNone/>
              <a:defRPr sz="1900" b="1" cap="all" baseline="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44062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881248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3pPr>
            <a:lvl4pPr marL="1321870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4pPr>
            <a:lvl5pPr marL="1762494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5pPr>
            <a:lvl6pPr marL="2203118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6pPr>
            <a:lvl7pPr marL="2643742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7pPr>
            <a:lvl8pPr marL="3084365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8pPr>
            <a:lvl9pPr marL="3524989" indent="0">
              <a:buNone/>
              <a:defRPr sz="13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91147211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95301" y="1600203"/>
            <a:ext cx="4375150" cy="45259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035550" y="1600203"/>
            <a:ext cx="4375150" cy="4525963"/>
          </a:xfrm>
        </p:spPr>
        <p:txBody>
          <a:bodyPr/>
          <a:lstStyle>
            <a:lvl1pPr>
              <a:defRPr sz="2700"/>
            </a:lvl1pPr>
            <a:lvl2pPr>
              <a:defRPr sz="2300"/>
            </a:lvl2pPr>
            <a:lvl3pPr>
              <a:defRPr sz="19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1"/>
          <p:cNvSpPr>
            <a:spLocks noGrp="1"/>
          </p:cNvSpPr>
          <p:nvPr>
            <p:ph type="title"/>
          </p:nvPr>
        </p:nvSpPr>
        <p:spPr>
          <a:xfrm>
            <a:off x="1845601" y="178527"/>
            <a:ext cx="7565100" cy="886493"/>
          </a:xfrm>
        </p:spPr>
        <p:txBody>
          <a:bodyPr>
            <a:normAutofit/>
          </a:bodyPr>
          <a:lstStyle>
            <a:lvl1pPr>
              <a:defRPr sz="27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81080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1" y="1535113"/>
            <a:ext cx="4376871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0623" indent="0">
              <a:buNone/>
              <a:defRPr sz="1900" b="1"/>
            </a:lvl2pPr>
            <a:lvl3pPr marL="881248" indent="0">
              <a:buNone/>
              <a:defRPr sz="1800" b="1"/>
            </a:lvl3pPr>
            <a:lvl4pPr marL="1321870" indent="0">
              <a:buNone/>
              <a:defRPr sz="1500" b="1"/>
            </a:lvl4pPr>
            <a:lvl5pPr marL="1762494" indent="0">
              <a:buNone/>
              <a:defRPr sz="1500" b="1"/>
            </a:lvl5pPr>
            <a:lvl6pPr marL="2203118" indent="0">
              <a:buNone/>
              <a:defRPr sz="1500" b="1"/>
            </a:lvl6pPr>
            <a:lvl7pPr marL="2643742" indent="0">
              <a:buNone/>
              <a:defRPr sz="1500" b="1"/>
            </a:lvl7pPr>
            <a:lvl8pPr marL="3084365" indent="0">
              <a:buNone/>
              <a:defRPr sz="1500" b="1"/>
            </a:lvl8pPr>
            <a:lvl9pPr marL="3524989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5301" y="2174875"/>
            <a:ext cx="4376871" cy="395128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5032116" y="1535113"/>
            <a:ext cx="4378590" cy="639763"/>
          </a:xfrm>
        </p:spPr>
        <p:txBody>
          <a:bodyPr anchor="b"/>
          <a:lstStyle>
            <a:lvl1pPr marL="0" indent="0">
              <a:buNone/>
              <a:defRPr sz="2300" b="1"/>
            </a:lvl1pPr>
            <a:lvl2pPr marL="440623" indent="0">
              <a:buNone/>
              <a:defRPr sz="1900" b="1"/>
            </a:lvl2pPr>
            <a:lvl3pPr marL="881248" indent="0">
              <a:buNone/>
              <a:defRPr sz="1800" b="1"/>
            </a:lvl3pPr>
            <a:lvl4pPr marL="1321870" indent="0">
              <a:buNone/>
              <a:defRPr sz="1500" b="1"/>
            </a:lvl4pPr>
            <a:lvl5pPr marL="1762494" indent="0">
              <a:buNone/>
              <a:defRPr sz="1500" b="1"/>
            </a:lvl5pPr>
            <a:lvl6pPr marL="2203118" indent="0">
              <a:buNone/>
              <a:defRPr sz="1500" b="1"/>
            </a:lvl6pPr>
            <a:lvl7pPr marL="2643742" indent="0">
              <a:buNone/>
              <a:defRPr sz="1500" b="1"/>
            </a:lvl7pPr>
            <a:lvl8pPr marL="3084365" indent="0">
              <a:buNone/>
              <a:defRPr sz="1500" b="1"/>
            </a:lvl8pPr>
            <a:lvl9pPr marL="3524989" indent="0">
              <a:buNone/>
              <a:defRPr sz="15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5032116" y="2174875"/>
            <a:ext cx="4378590" cy="3951288"/>
          </a:xfrm>
        </p:spPr>
        <p:txBody>
          <a:bodyPr/>
          <a:lstStyle>
            <a:lvl1pPr>
              <a:defRPr sz="2300"/>
            </a:lvl1pPr>
            <a:lvl2pPr>
              <a:defRPr sz="19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0" name="Заголовок 1"/>
          <p:cNvSpPr>
            <a:spLocks noGrp="1"/>
          </p:cNvSpPr>
          <p:nvPr>
            <p:ph type="title"/>
          </p:nvPr>
        </p:nvSpPr>
        <p:spPr>
          <a:xfrm>
            <a:off x="1845601" y="178527"/>
            <a:ext cx="7565100" cy="886493"/>
          </a:xfrm>
        </p:spPr>
        <p:txBody>
          <a:bodyPr>
            <a:normAutofit/>
          </a:bodyPr>
          <a:lstStyle>
            <a:lvl1pPr>
              <a:defRPr sz="27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41260278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845601" y="178527"/>
            <a:ext cx="7565100" cy="886493"/>
          </a:xfrm>
        </p:spPr>
        <p:txBody>
          <a:bodyPr>
            <a:normAutofit/>
          </a:bodyPr>
          <a:lstStyle>
            <a:lvl1pPr>
              <a:defRPr sz="2700" b="1" i="0" baseline="0">
                <a:solidFill>
                  <a:srgbClr val="FF0000"/>
                </a:solidFill>
                <a:latin typeface="Arial" panose="020B0604020202020204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23580305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24646080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13859" y="1233876"/>
            <a:ext cx="3259006" cy="929080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72971" y="1233875"/>
            <a:ext cx="5537729" cy="4892292"/>
          </a:xfrm>
        </p:spPr>
        <p:txBody>
          <a:bodyPr/>
          <a:lstStyle>
            <a:lvl1pPr>
              <a:defRPr sz="3100"/>
            </a:lvl1pPr>
            <a:lvl2pPr>
              <a:defRPr sz="2700"/>
            </a:lvl2pPr>
            <a:lvl3pPr>
              <a:defRPr sz="23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95306" y="2205169"/>
            <a:ext cx="3259006" cy="3920999"/>
          </a:xfrm>
        </p:spPr>
        <p:txBody>
          <a:bodyPr/>
          <a:lstStyle>
            <a:lvl1pPr marL="0" indent="0">
              <a:buNone/>
              <a:defRPr sz="1300"/>
            </a:lvl1pPr>
            <a:lvl2pPr marL="440623" indent="0">
              <a:buNone/>
              <a:defRPr sz="1200"/>
            </a:lvl2pPr>
            <a:lvl3pPr marL="881248" indent="0">
              <a:buNone/>
              <a:defRPr sz="1000"/>
            </a:lvl3pPr>
            <a:lvl4pPr marL="1321870" indent="0">
              <a:buNone/>
              <a:defRPr sz="800"/>
            </a:lvl4pPr>
            <a:lvl5pPr marL="1762494" indent="0">
              <a:buNone/>
              <a:defRPr sz="800"/>
            </a:lvl5pPr>
            <a:lvl6pPr marL="2203118" indent="0">
              <a:buNone/>
              <a:defRPr sz="800"/>
            </a:lvl6pPr>
            <a:lvl7pPr marL="2643742" indent="0">
              <a:buNone/>
              <a:defRPr sz="800"/>
            </a:lvl7pPr>
            <a:lvl8pPr marL="3084365" indent="0">
              <a:buNone/>
              <a:defRPr sz="800"/>
            </a:lvl8pPr>
            <a:lvl9pPr marL="352498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620242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941645" y="4800602"/>
            <a:ext cx="5943600" cy="566737"/>
          </a:xfrm>
        </p:spPr>
        <p:txBody>
          <a:bodyPr anchor="b"/>
          <a:lstStyle>
            <a:lvl1pPr algn="l">
              <a:defRPr sz="19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941647" y="1529373"/>
            <a:ext cx="5941187" cy="3198203"/>
          </a:xfrm>
        </p:spPr>
        <p:txBody>
          <a:bodyPr/>
          <a:lstStyle>
            <a:lvl1pPr marL="0" indent="0">
              <a:buNone/>
              <a:defRPr sz="3100"/>
            </a:lvl1pPr>
            <a:lvl2pPr marL="440623" indent="0">
              <a:buNone/>
              <a:defRPr sz="2700"/>
            </a:lvl2pPr>
            <a:lvl3pPr marL="881248" indent="0">
              <a:buNone/>
              <a:defRPr sz="2300"/>
            </a:lvl3pPr>
            <a:lvl4pPr marL="1321870" indent="0">
              <a:buNone/>
              <a:defRPr sz="1900"/>
            </a:lvl4pPr>
            <a:lvl5pPr marL="1762494" indent="0">
              <a:buNone/>
              <a:defRPr sz="1900"/>
            </a:lvl5pPr>
            <a:lvl6pPr marL="2203118" indent="0">
              <a:buNone/>
              <a:defRPr sz="1900"/>
            </a:lvl6pPr>
            <a:lvl7pPr marL="2643742" indent="0">
              <a:buNone/>
              <a:defRPr sz="1900"/>
            </a:lvl7pPr>
            <a:lvl8pPr marL="3084365" indent="0">
              <a:buNone/>
              <a:defRPr sz="1900"/>
            </a:lvl8pPr>
            <a:lvl9pPr marL="3524989" indent="0">
              <a:buNone/>
              <a:defRPr sz="1900"/>
            </a:lvl9pPr>
          </a:lstStyle>
          <a:p>
            <a:r>
              <a:rPr lang="ru-RU" smtClean="0"/>
              <a:t>Вставка рисунка</a:t>
            </a:r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941645" y="5367342"/>
            <a:ext cx="5943600" cy="804863"/>
          </a:xfrm>
        </p:spPr>
        <p:txBody>
          <a:bodyPr/>
          <a:lstStyle>
            <a:lvl1pPr marL="0" indent="0">
              <a:buNone/>
              <a:defRPr sz="1300"/>
            </a:lvl1pPr>
            <a:lvl2pPr marL="440623" indent="0">
              <a:buNone/>
              <a:defRPr sz="1200"/>
            </a:lvl2pPr>
            <a:lvl3pPr marL="881248" indent="0">
              <a:buNone/>
              <a:defRPr sz="1000"/>
            </a:lvl3pPr>
            <a:lvl4pPr marL="1321870" indent="0">
              <a:buNone/>
              <a:defRPr sz="800"/>
            </a:lvl4pPr>
            <a:lvl5pPr marL="1762494" indent="0">
              <a:buNone/>
              <a:defRPr sz="800"/>
            </a:lvl5pPr>
            <a:lvl6pPr marL="2203118" indent="0">
              <a:buNone/>
              <a:defRPr sz="800"/>
            </a:lvl6pPr>
            <a:lvl7pPr marL="2643742" indent="0">
              <a:buNone/>
              <a:defRPr sz="800"/>
            </a:lvl7pPr>
            <a:lvl8pPr marL="3084365" indent="0">
              <a:buNone/>
              <a:defRPr sz="800"/>
            </a:lvl8pPr>
            <a:lvl9pPr marL="3524989" indent="0">
              <a:buNone/>
              <a:defRPr sz="8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6C3B5F-DEBD-4D80-81DF-A262460FE07D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7574389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4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theme" Target="../theme/theme2.xml"/><Relationship Id="rId5" Type="http://schemas.openxmlformats.org/officeDocument/2006/relationships/slideLayout" Target="../slideLayouts/slideLayout16.xml"/><Relationship Id="rId4" Type="http://schemas.openxmlformats.org/officeDocument/2006/relationships/slideLayout" Target="../slideLayouts/slideLayout1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blipFill dpi="0" rotWithShape="1">
          <a:blip r:embed="rId1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45601" y="274641"/>
            <a:ext cx="7565100" cy="790380"/>
          </a:xfrm>
          <a:prstGeom prst="rect">
            <a:avLst/>
          </a:prstGeom>
        </p:spPr>
        <p:txBody>
          <a:bodyPr vert="horz" lIns="200420" tIns="100210" rIns="200420" bIns="100210" rtlCol="0" anchor="ctr">
            <a:normAutofit/>
          </a:bodyPr>
          <a:lstStyle/>
          <a:p>
            <a:r>
              <a:rPr lang="ru-RU" dirty="0" smtClean="0"/>
              <a:t>Образец заголовка</a:t>
            </a:r>
            <a:endParaRPr lang="ru-RU" dirty="0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3"/>
            <a:ext cx="8915400" cy="4525963"/>
          </a:xfrm>
          <a:prstGeom prst="rect">
            <a:avLst/>
          </a:prstGeom>
        </p:spPr>
        <p:txBody>
          <a:bodyPr vert="horz" lIns="200420" tIns="100210" rIns="200420" bIns="10021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4"/>
            <a:ext cx="2311400" cy="365125"/>
          </a:xfrm>
          <a:prstGeom prst="rect">
            <a:avLst/>
          </a:prstGeom>
        </p:spPr>
        <p:txBody>
          <a:bodyPr vert="horz" lIns="200420" tIns="100210" rIns="200420" bIns="10021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C3B5F-DEBD-4D80-81DF-A262460FE07D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4"/>
            <a:ext cx="3136900" cy="365125"/>
          </a:xfrm>
          <a:prstGeom prst="rect">
            <a:avLst/>
          </a:prstGeom>
        </p:spPr>
        <p:txBody>
          <a:bodyPr vert="horz" lIns="200420" tIns="100210" rIns="200420" bIns="10021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4"/>
            <a:ext cx="2311400" cy="365125"/>
          </a:xfrm>
          <a:prstGeom prst="rect">
            <a:avLst/>
          </a:prstGeom>
        </p:spPr>
        <p:txBody>
          <a:bodyPr vert="horz" lIns="200420" tIns="100210" rIns="200420" bIns="10021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3852358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881248" rtl="0" eaLnBrk="1" latinLnBrk="0" hangingPunct="1">
        <a:spcBef>
          <a:spcPct val="0"/>
        </a:spcBef>
        <a:buNone/>
        <a:defRPr sz="4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30467" indent="-330467" algn="l" defTabSz="881248" rtl="0" eaLnBrk="1" latinLnBrk="0" hangingPunct="1">
        <a:spcBef>
          <a:spcPct val="20000"/>
        </a:spcBef>
        <a:buFont typeface="Arial" pitchFamily="34" charset="0"/>
        <a:buChar char="•"/>
        <a:defRPr sz="3100" kern="1200">
          <a:solidFill>
            <a:schemeClr val="tx1"/>
          </a:solidFill>
          <a:latin typeface="+mn-lt"/>
          <a:ea typeface="+mn-ea"/>
          <a:cs typeface="+mn-cs"/>
        </a:defRPr>
      </a:lvl1pPr>
      <a:lvl2pPr marL="716013" indent="-275390" algn="l" defTabSz="881248" rtl="0" eaLnBrk="1" latinLnBrk="0" hangingPunct="1">
        <a:spcBef>
          <a:spcPct val="20000"/>
        </a:spcBef>
        <a:buFont typeface="Arial" pitchFamily="34" charset="0"/>
        <a:buChar char="–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101559" indent="-220312" algn="l" defTabSz="881248" rtl="0" eaLnBrk="1" latinLnBrk="0" hangingPunct="1">
        <a:spcBef>
          <a:spcPct val="20000"/>
        </a:spcBef>
        <a:buFont typeface="Arial" pitchFamily="34" charset="0"/>
        <a:buChar char="•"/>
        <a:defRPr sz="2300" kern="1200">
          <a:solidFill>
            <a:schemeClr val="tx1"/>
          </a:solidFill>
          <a:latin typeface="+mn-lt"/>
          <a:ea typeface="+mn-ea"/>
          <a:cs typeface="+mn-cs"/>
        </a:defRPr>
      </a:lvl3pPr>
      <a:lvl4pPr marL="1542183" indent="-220312" algn="l" defTabSz="881248" rtl="0" eaLnBrk="1" latinLnBrk="0" hangingPunct="1">
        <a:spcBef>
          <a:spcPct val="20000"/>
        </a:spcBef>
        <a:buFont typeface="Arial" pitchFamily="34" charset="0"/>
        <a:buChar char="–"/>
        <a:defRPr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982805" indent="-220312" algn="l" defTabSz="881248" rtl="0" eaLnBrk="1" latinLnBrk="0" hangingPunct="1">
        <a:spcBef>
          <a:spcPct val="20000"/>
        </a:spcBef>
        <a:buFont typeface="Arial" pitchFamily="34" charset="0"/>
        <a:buChar char="»"/>
        <a:defRPr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2423430" indent="-220312" algn="l" defTabSz="88124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6pPr>
      <a:lvl7pPr marL="2864053" indent="-220312" algn="l" defTabSz="88124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7pPr>
      <a:lvl8pPr marL="3304677" indent="-220312" algn="l" defTabSz="88124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8pPr>
      <a:lvl9pPr marL="3745301" indent="-220312" algn="l" defTabSz="881248" rtl="0" eaLnBrk="1" latinLnBrk="0" hangingPunct="1">
        <a:spcBef>
          <a:spcPct val="20000"/>
        </a:spcBef>
        <a:buFont typeface="Arial" pitchFamily="34" charset="0"/>
        <a:buChar char="•"/>
        <a:defRPr sz="19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81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40623" algn="l" defTabSz="881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81248" algn="l" defTabSz="881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21870" algn="l" defTabSz="881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762494" algn="l" defTabSz="881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03118" algn="l" defTabSz="881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43742" algn="l" defTabSz="881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84365" algn="l" defTabSz="881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524989" algn="l" defTabSz="881248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95300" y="274639"/>
            <a:ext cx="8915400" cy="1143000"/>
          </a:xfrm>
          <a:prstGeom prst="rect">
            <a:avLst/>
          </a:prstGeom>
        </p:spPr>
        <p:txBody>
          <a:bodyPr vert="horz" lIns="107287" tIns="53643" rIns="107287" bIns="53643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107287" tIns="53643" rIns="107287" bIns="53643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107287" tIns="53643" rIns="107287" bIns="53643" rtlCol="0" anchor="ctr"/>
          <a:lstStyle>
            <a:lvl1pPr algn="l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6C3B5F-DEBD-4D80-81DF-A262460FE07D}" type="datetimeFigureOut">
              <a:rPr lang="ru-RU" smtClean="0"/>
              <a:pPr/>
              <a:t>23.03.2018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107287" tIns="53643" rIns="107287" bIns="53643" rtlCol="0" anchor="ctr"/>
          <a:lstStyle>
            <a:lvl1pPr algn="ct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107287" tIns="53643" rIns="107287" bIns="53643" rtlCol="0" anchor="ctr"/>
          <a:lstStyle>
            <a:lvl1pPr algn="r">
              <a:defRPr sz="11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258EBA-BF76-4BD2-B386-1E39067478A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8691265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</p:sldLayoutIdLst>
  <p:txStyles>
    <p:titleStyle>
      <a:lvl1pPr algn="ctr" defTabSz="804649" rtl="0" eaLnBrk="1" latinLnBrk="0" hangingPunct="1">
        <a:spcBef>
          <a:spcPct val="0"/>
        </a:spcBef>
        <a:buNone/>
        <a:defRPr sz="39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1743" indent="-301743" algn="l" defTabSz="804649" rtl="0" eaLnBrk="1" latinLnBrk="0" hangingPunct="1">
        <a:spcBef>
          <a:spcPct val="20000"/>
        </a:spcBef>
        <a:buFont typeface="Arial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3778" indent="-251453" algn="l" defTabSz="804649" rtl="0" eaLnBrk="1" latinLnBrk="0" hangingPunct="1">
        <a:spcBef>
          <a:spcPct val="20000"/>
        </a:spcBef>
        <a:buFont typeface="Arial" pitchFamily="34" charset="0"/>
        <a:buChar char="–"/>
        <a:defRPr sz="2500" kern="1200">
          <a:solidFill>
            <a:schemeClr val="tx1"/>
          </a:solidFill>
          <a:latin typeface="+mn-lt"/>
          <a:ea typeface="+mn-ea"/>
          <a:cs typeface="+mn-cs"/>
        </a:defRPr>
      </a:lvl2pPr>
      <a:lvl3pPr marL="1005811" indent="-201162" algn="l" defTabSz="804649" rtl="0" eaLnBrk="1" latinLnBrk="0" hangingPunct="1">
        <a:spcBef>
          <a:spcPct val="20000"/>
        </a:spcBef>
        <a:buFont typeface="Arial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408136" indent="-201162" algn="l" defTabSz="804649" rtl="0" eaLnBrk="1" latinLnBrk="0" hangingPunct="1">
        <a:spcBef>
          <a:spcPct val="20000"/>
        </a:spcBef>
        <a:buFont typeface="Arial" pitchFamily="34" charset="0"/>
        <a:buChar char="–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10461" indent="-201162" algn="l" defTabSz="804649" rtl="0" eaLnBrk="1" latinLnBrk="0" hangingPunct="1">
        <a:spcBef>
          <a:spcPct val="20000"/>
        </a:spcBef>
        <a:buFont typeface="Arial" pitchFamily="34" charset="0"/>
        <a:buChar char="»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12785" indent="-201162" algn="l" defTabSz="804649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615110" indent="-201162" algn="l" defTabSz="804649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017434" indent="-201162" algn="l" defTabSz="804649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419759" indent="-201162" algn="l" defTabSz="804649" rtl="0" eaLnBrk="1" latinLnBrk="0" hangingPunct="1">
        <a:spcBef>
          <a:spcPct val="20000"/>
        </a:spcBef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1pPr>
      <a:lvl2pPr marL="402325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804649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1206974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1609298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011623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413947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816272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218597" algn="l" defTabSz="804649" rtl="0" eaLnBrk="1" latinLnBrk="0" hangingPunct="1"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1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22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1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6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1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png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4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28.png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4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gif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4.xml"/><Relationship Id="rId4" Type="http://schemas.openxmlformats.org/officeDocument/2006/relationships/image" Target="../media/image9.gi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gif"/><Relationship Id="rId3" Type="http://schemas.openxmlformats.org/officeDocument/2006/relationships/image" Target="../media/image10.jpeg"/><Relationship Id="rId7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12.gif"/><Relationship Id="rId5" Type="http://schemas.openxmlformats.org/officeDocument/2006/relationships/image" Target="../media/image11.png"/><Relationship Id="rId4" Type="http://schemas.openxmlformats.org/officeDocument/2006/relationships/image" Target="../media/image9.gif"/><Relationship Id="rId9" Type="http://schemas.openxmlformats.org/officeDocument/2006/relationships/image" Target="../media/image8.gif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14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4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74558" y="1514497"/>
            <a:ext cx="8420100" cy="2298545"/>
          </a:xfrm>
        </p:spPr>
        <p:txBody>
          <a:bodyPr>
            <a:noAutofit/>
          </a:bodyPr>
          <a:lstStyle/>
          <a:p>
            <a:r>
              <a:rPr lang="ru-RU" sz="2400" dirty="0" smtClean="0">
                <a:latin typeface="Arial" charset="0"/>
                <a:cs typeface="Arial" charset="0"/>
              </a:rPr>
              <a:t>Подготовка лиц, </a:t>
            </a:r>
            <a:br>
              <a:rPr lang="ru-RU" sz="2400" dirty="0" smtClean="0">
                <a:latin typeface="Arial" charset="0"/>
                <a:cs typeface="Arial" charset="0"/>
              </a:rPr>
            </a:br>
            <a:r>
              <a:rPr lang="ru-RU" sz="2400" dirty="0" smtClean="0">
                <a:latin typeface="Arial" charset="0"/>
                <a:cs typeface="Arial" charset="0"/>
              </a:rPr>
              <a:t>задействованных при проведении государственной итоговой аттестации по образовательным программам среднего общего образования в пункте проведения экзаменов (член ГЭК)</a:t>
            </a:r>
            <a:endParaRPr lang="ru-RU" sz="2300" dirty="0"/>
          </a:p>
        </p:txBody>
      </p:sp>
      <p:sp>
        <p:nvSpPr>
          <p:cNvPr id="5" name="Подзаголовок 4"/>
          <p:cNvSpPr>
            <a:spLocks noGrp="1"/>
          </p:cNvSpPr>
          <p:nvPr>
            <p:ph type="subTitle" idx="1"/>
          </p:nvPr>
        </p:nvSpPr>
        <p:spPr>
          <a:xfrm>
            <a:off x="5381628" y="4052664"/>
            <a:ext cx="4524372" cy="1116000"/>
          </a:xfrm>
        </p:spPr>
        <p:txBody>
          <a:bodyPr>
            <a:normAutofit/>
          </a:bodyPr>
          <a:lstStyle/>
          <a:p>
            <a:r>
              <a:rPr lang="ru-RU" b="1" dirty="0"/>
              <a:t>Организация печати </a:t>
            </a:r>
            <a:r>
              <a:rPr lang="ru-RU" b="1" dirty="0" smtClean="0"/>
              <a:t>ЭМ </a:t>
            </a:r>
            <a:r>
              <a:rPr lang="ru-RU" b="1" dirty="0"/>
              <a:t>в аудиториях </a:t>
            </a:r>
            <a:r>
              <a:rPr lang="ru-RU" b="1" dirty="0" smtClean="0"/>
              <a:t>ППЭ</a:t>
            </a:r>
            <a:endParaRPr lang="ru-RU" b="1" dirty="0"/>
          </a:p>
          <a:p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31769416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Проведение экзамена. </a:t>
            </a:r>
            <a:br>
              <a:rPr lang="ru-RU" sz="2800" dirty="0" smtClean="0"/>
            </a:br>
            <a:r>
              <a:rPr lang="ru-RU" sz="2800" dirty="0" smtClean="0"/>
              <a:t>Дополнительная печать ЭМ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algn="just">
              <a:buNone/>
            </a:pPr>
            <a:r>
              <a:rPr lang="ru-RU" sz="18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Дополнительная печать ЭМ выполняется в случаях:</a:t>
            </a:r>
          </a:p>
          <a:p>
            <a:pPr algn="just">
              <a:buNone/>
            </a:pPr>
            <a:endParaRPr lang="ru-RU" sz="180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97863" indent="-320226" algn="just">
              <a:lnSpc>
                <a:spcPct val="120000"/>
              </a:lnSpc>
              <a:spcBef>
                <a:spcPts val="0"/>
              </a:spcBef>
              <a:spcAft>
                <a:spcPts val="310"/>
              </a:spcAft>
              <a:buFont typeface="Wingdings" pitchFamily="2" charset="2"/>
              <a:buChar char="ü"/>
            </a:pPr>
            <a:r>
              <a:rPr lang="ru-RU" sz="1800" b="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обнаружения участником брака или некомплектности выданного ему ИК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97863" indent="-320226" algn="just">
              <a:lnSpc>
                <a:spcPct val="120000"/>
              </a:lnSpc>
              <a:spcBef>
                <a:spcPts val="0"/>
              </a:spcBef>
              <a:spcAft>
                <a:spcPts val="310"/>
              </a:spcAft>
              <a:buFont typeface="Wingdings" pitchFamily="2" charset="2"/>
              <a:buChar char="ü"/>
            </a:pPr>
            <a:r>
              <a:rPr lang="ru-RU" sz="1800" b="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порчи материалов ИК участником </a:t>
            </a:r>
            <a:endParaRPr lang="ru-RU" sz="1800" b="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597863" indent="-320226" algn="just">
              <a:lnSpc>
                <a:spcPct val="120000"/>
              </a:lnSpc>
              <a:spcBef>
                <a:spcPts val="0"/>
              </a:spcBef>
              <a:spcAft>
                <a:spcPts val="310"/>
              </a:spcAft>
              <a:buFont typeface="Wingdings" pitchFamily="2" charset="2"/>
              <a:buChar char="ü"/>
            </a:pPr>
            <a:r>
              <a:rPr lang="ru-RU" sz="1800" b="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любого технического сбоя в процессе печати ЭМ </a:t>
            </a:r>
          </a:p>
          <a:p>
            <a:pPr marL="597863" indent="-320226" algn="just">
              <a:lnSpc>
                <a:spcPct val="120000"/>
              </a:lnSpc>
              <a:spcBef>
                <a:spcPts val="0"/>
              </a:spcBef>
              <a:spcAft>
                <a:spcPts val="310"/>
              </a:spcAft>
              <a:buFont typeface="Wingdings" pitchFamily="2" charset="2"/>
              <a:buChar char="ü"/>
            </a:pPr>
            <a:r>
              <a:rPr lang="ru-RU" sz="1800" b="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опоздания участника экзамена</a:t>
            </a: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310"/>
              </a:spcAft>
              <a:buNone/>
            </a:pPr>
            <a:endParaRPr lang="ru-RU" sz="1800" b="0" dirty="0" smtClean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>
              <a:lnSpc>
                <a:spcPct val="120000"/>
              </a:lnSpc>
              <a:spcBef>
                <a:spcPts val="0"/>
              </a:spcBef>
              <a:spcAft>
                <a:spcPts val="310"/>
              </a:spcAft>
              <a:buNone/>
            </a:pPr>
            <a:r>
              <a:rPr lang="ru-RU" sz="1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Внимание!</a:t>
            </a: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Экзаменационные материалы заменяются</a:t>
            </a:r>
            <a:b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полностью, участнику выдается новый распечатанный комплект ЭМ.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352" y="2780928"/>
            <a:ext cx="1156930" cy="1423913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="" xmlns:p14="http://schemas.microsoft.com/office/powerpoint/2010/main" val="2029913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Проведение экзамена. </a:t>
            </a:r>
            <a:br>
              <a:rPr lang="ru-RU" sz="2800" dirty="0" smtClean="0"/>
            </a:br>
            <a:r>
              <a:rPr lang="ru-RU" sz="2800" dirty="0" smtClean="0"/>
              <a:t>Дополнительная печать ЭМ</a:t>
            </a:r>
            <a:endParaRPr lang="ru-RU" sz="2800" dirty="0"/>
          </a:p>
        </p:txBody>
      </p:sp>
      <p:sp>
        <p:nvSpPr>
          <p:cNvPr id="6" name="Содержимое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graphicFrame>
        <p:nvGraphicFramePr>
          <p:cNvPr id="4" name="Схема 3"/>
          <p:cNvGraphicFramePr/>
          <p:nvPr>
            <p:extLst>
              <p:ext uri="{D42A27DB-BD31-4B8C-83A1-F6EECF244321}">
                <p14:modId xmlns="" xmlns:p14="http://schemas.microsoft.com/office/powerpoint/2010/main" val="1038060006"/>
              </p:ext>
            </p:extLst>
          </p:nvPr>
        </p:nvGraphicFramePr>
        <p:xfrm>
          <a:off x="200472" y="1293131"/>
          <a:ext cx="7200799" cy="53606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7" name="Рисунок 6"/>
          <p:cNvPicPr>
            <a:picLocks noChangeAspect="1"/>
          </p:cNvPicPr>
          <p:nvPr/>
        </p:nvPicPr>
        <p:blipFill>
          <a:blip r:embed="rId7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09085" y="3717032"/>
            <a:ext cx="2294154" cy="1766303"/>
          </a:xfrm>
          <a:prstGeom prst="rect">
            <a:avLst/>
          </a:prstGeom>
        </p:spPr>
      </p:pic>
      <p:sp>
        <p:nvSpPr>
          <p:cNvPr id="8" name="Скругленный прямоугольник 7"/>
          <p:cNvSpPr/>
          <p:nvPr/>
        </p:nvSpPr>
        <p:spPr>
          <a:xfrm>
            <a:off x="7401272" y="1556792"/>
            <a:ext cx="2018756" cy="604593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chemeClr val="tx2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800" b="1" dirty="0">
                <a:ln w="0"/>
                <a:solidFill>
                  <a:schemeClr val="tx2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1</a:t>
            </a:r>
          </a:p>
        </p:txBody>
      </p:sp>
    </p:spTree>
    <p:extLst>
      <p:ext uri="{BB962C8B-B14F-4D97-AF65-F5344CB8AC3E}">
        <p14:creationId xmlns="" xmlns:p14="http://schemas.microsoft.com/office/powerpoint/2010/main" val="31357577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21352" y="2564904"/>
            <a:ext cx="1597109" cy="1717071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2800" dirty="0" smtClean="0"/>
              <a:t>Проведение экзамена. Сбой в работе станции печати ЭМ. Экстренное завершение печати ЭМ.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41768" indent="278457" algn="just">
              <a:buNone/>
              <a:tabLst>
                <a:tab pos="135134" algn="l"/>
              </a:tabLst>
            </a:pPr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В процессе печати ЭМ могут возникнуть ситуации, когда продолжение печати ЭМ невозможно или требует прекращения, например: </a:t>
            </a:r>
          </a:p>
          <a:p>
            <a:pPr marL="505318" indent="-277638"/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ошибочно введено количество распечатываемых ЭМ, превышающее количество участников экзамена; </a:t>
            </a:r>
          </a:p>
          <a:p>
            <a:pPr marL="505318" indent="-277638"/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количество ЭМ на основном и резервном компакт-дисках меньше заданного для печати; </a:t>
            </a:r>
          </a:p>
          <a:p>
            <a:pPr marL="505318" indent="-277638"/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другие причины</a:t>
            </a:r>
          </a:p>
          <a:p>
            <a:pPr marL="92546" indent="227680" algn="ctr">
              <a:buNone/>
            </a:pPr>
            <a:endParaRPr lang="ru-RU" sz="1900" dirty="0" smtClean="0">
              <a:solidFill>
                <a:schemeClr val="accent1">
                  <a:lumMod val="75000"/>
                </a:schemeClr>
              </a:solidFill>
            </a:endParaRPr>
          </a:p>
          <a:p>
            <a:pPr marL="92546" indent="227680">
              <a:buNone/>
            </a:pPr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</a:rPr>
              <a:t>В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случае сбоя работы Станции печати ЭМ организаторы вызывают технического специалиста для восстановления работоспособности </a:t>
            </a:r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</a:rPr>
              <a:t>оборудования. </a:t>
            </a:r>
            <a:endParaRPr lang="ru-RU" sz="1900" dirty="0">
              <a:solidFill>
                <a:schemeClr val="accent1">
                  <a:lumMod val="75000"/>
                </a:schemeClr>
              </a:solidFill>
            </a:endParaRPr>
          </a:p>
          <a:p>
            <a:pPr marL="92546" indent="227680" algn="ctr">
              <a:buNone/>
            </a:pPr>
            <a:endParaRPr lang="ru-RU" sz="1900" dirty="0">
              <a:solidFill>
                <a:schemeClr val="accent1">
                  <a:lumMod val="75000"/>
                </a:schemeClr>
              </a:solidFill>
            </a:endParaRPr>
          </a:p>
          <a:p>
            <a:pPr marL="1061413" indent="-135134">
              <a:buNone/>
            </a:pPr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</a:rPr>
              <a:t>	При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появлении сообщения о невозможности расшифровать ЭМ необходимо нажать кнопку «Отменить» и пригласить технического специалиста.</a:t>
            </a:r>
          </a:p>
          <a:p>
            <a:pPr marL="1061413" indent="-135134">
              <a:buNone/>
            </a:pPr>
            <a:endParaRPr lang="ru-RU" sz="1900" dirty="0">
              <a:solidFill>
                <a:schemeClr val="accent1">
                  <a:lumMod val="75000"/>
                </a:schemeClr>
              </a:solidFill>
            </a:endParaRPr>
          </a:p>
          <a:p>
            <a:pPr marL="1061413" indent="-135134">
              <a:buNone/>
            </a:pPr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</a:rPr>
              <a:t>	При </a:t>
            </a:r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необходимости рабочая Станция печати ЭМ заменяется на </a:t>
            </a:r>
            <a:r>
              <a:rPr lang="ru-RU" sz="1900" dirty="0" smtClean="0">
                <a:solidFill>
                  <a:schemeClr val="accent1">
                    <a:lumMod val="75000"/>
                  </a:schemeClr>
                </a:solidFill>
              </a:rPr>
              <a:t>резервную.</a:t>
            </a:r>
            <a:endParaRPr lang="ru-RU" sz="1900" dirty="0">
              <a:solidFill>
                <a:schemeClr val="accent1">
                  <a:lumMod val="75000"/>
                </a:schemeClr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472" y="5085184"/>
            <a:ext cx="1452898" cy="1519703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42596187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>
          <a:xfrm>
            <a:off x="1856656" y="101946"/>
            <a:ext cx="8049344" cy="886493"/>
          </a:xfrm>
        </p:spPr>
        <p:txBody>
          <a:bodyPr>
            <a:normAutofit fontScale="90000"/>
          </a:bodyPr>
          <a:lstStyle/>
          <a:p>
            <a:r>
              <a:rPr lang="ru-RU" sz="2800" dirty="0" smtClean="0"/>
              <a:t>Завершение экзамена. </a:t>
            </a:r>
            <a:br>
              <a:rPr lang="ru-RU" sz="2800" dirty="0" smtClean="0"/>
            </a:br>
            <a:r>
              <a:rPr lang="ru-RU" sz="2800" dirty="0" smtClean="0"/>
              <a:t>Передача ЭМ руководителю ППЭ</a:t>
            </a:r>
            <a:endParaRPr lang="ru-RU" sz="2800" dirty="0"/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3320" y="5301208"/>
            <a:ext cx="2040963" cy="15567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sp>
        <p:nvSpPr>
          <p:cNvPr id="2" name="Прямоугольник 1"/>
          <p:cNvSpPr/>
          <p:nvPr/>
        </p:nvSpPr>
        <p:spPr>
          <a:xfrm>
            <a:off x="56456" y="1881556"/>
            <a:ext cx="9721080" cy="4047874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запечатанный возвратный доставочный пакет с бланками регистрации, бланками ответов № 1, бланками ответов № 2 (лист 1 и лист 2), в том числе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 ДБО № 2;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 участников ЕГЭ, вложенные в сейф-пакет (возвратные доставочные пакеты в аудиториях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количеством запланированных участников не более 7);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электронный носитель в сейф-пакете, в котором он был выдан (принимается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форме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ППЭ-14-04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«Ведомость материалов доставочного сейф-пакета» под подпись ответственного организатора;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возвратный доставочный пакет с испорченными комплектами ЭМ;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запечатанный конверт с использованными черновиками;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неиспользованные черновики;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 ППЭ-05-02 «Протокол проведения ГИА в аудитории»; 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 ППЭ-12-02 «Ведомость коррекции персональных данных участников ГИА в аудитории»;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 ППЭ-12-03 «Ведомость использования дополнительных бланков ответов № 2»;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форму ППЭ-12-04-МАШ «Ведомость учета времени отсутствия участников ГИА в аудитории»;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неиспользованные ДБО № 2;</a:t>
            </a:r>
          </a:p>
          <a:p>
            <a:pPr marL="285750" indent="-285750" algn="just">
              <a:buFont typeface="Arial" panose="020B0604020202020204" pitchFamily="34" charset="0"/>
              <a:buChar char="•"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служебные записки (при наличии).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56456" y="1188447"/>
            <a:ext cx="9817827" cy="693109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marL="265354" indent="-265354" algn="ctr">
              <a:tabLst>
                <a:tab pos="135953" algn="l"/>
              </a:tabLst>
            </a:pP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подписания протокола печати ЭМ в аудитории </a:t>
            </a:r>
            <a:r>
              <a:rPr lang="ru-RU" sz="19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</a:t>
            </a:r>
            <a:r>
              <a:rPr lang="ru-RU" sz="19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ППЭ-23)</a:t>
            </a:r>
          </a:p>
          <a:p>
            <a:pPr marL="265354" indent="-265354" algn="ctr">
              <a:tabLst>
                <a:tab pos="135953" algn="l"/>
              </a:tabLst>
            </a:pPr>
            <a:r>
              <a:rPr lang="ru-RU" sz="19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ответственный </a:t>
            </a:r>
            <a:r>
              <a:rPr lang="ru-RU" sz="19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организатор передает руководителю ППЭ в штабе ППЭ:</a:t>
            </a:r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416496" y="6053255"/>
            <a:ext cx="4248471" cy="340459"/>
          </a:xfrm>
          <a:prstGeom prst="roundRect">
            <a:avLst>
              <a:gd name="adj" fmla="val 25454"/>
            </a:avLst>
          </a:prstGeom>
          <a:ln>
            <a:solidFill>
              <a:srgbClr val="E2001A"/>
            </a:solidFill>
            <a:headEnd/>
            <a:tailEnd/>
          </a:ln>
          <a:extLst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0" tIns="0" rIns="0" bIns="0" anchor="ctr">
            <a:spAutoFit/>
          </a:bodyPr>
          <a:lstStyle/>
          <a:p>
            <a:pPr algn="ctr"/>
            <a:r>
              <a:rPr lang="ru-RU" sz="1900" b="1" dirty="0">
                <a:solidFill>
                  <a:srgbClr val="E2001A"/>
                </a:solidFill>
                <a:cs typeface="Times New Roman" pitchFamily="18" charset="0"/>
              </a:rPr>
              <a:t>Член ГЭК контролирует получение ЭМ</a:t>
            </a:r>
          </a:p>
        </p:txBody>
      </p:sp>
    </p:spTree>
    <p:extLst>
      <p:ext uri="{BB962C8B-B14F-4D97-AF65-F5344CB8AC3E}">
        <p14:creationId xmlns="" xmlns:p14="http://schemas.microsoft.com/office/powerpoint/2010/main" val="34910463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>
            <a:noAutofit/>
          </a:bodyPr>
          <a:lstStyle/>
          <a:p>
            <a:r>
              <a:rPr lang="ru-RU" sz="2000" dirty="0" smtClean="0">
                <a:latin typeface="Arial" charset="0"/>
                <a:cs typeface="Arial" charset="0"/>
              </a:rPr>
              <a:t>Подготовка лиц, </a:t>
            </a:r>
            <a:br>
              <a:rPr lang="ru-RU" sz="2000" dirty="0" smtClean="0">
                <a:latin typeface="Arial" charset="0"/>
                <a:cs typeface="Arial" charset="0"/>
              </a:rPr>
            </a:br>
            <a:r>
              <a:rPr lang="ru-RU" sz="2000" dirty="0" smtClean="0">
                <a:latin typeface="Arial" charset="0"/>
                <a:cs typeface="Arial" charset="0"/>
              </a:rPr>
              <a:t>задействованных при проведении государственной итоговой аттестации по образовательным программам среднего общего образования в пункте проведения экзаменов (член ГЭК)</a:t>
            </a:r>
            <a:r>
              <a:rPr lang="ru-RU" sz="2500" dirty="0"/>
              <a:t/>
            </a:r>
            <a:br>
              <a:rPr lang="ru-RU" sz="2500" dirty="0"/>
            </a:br>
            <a:endParaRPr lang="ru-RU" sz="25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295988" y="4019995"/>
            <a:ext cx="4610011" cy="1266393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/>
              <a:t>Организация печати </a:t>
            </a:r>
            <a:r>
              <a:rPr lang="ru-RU" b="1" dirty="0" smtClean="0"/>
              <a:t>ЭМ</a:t>
            </a:r>
          </a:p>
          <a:p>
            <a:r>
              <a:rPr lang="ru-RU" b="1" dirty="0" smtClean="0"/>
              <a:t> </a:t>
            </a:r>
            <a:r>
              <a:rPr lang="ru-RU" b="1" dirty="0"/>
              <a:t>в аудиториях </a:t>
            </a:r>
            <a:r>
              <a:rPr lang="ru-RU" b="1" dirty="0" smtClean="0"/>
              <a:t>ППЭ</a:t>
            </a:r>
          </a:p>
          <a:p>
            <a:endParaRPr lang="ru-RU" b="1" dirty="0" smtClean="0"/>
          </a:p>
          <a:p>
            <a:r>
              <a:rPr lang="ru-RU" b="1" dirty="0" smtClean="0"/>
              <a:t>Теоретические и практические задания</a:t>
            </a:r>
            <a:endParaRPr lang="ru-RU" b="1" dirty="0"/>
          </a:p>
        </p:txBody>
      </p:sp>
    </p:spTree>
    <p:extLst>
      <p:ext uri="{BB962C8B-B14F-4D97-AF65-F5344CB8AC3E}">
        <p14:creationId xmlns="" xmlns:p14="http://schemas.microsoft.com/office/powerpoint/2010/main" val="4224035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22082" y="1740443"/>
            <a:ext cx="5684357" cy="2986831"/>
          </a:xfrm>
        </p:spPr>
        <p:txBody>
          <a:bodyPr>
            <a:normAutofit/>
          </a:bodyPr>
          <a:lstStyle/>
          <a:p>
            <a:r>
              <a:rPr lang="ru-RU" sz="3400" dirty="0"/>
              <a:t>Организация печати ЭМ в аудиториях ППЭ</a:t>
            </a:r>
          </a:p>
        </p:txBody>
      </p:sp>
      <p:sp>
        <p:nvSpPr>
          <p:cNvPr id="2" name="Текст 1"/>
          <p:cNvSpPr>
            <a:spLocks noGrp="1"/>
          </p:cNvSpPr>
          <p:nvPr>
            <p:ph type="body" idx="4294967295"/>
          </p:nvPr>
        </p:nvSpPr>
        <p:spPr>
          <a:xfrm>
            <a:off x="2552082" y="94099"/>
            <a:ext cx="5625008" cy="977447"/>
          </a:xfrm>
          <a:prstGeom prst="rect">
            <a:avLst/>
          </a:prstGeom>
        </p:spPr>
        <p:txBody>
          <a:bodyPr/>
          <a:lstStyle/>
          <a:p>
            <a:pPr algn="ctr">
              <a:buNone/>
            </a:pPr>
            <a:r>
              <a:rPr lang="ru-RU" b="1" dirty="0" smtClean="0">
                <a:solidFill>
                  <a:srgbClr val="FF0000"/>
                </a:solidFill>
              </a:rPr>
              <a:t>Член ГЭК</a:t>
            </a:r>
            <a:endParaRPr lang="ru-RU" sz="3600" b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711818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+mn-lt"/>
                <a:cs typeface="Times New Roman" panose="02020603050405020304" pitchFamily="18" charset="0"/>
              </a:rPr>
              <a:t>Техническая готовность ППЭ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491737" y="5235279"/>
            <a:ext cx="920535" cy="10150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2072377" y="5235279"/>
            <a:ext cx="959408" cy="17834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6871534" y="5235279"/>
            <a:ext cx="913189" cy="17834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8053" t="10046" r="15431" b="20118"/>
          <a:stretch/>
        </p:blipFill>
        <p:spPr>
          <a:xfrm>
            <a:off x="6382148" y="1529374"/>
            <a:ext cx="2304882" cy="20262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6223834" y="4128158"/>
            <a:ext cx="2208590" cy="7957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одной на каждое рабочее место участника ГИА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1283025" y="1529373"/>
            <a:ext cx="4993606" cy="832559"/>
          </a:xfrm>
          <a:prstGeom prst="rect">
            <a:avLst/>
          </a:prstGeom>
          <a:noFill/>
          <a:ln w="28575"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Сколько станций печати ЭМ должно быть подготовлено в ППЭ?</a:t>
            </a:r>
          </a:p>
        </p:txBody>
      </p:sp>
      <p:sp>
        <p:nvSpPr>
          <p:cNvPr id="13" name="Прямоугольник 12"/>
          <p:cNvSpPr/>
          <p:nvPr/>
        </p:nvSpPr>
        <p:spPr>
          <a:xfrm rot="21096354">
            <a:off x="2864817" y="2869197"/>
            <a:ext cx="1830022" cy="751697"/>
          </a:xfrm>
          <a:prstGeom prst="rect">
            <a:avLst/>
          </a:prstGeom>
          <a:solidFill>
            <a:schemeClr val="bg1">
              <a:lumMod val="85000"/>
            </a:schemeClr>
          </a:solidFill>
          <a:ln w="31750">
            <a:solidFill>
              <a:schemeClr val="bg1">
                <a:lumMod val="50000"/>
              </a:schemeClr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E2001A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1423989" y="4128158"/>
            <a:ext cx="2256185" cy="7957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Одна в штабе ППЭ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71884" y="4128158"/>
            <a:ext cx="2160240" cy="795716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менее одной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каждой аудитории</a:t>
            </a:r>
          </a:p>
        </p:txBody>
      </p:sp>
    </p:spTree>
    <p:extLst>
      <p:ext uri="{BB962C8B-B14F-4D97-AF65-F5344CB8AC3E}">
        <p14:creationId xmlns="" xmlns:p14="http://schemas.microsoft.com/office/powerpoint/2010/main" val="9194519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Контроль технической готовности ППЭ</a:t>
            </a:r>
            <a:endParaRPr lang="ru-RU" sz="2800" dirty="0"/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2480" y="1412776"/>
            <a:ext cx="9361040" cy="1029465"/>
          </a:xfrm>
          <a:prstGeom prst="roundRect">
            <a:avLst/>
          </a:prstGeom>
          <a:solidFill>
            <a:srgbClr val="D9DADB"/>
          </a:solidFill>
          <a:ln>
            <a:solidFill>
              <a:schemeClr val="bg1">
                <a:lumMod val="5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действия необходимо осуществить руководителю ППЭ, члену ГЭК </a:t>
            </a: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техническому специалисту на этапе контроля технической готовности ППЭ?</a:t>
            </a:r>
            <a:endParaRPr lang="ru-RU" sz="18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905328" y="5983726"/>
            <a:ext cx="1830567" cy="651187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50000"/>
              </a:schemeClr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E2001A"/>
                </a:solidFill>
                <a:cs typeface="Times New Roman" panose="02020603050405020304" pitchFamily="18" charset="0"/>
              </a:rPr>
              <a:t>Для проверки используйте клавишу «пробел»</a:t>
            </a:r>
          </a:p>
        </p:txBody>
      </p:sp>
      <p:sp>
        <p:nvSpPr>
          <p:cNvPr id="9" name="Содержимое 2"/>
          <p:cNvSpPr>
            <a:spLocks noGrp="1"/>
          </p:cNvSpPr>
          <p:nvPr>
            <p:ph idx="1"/>
          </p:nvPr>
        </p:nvSpPr>
        <p:spPr>
          <a:xfrm>
            <a:off x="275019" y="2442241"/>
            <a:ext cx="9361040" cy="3713393"/>
          </a:xfrm>
        </p:spPr>
        <p:txBody>
          <a:bodyPr>
            <a:noAutofit/>
          </a:bodyPr>
          <a:lstStyle/>
          <a:p>
            <a:pPr algn="just">
              <a:spcBef>
                <a:spcPts val="516"/>
              </a:spcBef>
            </a:pPr>
            <a:r>
              <a:rPr lang="ru-RU" sz="16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проконтролировать качество тестовой печати ЭМ;</a:t>
            </a:r>
          </a:p>
          <a:p>
            <a:pPr algn="just">
              <a:spcBef>
                <a:spcPts val="516"/>
              </a:spcBef>
            </a:pPr>
            <a:r>
              <a:rPr lang="ru-RU" sz="16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проверить средства криптозащиты с использованием </a:t>
            </a:r>
            <a:r>
              <a:rPr lang="ru-RU" sz="1600" dirty="0" err="1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токена</a:t>
            </a:r>
            <a:r>
              <a:rPr lang="ru-RU" sz="16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члена ГЭК на всех рабочих станциях печати ЭМ в каждой аудитории;</a:t>
            </a:r>
          </a:p>
          <a:p>
            <a:pPr algn="just">
              <a:spcBef>
                <a:spcPts val="516"/>
              </a:spcBef>
            </a:pPr>
            <a:r>
              <a:rPr lang="ru-RU" sz="16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подписать протокол технической готовности аудитории (форма ППЭ-01-01);</a:t>
            </a:r>
          </a:p>
          <a:p>
            <a:pPr algn="just">
              <a:spcBef>
                <a:spcPts val="516"/>
              </a:spcBef>
            </a:pPr>
            <a:r>
              <a:rPr lang="ru-RU" sz="16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сохранить на </a:t>
            </a:r>
            <a:r>
              <a:rPr lang="ru-RU" sz="1600" dirty="0" err="1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флеш</a:t>
            </a:r>
            <a:r>
              <a:rPr lang="ru-RU" sz="16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-накопитель акт технической готовности;</a:t>
            </a:r>
          </a:p>
          <a:p>
            <a:pPr algn="just">
              <a:spcBef>
                <a:spcPts val="516"/>
              </a:spcBef>
            </a:pPr>
            <a:r>
              <a:rPr lang="ru-RU" sz="16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проверить средства криптозащиты в Штабе ППЭ и провести тестовую авторизацию на специализированном федеральном портале с использованием </a:t>
            </a:r>
            <a:r>
              <a:rPr lang="ru-RU" sz="1600" dirty="0" err="1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токена</a:t>
            </a:r>
            <a:r>
              <a:rPr lang="ru-RU" sz="16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члена ГЭК (член ГЭК подключает свой </a:t>
            </a:r>
            <a:r>
              <a:rPr lang="ru-RU" sz="1600" dirty="0" err="1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токен</a:t>
            </a:r>
            <a:r>
              <a:rPr lang="ru-RU" sz="16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к рабочей станции и вводит пароль доступа к нему);</a:t>
            </a:r>
          </a:p>
          <a:p>
            <a:pPr algn="just">
              <a:spcBef>
                <a:spcPts val="516"/>
              </a:spcBef>
            </a:pPr>
            <a:r>
              <a:rPr lang="ru-RU" sz="16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удостовериться, что в аудитории ППЭ подготовлено достаточное количество бумаги для печати ЭМ;</a:t>
            </a:r>
          </a:p>
          <a:p>
            <a:pPr algn="just">
              <a:spcBef>
                <a:spcPts val="516"/>
              </a:spcBef>
            </a:pPr>
            <a:r>
              <a:rPr lang="ru-RU" sz="16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проверить наличие дополнительного (резервного) оборудования;</a:t>
            </a:r>
          </a:p>
          <a:p>
            <a:pPr algn="just">
              <a:spcBef>
                <a:spcPts val="516"/>
              </a:spcBef>
            </a:pPr>
            <a:r>
              <a:rPr lang="ru-RU" sz="16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передать акт технической готовности и статус о </a:t>
            </a:r>
            <a:r>
              <a:rPr lang="ru-RU" sz="1600" dirty="0" smtClean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завершении контроля </a:t>
            </a:r>
            <a:r>
              <a:rPr lang="ru-RU" sz="16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технической готовности в систему мониторинга </a:t>
            </a:r>
            <a:r>
              <a:rPr lang="ru-RU" sz="1600" dirty="0" smtClean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готовности </a:t>
            </a:r>
            <a:r>
              <a:rPr lang="ru-RU" sz="1600" dirty="0">
                <a:solidFill>
                  <a:srgbClr val="006AB3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ППЭ.</a:t>
            </a:r>
          </a:p>
          <a:p>
            <a:pPr marL="0" indent="0" algn="just">
              <a:buNone/>
            </a:pPr>
            <a:endParaRPr lang="ru-RU" sz="1600" dirty="0">
              <a:solidFill>
                <a:srgbClr val="006AB3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9215479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9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9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9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build="p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784648" y="80804"/>
            <a:ext cx="8121352" cy="886493"/>
          </a:xfrm>
        </p:spPr>
        <p:txBody>
          <a:bodyPr>
            <a:noAutofit/>
          </a:bodyPr>
          <a:lstStyle/>
          <a:p>
            <a:r>
              <a:rPr lang="ru-RU" sz="2800" dirty="0"/>
              <a:t>День экзамена. </a:t>
            </a:r>
            <a:r>
              <a:rPr lang="ru-RU" sz="2800" dirty="0" smtClean="0"/>
              <a:t/>
            </a:r>
            <a:br>
              <a:rPr lang="ru-RU" sz="2800" dirty="0" smtClean="0"/>
            </a:br>
            <a:r>
              <a:rPr lang="ru-RU" sz="2800" dirty="0" smtClean="0"/>
              <a:t>Регистрация </a:t>
            </a:r>
            <a:r>
              <a:rPr lang="ru-RU" sz="2800" dirty="0"/>
              <a:t>и распределение </a:t>
            </a:r>
            <a:r>
              <a:rPr lang="ru-RU" sz="2800" dirty="0" smtClean="0"/>
              <a:t>работников ППЭ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833320" y="2373653"/>
            <a:ext cx="1757077" cy="873719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 b="1" dirty="0">
              <a:ln w="0"/>
              <a:solidFill>
                <a:schemeClr val="tx1">
                  <a:lumMod val="75000"/>
                  <a:lumOff val="2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833320" y="3467289"/>
            <a:ext cx="1757077" cy="805991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 b="1" dirty="0">
              <a:ln w="0"/>
              <a:solidFill>
                <a:srgbClr val="5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72481" y="4526145"/>
            <a:ext cx="7200796" cy="106309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just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Провести инструктаж по процедуре проведения экзамена, назначить ответственных организаторов в аудитории, распределить работников ППЭ по аудиториям ППЭ согласно форме ППЭ-07 «Список работников ППЭ»</a:t>
            </a:r>
            <a:endParaRPr lang="ru-RU" sz="16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833320" y="5841977"/>
            <a:ext cx="1757077" cy="779161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 b="1" dirty="0">
              <a:ln w="0"/>
              <a:solidFill>
                <a:srgbClr val="5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2481" y="5850467"/>
            <a:ext cx="7200792" cy="77067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just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Выдать работникам ППЭ формы и ведомости, используемые при проведении ЕГЭ в ППЭ 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833320" y="4526145"/>
            <a:ext cx="1757078" cy="1062967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 b="1" dirty="0">
              <a:ln w="0"/>
              <a:solidFill>
                <a:srgbClr val="5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89993" y="2373653"/>
            <a:ext cx="7183287" cy="87371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just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Явиться в ППЭ в  7.50 по местному времени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зарегистрироваться у ответственного организатора вне аудитории, оставить личные вещи в месте для хранения до входа в ППЭ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272481" y="1420846"/>
            <a:ext cx="4464495" cy="385333"/>
          </a:xfrm>
          <a:prstGeom prst="rect">
            <a:avLst/>
          </a:prstGeom>
          <a:ln w="28575">
            <a:solidFill>
              <a:srgbClr val="006AB3"/>
            </a:solidFill>
          </a:ln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8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Назовите категорию работника ППЭ: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7850143" y="4752069"/>
            <a:ext cx="1723429" cy="600776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Руководитель </a:t>
            </a:r>
          </a:p>
          <a:p>
            <a:pPr algn="ctr"/>
            <a:r>
              <a:rPr lang="ru-RU" sz="16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ППЭ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905328" y="1437840"/>
            <a:ext cx="1830567" cy="651187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E2001A"/>
                </a:solidFill>
                <a:cs typeface="Times New Roman" panose="02020603050405020304" pitchFamily="18" charset="0"/>
              </a:rPr>
              <a:t>Для проверки используйте клавишу «пробел»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72481" y="3467289"/>
            <a:ext cx="7200797" cy="805991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just"/>
            <a:r>
              <a:rPr lang="ru-RU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Прибыть в ППЭ с электронной подписью на защищенном внешнем носителе</a:t>
            </a:r>
          </a:p>
        </p:txBody>
      </p:sp>
      <p:sp>
        <p:nvSpPr>
          <p:cNvPr id="21" name="Нашивка 20"/>
          <p:cNvSpPr/>
          <p:nvPr/>
        </p:nvSpPr>
        <p:spPr>
          <a:xfrm rot="10800000">
            <a:off x="7537880" y="2676659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2" name="Нашивка 21"/>
          <p:cNvSpPr/>
          <p:nvPr/>
        </p:nvSpPr>
        <p:spPr>
          <a:xfrm rot="10800000">
            <a:off x="7537880" y="3728228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3" name="Нашивка 22"/>
          <p:cNvSpPr/>
          <p:nvPr/>
        </p:nvSpPr>
        <p:spPr>
          <a:xfrm rot="10800000">
            <a:off x="7537878" y="4910401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4" name="Нашивка 23"/>
          <p:cNvSpPr/>
          <p:nvPr/>
        </p:nvSpPr>
        <p:spPr>
          <a:xfrm rot="10800000">
            <a:off x="7537877" y="6092575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872796" y="2518327"/>
            <a:ext cx="1688714" cy="600776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Организаторы в аудитории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8156369" y="3685866"/>
            <a:ext cx="1170970" cy="354555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Член ГЭК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7880139" y="5931169"/>
            <a:ext cx="1723429" cy="600776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Руководитель </a:t>
            </a:r>
          </a:p>
          <a:p>
            <a:pPr algn="ctr"/>
            <a:r>
              <a:rPr lang="ru-RU" sz="1600" b="1" dirty="0">
                <a:ln w="0"/>
                <a:solidFill>
                  <a:schemeClr val="tx1">
                    <a:lumMod val="75000"/>
                    <a:lumOff val="2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ППЭ</a:t>
            </a:r>
          </a:p>
        </p:txBody>
      </p:sp>
    </p:spTree>
    <p:extLst>
      <p:ext uri="{BB962C8B-B14F-4D97-AF65-F5344CB8AC3E}">
        <p14:creationId xmlns="" xmlns:p14="http://schemas.microsoft.com/office/powerpoint/2010/main" val="2940849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  <p:bldP spid="2" grpId="0"/>
      <p:bldP spid="25" grpId="0"/>
      <p:bldP spid="26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6656" y="73227"/>
            <a:ext cx="8049344" cy="88649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Функции организатора в аудитории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777445" y="1335012"/>
            <a:ext cx="6297977" cy="430355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buNone/>
            </a:pPr>
            <a:r>
              <a:rPr lang="ru-RU" sz="1900" dirty="0">
                <a:solidFill>
                  <a:schemeClr val="accent1">
                    <a:lumMod val="75000"/>
                  </a:schemeClr>
                </a:solidFill>
              </a:rPr>
              <a:t>Какие функции выполняет организатор 1 и организатор 2?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2370" y="1995867"/>
            <a:ext cx="2899408" cy="16258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5967" y="1887639"/>
            <a:ext cx="1582943" cy="1912747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1742802" y="3922658"/>
            <a:ext cx="2447527" cy="857965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2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5614948" y="3899743"/>
            <a:ext cx="2447527" cy="857965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>
                <a:ln w="0"/>
                <a:solidFill>
                  <a:srgbClr val="006AB3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1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196137" y="5035719"/>
            <a:ext cx="3285147" cy="1201591"/>
          </a:xfrm>
          <a:prstGeom prst="roundRect">
            <a:avLst/>
          </a:prstGeom>
          <a:noFill/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является оператором станции печати ЭМ</a:t>
            </a:r>
            <a:endParaRPr lang="ru-RU" sz="16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1316918" y="5035719"/>
            <a:ext cx="3299294" cy="1201592"/>
          </a:xfrm>
          <a:prstGeom prst="roundRect">
            <a:avLst/>
          </a:prstGeom>
          <a:noFill/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выполняет инструктаж участников ЕГЭ и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проверку качества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печати </a:t>
            </a:r>
            <a:b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контрольного листа</a:t>
            </a:r>
            <a:endParaRPr lang="ru-RU" sz="16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4011151" y="2669616"/>
            <a:ext cx="1830567" cy="651187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E2001A"/>
                </a:solidFill>
                <a:cs typeface="Times New Roman" panose="02020603050405020304" pitchFamily="18" charset="0"/>
              </a:rPr>
              <a:t>Для проверки используйте клавишу «пробел»</a:t>
            </a:r>
          </a:p>
        </p:txBody>
      </p:sp>
    </p:spTree>
    <p:extLst>
      <p:ext uri="{BB962C8B-B14F-4D97-AF65-F5344CB8AC3E}">
        <p14:creationId xmlns="" xmlns:p14="http://schemas.microsoft.com/office/powerpoint/2010/main" val="1505100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9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4700" dirty="0"/>
              <a:t>Организация печати ЭМ в аудиториях ППЭ</a:t>
            </a:r>
          </a:p>
        </p:txBody>
      </p:sp>
    </p:spTree>
    <p:extLst>
      <p:ext uri="{BB962C8B-B14F-4D97-AF65-F5344CB8AC3E}">
        <p14:creationId xmlns="" xmlns:p14="http://schemas.microsoft.com/office/powerpoint/2010/main" val="33198101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+mn-lt"/>
                <a:cs typeface="Times New Roman" panose="02020603050405020304" pitchFamily="18" charset="0"/>
              </a:rPr>
              <a:t>Распределение участников по аудиториям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57747" y="5230235"/>
            <a:ext cx="920535" cy="10150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19808" y="5353539"/>
            <a:ext cx="878886" cy="17834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491316" y="5353539"/>
            <a:ext cx="894631" cy="17834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8161" t="10914" r="16971" b="20753"/>
          <a:stretch/>
        </p:blipFill>
        <p:spPr>
          <a:xfrm>
            <a:off x="7329264" y="1455693"/>
            <a:ext cx="2160826" cy="189962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560512" y="4015317"/>
            <a:ext cx="2692418" cy="100511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Выполняет печать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проверку напечатанных ЭМ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581705" y="4015317"/>
            <a:ext cx="2691133" cy="100511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Скачивает ключ доступа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федерального портала 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601748" y="4015317"/>
            <a:ext cx="2692418" cy="100511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Выполняет активацию ключа доступа к ЭМ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станции печати 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00913" y="1460629"/>
            <a:ext cx="5357004" cy="956713"/>
          </a:xfrm>
          <a:prstGeom prst="rect">
            <a:avLst/>
          </a:prstGeom>
          <a:noFill/>
          <a:ln w="28575"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8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использовании </a:t>
            </a: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 в электронном виде организатор в аудитории: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404382" y="2840481"/>
            <a:ext cx="1830022" cy="751697"/>
          </a:xfrm>
          <a:prstGeom prst="rect">
            <a:avLst/>
          </a:prstGeom>
          <a:solidFill>
            <a:srgbClr val="D9DADB"/>
          </a:solidFill>
          <a:ln w="31750"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C00000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</p:spTree>
    <p:extLst>
      <p:ext uri="{BB962C8B-B14F-4D97-AF65-F5344CB8AC3E}">
        <p14:creationId xmlns="" xmlns:p14="http://schemas.microsoft.com/office/powerpoint/2010/main" val="32724539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Рисунок 1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531" y="5328522"/>
            <a:ext cx="2497579" cy="138203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6656" y="101946"/>
            <a:ext cx="8049343" cy="88649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Подготовка к печати ЭМ в аудитории ППЭ</a:t>
            </a:r>
            <a:endParaRPr lang="ru-RU" sz="28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416497" y="1524073"/>
            <a:ext cx="9073007" cy="795716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 9.30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Штабе ППЭ совместно член ГЭК совместно с техническим специалистом скачивают ключ доступа к ЭМ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7545288" y="3140373"/>
            <a:ext cx="1946815" cy="839220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6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416495" y="3143660"/>
            <a:ext cx="6799681" cy="835933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Загружает ключ доступа к ЭМ в ПО печати ЭМ в каждой аудитории.</a:t>
            </a:r>
          </a:p>
          <a:p>
            <a:pPr lvl="0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Запускает АРМ Организатора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7574529" y="4308126"/>
            <a:ext cx="1914975" cy="833127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416496" y="4308127"/>
            <a:ext cx="6799680" cy="833127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Подключает к станции печати </a:t>
            </a:r>
            <a:r>
              <a:rPr lang="ru-RU" sz="1600" dirty="0" err="1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токен</a:t>
            </a:r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и вводит пароль доступа </a:t>
            </a:r>
          </a:p>
          <a:p>
            <a:pPr lvl="0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(активирует ключ доступа к ЭМ)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751151" y="3259594"/>
            <a:ext cx="1535087" cy="600776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Технический специалист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946531" y="4545102"/>
            <a:ext cx="1170970" cy="354555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Член ГЭК</a:t>
            </a:r>
          </a:p>
        </p:txBody>
      </p:sp>
      <p:sp>
        <p:nvSpPr>
          <p:cNvPr id="24" name="Прямоугольник 23"/>
          <p:cNvSpPr/>
          <p:nvPr/>
        </p:nvSpPr>
        <p:spPr>
          <a:xfrm>
            <a:off x="2669678" y="2559953"/>
            <a:ext cx="4566643" cy="385333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8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Кто выполняет следующие функции?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2360712" y="5693944"/>
            <a:ext cx="1830567" cy="651187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E2001A"/>
                </a:solidFill>
                <a:cs typeface="Times New Roman" panose="02020603050405020304" pitchFamily="18" charset="0"/>
              </a:rPr>
              <a:t>Для проверки используйте клавишу «пробел»</a:t>
            </a:r>
          </a:p>
        </p:txBody>
      </p:sp>
      <p:sp>
        <p:nvSpPr>
          <p:cNvPr id="3" name="Нашивка 2"/>
          <p:cNvSpPr/>
          <p:nvPr/>
        </p:nvSpPr>
        <p:spPr>
          <a:xfrm rot="10800000">
            <a:off x="7265312" y="3417927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0" name="Нашивка 19"/>
          <p:cNvSpPr/>
          <p:nvPr/>
        </p:nvSpPr>
        <p:spPr>
          <a:xfrm rot="10800000">
            <a:off x="7279933" y="4580324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7713598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/>
      <p:bldP spid="2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856656" y="78505"/>
            <a:ext cx="8049344" cy="88649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Инструктаж участников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297345" y="2895826"/>
            <a:ext cx="2192159" cy="68727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6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297344" y="4055985"/>
            <a:ext cx="2192160" cy="74116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600" b="1" dirty="0">
              <a:ln w="0"/>
              <a:solidFill>
                <a:srgbClr val="5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416496" y="2895826"/>
            <a:ext cx="6512639" cy="687279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Инструктирует участников о процедуре печати ЭМ с 9:50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16496" y="4052917"/>
            <a:ext cx="6512639" cy="744233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Вскрывает пакет и устанавливает диск с электронными ЭМ в станцию печати, выполняет процедуру расшифровки </a:t>
            </a:r>
            <a:r>
              <a:rPr lang="ru-RU" sz="1600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ЭМ с </a:t>
            </a:r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10:00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296188" y="5266964"/>
            <a:ext cx="2193316" cy="68231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600" b="1" dirty="0">
              <a:ln w="0"/>
              <a:solidFill>
                <a:srgbClr val="5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6496" y="5266963"/>
            <a:ext cx="6511102" cy="682316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Вводит количество участников в аудитории, нажимает кнопку «Печать ЭМ»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16496" y="1528651"/>
            <a:ext cx="6696744" cy="662332"/>
          </a:xfrm>
          <a:prstGeom prst="rect">
            <a:avLst/>
          </a:prstGeom>
          <a:ln w="28575">
            <a:solidFill>
              <a:srgbClr val="006AB3"/>
            </a:solidFill>
          </a:ln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8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Кто выполняет следующие функции, организатор 1 (оператор станции печати) или организатор </a:t>
            </a:r>
            <a:r>
              <a:rPr lang="ru-RU" sz="1800" b="1" dirty="0" smtClean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2?</a:t>
            </a:r>
            <a:endParaRPr lang="ru-RU" sz="18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7473280" y="3051619"/>
            <a:ext cx="1872207" cy="354555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2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7548525" y="4264703"/>
            <a:ext cx="1721716" cy="354555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1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7548525" y="5430843"/>
            <a:ext cx="1721716" cy="354555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1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761312" y="1539611"/>
            <a:ext cx="1830567" cy="651187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E2001A"/>
                </a:solidFill>
                <a:cs typeface="Times New Roman" panose="02020603050405020304" pitchFamily="18" charset="0"/>
              </a:rPr>
              <a:t>Для проверки используйте клавишу «пробел»</a:t>
            </a:r>
          </a:p>
        </p:txBody>
      </p:sp>
      <p:sp>
        <p:nvSpPr>
          <p:cNvPr id="20" name="Нашивка 19"/>
          <p:cNvSpPr/>
          <p:nvPr/>
        </p:nvSpPr>
        <p:spPr>
          <a:xfrm rot="10800000">
            <a:off x="6997820" y="3110624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1" name="Нашивка 20"/>
          <p:cNvSpPr/>
          <p:nvPr/>
        </p:nvSpPr>
        <p:spPr>
          <a:xfrm rot="10800000">
            <a:off x="6997820" y="4299926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2" name="Нашивка 21"/>
          <p:cNvSpPr/>
          <p:nvPr/>
        </p:nvSpPr>
        <p:spPr>
          <a:xfrm rot="10800000">
            <a:off x="6997820" y="5489228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31785244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7" grpId="0"/>
      <p:bldP spid="18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856656" y="80804"/>
            <a:ext cx="8049344" cy="88649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Печать ЭМ в аудитории ППЭ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045377" y="2548688"/>
            <a:ext cx="1020820" cy="710441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8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012191" y="3458867"/>
            <a:ext cx="1038137" cy="711956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8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1934704" y="4382319"/>
            <a:ext cx="4658757" cy="104027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Член ГЭК может отключить свой персональный </a:t>
            </a:r>
            <a:r>
              <a:rPr lang="ru-RU" sz="1800" dirty="0" err="1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токен</a:t>
            </a:r>
            <a:r>
              <a:rPr lang="ru-RU" sz="1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Организатор нажимает кнопку «Начать печать» 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6998962" y="5633899"/>
            <a:ext cx="1038137" cy="701815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8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934704" y="5634091"/>
            <a:ext cx="4658757" cy="725915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Подтверждение качества печати в ПО</a:t>
            </a:r>
          </a:p>
          <a:p>
            <a:pPr lvl="0" algn="ctr"/>
            <a:r>
              <a:rPr lang="ru-RU" sz="1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Запуск печати ЭМ:</a:t>
            </a:r>
            <a:r>
              <a:rPr lang="en-US" sz="1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экземпляр №2</a:t>
            </a: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012192" y="4526145"/>
            <a:ext cx="1025445" cy="709816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800" b="1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934704" y="2535415"/>
            <a:ext cx="4658757" cy="71195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>
              <a:lnSpc>
                <a:spcPct val="70000"/>
              </a:lnSpc>
            </a:pPr>
            <a:r>
              <a:rPr lang="ru-RU" sz="1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Экспресс-проверка качества печати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1934704" y="1474688"/>
            <a:ext cx="4658757" cy="662332"/>
          </a:xfrm>
          <a:prstGeom prst="rect">
            <a:avLst/>
          </a:prstGeom>
          <a:ln w="28575">
            <a:solidFill>
              <a:srgbClr val="006AB3"/>
            </a:solidFill>
          </a:ln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8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Укажите хронологический порядок действий организатора 1?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7358805" y="3624794"/>
            <a:ext cx="344911" cy="385333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8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2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7352460" y="4683652"/>
            <a:ext cx="344911" cy="385333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8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1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7380716" y="5804376"/>
            <a:ext cx="344911" cy="385333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8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4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761312" y="1500071"/>
            <a:ext cx="1830567" cy="651187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E2001A"/>
                </a:solidFill>
                <a:cs typeface="Times New Roman" panose="02020603050405020304" pitchFamily="18" charset="0"/>
              </a:rPr>
              <a:t>Для проверки используйте клавишу «пробел»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934703" y="3458867"/>
            <a:ext cx="4660251" cy="71195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>
              <a:lnSpc>
                <a:spcPct val="70000"/>
              </a:lnSpc>
            </a:pPr>
            <a:r>
              <a:rPr lang="ru-RU" sz="1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Запуск печати ЭМ:</a:t>
            </a:r>
            <a:r>
              <a:rPr lang="en-US" sz="1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</a:t>
            </a:r>
            <a:r>
              <a:rPr lang="ru-RU" sz="1800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экземпляр №1</a:t>
            </a:r>
          </a:p>
        </p:txBody>
      </p:sp>
      <p:sp>
        <p:nvSpPr>
          <p:cNvPr id="21" name="Нашивка 20"/>
          <p:cNvSpPr/>
          <p:nvPr/>
        </p:nvSpPr>
        <p:spPr>
          <a:xfrm rot="10800000">
            <a:off x="6678327" y="2749338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2" name="Нашивка 21"/>
          <p:cNvSpPr/>
          <p:nvPr/>
        </p:nvSpPr>
        <p:spPr>
          <a:xfrm rot="10800000">
            <a:off x="6678327" y="3685866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3" name="Нашивка 22"/>
          <p:cNvSpPr/>
          <p:nvPr/>
        </p:nvSpPr>
        <p:spPr>
          <a:xfrm rot="10800000">
            <a:off x="6678327" y="4760402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4" name="Нашивка 23"/>
          <p:cNvSpPr/>
          <p:nvPr/>
        </p:nvSpPr>
        <p:spPr>
          <a:xfrm rot="10800000">
            <a:off x="6680791" y="5854993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7427914" y="2712826"/>
            <a:ext cx="203255" cy="385333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8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3</a:t>
            </a:r>
          </a:p>
        </p:txBody>
      </p:sp>
    </p:spTree>
    <p:extLst>
      <p:ext uri="{BB962C8B-B14F-4D97-AF65-F5344CB8AC3E}">
        <p14:creationId xmlns="" xmlns:p14="http://schemas.microsoft.com/office/powerpoint/2010/main" val="4000564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/>
      <p:bldP spid="28" grpId="0"/>
      <p:bldP spid="29" grpId="0"/>
      <p:bldP spid="2" grpId="0"/>
    </p:bld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6645133" y="3814040"/>
            <a:ext cx="2747070" cy="102765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Технического специалиста для устранения технических неисправностей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+mn-lt"/>
                <a:cs typeface="Times New Roman" panose="02020603050405020304" pitchFamily="18" charset="0"/>
              </a:rPr>
              <a:t>Распределение участников по аудиториям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8400" y="5270949"/>
            <a:ext cx="920535" cy="10150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461794" y="5270949"/>
            <a:ext cx="919596" cy="17834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4511512" y="5270949"/>
            <a:ext cx="916766" cy="17834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8161" t="10742" r="16501" b="21208"/>
          <a:stretch/>
        </p:blipFill>
        <p:spPr>
          <a:xfrm>
            <a:off x="7233800" y="1452912"/>
            <a:ext cx="2162275" cy="188123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Прямоугольник 7"/>
          <p:cNvSpPr/>
          <p:nvPr/>
        </p:nvSpPr>
        <p:spPr>
          <a:xfrm>
            <a:off x="547587" y="3814040"/>
            <a:ext cx="2747070" cy="102605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Руководителя ППЭ для организации печати ЭМ в другой аудитории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593040" y="3814040"/>
            <a:ext cx="2753710" cy="102605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Члена ГЭК для решения вопроса о переносе экзамена на другой день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547587" y="1452912"/>
            <a:ext cx="6077084" cy="956713"/>
          </a:xfrm>
          <a:prstGeom prst="rect">
            <a:avLst/>
          </a:prstGeom>
          <a:noFill/>
          <a:ln w="28575"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случае сбоя работы Станции печати ЭМ организатор в аудитории вызывает: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016896" y="2673700"/>
            <a:ext cx="1830022" cy="751697"/>
          </a:xfrm>
          <a:prstGeom prst="rect">
            <a:avLst/>
          </a:prstGeom>
          <a:solidFill>
            <a:srgbClr val="D9DADB"/>
          </a:solidFill>
          <a:ln w="31750"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C00000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</p:spTree>
    <p:extLst>
      <p:ext uri="{BB962C8B-B14F-4D97-AF65-F5344CB8AC3E}">
        <p14:creationId xmlns="" xmlns:p14="http://schemas.microsoft.com/office/powerpoint/2010/main" val="22043454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3682852" y="4653136"/>
            <a:ext cx="2559651" cy="1906108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случае опоздания участника, а также необходимости замены экзаменационных материалов по причине их порчи участником или обнаружения брака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500" dirty="0">
                <a:latin typeface="+mn-lt"/>
                <a:cs typeface="Times New Roman" panose="02020603050405020304" pitchFamily="18" charset="0"/>
              </a:rPr>
              <a:t>Распределение </a:t>
            </a:r>
            <a:r>
              <a:rPr lang="ru-RU" sz="2800" dirty="0">
                <a:latin typeface="+mn-lt"/>
                <a:cs typeface="Times New Roman" panose="02020603050405020304" pitchFamily="18" charset="0"/>
              </a:rPr>
              <a:t>участников</a:t>
            </a:r>
            <a:r>
              <a:rPr lang="ru-RU" sz="2500" dirty="0">
                <a:latin typeface="+mn-lt"/>
                <a:cs typeface="Times New Roman" panose="02020603050405020304" pitchFamily="18" charset="0"/>
              </a:rPr>
              <a:t> по аудиториям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4502409" y="3573016"/>
            <a:ext cx="920535" cy="10150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225545" y="5508216"/>
            <a:ext cx="943724" cy="17834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7756086" y="5508216"/>
            <a:ext cx="948045" cy="17834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8159" t="10743" r="16502" b="21208"/>
          <a:stretch/>
        </p:blipFill>
        <p:spPr>
          <a:xfrm>
            <a:off x="7473280" y="1431421"/>
            <a:ext cx="2035214" cy="183589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10" name="Прямоугольник 9"/>
          <p:cNvSpPr/>
          <p:nvPr/>
        </p:nvSpPr>
        <p:spPr>
          <a:xfrm>
            <a:off x="6951725" y="3474322"/>
            <a:ext cx="2556769" cy="1826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случае, если фактическое количество участников, присутствующих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аудитории, больше числа ЭМ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компакт-диске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416105" y="1468155"/>
            <a:ext cx="6981840" cy="664702"/>
          </a:xfrm>
          <a:prstGeom prst="rect">
            <a:avLst/>
          </a:prstGeom>
          <a:noFill/>
          <a:ln w="28575"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каких случаях выполняется дополнительная печать ЭМ на экзамене  с применением технологии печати ЭМ в ППЭ? 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4038489" y="2689897"/>
            <a:ext cx="1830022" cy="751697"/>
          </a:xfrm>
          <a:prstGeom prst="rect">
            <a:avLst/>
          </a:prstGeom>
          <a:solidFill>
            <a:srgbClr val="D9DADB"/>
          </a:solidFill>
          <a:ln w="31750"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C00000"/>
                </a:solidFill>
                <a:cs typeface="Times New Roman" panose="02020603050405020304" pitchFamily="18" charset="0"/>
              </a:rPr>
              <a:t>Нажмите курсором на правильный ответ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16105" y="3474322"/>
            <a:ext cx="2562607" cy="182688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Дополнительная печать ЭМ не производится</a:t>
            </a:r>
          </a:p>
        </p:txBody>
      </p:sp>
    </p:spTree>
    <p:extLst>
      <p:ext uri="{BB962C8B-B14F-4D97-AF65-F5344CB8AC3E}">
        <p14:creationId xmlns="" xmlns:p14="http://schemas.microsoft.com/office/powerpoint/2010/main" val="31767363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" name="Рисунок 2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1393" t="4535" r="14088" b="3829"/>
          <a:stretch/>
        </p:blipFill>
        <p:spPr>
          <a:xfrm>
            <a:off x="8049344" y="5445224"/>
            <a:ext cx="1793394" cy="1266419"/>
          </a:xfrm>
          <a:prstGeom prst="rect">
            <a:avLst/>
          </a:prstGeom>
        </p:spPr>
      </p:pic>
      <p:sp>
        <p:nvSpPr>
          <p:cNvPr id="16" name="Заголовок 15"/>
          <p:cNvSpPr>
            <a:spLocks noGrp="1"/>
          </p:cNvSpPr>
          <p:nvPr>
            <p:ph type="title"/>
          </p:nvPr>
        </p:nvSpPr>
        <p:spPr>
          <a:xfrm>
            <a:off x="1856656" y="101352"/>
            <a:ext cx="8049344" cy="886493"/>
          </a:xfrm>
        </p:spPr>
        <p:txBody>
          <a:bodyPr>
            <a:noAutofit/>
          </a:bodyPr>
          <a:lstStyle/>
          <a:p>
            <a:r>
              <a:rPr lang="ru-RU" sz="2800" dirty="0" smtClean="0"/>
              <a:t>Завершение экзамена в аудитории ППЭ</a:t>
            </a:r>
            <a:endParaRPr lang="ru-RU" sz="2800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356069" y="2352377"/>
            <a:ext cx="2205442" cy="806145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600" b="1" dirty="0">
              <a:ln w="0"/>
              <a:solidFill>
                <a:srgbClr val="5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7349468" y="3597880"/>
            <a:ext cx="2205442" cy="788996"/>
          </a:xfrm>
          <a:prstGeom prst="round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chemeClr val="accent1">
                <a:lumMod val="40000"/>
                <a:lumOff val="60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600" b="1" dirty="0">
              <a:ln w="0"/>
              <a:solidFill>
                <a:srgbClr val="580000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4487" y="2352377"/>
            <a:ext cx="6490584" cy="806145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r>
              <a:rPr lang="ru-RU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Извлекает компакт диска с ЭМ из </a:t>
            </a:r>
            <a:r>
              <a:rPr lang="en-US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CD-</a:t>
            </a:r>
            <a:r>
              <a:rPr lang="ru-RU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привода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4487" y="3597880"/>
            <a:ext cx="6490584" cy="788996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r>
              <a:rPr lang="ru-RU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Собирает и упаковывает бланки регистрации и ответов в один возвратный доставочный пакет</a:t>
            </a:r>
          </a:p>
        </p:txBody>
      </p:sp>
      <p:sp>
        <p:nvSpPr>
          <p:cNvPr id="18" name="Прямоугольник 17"/>
          <p:cNvSpPr/>
          <p:nvPr/>
        </p:nvSpPr>
        <p:spPr>
          <a:xfrm>
            <a:off x="344487" y="5274792"/>
            <a:ext cx="6120681" cy="1339440"/>
          </a:xfrm>
          <a:prstGeom prst="rect">
            <a:avLst/>
          </a:prstGeom>
          <a:ln>
            <a:solidFill>
              <a:srgbClr val="006AB3"/>
            </a:solidFill>
          </a:ln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 комплектации бланков ответов №2 организатор должен следить, чтобы бланки ответов №2 одного участника лежали строго друг за другом: сверху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бланк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ответов №2 л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ист 1, </a:t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ним бланк ответов №2 лист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2, за ним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все дополнительные бланки ответов №2 данного участника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344488" y="1402591"/>
            <a:ext cx="9217023" cy="662332"/>
          </a:xfrm>
          <a:prstGeom prst="rect">
            <a:avLst/>
          </a:prstGeom>
          <a:ln w="28575">
            <a:solidFill>
              <a:srgbClr val="006AB3"/>
            </a:solidFill>
          </a:ln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800" b="1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Кто выполняет следующие функции, организатор 1 (оператор станции печати) или организатор 2 ?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7616568" y="2570965"/>
            <a:ext cx="1684444" cy="354555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1</a:t>
            </a:r>
          </a:p>
        </p:txBody>
      </p:sp>
      <p:sp>
        <p:nvSpPr>
          <p:cNvPr id="15" name="Прямоугольник 14"/>
          <p:cNvSpPr/>
          <p:nvPr/>
        </p:nvSpPr>
        <p:spPr>
          <a:xfrm>
            <a:off x="7609967" y="3811947"/>
            <a:ext cx="1684444" cy="354555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chemeClr val="accent1">
                    <a:lumMod val="7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2</a:t>
            </a:r>
          </a:p>
        </p:txBody>
      </p:sp>
      <p:sp>
        <p:nvSpPr>
          <p:cNvPr id="17" name="Прямоугольник 16"/>
          <p:cNvSpPr/>
          <p:nvPr/>
        </p:nvSpPr>
        <p:spPr>
          <a:xfrm>
            <a:off x="6835071" y="4725720"/>
            <a:ext cx="1830567" cy="651187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E2001A"/>
                </a:solidFill>
                <a:cs typeface="Times New Roman" panose="02020603050405020304" pitchFamily="18" charset="0"/>
              </a:rPr>
              <a:t>Для проверки используйте клавишу «пробел»</a:t>
            </a:r>
          </a:p>
        </p:txBody>
      </p:sp>
      <p:sp>
        <p:nvSpPr>
          <p:cNvPr id="19" name="Нашивка 18"/>
          <p:cNvSpPr/>
          <p:nvPr/>
        </p:nvSpPr>
        <p:spPr>
          <a:xfrm rot="10800000">
            <a:off x="6980150" y="3866869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0" name="Нашивка 19"/>
          <p:cNvSpPr/>
          <p:nvPr/>
        </p:nvSpPr>
        <p:spPr>
          <a:xfrm rot="10800000">
            <a:off x="6980150" y="2570965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4190225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/>
      <p:bldP spid="15" grpId="0"/>
    </p:bld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Заголовок 37"/>
          <p:cNvSpPr>
            <a:spLocks noGrp="1"/>
          </p:cNvSpPr>
          <p:nvPr>
            <p:ph type="title"/>
          </p:nvPr>
        </p:nvSpPr>
        <p:spPr>
          <a:xfrm>
            <a:off x="1856656" y="51195"/>
            <a:ext cx="8049344" cy="886493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Завершение экзамена в аудитории ППЭ </a:t>
            </a:r>
            <a:endParaRPr lang="ru-RU" sz="2800" dirty="0"/>
          </a:p>
        </p:txBody>
      </p:sp>
      <p:sp>
        <p:nvSpPr>
          <p:cNvPr id="39" name="Содержимое 38"/>
          <p:cNvSpPr>
            <a:spLocks noGrp="1"/>
          </p:cNvSpPr>
          <p:nvPr>
            <p:ph idx="1"/>
          </p:nvPr>
        </p:nvSpPr>
        <p:spPr>
          <a:xfrm>
            <a:off x="275707" y="1359601"/>
            <a:ext cx="4954911" cy="482533"/>
          </a:xfrm>
          <a:ln w="28575">
            <a:solidFill>
              <a:srgbClr val="006AB3"/>
            </a:solidFill>
          </a:ln>
        </p:spPr>
        <p:txBody>
          <a:bodyPr anchor="ctr">
            <a:noAutofit/>
          </a:bodyPr>
          <a:lstStyle/>
          <a:p>
            <a:pPr marL="41768" indent="329235">
              <a:buNone/>
            </a:pPr>
            <a:r>
              <a:rPr lang="ru-RU" sz="1800" b="1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Кто выполняет следующие функции?</a:t>
            </a:r>
            <a:endParaRPr lang="ru-RU" sz="18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252196" y="5781438"/>
            <a:ext cx="2245804" cy="815914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2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2479" y="5781438"/>
            <a:ext cx="6484818" cy="815914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Подпись протокола</a:t>
            </a:r>
            <a:endParaRPr lang="ru-RU" sz="16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7218669" y="2166510"/>
            <a:ext cx="2270639" cy="538081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2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272479" y="2166510"/>
            <a:ext cx="6500905" cy="53710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Кнопка «Экзамен завершен» в ПО</a:t>
            </a:r>
          </a:p>
        </p:txBody>
      </p:sp>
      <p:sp>
        <p:nvSpPr>
          <p:cNvPr id="40" name="Скругленный прямоугольник 39"/>
          <p:cNvSpPr/>
          <p:nvPr/>
        </p:nvSpPr>
        <p:spPr>
          <a:xfrm>
            <a:off x="7226011" y="2869830"/>
            <a:ext cx="2263297" cy="544437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2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1" name="Скругленный прямоугольник 40"/>
          <p:cNvSpPr/>
          <p:nvPr/>
        </p:nvSpPr>
        <p:spPr>
          <a:xfrm>
            <a:off x="272480" y="2869830"/>
            <a:ext cx="6500904" cy="544437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Выгружает электронный журнал работы станции печати</a:t>
            </a:r>
          </a:p>
        </p:txBody>
      </p:sp>
      <p:sp>
        <p:nvSpPr>
          <p:cNvPr id="44" name="Скругленный прямоугольник 43"/>
          <p:cNvSpPr/>
          <p:nvPr/>
        </p:nvSpPr>
        <p:spPr>
          <a:xfrm>
            <a:off x="7209921" y="3635601"/>
            <a:ext cx="2270639" cy="1017535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2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5" name="Скругленный прямоугольник 44"/>
          <p:cNvSpPr/>
          <p:nvPr/>
        </p:nvSpPr>
        <p:spPr>
          <a:xfrm>
            <a:off x="272480" y="3634195"/>
            <a:ext cx="6500904" cy="1018941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Кнопка «Печать протокола» </a:t>
            </a:r>
            <a:r>
              <a:rPr lang="ru-RU" sz="1600" dirty="0" smtClean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казывается результат печати и использования ЭМ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аудитории, вводится для всех пунктов в открывшемся окне соответствующее количество экземпляров ЭМ), </a:t>
            </a:r>
            <a:r>
              <a:rPr lang="ru-RU" sz="1600" dirty="0" smtClean="0">
                <a:latin typeface="Arial" panose="020B0604020202020204" pitchFamily="34" charset="0"/>
                <a:cs typeface="Arial" panose="020B0604020202020204" pitchFamily="34" charset="0"/>
              </a:rPr>
              <a:t>кнопка </a:t>
            </a:r>
            <a:r>
              <a:rPr lang="ru-RU" sz="1600" dirty="0">
                <a:latin typeface="Arial" panose="020B0604020202020204" pitchFamily="34" charset="0"/>
                <a:cs typeface="Arial" panose="020B0604020202020204" pitchFamily="34" charset="0"/>
              </a:rPr>
              <a:t>«Продолжить»</a:t>
            </a:r>
            <a:endParaRPr lang="ru-RU" sz="1600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7" name="Скругленный прямоугольник 46"/>
          <p:cNvSpPr/>
          <p:nvPr/>
        </p:nvSpPr>
        <p:spPr>
          <a:xfrm>
            <a:off x="7215717" y="4872011"/>
            <a:ext cx="2273591" cy="567172"/>
          </a:xfrm>
          <a:prstGeom prst="roundRect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1200" b="1" dirty="0">
              <a:ln w="0"/>
              <a:solidFill>
                <a:schemeClr val="tx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ea typeface="Verdana" panose="020B0604030504040204" pitchFamily="34" charset="0"/>
              <a:cs typeface="Verdana" panose="020B0604030504040204" pitchFamily="34" charset="0"/>
            </a:endParaRPr>
          </a:p>
        </p:txBody>
      </p:sp>
      <p:sp>
        <p:nvSpPr>
          <p:cNvPr id="48" name="Скругленный прямоугольник 47"/>
          <p:cNvSpPr/>
          <p:nvPr/>
        </p:nvSpPr>
        <p:spPr>
          <a:xfrm>
            <a:off x="279017" y="4876992"/>
            <a:ext cx="6500905" cy="641549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r>
              <a:rPr lang="ru-RU" sz="1600" dirty="0">
                <a:ln w="0"/>
                <a:solidFill>
                  <a:schemeClr val="tx1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cs typeface="Arial" panose="020B0604020202020204" pitchFamily="34" charset="0"/>
              </a:rPr>
              <a:t>Проверка правильности сведений указанных в протоколе, при необходимости повторная печать протокола</a:t>
            </a:r>
          </a:p>
        </p:txBody>
      </p:sp>
      <p:sp>
        <p:nvSpPr>
          <p:cNvPr id="19" name="Прямоугольник 18"/>
          <p:cNvSpPr/>
          <p:nvPr/>
        </p:nvSpPr>
        <p:spPr>
          <a:xfrm>
            <a:off x="7460454" y="2238246"/>
            <a:ext cx="1684444" cy="354555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rgbClr val="E200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1</a:t>
            </a:r>
          </a:p>
        </p:txBody>
      </p:sp>
      <p:sp>
        <p:nvSpPr>
          <p:cNvPr id="20" name="Прямоугольник 19"/>
          <p:cNvSpPr/>
          <p:nvPr/>
        </p:nvSpPr>
        <p:spPr>
          <a:xfrm>
            <a:off x="7581257" y="2851888"/>
            <a:ext cx="1563641" cy="600776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rgbClr val="E200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Технический </a:t>
            </a:r>
            <a:r>
              <a:rPr lang="ru-RU" sz="1600" b="1" dirty="0" smtClean="0">
                <a:ln w="0"/>
                <a:solidFill>
                  <a:srgbClr val="E200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ru-RU" sz="1600" b="1" dirty="0" smtClean="0">
                <a:ln w="0"/>
                <a:solidFill>
                  <a:srgbClr val="E200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1600" b="1" dirty="0" smtClean="0">
                <a:ln w="0"/>
                <a:solidFill>
                  <a:srgbClr val="E200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специалист</a:t>
            </a:r>
            <a:endParaRPr lang="ru-RU" sz="1600" b="1" dirty="0">
              <a:ln w="0"/>
              <a:solidFill>
                <a:srgbClr val="E2001A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7477321" y="3971522"/>
            <a:ext cx="1684444" cy="354555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rgbClr val="E200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1</a:t>
            </a:r>
          </a:p>
        </p:txBody>
      </p:sp>
      <p:sp>
        <p:nvSpPr>
          <p:cNvPr id="22" name="Прямоугольник 21"/>
          <p:cNvSpPr/>
          <p:nvPr/>
        </p:nvSpPr>
        <p:spPr>
          <a:xfrm>
            <a:off x="7486144" y="4974156"/>
            <a:ext cx="1684444" cy="354555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rgbClr val="E200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1</a:t>
            </a:r>
          </a:p>
        </p:txBody>
      </p:sp>
      <p:sp>
        <p:nvSpPr>
          <p:cNvPr id="23" name="Прямоугольник 22"/>
          <p:cNvSpPr/>
          <p:nvPr/>
        </p:nvSpPr>
        <p:spPr>
          <a:xfrm>
            <a:off x="7277531" y="5787115"/>
            <a:ext cx="2211777" cy="846997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600" b="1" dirty="0">
                <a:ln w="0"/>
                <a:solidFill>
                  <a:srgbClr val="E200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Организатор 1, 2, </a:t>
            </a:r>
          </a:p>
          <a:p>
            <a:pPr algn="ctr"/>
            <a:r>
              <a:rPr lang="ru-RU" sz="1600" b="1" dirty="0">
                <a:ln w="0"/>
                <a:solidFill>
                  <a:srgbClr val="E200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технический специалист</a:t>
            </a:r>
          </a:p>
        </p:txBody>
      </p:sp>
      <p:sp>
        <p:nvSpPr>
          <p:cNvPr id="25" name="Прямоугольник 24"/>
          <p:cNvSpPr/>
          <p:nvPr/>
        </p:nvSpPr>
        <p:spPr>
          <a:xfrm rot="1022013">
            <a:off x="7507735" y="1248271"/>
            <a:ext cx="1830567" cy="651187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E2001A"/>
                </a:solidFill>
                <a:cs typeface="Times New Roman" panose="02020603050405020304" pitchFamily="18" charset="0"/>
              </a:rPr>
              <a:t>Для проверки используйте клавишу «пробел»</a:t>
            </a:r>
          </a:p>
        </p:txBody>
      </p:sp>
      <p:sp>
        <p:nvSpPr>
          <p:cNvPr id="26" name="Нашивка 25"/>
          <p:cNvSpPr/>
          <p:nvPr/>
        </p:nvSpPr>
        <p:spPr>
          <a:xfrm rot="10800000">
            <a:off x="6880607" y="2293005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7" name="Нашивка 26"/>
          <p:cNvSpPr/>
          <p:nvPr/>
        </p:nvSpPr>
        <p:spPr>
          <a:xfrm rot="10800000">
            <a:off x="6880607" y="2999993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8" name="Нашивка 27"/>
          <p:cNvSpPr/>
          <p:nvPr/>
        </p:nvSpPr>
        <p:spPr>
          <a:xfrm rot="10800000">
            <a:off x="6880607" y="3896209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9" name="Нашивка 28"/>
          <p:cNvSpPr/>
          <p:nvPr/>
        </p:nvSpPr>
        <p:spPr>
          <a:xfrm rot="10800000">
            <a:off x="6880607" y="5055710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30" name="Нашивка 29"/>
          <p:cNvSpPr/>
          <p:nvPr/>
        </p:nvSpPr>
        <p:spPr>
          <a:xfrm rot="10800000">
            <a:off x="6880607" y="6169224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8788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3003983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20" grpId="0"/>
      <p:bldP spid="21" grpId="0"/>
      <p:bldP spid="22" grpId="0"/>
      <p:bldP spid="23" grpId="0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>
                <a:latin typeface="+mn-lt"/>
                <a:cs typeface="Times New Roman" panose="02020603050405020304" pitchFamily="18" charset="0"/>
              </a:rPr>
              <a:t>Распределение участников по аудиториям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155047" y="5397349"/>
            <a:ext cx="920535" cy="1015024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577838" y="5397349"/>
            <a:ext cx="968598" cy="1783440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flipH="1">
            <a:off x="7750050" y="5397349"/>
            <a:ext cx="998361" cy="178344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4" cstate="print"/>
          <a:srcRect l="8160" t="10743" r="16502" b="21208"/>
          <a:stretch/>
        </p:blipFill>
        <p:spPr>
          <a:xfrm>
            <a:off x="7329264" y="1477069"/>
            <a:ext cx="2190795" cy="190604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Прямоугольник 8"/>
          <p:cNvSpPr/>
          <p:nvPr/>
        </p:nvSpPr>
        <p:spPr>
          <a:xfrm>
            <a:off x="3661446" y="3718934"/>
            <a:ext cx="2541655" cy="14657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ППЭ-01-01 «Протокол технической готовности аудитории для печати ЭМ в аудитории ППЭ»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44488" y="1477069"/>
            <a:ext cx="6706494" cy="727795"/>
          </a:xfrm>
          <a:prstGeom prst="rect">
            <a:avLst/>
          </a:prstGeom>
          <a:noFill/>
          <a:ln w="28575"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какой форме ППЭ фиксируется время загрузки ключа расшифровки ЭМ?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4146853" y="2580210"/>
            <a:ext cx="1830567" cy="651187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E2001A"/>
                </a:solidFill>
                <a:cs typeface="Times New Roman" panose="02020603050405020304" pitchFamily="18" charset="0"/>
              </a:rPr>
              <a:t>Нажмите курсором на правильный </a:t>
            </a:r>
            <a:r>
              <a:rPr lang="ru-RU" sz="1200" b="1" dirty="0" err="1">
                <a:solidFill>
                  <a:srgbClr val="E2001A"/>
                </a:solidFill>
                <a:cs typeface="Times New Roman" panose="02020603050405020304" pitchFamily="18" charset="0"/>
              </a:rPr>
              <a:t>ответв</a:t>
            </a:r>
            <a:endParaRPr lang="ru-RU" sz="1200" b="1" dirty="0">
              <a:solidFill>
                <a:srgbClr val="E2001A"/>
              </a:solidFill>
              <a:cs typeface="Times New Roman" panose="02020603050405020304" pitchFamily="18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44488" y="3718934"/>
            <a:ext cx="2541655" cy="14657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ППЭ-23 «Протокол печати ЭМ в аудитории»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6978404" y="3718934"/>
            <a:ext cx="2541655" cy="146579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 algn="ctr"/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Форма ППЭ 01-01-У «Протокол технической готовности ППЭ к экзамену в устной форме»</a:t>
            </a:r>
          </a:p>
        </p:txBody>
      </p:sp>
    </p:spTree>
    <p:extLst>
      <p:ext uri="{BB962C8B-B14F-4D97-AF65-F5344CB8AC3E}">
        <p14:creationId xmlns="" xmlns:p14="http://schemas.microsoft.com/office/powerpoint/2010/main" val="11788672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6656" y="78016"/>
            <a:ext cx="8049344" cy="886493"/>
          </a:xfrm>
        </p:spPr>
        <p:txBody>
          <a:bodyPr>
            <a:noAutofit/>
          </a:bodyPr>
          <a:lstStyle/>
          <a:p>
            <a:r>
              <a:rPr lang="ru-RU" sz="2800" dirty="0">
                <a:latin typeface="+mn-lt"/>
                <a:cs typeface="Times New Roman" panose="02020603050405020304" pitchFamily="18" charset="0"/>
              </a:rPr>
              <a:t>Завершение экзамена в аудитории ППЭ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 cstate="print"/>
          <a:stretch>
            <a:fillRect/>
          </a:stretch>
        </p:blipFill>
        <p:spPr>
          <a:xfrm>
            <a:off x="7977336" y="2158702"/>
            <a:ext cx="1828126" cy="1600004"/>
          </a:xfrm>
          <a:prstGeom prst="rect">
            <a:avLst/>
          </a:prstGeom>
        </p:spPr>
      </p:pic>
      <p:sp>
        <p:nvSpPr>
          <p:cNvPr id="6" name="Скругленный прямоугольник 5"/>
          <p:cNvSpPr/>
          <p:nvPr/>
        </p:nvSpPr>
        <p:spPr>
          <a:xfrm>
            <a:off x="272480" y="2151587"/>
            <a:ext cx="7416824" cy="55733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Возвратный доставочный пакет с бланками участников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том числе с доп. бланками ответов № 2)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72480" y="2857044"/>
            <a:ext cx="7416824" cy="49583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Неиспользованные дополнительные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бланки ответов №2, черновики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80120" y="3503904"/>
            <a:ext cx="7416824" cy="42922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ВДП с распечатанными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ЭМ,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имеющими 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брак и/или </a:t>
            </a: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испорченными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272480" y="4653135"/>
            <a:ext cx="7416824" cy="42794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Сейф-пакет с электронным носителем, в котором он был выдан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72480" y="5229200"/>
            <a:ext cx="7416824" cy="571956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Запечатанный конверт с использованными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черновиками участников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72480" y="5949280"/>
            <a:ext cx="7416824" cy="752728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Формы, протоколы, служебные записки,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заполненные в аудитории, в том числе протокол печати ЭМ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аудитории ППЭ (ППЭ-23)</a:t>
            </a:r>
          </a:p>
        </p:txBody>
      </p:sp>
      <p:sp>
        <p:nvSpPr>
          <p:cNvPr id="12" name="Прямоугольник 11"/>
          <p:cNvSpPr/>
          <p:nvPr/>
        </p:nvSpPr>
        <p:spPr>
          <a:xfrm rot="1819160">
            <a:off x="7900055" y="5765381"/>
            <a:ext cx="1830567" cy="651187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E2001A"/>
                </a:solidFill>
                <a:cs typeface="Times New Roman" panose="02020603050405020304" pitchFamily="18" charset="0"/>
              </a:rPr>
              <a:t>Для проверки используйте клавишу «пробел»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72480" y="1367324"/>
            <a:ext cx="9361040" cy="662332"/>
          </a:xfrm>
          <a:prstGeom prst="rect">
            <a:avLst/>
          </a:prstGeom>
          <a:ln w="28575">
            <a:solidFill>
              <a:srgbClr val="006AB3"/>
            </a:solidFill>
          </a:ln>
        </p:spPr>
        <p:txBody>
          <a:bodyPr wrap="square" lIns="107287" tIns="53643" rIns="107287" bIns="53643">
            <a:spAutoFit/>
          </a:bodyPr>
          <a:lstStyle/>
          <a:p>
            <a:pPr marL="265354" indent="-265354" algn="ctr">
              <a:tabLst>
                <a:tab pos="135953" algn="l"/>
              </a:tabLst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материалы руководитель ППЭ принимает от ответственных организаторов каждой аудитории ППЭ в штабе ППЭ?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280120" y="4077070"/>
            <a:ext cx="7416824" cy="42794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Сейф-пакет с КИМ участников ЕГЭ</a:t>
            </a:r>
            <a:endParaRPr lang="ru-RU" sz="1600" b="1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1253645286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72625" y="3441611"/>
            <a:ext cx="1636801" cy="256180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52082" y="168954"/>
            <a:ext cx="5845140" cy="886493"/>
          </a:xfrm>
        </p:spPr>
        <p:txBody>
          <a:bodyPr>
            <a:noAutofit/>
          </a:bodyPr>
          <a:lstStyle/>
          <a:p>
            <a:r>
              <a:rPr lang="ru-RU" sz="2800" dirty="0" smtClean="0">
                <a:latin typeface="+mn-lt"/>
              </a:rPr>
              <a:t>Подготовка экзамена:</a:t>
            </a:r>
            <a:br>
              <a:rPr lang="ru-RU" sz="2800" dirty="0" smtClean="0">
                <a:latin typeface="+mn-lt"/>
              </a:rPr>
            </a:br>
            <a:r>
              <a:rPr lang="ru-RU" sz="2800" dirty="0" smtClean="0">
                <a:latin typeface="+mn-lt"/>
              </a:rPr>
              <a:t> Техническая </a:t>
            </a:r>
            <a:r>
              <a:rPr lang="ru-RU" sz="2800" dirty="0">
                <a:latin typeface="+mn-lt"/>
              </a:rPr>
              <a:t>подготовка аудитории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idx="1"/>
          </p:nvPr>
        </p:nvSpPr>
        <p:spPr>
          <a:xfrm>
            <a:off x="128464" y="1268662"/>
            <a:ext cx="9649072" cy="906049"/>
          </a:xfrm>
        </p:spPr>
        <p:txBody>
          <a:bodyPr>
            <a:normAutofit/>
          </a:bodyPr>
          <a:lstStyle/>
          <a:p>
            <a:pPr marL="41768" indent="235870" algn="ctr">
              <a:buNone/>
            </a:pPr>
            <a:r>
              <a:rPr lang="ru-RU" sz="1600" dirty="0">
                <a:solidFill>
                  <a:srgbClr val="E200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позднее, чем за 5 календарных дней до начала экзаменов технический специалист должен провести техническую подготовку ППЭ и передать статус о завершении технической подготовки </a:t>
            </a:r>
            <a:r>
              <a:rPr lang="ru-RU" sz="1600" dirty="0" smtClean="0">
                <a:solidFill>
                  <a:srgbClr val="E200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rgbClr val="E2001A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rgbClr val="E200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</a:t>
            </a:r>
            <a:r>
              <a:rPr lang="ru-RU" sz="1600" dirty="0">
                <a:solidFill>
                  <a:srgbClr val="E2001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систему мониторинга готовности ППЭ с помощью рабочей станции в штабе ППЭ</a:t>
            </a:r>
          </a:p>
          <a:p>
            <a:pPr marL="41768" indent="235870" algn="just">
              <a:buNone/>
            </a:pPr>
            <a:endParaRPr lang="ru-RU" sz="1600" dirty="0">
              <a:solidFill>
                <a:srgbClr val="E2001A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194471" y="3214101"/>
            <a:ext cx="4602510" cy="3016822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pPr>
              <a:spcAft>
                <a:spcPts val="704"/>
              </a:spcAft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Установка и настройка рабочей станции </a:t>
            </a:r>
          </a:p>
          <a:p>
            <a:pPr>
              <a:spcAft>
                <a:spcPts val="704"/>
              </a:spcAft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печати ЭМ</a:t>
            </a:r>
          </a:p>
          <a:p>
            <a:pPr marL="212338" indent="-212338" eaLnBrk="0" fontAlgn="base" hangingPunct="0">
              <a:spcAft>
                <a:spcPts val="704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Проверка соответствия технического оснащения компьютеров предъявляемым минимальным требованиям</a:t>
            </a:r>
          </a:p>
          <a:p>
            <a:pPr marL="212338" indent="-212338" eaLnBrk="0" fontAlgn="base" hangingPunct="0">
              <a:spcAft>
                <a:spcPts val="704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Установка ПО Печать ЭМ в ППЭ и подключение локального лазерного принтера</a:t>
            </a:r>
          </a:p>
          <a:p>
            <a:pPr marL="212338" indent="-212338" eaLnBrk="0" fontAlgn="base" hangingPunct="0">
              <a:spcAft>
                <a:spcPts val="704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Проверка оборудования средствами ПО: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</a:br>
            <a:r>
              <a:rPr lang="en-US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CD-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привод, принтер</a:t>
            </a:r>
          </a:p>
          <a:p>
            <a:pPr marL="212338" indent="-212338" eaLnBrk="0" fontAlgn="base" hangingPunct="0">
              <a:spcAft>
                <a:spcPts val="704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Проверка ресурса картриджа на принтере</a:t>
            </a:r>
          </a:p>
          <a:p>
            <a:pPr marL="212338" indent="-212338" eaLnBrk="0" fontAlgn="base" hangingPunct="0">
              <a:spcAft>
                <a:spcPts val="704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Подготовка необходимого количества бумаги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36259" y="2537745"/>
            <a:ext cx="1252735" cy="1541828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99806" y="2418768"/>
            <a:ext cx="1446072" cy="1779781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416496" y="2496196"/>
            <a:ext cx="4104456" cy="354555"/>
          </a:xfrm>
          <a:prstGeom prst="rect">
            <a:avLst/>
          </a:prstGeom>
          <a:noFill/>
        </p:spPr>
        <p:txBody>
          <a:bodyPr wrap="square" lIns="107287" tIns="53643" rIns="107287" bIns="53643" rtlCol="0">
            <a:spAutoFit/>
          </a:bodyPr>
          <a:lstStyle/>
          <a:p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Действия технического специалиста:</a:t>
            </a:r>
            <a:endParaRPr lang="ru-RU" sz="1600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05128" y="5132139"/>
            <a:ext cx="3276364" cy="1116302"/>
          </a:xfrm>
          <a:prstGeom prst="rect">
            <a:avLst/>
          </a:prstGeom>
          <a:ln>
            <a:noFill/>
          </a:ln>
        </p:spPr>
        <p:txBody>
          <a:bodyPr wrap="square" lIns="107287" tIns="53643" rIns="107287" bIns="53643">
            <a:spAutoFit/>
          </a:bodyPr>
          <a:lstStyle/>
          <a:p>
            <a:pPr marL="201162" indent="-201162">
              <a:lnSpc>
                <a:spcPct val="150000"/>
              </a:lnSpc>
              <a:spcAft>
                <a:spcPts val="31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Рабочая станция (компьютер)</a:t>
            </a:r>
          </a:p>
          <a:p>
            <a:pPr marL="201162" indent="-201162">
              <a:lnSpc>
                <a:spcPct val="150000"/>
              </a:lnSpc>
              <a:buFont typeface="Arial" panose="020B0604020202020204" pitchFamily="34" charset="0"/>
              <a:buChar char="•"/>
            </a:pPr>
            <a:r>
              <a:rPr lang="ru-RU" sz="1400" dirty="0">
                <a:ln w="0"/>
                <a:solidFill>
                  <a:srgbClr val="E2001A"/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ea typeface="Verdana" panose="020B0604030504040204" pitchFamily="34" charset="0"/>
                <a:cs typeface="Verdana" panose="020B0604030504040204" pitchFamily="34" charset="0"/>
              </a:rPr>
              <a:t>Сетевые подключения (отсутствуют)</a:t>
            </a:r>
          </a:p>
          <a:p>
            <a:pPr marL="201162" indent="-201162">
              <a:lnSpc>
                <a:spcPct val="150000"/>
              </a:lnSpc>
              <a:spcAft>
                <a:spcPts val="310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Локальный лазерный принтер</a:t>
            </a:r>
          </a:p>
        </p:txBody>
      </p:sp>
      <p:sp>
        <p:nvSpPr>
          <p:cNvPr id="13" name="Прямоугольник 12"/>
          <p:cNvSpPr/>
          <p:nvPr/>
        </p:nvSpPr>
        <p:spPr>
          <a:xfrm>
            <a:off x="6314938" y="4433643"/>
            <a:ext cx="3061880" cy="432012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>
              <a:lnSpc>
                <a:spcPct val="150000"/>
              </a:lnSpc>
              <a:spcAft>
                <a:spcPts val="310"/>
              </a:spcAft>
            </a:pP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</a:rPr>
              <a:t>Технические требования:</a:t>
            </a:r>
          </a:p>
        </p:txBody>
      </p:sp>
    </p:spTree>
    <p:extLst>
      <p:ext uri="{BB962C8B-B14F-4D97-AF65-F5344CB8AC3E}">
        <p14:creationId xmlns="" xmlns:p14="http://schemas.microsoft.com/office/powerpoint/2010/main" val="29998914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56656" y="78016"/>
            <a:ext cx="8049344" cy="886493"/>
          </a:xfrm>
        </p:spPr>
        <p:txBody>
          <a:bodyPr>
            <a:noAutofit/>
          </a:bodyPr>
          <a:lstStyle/>
          <a:p>
            <a:r>
              <a:rPr lang="ru-RU" sz="2800" dirty="0">
                <a:latin typeface="+mn-lt"/>
                <a:cs typeface="Times New Roman" panose="02020603050405020304" pitchFamily="18" charset="0"/>
              </a:rPr>
              <a:t>Завершение экзамена в ППЭ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344488" y="2119581"/>
            <a:ext cx="6620144" cy="58933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Возвратный доставочный пакет с бланками участников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(в том числе с доп. бланками ответов № 2)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344488" y="2843515"/>
            <a:ext cx="6620144" cy="65749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Неиспользованные: доставочные пакеты с ИК,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ИК, дополнительные бланки ответов №2, черновики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344488" y="3636963"/>
            <a:ext cx="6620144" cy="50534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ЭМ, имеющие брак и/или испорченные </a:t>
            </a:r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344488" y="4278259"/>
            <a:ext cx="6620144" cy="590901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Комплект распечатанных ЭМ и использованный(-</a:t>
            </a:r>
            <a:r>
              <a:rPr lang="ru-RU" sz="1600" b="1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ые</a:t>
            </a:r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)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компакт-диск(-и) с электронными ЭМ</a:t>
            </a: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344488" y="5023191"/>
            <a:ext cx="6620144" cy="56604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Запечатанный конверт с использованными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черновиками участников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344488" y="5743271"/>
            <a:ext cx="6620144" cy="95873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Формы, протоколы, служебные записки,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заполненные в аудитории, в том числе протокол печати ЭМ </a:t>
            </a:r>
          </a:p>
          <a:p>
            <a:pPr algn="ctr"/>
            <a:r>
              <a:rPr lang="ru-RU" sz="16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аудитории ППЭ (ППЭ-23)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7776528" y="4869160"/>
            <a:ext cx="1830567" cy="651187"/>
          </a:xfrm>
          <a:prstGeom prst="rect">
            <a:avLst/>
          </a:prstGeom>
          <a:solidFill>
            <a:srgbClr val="D9DADB"/>
          </a:solidFill>
          <a:ln>
            <a:solidFill>
              <a:srgbClr val="87888A"/>
            </a:solidFill>
          </a:ln>
          <a:scene3d>
            <a:camera prst="orthographicFront">
              <a:rot lat="1200000" lon="0" rev="600000"/>
            </a:camera>
            <a:lightRig rig="threePt" dir="t"/>
          </a:scene3d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200" b="1" dirty="0">
                <a:solidFill>
                  <a:srgbClr val="E2001A"/>
                </a:solidFill>
                <a:cs typeface="Times New Roman" panose="02020603050405020304" pitchFamily="18" charset="0"/>
              </a:rPr>
              <a:t>Для проверки нажмите курсором на вариант ответа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44488" y="1364790"/>
            <a:ext cx="9217024" cy="662332"/>
          </a:xfrm>
          <a:prstGeom prst="rect">
            <a:avLst/>
          </a:prstGeom>
          <a:ln w="28575">
            <a:solidFill>
              <a:srgbClr val="006AB3"/>
            </a:solidFill>
          </a:ln>
        </p:spPr>
        <p:txBody>
          <a:bodyPr wrap="square" lIns="107287" tIns="53643" rIns="107287" bIns="53643">
            <a:spAutoFit/>
          </a:bodyPr>
          <a:lstStyle/>
          <a:p>
            <a:pPr marL="265354" indent="-265354" algn="ctr">
              <a:tabLst>
                <a:tab pos="135953" algn="l"/>
              </a:tabLst>
            </a:pPr>
            <a:r>
              <a:rPr lang="ru-RU" sz="18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материалы член ГЭК получает от руководителя ППЭ дополнительно при использовании процедуры печати ЭМ в аудиториях ППЭ?</a:t>
            </a:r>
            <a:endParaRPr lang="ru-RU" sz="18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03053" y="4278259"/>
            <a:ext cx="628403" cy="68748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203053" y="5878897"/>
            <a:ext cx="628403" cy="687483"/>
          </a:xfrm>
          <a:prstGeom prst="rect">
            <a:avLst/>
          </a:prstGeom>
        </p:spPr>
      </p:pic>
      <p:pic>
        <p:nvPicPr>
          <p:cNvPr id="16" name="Объект 3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977336" y="2158702"/>
            <a:ext cx="1828126" cy="1600004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644567072"/>
      </p:ext>
    </p:extLst>
  </p:cSld>
  <p:clrMapOvr>
    <a:masterClrMapping/>
  </p:clrMapOvr>
  <mc:AlternateContent xmlns:mc="http://schemas.openxmlformats.org/markup-compatibility/2006">
    <mc:Choice xmlns="" xmlns:p14="http://schemas.microsoft.com/office/powerpoint/2010/main" Requires="p14">
      <p:transition spd="slow" p14:dur="2000" advClick="0"/>
    </mc:Choice>
    <mc:Fallback>
      <p:transition spd="slow" advClick="0"/>
    </mc:Fallback>
  </mc:AlternateContent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36092" y="1194862"/>
            <a:ext cx="1427132" cy="1492752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ru-RU" sz="28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Подготовка экзамена. </a:t>
            </a:r>
            <a:br>
              <a:rPr lang="ru-RU" sz="28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</a:br>
            <a:r>
              <a:rPr lang="ru-RU" sz="2800" dirty="0" smtClean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Техническая </a:t>
            </a:r>
            <a:r>
              <a:rPr lang="ru-RU" sz="2800" dirty="0">
                <a:latin typeface="+mn-lt"/>
                <a:ea typeface="Verdana" panose="020B0604030504040204" pitchFamily="34" charset="0"/>
                <a:cs typeface="Verdana" panose="020B0604030504040204" pitchFamily="34" charset="0"/>
              </a:rPr>
              <a:t>подготовка штаба ППЭ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5265035" y="3156734"/>
            <a:ext cx="4446494" cy="2406399"/>
          </a:xfrm>
          <a:prstGeom prst="rect">
            <a:avLst/>
          </a:prstGeom>
          <a:ln>
            <a:noFill/>
          </a:ln>
        </p:spPr>
        <p:txBody>
          <a:bodyPr wrap="square" lIns="107287" tIns="53643" rIns="107287" bIns="53643">
            <a:spAutoFit/>
          </a:bodyPr>
          <a:lstStyle/>
          <a:p>
            <a:pPr marL="201162" indent="-201162">
              <a:spcAft>
                <a:spcPts val="704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Резервная рабочая станция для замены рабочей станции печати ЭМ или рабочей станции в штабе ППЭ</a:t>
            </a:r>
          </a:p>
          <a:p>
            <a:pPr marL="201162" indent="-201162">
              <a:spcAft>
                <a:spcPts val="704"/>
              </a:spcAft>
              <a:buFont typeface="Arial" panose="020B0604020202020204" pitchFamily="34" charset="0"/>
              <a:buChar char="•"/>
            </a:pPr>
            <a:r>
              <a:rPr lang="en-US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USB-</a:t>
            </a:r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модем</a:t>
            </a:r>
          </a:p>
          <a:p>
            <a:pPr marL="201162" indent="-201162">
              <a:spcAft>
                <a:spcPts val="704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Внешний (резервный) оптический привод для чтения компакт-дисков (CDROM) (1 на ППЭ)</a:t>
            </a:r>
          </a:p>
          <a:p>
            <a:pPr marL="201162" indent="-201162">
              <a:spcAft>
                <a:spcPts val="704"/>
              </a:spcAft>
              <a:buFont typeface="Arial" panose="020B0604020202020204" pitchFamily="34" charset="0"/>
              <a:buChar char="•"/>
            </a:pPr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Лазерный принтер, запасные картриджи</a:t>
            </a:r>
          </a:p>
          <a:p>
            <a:pPr marL="201162" indent="-201162">
              <a:spcAft>
                <a:spcPts val="704"/>
              </a:spcAft>
              <a:buFont typeface="Arial" panose="020B0604020202020204" pitchFamily="34" charset="0"/>
              <a:buChar char="•"/>
            </a:pPr>
            <a:r>
              <a:rPr lang="ru-RU" sz="1400" dirty="0" err="1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Флеш</a:t>
            </a:r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-накопитель для переноса ключа доступа к ЭМ в аудитории проведения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2546" y="1027282"/>
            <a:ext cx="1485177" cy="1827911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4608" y="1535984"/>
            <a:ext cx="351219" cy="40525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7162" y="5831810"/>
            <a:ext cx="513145" cy="63156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88620" y="5824597"/>
            <a:ext cx="623939" cy="657487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85172" y="2623520"/>
            <a:ext cx="4930092" cy="4345391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eaLnBrk="0" fontAlgn="base" hangingPunct="0">
              <a:spcAft>
                <a:spcPts val="704"/>
              </a:spcAft>
              <a:defRPr/>
            </a:pPr>
            <a:r>
              <a:rPr lang="ru-RU" sz="1400" b="1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Состав работ в штабе ППЭ (действия технического специалиста):</a:t>
            </a:r>
          </a:p>
          <a:p>
            <a:pPr marL="424676" indent="-424676" eaLnBrk="0" fontAlgn="base" hangingPunct="0">
              <a:buFont typeface="Wingdings" pitchFamily="2" charset="2"/>
              <a:buChar char="ü"/>
              <a:defRPr/>
            </a:pPr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Установка рабочей станции (компьютера), удовлетворяющей техническим требованиям, предъявляемым к рабочей станции в штабе ППЭ, включая подключение принтера и наличие надежного стабильного канала связи с выходом в Интернет; </a:t>
            </a:r>
          </a:p>
          <a:p>
            <a:pPr marL="424676" indent="-424676" eaLnBrk="0" fontAlgn="base" hangingPunct="0">
              <a:spcBef>
                <a:spcPts val="704"/>
              </a:spcBef>
              <a:buFont typeface="Wingdings" pitchFamily="2" charset="2"/>
              <a:buChar char="ü"/>
              <a:defRPr/>
            </a:pPr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Проверка наличия выхода в интернет и соединения </a:t>
            </a:r>
          </a:p>
          <a:p>
            <a:pPr lvl="0" eaLnBrk="0" fontAlgn="base" hangingPunct="0">
              <a:defRPr/>
            </a:pPr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      с федеральным порталом</a:t>
            </a:r>
          </a:p>
          <a:p>
            <a:pPr marL="424676" indent="-424676" eaLnBrk="0" fontAlgn="base" hangingPunct="0">
              <a:spcBef>
                <a:spcPts val="704"/>
              </a:spcBef>
              <a:spcAft>
                <a:spcPts val="704"/>
              </a:spcAft>
              <a:buFont typeface="Wingdings" pitchFamily="2" charset="2"/>
              <a:buChar char="ü"/>
              <a:defRPr/>
            </a:pPr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Установка ПО скачивания ключа доступа к ЭМ</a:t>
            </a:r>
          </a:p>
          <a:p>
            <a:pPr marL="212338" indent="-212338" eaLnBrk="0" fontAlgn="base" hangingPunct="0">
              <a:buFont typeface="Wingdings" pitchFamily="2" charset="2"/>
              <a:buChar char="ü"/>
              <a:defRPr/>
            </a:pPr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Подготовка и настройка </a:t>
            </a:r>
            <a:r>
              <a:rPr lang="en-US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USB-</a:t>
            </a:r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модема (запасного канала связи)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212338" indent="-212338" eaLnBrk="0" fontAlgn="base" hangingPunct="0">
              <a:buFont typeface="Wingdings" pitchFamily="2" charset="2"/>
              <a:buChar char="ü"/>
              <a:defRPr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Передача статуса о завершении технической подготовки в систему мониторинга готовности ППЭ с помощью рабочей станции в штабе ППЭ</a:t>
            </a:r>
          </a:p>
          <a:p>
            <a:pPr marL="424676" indent="-424676" eaLnBrk="0" fontAlgn="base" hangingPunct="0">
              <a:spcAft>
                <a:spcPts val="704"/>
              </a:spcAft>
              <a:buFont typeface="Wingdings" pitchFamily="2" charset="2"/>
              <a:buChar char="ü"/>
              <a:defRPr/>
            </a:pPr>
            <a:endParaRPr lang="ru-RU" sz="1400" dirty="0">
              <a:ln w="0"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6079" y="5921817"/>
            <a:ext cx="420026" cy="516955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5826" y="5467555"/>
            <a:ext cx="875043" cy="1076976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6133035" y="2619514"/>
            <a:ext cx="2710494" cy="323777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lvl="0" eaLnBrk="0" fontAlgn="base" hangingPunct="0">
              <a:spcBef>
                <a:spcPct val="20000"/>
              </a:spcBef>
              <a:spcAft>
                <a:spcPct val="0"/>
              </a:spcAft>
              <a:defRPr/>
            </a:pPr>
            <a:r>
              <a:rPr lang="ru-RU" sz="1400" b="1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Резервное оборудование:</a:t>
            </a:r>
          </a:p>
        </p:txBody>
      </p:sp>
    </p:spTree>
    <p:extLst>
      <p:ext uri="{BB962C8B-B14F-4D97-AF65-F5344CB8AC3E}">
        <p14:creationId xmlns="" xmlns:p14="http://schemas.microsoft.com/office/powerpoint/2010/main" val="4204945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54727" y="1704424"/>
            <a:ext cx="2136542" cy="2297023"/>
          </a:xfrm>
          <a:prstGeom prst="rect">
            <a:avLst/>
          </a:prstGeom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Подготовка экзамена. </a:t>
            </a:r>
            <a:br>
              <a:rPr lang="ru-RU" sz="2800" dirty="0" smtClean="0"/>
            </a:br>
            <a:r>
              <a:rPr lang="ru-RU" sz="2800" dirty="0" smtClean="0"/>
              <a:t>Контроль технической готовности ППЭ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110225" y="2280488"/>
            <a:ext cx="4842775" cy="4700907"/>
          </a:xfrm>
        </p:spPr>
        <p:txBody>
          <a:bodyPr>
            <a:normAutofit/>
          </a:bodyPr>
          <a:lstStyle/>
          <a:p>
            <a:pPr marL="49139" indent="137591">
              <a:lnSpc>
                <a:spcPct val="120000"/>
              </a:lnSpc>
              <a:spcBef>
                <a:spcPts val="0"/>
              </a:spcBef>
              <a:spcAft>
                <a:spcPts val="704"/>
              </a:spcAft>
              <a:buNone/>
            </a:pPr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аудиториях ППЭ:</a:t>
            </a:r>
          </a:p>
          <a:p>
            <a:pPr marL="106170" indent="-106170">
              <a:lnSpc>
                <a:spcPct val="120000"/>
              </a:lnSpc>
              <a:spcBef>
                <a:spcPts val="0"/>
              </a:spcBef>
              <a:spcAft>
                <a:spcPts val="704"/>
              </a:spcAft>
              <a:tabLst>
                <a:tab pos="236924" algn="l"/>
              </a:tabLst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каждой рабочей станции печати ЭМ в каждой аудитории, назначенной на экзамен, и резервных станциях печати проверьте работоспособность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токена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члена ГЭК средствами ПО «Станция Печати ЭМ»</a:t>
            </a:r>
          </a:p>
          <a:p>
            <a:pPr marL="106170" indent="-106170">
              <a:lnSpc>
                <a:spcPct val="120000"/>
              </a:lnSpc>
              <a:spcBef>
                <a:spcPts val="0"/>
              </a:spcBef>
              <a:spcAft>
                <a:spcPts val="704"/>
              </a:spcAft>
              <a:tabLst>
                <a:tab pos="236924" algn="l"/>
              </a:tabLst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проконтролировать качество тестовой печати ЭМ на каждой рабочей станции печати ЭМ</a:t>
            </a:r>
          </a:p>
          <a:p>
            <a:pPr marL="106170" indent="-106170">
              <a:lnSpc>
                <a:spcPct val="120000"/>
              </a:lnSpc>
              <a:spcBef>
                <a:spcPts val="0"/>
              </a:spcBef>
              <a:spcAft>
                <a:spcPts val="704"/>
              </a:spcAft>
              <a:tabLst>
                <a:tab pos="236924" algn="l"/>
              </a:tabLst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удостовериться, что в аудитории ППЭ подготовлено достаточное количество бумаги для печати ЭМ</a:t>
            </a:r>
          </a:p>
          <a:p>
            <a:pPr marL="106170" indent="-106170">
              <a:lnSpc>
                <a:spcPct val="120000"/>
              </a:lnSpc>
              <a:spcBef>
                <a:spcPts val="0"/>
              </a:spcBef>
              <a:spcAft>
                <a:spcPts val="704"/>
              </a:spcAft>
              <a:tabLst>
                <a:tab pos="236924" algn="l"/>
              </a:tabLst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оценить достаточность ресурса картриджа</a:t>
            </a:r>
          </a:p>
          <a:p>
            <a:pPr marL="106170" indent="-106170">
              <a:lnSpc>
                <a:spcPct val="120000"/>
              </a:lnSpc>
              <a:spcBef>
                <a:spcPts val="0"/>
              </a:spcBef>
              <a:spcAft>
                <a:spcPts val="704"/>
              </a:spcAft>
              <a:tabLst>
                <a:tab pos="236924" algn="l"/>
              </a:tabLst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подписать протокол технической готовности аудитории (форма ППЭ-01-01)</a:t>
            </a:r>
          </a:p>
          <a:p>
            <a:pPr marL="106170" indent="-106170">
              <a:lnSpc>
                <a:spcPct val="120000"/>
              </a:lnSpc>
              <a:spcBef>
                <a:spcPts val="0"/>
              </a:spcBef>
              <a:spcAft>
                <a:spcPts val="704"/>
              </a:spcAft>
              <a:tabLst>
                <a:tab pos="236924" algn="l"/>
              </a:tabLst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сохранить на </a:t>
            </a:r>
            <a:r>
              <a:rPr lang="ru-RU" sz="1400" dirty="0" err="1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флеш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-накопитель акт технической готовности для передачи в систему мониторинга готовности ППЭ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753902" y="1819811"/>
            <a:ext cx="6398195" cy="460677"/>
          </a:xfrm>
          <a:prstGeom prst="roundRect">
            <a:avLst/>
          </a:prstGeom>
          <a:ln>
            <a:solidFill>
              <a:srgbClr val="FF0000"/>
            </a:solidFill>
          </a:ln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400" b="1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ППЭ      ЧЛЕН ГЭК       ТЕХНИЧЕСКИЙ СПЕЦИАЛИСТ</a:t>
            </a:r>
            <a:endParaRPr lang="ru-RU" sz="1400" b="1" dirty="0">
              <a:ln w="0"/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26925" y="1325154"/>
            <a:ext cx="5652147" cy="419660"/>
          </a:xfrm>
          <a:prstGeom prst="round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позднее, чем за один  день до проведения экзамена</a:t>
            </a:r>
            <a:endParaRPr lang="ru-RU" sz="1600" dirty="0">
              <a:ln w="0"/>
              <a:solidFill>
                <a:srgbClr val="FF0000"/>
              </a:solidFill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4880992" y="3284984"/>
            <a:ext cx="4890864" cy="3264363"/>
          </a:xfrm>
          <a:prstGeom prst="rect">
            <a:avLst/>
          </a:prstGeom>
        </p:spPr>
        <p:txBody>
          <a:bodyPr vert="horz" lIns="200420" tIns="100210" rIns="200420" bIns="100210" rtlCol="0">
            <a:noAutofit/>
          </a:bodyPr>
          <a:lstStyle>
            <a:lvl1pPr marL="281656" indent="-281656" algn="l" defTabSz="75108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155" b="1" i="0" kern="1200" baseline="0">
                <a:solidFill>
                  <a:srgbClr val="0072BC"/>
                </a:solidFill>
                <a:latin typeface="Arial" panose="020B0604020202020204" pitchFamily="34" charset="0"/>
                <a:ea typeface="+mn-ea"/>
                <a:cs typeface="+mn-cs"/>
              </a:defRPr>
            </a:lvl1pPr>
            <a:lvl2pPr marL="610256" indent="-234714" algn="l" defTabSz="75108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935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38855" indent="-187771" algn="l" defTabSz="75108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759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14398" indent="-187771" algn="l" defTabSz="751085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16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689939" indent="-187771" algn="l" defTabSz="751085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16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065482" indent="-187771" algn="l" defTabSz="75108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441024" indent="-187771" algn="l" defTabSz="75108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2816566" indent="-187771" algn="l" defTabSz="75108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192109" indent="-187771" algn="l" defTabSz="751085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27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9139" indent="137591">
              <a:lnSpc>
                <a:spcPct val="120000"/>
              </a:lnSpc>
              <a:spcBef>
                <a:spcPts val="0"/>
              </a:spcBef>
              <a:spcAft>
                <a:spcPts val="704"/>
              </a:spcAft>
              <a:buNone/>
            </a:pPr>
            <a:r>
              <a:rPr lang="ru-RU" sz="1400" dirty="0">
                <a:solidFill>
                  <a:schemeClr val="accent1">
                    <a:lumMod val="75000"/>
                  </a:schemeClr>
                </a:solidFill>
              </a:rPr>
              <a:t>В штабе ППЭ:</a:t>
            </a:r>
          </a:p>
          <a:p>
            <a:pPr marL="329683" indent="-329683">
              <a:lnSpc>
                <a:spcPct val="120000"/>
              </a:lnSpc>
              <a:spcBef>
                <a:spcPts val="0"/>
              </a:spcBef>
              <a:spcAft>
                <a:spcPts val="704"/>
              </a:spcAft>
              <a:tabLst>
                <a:tab pos="236924" algn="l"/>
              </a:tabLst>
            </a:pPr>
            <a:r>
              <a:rPr lang="ru-RU" sz="1400" b="0" dirty="0">
                <a:solidFill>
                  <a:schemeClr val="accent1">
                    <a:lumMod val="75000"/>
                  </a:schemeClr>
                </a:solidFill>
              </a:rPr>
              <a:t>проверить средства криптозащиты на рабочей станции в Штабе ППЭ и провести тестовую авторизацию каждого члена ГЭК, назначенного на экзамен, на специализированном федеральном портале с использованием </a:t>
            </a:r>
            <a:r>
              <a:rPr lang="ru-RU" sz="1400" b="0" dirty="0" err="1">
                <a:solidFill>
                  <a:schemeClr val="accent1">
                    <a:lumMod val="75000"/>
                  </a:schemeClr>
                </a:solidFill>
              </a:rPr>
              <a:t>токена</a:t>
            </a:r>
            <a:r>
              <a:rPr lang="ru-RU" sz="1400" b="0" dirty="0">
                <a:solidFill>
                  <a:schemeClr val="accent1">
                    <a:lumMod val="75000"/>
                  </a:schemeClr>
                </a:solidFill>
              </a:rPr>
              <a:t> члена ГЭК;</a:t>
            </a:r>
          </a:p>
          <a:p>
            <a:pPr marL="329683" indent="-329683">
              <a:lnSpc>
                <a:spcPct val="120000"/>
              </a:lnSpc>
              <a:spcBef>
                <a:spcPts val="0"/>
              </a:spcBef>
              <a:spcAft>
                <a:spcPts val="704"/>
              </a:spcAft>
              <a:tabLst>
                <a:tab pos="236924" algn="l"/>
              </a:tabLst>
            </a:pPr>
            <a:r>
              <a:rPr lang="ru-RU" sz="1400" b="0" dirty="0">
                <a:solidFill>
                  <a:schemeClr val="accent1">
                    <a:lumMod val="75000"/>
                  </a:schemeClr>
                </a:solidFill>
              </a:rPr>
              <a:t>проверить наличие дополнительного (резервного) оборудования;</a:t>
            </a:r>
          </a:p>
          <a:p>
            <a:pPr marL="329683" indent="-329683">
              <a:lnSpc>
                <a:spcPct val="120000"/>
              </a:lnSpc>
              <a:spcBef>
                <a:spcPts val="0"/>
              </a:spcBef>
              <a:spcAft>
                <a:spcPts val="704"/>
              </a:spcAft>
              <a:tabLst>
                <a:tab pos="236924" algn="l"/>
              </a:tabLst>
            </a:pPr>
            <a:r>
              <a:rPr lang="ru-RU" sz="1400" b="0" dirty="0">
                <a:solidFill>
                  <a:schemeClr val="accent1">
                    <a:lumMod val="75000"/>
                  </a:schemeClr>
                </a:solidFill>
              </a:rPr>
              <a:t>передать акт технической готовности и статус              о завершении контроля технической готовности          в систему мониторинга готовности ППЭ </a:t>
            </a:r>
          </a:p>
        </p:txBody>
      </p:sp>
    </p:spTree>
    <p:extLst>
      <p:ext uri="{BB962C8B-B14F-4D97-AF65-F5344CB8AC3E}">
        <p14:creationId xmlns="" xmlns:p14="http://schemas.microsoft.com/office/powerpoint/2010/main" val="7502037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Подготовка экзамена. </a:t>
            </a:r>
            <a:br>
              <a:rPr lang="ru-RU" sz="2800" dirty="0" smtClean="0"/>
            </a:br>
            <a:r>
              <a:rPr lang="ru-RU" sz="2800" dirty="0" smtClean="0"/>
              <a:t>Контроль технической готовности ППЭ-01-01</a:t>
            </a:r>
            <a:endParaRPr lang="ru-RU" sz="28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08984" y="1600203"/>
            <a:ext cx="4824536" cy="254586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случае успешного завершения всех проверок для подтверждения готовности аудитории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проведению экзамена руководитель ППЭ, член ГЭК и технический специалист подписывают протокол технической готовности аудитории (форма ППЭ-01-01), распечатанный техническим специалистом средствами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 </a:t>
            </a:r>
            <a:r>
              <a:rPr lang="ru-RU" sz="16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«Станция Печати». 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0552" y="1340768"/>
            <a:ext cx="3778250" cy="535305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99474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Проведение экзамена: Явка в ППЭ</a:t>
            </a:r>
            <a:endParaRPr lang="ru-RU" sz="2800" dirty="0"/>
          </a:p>
        </p:txBody>
      </p:sp>
      <p:sp>
        <p:nvSpPr>
          <p:cNvPr id="36" name="Содержимое 3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ашивка 3"/>
          <p:cNvSpPr/>
          <p:nvPr/>
        </p:nvSpPr>
        <p:spPr>
          <a:xfrm>
            <a:off x="1472674" y="1285917"/>
            <a:ext cx="5433631" cy="984457"/>
          </a:xfrm>
          <a:prstGeom prst="chevron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РУКОВОДИТЕЛЬ ППЭ,</a:t>
            </a:r>
            <a:b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>
                <a:solidFill>
                  <a:schemeClr val="tx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ПОМОЩНИКИ РУКОВОДИТЕЛЯ ППЭ, </a:t>
            </a:r>
          </a:p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ТЕХНИЧЕСКИЕ СПЕЦИАЛИСТЫ</a:t>
            </a:r>
            <a:endParaRPr lang="ru-RU" sz="1400" dirty="0">
              <a:solidFill>
                <a:schemeClr val="tx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4296" y="2346243"/>
            <a:ext cx="5333144" cy="697324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4296" y="3085818"/>
            <a:ext cx="5333144" cy="69732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4296" y="3825393"/>
            <a:ext cx="5333144" cy="697324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4296" y="4564967"/>
            <a:ext cx="5333144" cy="697324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24296" y="5292174"/>
            <a:ext cx="5333144" cy="69732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4920" y="2367367"/>
            <a:ext cx="2178520" cy="659163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4921" y="3104897"/>
            <a:ext cx="2178519" cy="659163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4920" y="3842429"/>
            <a:ext cx="2216797" cy="659163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4918" y="4579960"/>
            <a:ext cx="2216799" cy="659163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34918" y="5311253"/>
            <a:ext cx="2216799" cy="659163"/>
          </a:xfrm>
          <a:prstGeom prst="rect">
            <a:avLst/>
          </a:prstGeom>
        </p:spPr>
      </p:pic>
      <p:sp>
        <p:nvSpPr>
          <p:cNvPr id="24" name="Прямоугольник 23"/>
          <p:cNvSpPr/>
          <p:nvPr/>
        </p:nvSpPr>
        <p:spPr>
          <a:xfrm>
            <a:off x="1722049" y="2423434"/>
            <a:ext cx="4737638" cy="323777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ЧЛЕНЫ ГЭК</a:t>
            </a:r>
          </a:p>
        </p:txBody>
      </p:sp>
      <p:sp>
        <p:nvSpPr>
          <p:cNvPr id="25" name="Прямоугольник 24"/>
          <p:cNvSpPr/>
          <p:nvPr/>
        </p:nvSpPr>
        <p:spPr>
          <a:xfrm>
            <a:off x="1722049" y="3285609"/>
            <a:ext cx="3425433" cy="323777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ОРГАНИЗАТОРЫ В АУДИТОРИИ ППЭ</a:t>
            </a:r>
          </a:p>
        </p:txBody>
      </p:sp>
      <p:sp>
        <p:nvSpPr>
          <p:cNvPr id="26" name="Прямоугольник 25"/>
          <p:cNvSpPr/>
          <p:nvPr/>
        </p:nvSpPr>
        <p:spPr>
          <a:xfrm>
            <a:off x="1722049" y="3998109"/>
            <a:ext cx="4737638" cy="323777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ОРГАНИЗАТОРЫ ВНЕ АУДИТОРИИ ППЭ</a:t>
            </a:r>
          </a:p>
        </p:txBody>
      </p:sp>
      <p:sp>
        <p:nvSpPr>
          <p:cNvPr id="27" name="Прямоугольник 26"/>
          <p:cNvSpPr/>
          <p:nvPr/>
        </p:nvSpPr>
        <p:spPr>
          <a:xfrm>
            <a:off x="1722050" y="4734400"/>
            <a:ext cx="3191202" cy="323777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ОБЩЕСТВЕННЫЕ НАБЛЮДАТЕЛИ</a:t>
            </a:r>
          </a:p>
        </p:txBody>
      </p:sp>
      <p:sp>
        <p:nvSpPr>
          <p:cNvPr id="28" name="Прямоугольник 27"/>
          <p:cNvSpPr/>
          <p:nvPr/>
        </p:nvSpPr>
        <p:spPr>
          <a:xfrm>
            <a:off x="1722050" y="5491966"/>
            <a:ext cx="2751466" cy="323777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МЕДИЦИНСКИЕ РАБОТНИКИ</a:t>
            </a:r>
          </a:p>
        </p:txBody>
      </p:sp>
      <p:sp>
        <p:nvSpPr>
          <p:cNvPr id="29" name="Прямоугольник 28"/>
          <p:cNvSpPr/>
          <p:nvPr/>
        </p:nvSpPr>
        <p:spPr>
          <a:xfrm>
            <a:off x="7032673" y="2506481"/>
            <a:ext cx="1743194" cy="323777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позднее 7.30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7118945" y="3283080"/>
            <a:ext cx="1620131" cy="323777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позднее 8.00</a:t>
            </a:r>
          </a:p>
        </p:txBody>
      </p:sp>
      <p:sp>
        <p:nvSpPr>
          <p:cNvPr id="31" name="Прямоугольник 30"/>
          <p:cNvSpPr/>
          <p:nvPr/>
        </p:nvSpPr>
        <p:spPr>
          <a:xfrm>
            <a:off x="6959457" y="4005138"/>
            <a:ext cx="1896524" cy="323777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позднее 8.00</a:t>
            </a:r>
          </a:p>
        </p:txBody>
      </p:sp>
      <p:sp>
        <p:nvSpPr>
          <p:cNvPr id="32" name="Прямоугольник 31"/>
          <p:cNvSpPr/>
          <p:nvPr/>
        </p:nvSpPr>
        <p:spPr>
          <a:xfrm>
            <a:off x="6983415" y="4657003"/>
            <a:ext cx="1817193" cy="539221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позднее, чем за 1 час</a:t>
            </a:r>
          </a:p>
        </p:txBody>
      </p:sp>
      <p:sp>
        <p:nvSpPr>
          <p:cNvPr id="34" name="Прямоугольник 33"/>
          <p:cNvSpPr/>
          <p:nvPr/>
        </p:nvSpPr>
        <p:spPr>
          <a:xfrm>
            <a:off x="6927161" y="5478945"/>
            <a:ext cx="1204139" cy="323777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8.30</a:t>
            </a:r>
          </a:p>
        </p:txBody>
      </p:sp>
      <p:pic>
        <p:nvPicPr>
          <p:cNvPr id="38" name="Рисунок 37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442610" y="6021289"/>
            <a:ext cx="5333144" cy="697324"/>
          </a:xfrm>
          <a:prstGeom prst="rect">
            <a:avLst/>
          </a:prstGeom>
        </p:spPr>
      </p:pic>
      <p:pic>
        <p:nvPicPr>
          <p:cNvPr id="39" name="Рисунок 38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53233" y="6040369"/>
            <a:ext cx="2198484" cy="659163"/>
          </a:xfrm>
          <a:prstGeom prst="rect">
            <a:avLst/>
          </a:prstGeom>
        </p:spPr>
      </p:pic>
      <p:sp>
        <p:nvSpPr>
          <p:cNvPr id="40" name="Прямоугольник 39"/>
          <p:cNvSpPr/>
          <p:nvPr/>
        </p:nvSpPr>
        <p:spPr>
          <a:xfrm>
            <a:off x="1740364" y="6221081"/>
            <a:ext cx="1691112" cy="323777"/>
          </a:xfrm>
          <a:prstGeom prst="rect">
            <a:avLst/>
          </a:prstGeom>
        </p:spPr>
        <p:txBody>
          <a:bodyPr wrap="none" lIns="107287" tIns="53643" rIns="107287" bIns="53643">
            <a:spAutoFit/>
          </a:bodyPr>
          <a:lstStyle/>
          <a:p>
            <a:r>
              <a:rPr lang="ru-RU" sz="1400" dirty="0">
                <a:latin typeface="Arial" panose="020B0604020202020204" pitchFamily="34" charset="0"/>
                <a:cs typeface="Arial" panose="020B0604020202020204" pitchFamily="34" charset="0"/>
              </a:rPr>
              <a:t>УЧАСТНИКИ ЕГЭ</a:t>
            </a:r>
          </a:p>
        </p:txBody>
      </p:sp>
      <p:sp>
        <p:nvSpPr>
          <p:cNvPr id="41" name="Прямоугольник 40"/>
          <p:cNvSpPr/>
          <p:nvPr/>
        </p:nvSpPr>
        <p:spPr>
          <a:xfrm>
            <a:off x="6983415" y="6187737"/>
            <a:ext cx="1081971" cy="323777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 9.00</a:t>
            </a:r>
          </a:p>
        </p:txBody>
      </p:sp>
      <p:pic>
        <p:nvPicPr>
          <p:cNvPr id="33" name="Рисунок 3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6773197" y="1285917"/>
            <a:ext cx="2178520" cy="984457"/>
          </a:xfrm>
          <a:prstGeom prst="rect">
            <a:avLst/>
          </a:prstGeom>
        </p:spPr>
      </p:pic>
      <p:sp>
        <p:nvSpPr>
          <p:cNvPr id="35" name="Прямоугольник 34"/>
          <p:cNvSpPr/>
          <p:nvPr/>
        </p:nvSpPr>
        <p:spPr>
          <a:xfrm>
            <a:off x="7057414" y="1616256"/>
            <a:ext cx="1743194" cy="323777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400" b="1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 позднее 7.30</a:t>
            </a:r>
          </a:p>
        </p:txBody>
      </p:sp>
    </p:spTree>
    <p:extLst>
      <p:ext uri="{BB962C8B-B14F-4D97-AF65-F5344CB8AC3E}">
        <p14:creationId xmlns="" xmlns:p14="http://schemas.microsoft.com/office/powerpoint/2010/main" val="1771182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81166" y="0"/>
            <a:ext cx="8024834" cy="1071546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Проведение экзамена. </a:t>
            </a:r>
            <a:br>
              <a:rPr lang="ru-RU" sz="2800" dirty="0" smtClean="0"/>
            </a:br>
            <a:r>
              <a:rPr lang="ru-RU" sz="2800" dirty="0" smtClean="0"/>
              <a:t>Подготовка к печати ЭМ в аудитории ППЭ</a:t>
            </a:r>
            <a:endParaRPr lang="ru-RU" sz="2800" dirty="0"/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314022" y="1331199"/>
            <a:ext cx="7281848" cy="79571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 9.30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 Штабе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ППЭ член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ГЭК совместно с техническим специалистом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скачивают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 доступа к ЭМ.</a:t>
            </a: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021598" y="3430441"/>
            <a:ext cx="2126527" cy="1047328"/>
          </a:xfrm>
          <a:prstGeom prst="roundRect">
            <a:avLst/>
          </a:prstGeom>
          <a:solidFill>
            <a:srgbClr val="D9DADB"/>
          </a:solidFill>
          <a:ln>
            <a:solidFill>
              <a:srgbClr val="E2001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400" b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Технический специалист</a:t>
            </a:r>
          </a:p>
        </p:txBody>
      </p:sp>
      <p:sp>
        <p:nvSpPr>
          <p:cNvPr id="16" name="Скругленный прямоугольник 15"/>
          <p:cNvSpPr/>
          <p:nvPr/>
        </p:nvSpPr>
        <p:spPr>
          <a:xfrm>
            <a:off x="1305270" y="3430441"/>
            <a:ext cx="3098949" cy="1047328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/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Загружает ключ доступа к ЭМ </a:t>
            </a:r>
            <a:r>
              <a:rPr lang="ru-RU" sz="14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</a:t>
            </a:r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 </a:t>
            </a:r>
            <a:r>
              <a:rPr lang="ru-RU" sz="14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Печати </a:t>
            </a:r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ЭМ в </a:t>
            </a:r>
            <a:r>
              <a:rPr lang="ru-RU" sz="14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каждой аудитории </a:t>
            </a:r>
          </a:p>
          <a:p>
            <a:pPr lvl="0"/>
            <a:r>
              <a:rPr lang="ru-RU" sz="14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Запускает </a:t>
            </a:r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АРМ Организатора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5035237" y="4639114"/>
            <a:ext cx="2112889" cy="1070713"/>
          </a:xfrm>
          <a:prstGeom prst="roundRect">
            <a:avLst/>
          </a:prstGeom>
          <a:solidFill>
            <a:srgbClr val="D9DADB"/>
          </a:solidFill>
          <a:ln>
            <a:solidFill>
              <a:srgbClr val="E2001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400" b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Член ГЭК</a:t>
            </a: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1303569" y="4640449"/>
            <a:ext cx="3100651" cy="1069379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lvl="0"/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Подключает к станции печати </a:t>
            </a:r>
            <a:r>
              <a:rPr lang="ru-RU" sz="1400" dirty="0" err="1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токен</a:t>
            </a:r>
            <a:r>
              <a:rPr lang="ru-RU" sz="14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и вводит пароль доступа (активирует ключ доступа к ЭМ)</a:t>
            </a:r>
          </a:p>
        </p:txBody>
      </p:sp>
      <p:sp>
        <p:nvSpPr>
          <p:cNvPr id="34" name="Скругленный прямоугольник 33"/>
          <p:cNvSpPr/>
          <p:nvPr/>
        </p:nvSpPr>
        <p:spPr>
          <a:xfrm>
            <a:off x="1314022" y="2282698"/>
            <a:ext cx="7281848" cy="921356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После успешного скачивания ключа доступа к ЭМ с федерального портала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член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ГЭК и технический специалист в каждой аудитории загружают и активируют </a:t>
            </a: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ru-RU" sz="14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ключ </a:t>
            </a:r>
            <a:r>
              <a:rPr lang="ru-RU" sz="1400" dirty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доступа к ЭМ. </a:t>
            </a:r>
            <a:endParaRPr lang="ru-RU" sz="1400" dirty="0">
              <a:ln w="0"/>
              <a:solidFill>
                <a:schemeClr val="accent1">
                  <a:lumMod val="75000"/>
                </a:schemeClr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Arial" panose="020B0604020202020204" pitchFamily="34" charset="0"/>
              <a:ea typeface="Verdana" panose="020B0604030504040204" pitchFamily="34" charset="0"/>
              <a:cs typeface="Arial" panose="020B0604020202020204" pitchFamily="34" charset="0"/>
            </a:endParaRPr>
          </a:p>
        </p:txBody>
      </p:sp>
      <p:sp>
        <p:nvSpPr>
          <p:cNvPr id="35" name="Прямоугольник 34"/>
          <p:cNvSpPr/>
          <p:nvPr/>
        </p:nvSpPr>
        <p:spPr>
          <a:xfrm>
            <a:off x="194471" y="6067460"/>
            <a:ext cx="9205023" cy="354555"/>
          </a:xfrm>
          <a:prstGeom prst="rect">
            <a:avLst/>
          </a:prstGeom>
        </p:spPr>
        <p:txBody>
          <a:bodyPr wrap="square" lIns="107287" tIns="53643" rIns="107287" bIns="53643">
            <a:spAutoFit/>
          </a:bodyPr>
          <a:lstStyle/>
          <a:p>
            <a:pPr algn="ctr"/>
            <a:r>
              <a:rPr lang="ru-RU" sz="1600" b="1" dirty="0">
                <a:solidFill>
                  <a:srgbClr val="E2001A"/>
                </a:solidFill>
              </a:rPr>
              <a:t>Организаторы в аудитории уже могут проводить первую часть инструктажа участников экзамена.</a:t>
            </a: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8989" y="3375799"/>
            <a:ext cx="816789" cy="1283335"/>
          </a:xfrm>
          <a:prstGeom prst="rect">
            <a:avLst/>
          </a:prstGeom>
        </p:spPr>
      </p:pic>
      <p:pic>
        <p:nvPicPr>
          <p:cNvPr id="20" name="Picture 13" descr="3D деловой человек на телефоне - Стоковое фото andresr #7757115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79227" y="4678928"/>
            <a:ext cx="761435" cy="1187371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1" name="Нашивка 20"/>
          <p:cNvSpPr/>
          <p:nvPr/>
        </p:nvSpPr>
        <p:spPr>
          <a:xfrm rot="10800000">
            <a:off x="4559924" y="3834991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  <p:sp>
        <p:nvSpPr>
          <p:cNvPr id="22" name="Нашивка 21"/>
          <p:cNvSpPr/>
          <p:nvPr/>
        </p:nvSpPr>
        <p:spPr>
          <a:xfrm rot="10800000">
            <a:off x="4574442" y="4968649"/>
            <a:ext cx="230840" cy="284111"/>
          </a:xfrm>
          <a:prstGeom prst="chevron">
            <a:avLst/>
          </a:prstGeom>
          <a:solidFill>
            <a:srgbClr val="D9DADB"/>
          </a:solidFill>
          <a:ln>
            <a:solidFill>
              <a:srgbClr val="E2001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107287" tIns="53643" rIns="107287" bIns="53643" rtlCol="0" anchor="ctr"/>
          <a:lstStyle/>
          <a:p>
            <a:pPr algn="ctr"/>
            <a:endParaRPr lang="ru-RU" sz="90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="" xmlns:p14="http://schemas.microsoft.com/office/powerpoint/2010/main" val="2616175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Проведение экзамена. </a:t>
            </a:r>
            <a:br>
              <a:rPr lang="ru-RU" sz="2800" dirty="0" smtClean="0"/>
            </a:br>
            <a:r>
              <a:rPr lang="ru-RU" sz="2800" dirty="0" smtClean="0"/>
              <a:t>Активация ключа</a:t>
            </a:r>
            <a:endParaRPr lang="ru-RU" sz="28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194472" y="1988840"/>
            <a:ext cx="9517057" cy="576064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107287" tIns="53643" rIns="107287" bIns="53643" anchor="ctr"/>
          <a:lstStyle/>
          <a:p>
            <a:pPr algn="ctr" eaLnBrk="0" hangingPunct="0">
              <a:defRPr/>
            </a:pPr>
            <a:r>
              <a:rPr lang="ru-RU" sz="1600" b="1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Период выполнения: </a:t>
            </a:r>
            <a:r>
              <a:rPr lang="ru-RU" sz="1600" dirty="0" smtClean="0"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30 мин до начала экзамена</a:t>
            </a:r>
            <a:endParaRPr lang="ru-RU" sz="1600" dirty="0">
              <a:solidFill>
                <a:schemeClr val="accent1">
                  <a:lumMod val="7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7585002" y="2780928"/>
            <a:ext cx="2126527" cy="720080"/>
          </a:xfrm>
          <a:prstGeom prst="roundRect">
            <a:avLst/>
          </a:prstGeom>
          <a:solidFill>
            <a:srgbClr val="D9DADB"/>
          </a:solidFill>
          <a:ln>
            <a:solidFill>
              <a:srgbClr val="E2001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400" b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Технический специалист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7600955" y="3701569"/>
            <a:ext cx="2112889" cy="735543"/>
          </a:xfrm>
          <a:prstGeom prst="roundRect">
            <a:avLst/>
          </a:prstGeom>
          <a:solidFill>
            <a:srgbClr val="D9DADB"/>
          </a:solidFill>
          <a:ln>
            <a:solidFill>
              <a:srgbClr val="E2001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400" b="1" dirty="0">
                <a:ln w="0"/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blurRad="38100" dist="25400" dir="5400000" algn="ctr" rotWithShape="0">
                    <a:srgbClr val="6E747A">
                      <a:alpha val="43000"/>
                    </a:srgbClr>
                  </a:outerShdw>
                </a:effectLst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Член ГЭК</a:t>
            </a: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76629" y="2780928"/>
            <a:ext cx="7281848" cy="1656184"/>
          </a:xfrm>
          <a:prstGeom prst="roundRect">
            <a:avLst/>
          </a:prstGeom>
          <a:solidFill>
            <a:schemeClr val="tx2">
              <a:lumMod val="20000"/>
              <a:lumOff val="80000"/>
            </a:schemeClr>
          </a:solidFill>
          <a:ln>
            <a:solidFill>
              <a:srgbClr val="006AB3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107287" tIns="53643" rIns="107287" bIns="53643" rtlCol="0" anchor="ctr"/>
          <a:lstStyle/>
          <a:p>
            <a:pPr algn="ctr"/>
            <a:r>
              <a:rPr lang="ru-RU" sz="16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9-30 Загрузка </a:t>
            </a:r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ключа доступа к ЭМ </a:t>
            </a:r>
            <a:r>
              <a:rPr lang="ru-RU" sz="16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на </a:t>
            </a:r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Станции печати ЭМ </a:t>
            </a:r>
            <a:r>
              <a:rPr lang="ru-RU" sz="16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в каждой аудитории</a:t>
            </a:r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. </a:t>
            </a:r>
          </a:p>
          <a:p>
            <a:pPr algn="ctr"/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Активация ключа доступа  членом ГЭК </a:t>
            </a:r>
            <a:r>
              <a:rPr lang="ru-RU" sz="16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/>
            </a:r>
            <a:br>
              <a:rPr lang="ru-RU" sz="16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</a:br>
            <a:r>
              <a:rPr lang="ru-RU" sz="1600" dirty="0" smtClean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(</a:t>
            </a:r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для этого он подключает к Станции печати ЭМ </a:t>
            </a:r>
            <a:r>
              <a:rPr lang="ru-RU" sz="1600" dirty="0" err="1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токен</a:t>
            </a:r>
            <a:r>
              <a:rPr lang="ru-RU" sz="1600" dirty="0">
                <a:ln w="0"/>
                <a:solidFill>
                  <a:schemeClr val="accent1">
                    <a:lumMod val="75000"/>
                  </a:schemeClr>
                </a:solidFill>
                <a:latin typeface="Arial" panose="020B0604020202020204" pitchFamily="34" charset="0"/>
                <a:ea typeface="Verdana" panose="020B0604030504040204" pitchFamily="34" charset="0"/>
                <a:cs typeface="Arial" panose="020B0604020202020204" pitchFamily="34" charset="0"/>
              </a:rPr>
              <a:t> и вводит пароль). </a:t>
            </a:r>
          </a:p>
        </p:txBody>
      </p:sp>
    </p:spTree>
    <p:extLst>
      <p:ext uri="{BB962C8B-B14F-4D97-AF65-F5344CB8AC3E}">
        <p14:creationId xmlns="" xmlns:p14="http://schemas.microsoft.com/office/powerpoint/2010/main" val="21019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2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Классическая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Тема2" id="{CEBC74F9-042F-448F-8AAA-698833DA8DB4}" vid="{1724FC90-208A-4202-B044-19B5B9726295}"/>
    </a:ext>
  </a:extLst>
</a:theme>
</file>

<file path=ppt/theme/theme2.xml><?xml version="1.0" encoding="utf-8"?>
<a:theme xmlns:a="http://schemas.openxmlformats.org/drawingml/2006/main" name="Шаблон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Тема2</Template>
  <TotalTime>8533</TotalTime>
  <Words>1629</Words>
  <Application>Microsoft Office PowerPoint</Application>
  <PresentationFormat>Лист A4 (210x297 мм)</PresentationFormat>
  <Paragraphs>271</Paragraphs>
  <Slides>30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30</vt:i4>
      </vt:variant>
    </vt:vector>
  </HeadingPairs>
  <TitlesOfParts>
    <vt:vector size="32" baseType="lpstr">
      <vt:lpstr>Тема2</vt:lpstr>
      <vt:lpstr>Шаблон</vt:lpstr>
      <vt:lpstr>Подготовка лиц,  задействованных при проведении государственной итоговой аттестации по образовательным программам среднего общего образования в пункте проведения экзаменов (член ГЭК)</vt:lpstr>
      <vt:lpstr>Организация печати ЭМ в аудиториях ППЭ</vt:lpstr>
      <vt:lpstr>Подготовка экзамена:  Техническая подготовка аудитории</vt:lpstr>
      <vt:lpstr>Подготовка экзамена.  Техническая подготовка штаба ППЭ</vt:lpstr>
      <vt:lpstr>Подготовка экзамена.  Контроль технической готовности ППЭ</vt:lpstr>
      <vt:lpstr>Подготовка экзамена.  Контроль технической готовности ППЭ-01-01</vt:lpstr>
      <vt:lpstr>Проведение экзамена: Явка в ППЭ</vt:lpstr>
      <vt:lpstr>Проведение экзамена.  Подготовка к печати ЭМ в аудитории ППЭ</vt:lpstr>
      <vt:lpstr>Проведение экзамена.  Активация ключа</vt:lpstr>
      <vt:lpstr>Проведение экзамена.  Дополнительная печать ЭМ</vt:lpstr>
      <vt:lpstr>Проведение экзамена.  Дополнительная печать ЭМ</vt:lpstr>
      <vt:lpstr>Проведение экзамена. Сбой в работе станции печати ЭМ. Экстренное завершение печати ЭМ.</vt:lpstr>
      <vt:lpstr>Завершение экзамена.  Передача ЭМ руководителю ППЭ</vt:lpstr>
      <vt:lpstr>Подготовка лиц,  задействованных при проведении государственной итоговой аттестации по образовательным программам среднего общего образования в пункте проведения экзаменов (член ГЭК) </vt:lpstr>
      <vt:lpstr>Организация печати ЭМ в аудиториях ППЭ</vt:lpstr>
      <vt:lpstr>Техническая готовность ППЭ</vt:lpstr>
      <vt:lpstr>Контроль технической готовности ППЭ</vt:lpstr>
      <vt:lpstr>День экзамена.  Регистрация и распределение работников ППЭ</vt:lpstr>
      <vt:lpstr>Функции организатора в аудитории</vt:lpstr>
      <vt:lpstr>Распределение участников по аудиториям</vt:lpstr>
      <vt:lpstr>Подготовка к печати ЭМ в аудитории ППЭ</vt:lpstr>
      <vt:lpstr>Инструктаж участников</vt:lpstr>
      <vt:lpstr>Печать ЭМ в аудитории ППЭ</vt:lpstr>
      <vt:lpstr>Распределение участников по аудиториям</vt:lpstr>
      <vt:lpstr>Распределение участников по аудиториям</vt:lpstr>
      <vt:lpstr>Завершение экзамена в аудитории ППЭ</vt:lpstr>
      <vt:lpstr>Завершение экзамена в аудитории ППЭ </vt:lpstr>
      <vt:lpstr>Распределение участников по аудиториям</vt:lpstr>
      <vt:lpstr>Завершение экзамена в аудитории ППЭ</vt:lpstr>
      <vt:lpstr>Завершение экзамена в ППЭ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vdavyidenkova</cp:lastModifiedBy>
  <cp:revision>358</cp:revision>
  <cp:lastPrinted>2016-01-12T09:31:01Z</cp:lastPrinted>
  <dcterms:created xsi:type="dcterms:W3CDTF">2014-08-11T13:20:55Z</dcterms:created>
  <dcterms:modified xsi:type="dcterms:W3CDTF">2018-03-23T09:52:50Z</dcterms:modified>
</cp:coreProperties>
</file>