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2" r:id="rId3"/>
    <p:sldId id="257" r:id="rId4"/>
    <p:sldId id="258" r:id="rId5"/>
    <p:sldId id="303" r:id="rId6"/>
    <p:sldId id="304" r:id="rId7"/>
    <p:sldId id="261" r:id="rId8"/>
    <p:sldId id="263" r:id="rId9"/>
    <p:sldId id="264" r:id="rId10"/>
    <p:sldId id="282" r:id="rId11"/>
    <p:sldId id="259" r:id="rId12"/>
    <p:sldId id="260" r:id="rId13"/>
    <p:sldId id="283" r:id="rId14"/>
    <p:sldId id="284" r:id="rId15"/>
    <p:sldId id="285" r:id="rId16"/>
    <p:sldId id="292" r:id="rId17"/>
    <p:sldId id="286" r:id="rId18"/>
    <p:sldId id="287" r:id="rId19"/>
    <p:sldId id="288" r:id="rId20"/>
    <p:sldId id="290" r:id="rId21"/>
    <p:sldId id="291" r:id="rId22"/>
    <p:sldId id="272" r:id="rId23"/>
    <p:sldId id="273" r:id="rId24"/>
    <p:sldId id="274" r:id="rId25"/>
    <p:sldId id="275" r:id="rId26"/>
    <p:sldId id="276" r:id="rId27"/>
    <p:sldId id="277" r:id="rId28"/>
    <p:sldId id="278" r:id="rId29"/>
    <p:sldId id="279" r:id="rId30"/>
    <p:sldId id="280" r:id="rId31"/>
    <p:sldId id="294" r:id="rId32"/>
    <p:sldId id="295" r:id="rId33"/>
    <p:sldId id="296" r:id="rId34"/>
    <p:sldId id="297" r:id="rId35"/>
    <p:sldId id="298" r:id="rId36"/>
    <p:sldId id="299" r:id="rId37"/>
    <p:sldId id="300" r:id="rId38"/>
    <p:sldId id="301" r:id="rId39"/>
    <p:sldId id="29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16.01.2024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16.01.2024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16.01.2024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err="1" smtClean="0"/>
              <a:t>Шонтукова</a:t>
            </a:r>
            <a:r>
              <a:rPr lang="ru-RU" dirty="0" smtClean="0"/>
              <a:t> </a:t>
            </a:r>
            <a:r>
              <a:rPr lang="ru-RU" dirty="0" err="1" smtClean="0"/>
              <a:t>ирина</a:t>
            </a:r>
            <a:r>
              <a:rPr lang="ru-RU" dirty="0" smtClean="0"/>
              <a:t> </a:t>
            </a:r>
            <a:r>
              <a:rPr lang="ru-RU" dirty="0" err="1" smtClean="0"/>
              <a:t>васильевна</a:t>
            </a:r>
            <a:r>
              <a:rPr lang="ru-RU" dirty="0" smtClean="0"/>
              <a:t>, кандидат педагогических наук, доцент</a:t>
            </a:r>
            <a:endParaRPr lang="ru-RU" dirty="0"/>
          </a:p>
        </p:txBody>
      </p:sp>
      <p:sp>
        <p:nvSpPr>
          <p:cNvPr id="2" name="Заголовок 1"/>
          <p:cNvSpPr>
            <a:spLocks noGrp="1"/>
          </p:cNvSpPr>
          <p:nvPr>
            <p:ph type="ctrTitle"/>
          </p:nvPr>
        </p:nvSpPr>
        <p:spPr/>
        <p:txBody>
          <a:bodyPr/>
          <a:lstStyle/>
          <a:p>
            <a:r>
              <a:rPr lang="ru-RU" dirty="0" smtClean="0"/>
              <a:t>Нормативно-правовая основа системы образования РФ</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Национальная система профессионального роста педагогов</a:t>
            </a:r>
          </a:p>
        </p:txBody>
      </p:sp>
      <p:sp>
        <p:nvSpPr>
          <p:cNvPr id="3" name="Объект 2"/>
          <p:cNvSpPr>
            <a:spLocks noGrp="1"/>
          </p:cNvSpPr>
          <p:nvPr>
            <p:ph sz="quarter" idx="1"/>
          </p:nvPr>
        </p:nvSpPr>
        <p:spPr/>
        <p:txBody>
          <a:bodyPr/>
          <a:lstStyle/>
          <a:p>
            <a:r>
              <a:rPr lang="ru-RU" dirty="0"/>
              <a:t>Распоряжение Правительства РФ от 31 декабря 2019 г. N 3273-р Об утверждении основных принципов национальной системы профессионального роста педагогических работников РФ, включая национальную систему учительского роста</a:t>
            </a:r>
          </a:p>
          <a:p>
            <a:pPr marL="0" indent="0">
              <a:buNone/>
            </a:pPr>
            <a:endParaRPr lang="ru-RU" dirty="0"/>
          </a:p>
        </p:txBody>
      </p:sp>
    </p:spTree>
    <p:extLst>
      <p:ext uri="{BB962C8B-B14F-4D97-AF65-F5344CB8AC3E}">
        <p14:creationId xmlns:p14="http://schemas.microsoft.com/office/powerpoint/2010/main" val="181960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мероприятия НСУР</a:t>
            </a: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1. Повышение уровня обеспеченности педагогическими кадрами региональных систем общего образования</a:t>
            </a:r>
          </a:p>
          <a:p>
            <a:r>
              <a:rPr lang="ru-RU" dirty="0" smtClean="0"/>
              <a:t> 2. Модернизация системы подготовки педагогических кадров</a:t>
            </a:r>
          </a:p>
          <a:p>
            <a:r>
              <a:rPr lang="ru-RU" dirty="0" smtClean="0"/>
              <a:t>3. Формирование инфраструктуры и применение инновационных технологий для адресной реализации программ профессионального развития педагогических работников</a:t>
            </a:r>
          </a:p>
          <a:p>
            <a:r>
              <a:rPr lang="ru-RU" dirty="0" smtClean="0"/>
              <a:t>4. Разработка модели аттестации руководителей общеобразовательных организаций</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мероприятия НСУР</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t>5. Создание и внедрение единой федеральной системы научно-методического сопровождения педагогов </a:t>
            </a:r>
          </a:p>
          <a:p>
            <a:r>
              <a:rPr lang="ru-RU" dirty="0" smtClean="0"/>
              <a:t>6. Стимулирование профессионального роста педагогов:</a:t>
            </a:r>
          </a:p>
          <a:p>
            <a:r>
              <a:rPr lang="ru-RU" dirty="0" smtClean="0"/>
              <a:t>6.1. Проведение </a:t>
            </a:r>
            <a:r>
              <a:rPr lang="ru-RU" dirty="0" err="1" smtClean="0"/>
              <a:t>пилотной</a:t>
            </a:r>
            <a:r>
              <a:rPr lang="ru-RU" dirty="0" smtClean="0"/>
              <a:t> апробации внедрения обновленной системы квалификационных категорий в соответствии с утвержденным порядком проведения</a:t>
            </a:r>
          </a:p>
          <a:p>
            <a:r>
              <a:rPr lang="ru-RU" dirty="0" smtClean="0"/>
              <a:t>6.2. Разработка и внедрение системы наставничества педагогических работников в образовательных организациях</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a:bodyPr>
          <a:lstStyle/>
          <a:p>
            <a:r>
              <a:rPr lang="ru-RU" sz="2800" dirty="0" smtClean="0"/>
              <a:t>4. Разработка </a:t>
            </a:r>
            <a:r>
              <a:rPr lang="ru-RU" sz="2800" dirty="0"/>
              <a:t>модели аттестации руководителей общеобразовательных организаций</a:t>
            </a:r>
          </a:p>
        </p:txBody>
      </p:sp>
      <p:sp>
        <p:nvSpPr>
          <p:cNvPr id="3" name="Объект 2"/>
          <p:cNvSpPr>
            <a:spLocks noGrp="1"/>
          </p:cNvSpPr>
          <p:nvPr>
            <p:ph sz="quarter" idx="1"/>
          </p:nvPr>
        </p:nvSpPr>
        <p:spPr/>
        <p:txBody>
          <a:bodyPr>
            <a:normAutofit lnSpcReduction="10000"/>
          </a:bodyPr>
          <a:lstStyle/>
          <a:p>
            <a:r>
              <a:rPr lang="ru-RU" dirty="0"/>
              <a:t>Приказ министерства труда и социальной защиты Российской Федерации от 19 апреля 2021 года № 250-н «Об утверждении профессионального стандарта «Руководитель образовательной организации (управление дошкольной образовательной организацией и общеобразовательной организацией)»</a:t>
            </a:r>
          </a:p>
          <a:p>
            <a:r>
              <a:rPr lang="ru-RU" dirty="0"/>
              <a:t>Распоряжение Минпросвещения России от 31.05.2021 N Р-117 "Об утверждении Концепции целевой модели аттестации руководителей общеобразовательных организаций</a:t>
            </a:r>
            <a:r>
              <a:rPr lang="ru-RU" dirty="0" smtClean="0"/>
              <a:t>"</a:t>
            </a:r>
            <a:endParaRPr lang="ru-RU" dirty="0"/>
          </a:p>
        </p:txBody>
      </p:sp>
    </p:spTree>
    <p:extLst>
      <p:ext uri="{BB962C8B-B14F-4D97-AF65-F5344CB8AC3E}">
        <p14:creationId xmlns:p14="http://schemas.microsoft.com/office/powerpoint/2010/main" val="148925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28600"/>
            <a:ext cx="8712968" cy="758952"/>
          </a:xfrm>
        </p:spPr>
        <p:txBody>
          <a:bodyPr>
            <a:noAutofit/>
          </a:bodyPr>
          <a:lstStyle/>
          <a:p>
            <a:r>
              <a:rPr lang="ru-RU" sz="2200" b="1" dirty="0"/>
              <a:t>5. Создание и внедрение единой федеральной системы научно-методического сопровождения педагогов</a:t>
            </a:r>
          </a:p>
        </p:txBody>
      </p:sp>
      <p:sp>
        <p:nvSpPr>
          <p:cNvPr id="3" name="Объект 2"/>
          <p:cNvSpPr>
            <a:spLocks noGrp="1"/>
          </p:cNvSpPr>
          <p:nvPr>
            <p:ph sz="quarter" idx="1"/>
          </p:nvPr>
        </p:nvSpPr>
        <p:spPr/>
        <p:txBody>
          <a:bodyPr>
            <a:normAutofit fontScale="77500" lnSpcReduction="20000"/>
          </a:bodyPr>
          <a:lstStyle/>
          <a:p>
            <a:r>
              <a:rPr lang="ru-RU" dirty="0"/>
              <a:t>Распоряжение Министерства просвещения Российской Федерации от 6 августа 2020 года № Р-76 «Об утверждении Концепции создания единой федеральной системы научно-методического сопровождения педагогических работников</a:t>
            </a:r>
            <a:r>
              <a:rPr lang="ru-RU" dirty="0" smtClean="0"/>
              <a:t>»</a:t>
            </a:r>
          </a:p>
          <a:p>
            <a:r>
              <a:rPr lang="ru-RU" dirty="0" smtClean="0"/>
              <a:t>Распоряжение </a:t>
            </a:r>
            <a:r>
              <a:rPr lang="ru-RU" dirty="0"/>
              <a:t>Министерства просвещения Российской Федерации от 15 декабря 2022 г. N </a:t>
            </a:r>
            <a:r>
              <a:rPr lang="ru-RU" dirty="0" smtClean="0"/>
              <a:t>Р-303  «О внесении изменений в Концепции </a:t>
            </a:r>
            <a:r>
              <a:rPr lang="ru-RU" dirty="0"/>
              <a:t>создания единой федеральной системы научно-методического сопровождения педагогических работников</a:t>
            </a:r>
            <a:r>
              <a:rPr lang="ru-RU" dirty="0" smtClean="0"/>
              <a:t>»</a:t>
            </a:r>
            <a:endParaRPr lang="ru-RU" dirty="0"/>
          </a:p>
          <a:p>
            <a:r>
              <a:rPr lang="ru-RU" dirty="0" smtClean="0"/>
              <a:t>Приказ </a:t>
            </a:r>
            <a:r>
              <a:rPr lang="ru-RU" dirty="0"/>
              <a:t>Министерства просвещения, науки и по делам молодежи КБР от </a:t>
            </a:r>
            <a:r>
              <a:rPr lang="ru-RU" dirty="0" smtClean="0"/>
              <a:t>23.05.2023г</a:t>
            </a:r>
            <a:r>
              <a:rPr lang="ru-RU" dirty="0"/>
              <a:t>. № </a:t>
            </a:r>
            <a:r>
              <a:rPr lang="ru-RU" dirty="0" smtClean="0"/>
              <a:t>22/532 </a:t>
            </a:r>
            <a:r>
              <a:rPr lang="ru-RU" dirty="0"/>
              <a:t>«</a:t>
            </a:r>
            <a:r>
              <a:rPr lang="ru-RU" dirty="0" smtClean="0"/>
              <a:t>О </a:t>
            </a:r>
            <a:r>
              <a:rPr lang="ru-RU" dirty="0"/>
              <a:t>региональной </a:t>
            </a:r>
            <a:r>
              <a:rPr lang="ru-RU" dirty="0" smtClean="0"/>
              <a:t>системе </a:t>
            </a:r>
            <a:r>
              <a:rPr lang="ru-RU" dirty="0"/>
              <a:t>научно-методического сопровождения педагогических работников и управленческих кадров в Кабардино-Балкарской </a:t>
            </a:r>
            <a:r>
              <a:rPr lang="ru-RU" dirty="0" smtClean="0"/>
              <a:t>Республике»</a:t>
            </a:r>
            <a:endParaRPr lang="ru-RU" dirty="0"/>
          </a:p>
        </p:txBody>
      </p:sp>
    </p:spTree>
    <p:extLst>
      <p:ext uri="{BB962C8B-B14F-4D97-AF65-F5344CB8AC3E}">
        <p14:creationId xmlns:p14="http://schemas.microsoft.com/office/powerpoint/2010/main" val="1458589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solidFill>
                  <a:srgbClr val="8CADAE">
                    <a:shade val="75000"/>
                  </a:srgbClr>
                </a:solidFill>
              </a:rPr>
              <a:t>5. Создание и внедрение единой федеральной системы научно-методического сопровождения педагогов</a:t>
            </a:r>
            <a:endParaRPr lang="ru-RU" dirty="0"/>
          </a:p>
        </p:txBody>
      </p:sp>
      <p:pic>
        <p:nvPicPr>
          <p:cNvPr id="4" name="Picture 2" descr="C:\Users\User\Desktop\Школа Минпросвещения России\Структура РС НМС.png"/>
          <p:cNvPicPr>
            <a:picLocks noGrp="1" noChangeAspect="1" noChangeArrowheads="1"/>
          </p:cNvPicPr>
          <p:nvPr/>
        </p:nvPicPr>
        <p:blipFill>
          <a:blip r:embed="rId2" cstate="print"/>
          <a:srcRect/>
          <a:stretch>
            <a:fillRect/>
          </a:stretch>
        </p:blipFill>
        <p:spPr bwMode="auto">
          <a:xfrm>
            <a:off x="899592" y="1484784"/>
            <a:ext cx="7488831" cy="4824535"/>
          </a:xfrm>
          <a:prstGeom prst="rect">
            <a:avLst/>
          </a:prstGeom>
          <a:noFill/>
        </p:spPr>
      </p:pic>
      <p:sp>
        <p:nvSpPr>
          <p:cNvPr id="3" name="Объект 2"/>
          <p:cNvSpPr>
            <a:spLocks noGrp="1"/>
          </p:cNvSpPr>
          <p:nvPr>
            <p:ph sz="quarter" idx="1"/>
          </p:nvPr>
        </p:nvSpPr>
        <p:spPr/>
        <p:txBody>
          <a:bodyPr/>
          <a:lstStyle/>
          <a:p>
            <a:endParaRPr lang="ru-RU" dirty="0"/>
          </a:p>
        </p:txBody>
      </p:sp>
    </p:spTree>
    <p:extLst>
      <p:ext uri="{BB962C8B-B14F-4D97-AF65-F5344CB8AC3E}">
        <p14:creationId xmlns:p14="http://schemas.microsoft.com/office/powerpoint/2010/main" val="1452728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Autofit/>
          </a:bodyPr>
          <a:lstStyle/>
          <a:p>
            <a:r>
              <a:rPr lang="ru-RU" sz="2000" b="1" dirty="0"/>
              <a:t>6.1. Проведение пилотной апробации внедрения обновленной системы квалификационных </a:t>
            </a:r>
            <a:r>
              <a:rPr lang="ru-RU" sz="2000" b="1" dirty="0" smtClean="0"/>
              <a:t>категорий</a:t>
            </a:r>
            <a:endParaRPr lang="ru-RU" sz="2000" b="1" dirty="0"/>
          </a:p>
        </p:txBody>
      </p:sp>
      <p:sp>
        <p:nvSpPr>
          <p:cNvPr id="3" name="Объект 2"/>
          <p:cNvSpPr>
            <a:spLocks noGrp="1"/>
          </p:cNvSpPr>
          <p:nvPr>
            <p:ph sz="quarter" idx="1"/>
          </p:nvPr>
        </p:nvSpPr>
        <p:spPr/>
        <p:txBody>
          <a:bodyPr/>
          <a:lstStyle/>
          <a:p>
            <a:r>
              <a:rPr lang="ru-RU" dirty="0" smtClean="0"/>
              <a:t>Приказ </a:t>
            </a:r>
            <a:r>
              <a:rPr lang="ru-RU" dirty="0"/>
              <a:t>Минпросвещения России от 24.03.2023 N </a:t>
            </a:r>
            <a:r>
              <a:rPr lang="ru-RU" dirty="0" smtClean="0"/>
              <a:t>196 «Об утверждении порядка проведения аттестации педагогических работников организаций, осуществляющих образовательную деятельность» (</a:t>
            </a:r>
            <a:r>
              <a:rPr lang="ru-RU" dirty="0"/>
              <a:t>Зарегистрировано в Минюсте РФ 02.06.2023 N 73696)</a:t>
            </a:r>
          </a:p>
        </p:txBody>
      </p:sp>
    </p:spTree>
    <p:extLst>
      <p:ext uri="{BB962C8B-B14F-4D97-AF65-F5344CB8AC3E}">
        <p14:creationId xmlns:p14="http://schemas.microsoft.com/office/powerpoint/2010/main" val="1567616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b="1" dirty="0"/>
              <a:t>6.1. Проведение пилотной апробации внедрения обновленной системы квалификационных </a:t>
            </a:r>
            <a:r>
              <a:rPr lang="ru-RU" sz="2200" b="1" dirty="0" smtClean="0"/>
              <a:t>категорий</a:t>
            </a:r>
            <a:endParaRPr lang="ru-RU" sz="2200"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35292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23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608112"/>
          </a:xfrm>
        </p:spPr>
        <p:txBody>
          <a:bodyPr>
            <a:normAutofit fontScale="90000"/>
          </a:bodyPr>
          <a:lstStyle/>
          <a:p>
            <a:r>
              <a:rPr lang="ru-RU" sz="2200" b="1" dirty="0">
                <a:solidFill>
                  <a:srgbClr val="8CADAE">
                    <a:shade val="75000"/>
                  </a:srgbClr>
                </a:solidFill>
              </a:rPr>
              <a:t>6.1. Проведение пилотной апробации внедрения обновленной системы квалификационных категорий</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981954395"/>
              </p:ext>
            </p:extLst>
          </p:nvPr>
        </p:nvGraphicFramePr>
        <p:xfrm>
          <a:off x="179512" y="836712"/>
          <a:ext cx="8504238" cy="5474807"/>
        </p:xfrm>
        <a:graphic>
          <a:graphicData uri="http://schemas.openxmlformats.org/drawingml/2006/table">
            <a:tbl>
              <a:tblPr firstRow="1" bandRow="1">
                <a:tableStyleId>{5C22544A-7EE6-4342-B048-85BDC9FD1C3A}</a:tableStyleId>
              </a:tblPr>
              <a:tblGrid>
                <a:gridCol w="4252119"/>
                <a:gridCol w="4252119"/>
              </a:tblGrid>
              <a:tr h="369565">
                <a:tc>
                  <a:txBody>
                    <a:bodyPr/>
                    <a:lstStyle/>
                    <a:p>
                      <a:pPr algn="ctr"/>
                      <a:r>
                        <a:rPr lang="ru-RU" dirty="0" smtClean="0"/>
                        <a:t>Педагог-методист</a:t>
                      </a:r>
                      <a:endParaRPr lang="ru-RU" dirty="0"/>
                    </a:p>
                  </a:txBody>
                  <a:tcPr/>
                </a:tc>
                <a:tc>
                  <a:txBody>
                    <a:bodyPr/>
                    <a:lstStyle/>
                    <a:p>
                      <a:pPr algn="ctr"/>
                      <a:r>
                        <a:rPr lang="ru-RU" dirty="0" smtClean="0"/>
                        <a:t>Педагог-</a:t>
                      </a:r>
                      <a:r>
                        <a:rPr lang="ru-RU" dirty="0" err="1" smtClean="0"/>
                        <a:t>натавник</a:t>
                      </a:r>
                      <a:endParaRPr lang="ru-RU" dirty="0"/>
                    </a:p>
                  </a:txBody>
                  <a:tcPr/>
                </a:tc>
              </a:tr>
              <a:tr h="637880">
                <a:tc gridSpan="2">
                  <a:txBody>
                    <a:bodyPr/>
                    <a:lstStyle/>
                    <a:p>
                      <a:pPr algn="ctr"/>
                      <a:r>
                        <a:rPr lang="ru-RU" sz="1200" b="1" dirty="0" smtClean="0">
                          <a:solidFill>
                            <a:schemeClr val="accent6">
                              <a:lumMod val="50000"/>
                            </a:schemeClr>
                          </a:solidFill>
                        </a:rPr>
                        <a:t>Аттестация в целях установления квалификационной категории "педагог-методист" или "педагог-наставник" проводится по желанию педагогических работников. К указанной аттестации допускаются педагогические работники, имеющие высшую квалификационную категорию</a:t>
                      </a:r>
                      <a:endParaRPr lang="ru-RU" sz="1200" b="1" dirty="0">
                        <a:solidFill>
                          <a:schemeClr val="accent6">
                            <a:lumMod val="50000"/>
                          </a:schemeClr>
                        </a:solidFill>
                      </a:endParaRPr>
                    </a:p>
                  </a:txBody>
                  <a:tcPr/>
                </a:tc>
                <a:tc hMerge="1">
                  <a:txBody>
                    <a:bodyPr/>
                    <a:lstStyle/>
                    <a:p>
                      <a:endParaRPr lang="ru-RU" dirty="0"/>
                    </a:p>
                  </a:txBody>
                  <a:tcPr/>
                </a:tc>
              </a:tr>
              <a:tr h="4465162">
                <a:tc>
                  <a:txBody>
                    <a:bodyPr/>
                    <a:lstStyle/>
                    <a:p>
                      <a:r>
                        <a:rPr lang="ru-RU" sz="1100" b="1" dirty="0" smtClean="0"/>
                        <a:t>Квалификационная категория "педагог-методист" 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p>
                    <a:p>
                      <a:r>
                        <a:rPr lang="ru-RU" sz="1100" dirty="0" smtClean="0"/>
                        <a:t>- руководства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a:t>
                      </a:r>
                    </a:p>
                    <a:p>
                      <a:r>
                        <a:rPr lang="ru-RU" sz="1100" dirty="0" smtClean="0"/>
                        <a:t>- руководства разработкой программно-методического сопровождения образовательного процесса, в том числе методического сопровождения реализации инновационных образовательных программ и проектов в образовательной организации;</a:t>
                      </a:r>
                    </a:p>
                    <a:p>
                      <a:r>
                        <a:rPr lang="ru-RU" sz="1100" dirty="0" smtClean="0"/>
                        <a:t>- методической поддержки педагогических работников образовательной организации при подготовке к участию в профессиональных конкурсах;</a:t>
                      </a:r>
                    </a:p>
                    <a:p>
                      <a:r>
                        <a:rPr lang="ru-RU" sz="1100" dirty="0" smtClean="0"/>
                        <a:t>- участия в методической поддержке (сопровождении) педагогических работников образовательной организации, направленной на их профессиональное развитие, преодоление профессиональных дефицитов;</a:t>
                      </a:r>
                    </a:p>
                    <a:p>
                      <a:r>
                        <a:rPr lang="ru-RU" sz="1100" dirty="0" smtClean="0"/>
                        <a:t>- передачи опыта по применению в образовательной организации авторских учебных и (или) учебно-методических разработок.</a:t>
                      </a:r>
                    </a:p>
                  </a:txBody>
                  <a:tcPr/>
                </a:tc>
                <a:tc>
                  <a:txBody>
                    <a:bodyPr/>
                    <a:lstStyle/>
                    <a:p>
                      <a:r>
                        <a:rPr lang="ru-RU" sz="1200" b="1" dirty="0" smtClean="0"/>
                        <a:t>Квалификационная категория "педагог-наставник" 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p>
                    <a:p>
                      <a:r>
                        <a:rPr lang="ru-RU" sz="1200" dirty="0" smtClean="0"/>
                        <a:t>- руководства практической подготовкой студентов, обучающихся по образовательным программам среднего профессионального образования и (или) образовательным программам высшего образования;</a:t>
                      </a:r>
                    </a:p>
                    <a:p>
                      <a:r>
                        <a:rPr lang="ru-RU" sz="1200" dirty="0" smtClean="0"/>
                        <a:t>- наставничества в отношении педагогических работников образовательной организации, активного сопровождения их профессионального развития в образовательной организации;</a:t>
                      </a:r>
                    </a:p>
                    <a:p>
                      <a:r>
                        <a:rPr lang="ru-RU" sz="1200" dirty="0" smtClean="0"/>
                        <a:t>- содействия в подготовке педагогических работников, в том числе из числа молодых специалистов, к участию в конкурсах профессионального (педагогического) мастерства;</a:t>
                      </a:r>
                    </a:p>
                    <a:p>
                      <a:r>
                        <a:rPr lang="ru-RU" sz="1200" dirty="0" smtClean="0"/>
                        <a:t>- распространения авторских подходов и методических разработок в области наставнической деятельности в образовательной организации.</a:t>
                      </a:r>
                    </a:p>
                  </a:txBody>
                  <a:tcPr/>
                </a:tc>
              </a:tr>
            </a:tbl>
          </a:graphicData>
        </a:graphic>
      </p:graphicFrame>
    </p:spTree>
    <p:extLst>
      <p:ext uri="{BB962C8B-B14F-4D97-AF65-F5344CB8AC3E}">
        <p14:creationId xmlns:p14="http://schemas.microsoft.com/office/powerpoint/2010/main" val="324023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8CADAE">
                    <a:shade val="75000"/>
                  </a:srgbClr>
                </a:solidFill>
              </a:rPr>
              <a:t>6.1. Проведение пилотной апробации внедрения обновленной системы квалификационных категорий</a:t>
            </a:r>
            <a:endParaRPr lang="ru-RU"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409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97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такое государственная образовательная политика?</a:t>
            </a:r>
            <a:endParaRPr lang="ru-RU" dirty="0"/>
          </a:p>
        </p:txBody>
      </p:sp>
      <p:sp>
        <p:nvSpPr>
          <p:cNvPr id="3" name="Объект 2"/>
          <p:cNvSpPr>
            <a:spLocks noGrp="1"/>
          </p:cNvSpPr>
          <p:nvPr>
            <p:ph sz="quarter" idx="1"/>
          </p:nvPr>
        </p:nvSpPr>
        <p:spPr/>
        <p:txBody>
          <a:bodyPr/>
          <a:lstStyle/>
          <a:p>
            <a:r>
              <a:rPr lang="ru-RU" dirty="0"/>
              <a:t>ГОСУДАРСТВЕННАЯ ПОЛИТИКА В ОБЛАСТИ ОБРАЗОВАНИЯ –</a:t>
            </a:r>
          </a:p>
          <a:p>
            <a:r>
              <a:rPr lang="ru-RU" dirty="0"/>
              <a:t>комплекс законодательных актов и практических мероприятий в сфере образования и воспитания подрастающего поколения, а также образования взрослых.</a:t>
            </a:r>
          </a:p>
          <a:p>
            <a:r>
              <a:rPr lang="ru-RU" dirty="0"/>
              <a:t>(Бим-</a:t>
            </a:r>
            <a:r>
              <a:rPr lang="ru-RU" dirty="0" err="1"/>
              <a:t>Бад</a:t>
            </a:r>
            <a:r>
              <a:rPr lang="ru-RU" dirty="0"/>
              <a:t> Б.М. Педагогический энциклопедический словарь).</a:t>
            </a:r>
          </a:p>
          <a:p>
            <a:pPr marL="0" indent="0">
              <a:buNone/>
            </a:pPr>
            <a:endParaRPr lang="ru-RU" dirty="0"/>
          </a:p>
        </p:txBody>
      </p:sp>
    </p:spTree>
    <p:extLst>
      <p:ext uri="{BB962C8B-B14F-4D97-AF65-F5344CB8AC3E}">
        <p14:creationId xmlns:p14="http://schemas.microsoft.com/office/powerpoint/2010/main" val="234046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8CADAE">
                    <a:shade val="75000"/>
                  </a:srgbClr>
                </a:solidFill>
              </a:rPr>
              <a:t>6.1. Проведение пилотной апробации внедрения обновленной системы квалификационных категорий</a:t>
            </a:r>
            <a:endParaRPr lang="ru-RU"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8497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1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dirty="0"/>
              <a:t>6.2. Разработка и внедрение системы наставничества педагогических работников в образовательных </a:t>
            </a:r>
            <a:r>
              <a:rPr lang="ru-RU" sz="2200" dirty="0" smtClean="0"/>
              <a:t>организациях</a:t>
            </a:r>
            <a:endParaRPr lang="ru-RU" sz="2200" dirty="0"/>
          </a:p>
        </p:txBody>
      </p:sp>
      <p:sp>
        <p:nvSpPr>
          <p:cNvPr id="3" name="Объект 2"/>
          <p:cNvSpPr>
            <a:spLocks noGrp="1"/>
          </p:cNvSpPr>
          <p:nvPr>
            <p:ph sz="quarter" idx="1"/>
          </p:nvPr>
        </p:nvSpPr>
        <p:spPr/>
        <p:txBody>
          <a:bodyPr>
            <a:normAutofit fontScale="77500" lnSpcReduction="20000"/>
          </a:bodyPr>
          <a:lstStyle/>
          <a:p>
            <a:r>
              <a:rPr lang="ru-RU" dirty="0"/>
              <a:t>Методология (целевая модель) наставничества обучающихся для организаций, осуществляющих образовательную деятельность по общеобразовательным, дополнительным общеобразовательным и программам среднего профессионального образования, в том числе с применением лучших практик обмена опытом между обучающимися (утверждена распоряжением Министерства просвещения Российской Федерации от 25 декабря 2019 г. N Р-145</a:t>
            </a:r>
            <a:r>
              <a:rPr lang="ru-RU" dirty="0" smtClean="0"/>
              <a:t>)</a:t>
            </a:r>
          </a:p>
          <a:p>
            <a:r>
              <a:rPr lang="ru-RU" dirty="0" smtClean="0"/>
              <a:t>Методические рекомендации по разработке и внедрению системы (Целевой модели) наставничества педагогических работников в образовательных организациях  </a:t>
            </a:r>
            <a:r>
              <a:rPr lang="ru-RU" dirty="0"/>
              <a:t>2021 </a:t>
            </a:r>
            <a:r>
              <a:rPr lang="ru-RU" dirty="0" smtClean="0"/>
              <a:t>год</a:t>
            </a:r>
          </a:p>
          <a:p>
            <a:r>
              <a:rPr lang="ru-RU" dirty="0" smtClean="0"/>
              <a:t>Приказ Минпросвещения КБР от 21 марта 2023 года №22/294 «Об утверждении положения о системе наставничества в образовательных организациях в Кабардино-Балкарской Республике»</a:t>
            </a:r>
            <a:endParaRPr lang="ru-RU" dirty="0"/>
          </a:p>
        </p:txBody>
      </p:sp>
    </p:spTree>
    <p:extLst>
      <p:ext uri="{BB962C8B-B14F-4D97-AF65-F5344CB8AC3E}">
        <p14:creationId xmlns:p14="http://schemas.microsoft.com/office/powerpoint/2010/main" val="269576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smtClean="0"/>
              <a:t/>
            </a:r>
            <a:br>
              <a:rPr lang="ru-RU" dirty="0" smtClean="0"/>
            </a:br>
            <a:r>
              <a:rPr lang="ru-RU" dirty="0"/>
              <a:t/>
            </a:r>
            <a:br>
              <a:rPr lang="ru-RU" dirty="0"/>
            </a:br>
            <a:r>
              <a:rPr lang="ru-RU" dirty="0" smtClean="0"/>
              <a:t>Изменения </a:t>
            </a:r>
            <a:r>
              <a:rPr lang="ru-RU" dirty="0"/>
              <a:t>в ФЗ «Об образовании в Российской Федерации</a:t>
            </a:r>
            <a:r>
              <a:rPr lang="ru-RU" dirty="0" smtClean="0"/>
              <a:t>» 2022 г.</a:t>
            </a:r>
            <a:endParaRPr lang="ru-RU" dirty="0"/>
          </a:p>
        </p:txBody>
      </p:sp>
      <p:sp>
        <p:nvSpPr>
          <p:cNvPr id="3" name="Объект 2"/>
          <p:cNvSpPr>
            <a:spLocks noGrp="1"/>
          </p:cNvSpPr>
          <p:nvPr>
            <p:ph sz="quarter" idx="1"/>
          </p:nvPr>
        </p:nvSpPr>
        <p:spPr/>
        <p:txBody>
          <a:bodyPr>
            <a:normAutofit lnSpcReduction="10000"/>
          </a:bodyPr>
          <a:lstStyle/>
          <a:p>
            <a:r>
              <a:rPr lang="ru-RU" dirty="0"/>
              <a:t>Федеральный закон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a:p>
            <a:r>
              <a:rPr lang="ru-RU" dirty="0"/>
              <a:t>26 сентября 2022</a:t>
            </a:r>
          </a:p>
          <a:p>
            <a:r>
              <a:rPr lang="ru-RU" dirty="0"/>
              <a:t>Принят Государственной Думой 14 сентября 2022 года</a:t>
            </a:r>
          </a:p>
          <a:p>
            <a:r>
              <a:rPr lang="ru-RU" dirty="0"/>
              <a:t>Одобрен Советом Федерации 21 сентября 2022 </a:t>
            </a:r>
            <a:r>
              <a:rPr lang="ru-RU" dirty="0" smtClean="0"/>
              <a:t>года</a:t>
            </a:r>
            <a:endParaRPr lang="ru-RU" dirty="0"/>
          </a:p>
        </p:txBody>
      </p:sp>
    </p:spTree>
    <p:extLst>
      <p:ext uri="{BB962C8B-B14F-4D97-AF65-F5344CB8AC3E}">
        <p14:creationId xmlns:p14="http://schemas.microsoft.com/office/powerpoint/2010/main" val="197921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1) в статье 2:</a:t>
            </a:r>
          </a:p>
          <a:p>
            <a:r>
              <a:rPr lang="ru-RU" dirty="0"/>
              <a:t>а) в пункте 10 слова "примерная основная образовательная программа" заменить словами "примерная образовательная программа среднего профессионального образования", слова "а также в предусмотренных настоящим Федеральным законом случаях" исключить;</a:t>
            </a:r>
          </a:p>
          <a:p>
            <a:r>
              <a:rPr lang="ru-RU" dirty="0"/>
              <a:t>б) дополнить пунктом 10.1 следующего содержания:</a:t>
            </a:r>
          </a:p>
          <a:p>
            <a:r>
              <a:rPr lang="ru-RU" dirty="0"/>
              <a:t>"10.1) федеральная основная общеобразовательная программа -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a:p>
            <a:endParaRPr lang="ru-RU" dirty="0"/>
          </a:p>
        </p:txBody>
      </p:sp>
    </p:spTree>
    <p:extLst>
      <p:ext uri="{BB962C8B-B14F-4D97-AF65-F5344CB8AC3E}">
        <p14:creationId xmlns:p14="http://schemas.microsoft.com/office/powerpoint/2010/main" val="270849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2) пункт 3 части 1 статьи 11 изложить в следующей редакции:</a:t>
            </a:r>
          </a:p>
          <a:p>
            <a:r>
              <a:rPr lang="ru-RU" dirty="0"/>
              <a:t>"3) возможность формирования основных профессиональных образовательных программ различных уровней сложности, профилей и направленности с учетом образовательных потребностей и способностей обучающихся, а также потребностей общества и государства в квалифицированных кадрах;";</a:t>
            </a:r>
          </a:p>
          <a:p>
            <a:r>
              <a:rPr lang="ru-RU" dirty="0"/>
              <a:t>3) в статье 12:</a:t>
            </a:r>
          </a:p>
          <a:p>
            <a:r>
              <a:rPr lang="ru-RU" dirty="0"/>
              <a:t>а) в части 6 слова "с учетом соответствующих примерных образовательных программ дошкольного образования" заменить словами "соответствующей федеральной образовательной программой дошкольного образования", дополнить предложением следующего содержания: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a:t>
            </a:r>
          </a:p>
          <a:p>
            <a:pPr marL="0" indent="0">
              <a:buNone/>
            </a:pPr>
            <a:endParaRPr lang="ru-RU" dirty="0"/>
          </a:p>
        </p:txBody>
      </p:sp>
    </p:spTree>
    <p:extLst>
      <p:ext uri="{BB962C8B-B14F-4D97-AF65-F5344CB8AC3E}">
        <p14:creationId xmlns:p14="http://schemas.microsoft.com/office/powerpoint/2010/main" val="29532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Изменения в ФЗ «Об образовании в Российской Федерации</a:t>
            </a:r>
            <a:r>
              <a:rPr lang="ru-RU" dirty="0" smtClean="0"/>
              <a:t>» 2022 г.</a:t>
            </a:r>
            <a:endParaRPr lang="ru-RU" dirty="0"/>
          </a:p>
        </p:txBody>
      </p:sp>
      <p:sp>
        <p:nvSpPr>
          <p:cNvPr id="3" name="Объект 2"/>
          <p:cNvSpPr>
            <a:spLocks noGrp="1"/>
          </p:cNvSpPr>
          <p:nvPr>
            <p:ph sz="quarter" idx="1"/>
          </p:nvPr>
        </p:nvSpPr>
        <p:spPr/>
        <p:txBody>
          <a:bodyPr>
            <a:normAutofit fontScale="85000" lnSpcReduction="20000"/>
          </a:bodyPr>
          <a:lstStyle/>
          <a:p>
            <a:r>
              <a:rPr lang="ru-RU" dirty="0"/>
              <a:t>б) дополнить частями 6.1 - 6.6 следующего содержания:</a:t>
            </a:r>
          </a:p>
          <a:p>
            <a:r>
              <a:rPr lang="ru-RU" dirty="0"/>
              <a:t>"6.1.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разрабатывают образовательные программы в соответствии с федеральными государственными образовательными стандартами и соответствующими федеральными основными общеобразовательными программами.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федеральных основных общеобразовательных программ.</a:t>
            </a:r>
          </a:p>
          <a:p>
            <a:pPr marL="0" indent="0">
              <a:buNone/>
            </a:pPr>
            <a:endParaRPr lang="ru-RU" dirty="0"/>
          </a:p>
        </p:txBody>
      </p:sp>
    </p:spTree>
    <p:extLst>
      <p:ext uri="{BB962C8B-B14F-4D97-AF65-F5344CB8AC3E}">
        <p14:creationId xmlns:p14="http://schemas.microsoft.com/office/powerpoint/2010/main" val="112308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6.2. Организация, осуществляющая образовательную деятельность по имеющим государственную аккредитацию образовательным программам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обучение.</a:t>
            </a:r>
          </a:p>
          <a:p>
            <a:r>
              <a:rPr lang="ru-RU" dirty="0"/>
              <a:t>6.3.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начального общего образования федеральных рабочих программ по учебным предметам "Русский язык", "Литературное чтение" и "Окружающий мир", а при реализации обязательной части образовательных программ основного общего и среднего общего образования федеральных рабочих программ по учебным предметам "Русский язык", "Литература", "История", "Обществознание", "География" и "Основы безопасности жизнедеятельности</a:t>
            </a:r>
            <a:r>
              <a:rPr lang="ru-RU" dirty="0" smtClean="0"/>
              <a:t>".</a:t>
            </a:r>
            <a:endParaRPr lang="ru-RU" dirty="0"/>
          </a:p>
        </p:txBody>
      </p:sp>
    </p:spTree>
    <p:extLst>
      <p:ext uri="{BB962C8B-B14F-4D97-AF65-F5344CB8AC3E}">
        <p14:creationId xmlns:p14="http://schemas.microsoft.com/office/powerpoint/2010/main" val="354450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a:t>Изменения в ФЗ «Об образовании в Российской Федерации</a:t>
            </a:r>
            <a:r>
              <a:rPr lang="ru-RU" dirty="0" smtClean="0"/>
              <a:t>» 2022г.</a:t>
            </a:r>
            <a:endParaRPr lang="ru-RU" dirty="0"/>
          </a:p>
        </p:txBody>
      </p:sp>
      <p:sp>
        <p:nvSpPr>
          <p:cNvPr id="3" name="Объект 2"/>
          <p:cNvSpPr>
            <a:spLocks noGrp="1"/>
          </p:cNvSpPr>
          <p:nvPr>
            <p:ph sz="quarter" idx="1"/>
          </p:nvPr>
        </p:nvSpPr>
        <p:spPr>
          <a:xfrm>
            <a:off x="301752" y="1527048"/>
            <a:ext cx="8503920" cy="4710264"/>
          </a:xfrm>
        </p:spPr>
        <p:txBody>
          <a:bodyPr>
            <a:normAutofit fontScale="62500" lnSpcReduction="20000"/>
          </a:bodyPr>
          <a:lstStyle/>
          <a:p>
            <a:r>
              <a:rPr lang="ru-RU" dirty="0"/>
              <a:t>6.4. Организации, осуществляющие образовательную деятельность, указанные в частях 6 и 6.1 настоящей статьи, вправе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 а также предусмотреть применение федерального учебного плана, и (или) федерального календарного учебного графика, и (или) не указанных в части 6.3 настоящей статьи федеральных рабочих программ учебных предметов, курсов, дисциплин (модулей). В этом случае соответствующая учебно-методическая документация не разрабатывается.</a:t>
            </a:r>
          </a:p>
          <a:p>
            <a:r>
              <a:rPr lang="ru-RU" dirty="0"/>
              <a:t>6.5. Федеральные основные общеобразовательные программы разрабатываются с учетом их уровня и направленности, возможности организации углубленного изучения отдельных учебных предметов и профильного обучения на основе федеральных государственных образовательных стандартов и утверждаются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в порядке, установленном этим федеральным органом исполнительной власти</a:t>
            </a:r>
            <a:r>
              <a:rPr lang="ru-RU" dirty="0" smtClean="0"/>
              <a:t>.</a:t>
            </a:r>
            <a:endParaRPr lang="ru-RU" dirty="0"/>
          </a:p>
        </p:txBody>
      </p:sp>
    </p:spTree>
    <p:extLst>
      <p:ext uri="{BB962C8B-B14F-4D97-AF65-F5344CB8AC3E}">
        <p14:creationId xmlns:p14="http://schemas.microsoft.com/office/powerpoint/2010/main" val="81834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dirty="0"/>
              <a:t>Изменения в ФЗ «Об образовании в Российской Федерации»</a:t>
            </a:r>
          </a:p>
        </p:txBody>
      </p:sp>
      <p:sp>
        <p:nvSpPr>
          <p:cNvPr id="3" name="Объект 2"/>
          <p:cNvSpPr>
            <a:spLocks noGrp="1"/>
          </p:cNvSpPr>
          <p:nvPr>
            <p:ph sz="quarter" idx="1"/>
          </p:nvPr>
        </p:nvSpPr>
        <p:spPr>
          <a:xfrm>
            <a:off x="301752" y="1527048"/>
            <a:ext cx="8503920" cy="4710264"/>
          </a:xfrm>
        </p:spPr>
        <p:txBody>
          <a:bodyPr>
            <a:normAutofit fontScale="85000" lnSpcReduction="20000"/>
          </a:bodyPr>
          <a:lstStyle/>
          <a:p>
            <a:r>
              <a:rPr lang="ru-RU" dirty="0"/>
              <a:t>6.6. К разработке федеральных основных общеобразовательных программ (в части учета региональных, национальных и этнокультурных особенностей) привлекаются уполномоченные органы государственной власти субъектов Российской Федерации.";</a:t>
            </a:r>
          </a:p>
          <a:p>
            <a:r>
              <a:rPr lang="ru-RU" dirty="0"/>
              <a:t>в) в части 7 первое предложение изложить в следующей редакции: "Организации, осуществляющие образовательную деятельность по имеющим государственную аккредитацию образовательным программам среднего профессионального образования, 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образовательных программ среднего профессионального образования</a:t>
            </a:r>
            <a:r>
              <a:rPr lang="ru-RU" dirty="0" smtClean="0"/>
              <a:t>.";</a:t>
            </a:r>
            <a:endParaRPr lang="ru-RU" dirty="0"/>
          </a:p>
        </p:txBody>
      </p:sp>
    </p:spTree>
    <p:extLst>
      <p:ext uri="{BB962C8B-B14F-4D97-AF65-F5344CB8AC3E}">
        <p14:creationId xmlns:p14="http://schemas.microsoft.com/office/powerpoint/2010/main" val="323113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dirty="0">
                <a:solidFill>
                  <a:srgbClr val="8CADAE">
                    <a:shade val="75000"/>
                  </a:srgbClr>
                </a:solidFill>
              </a:rPr>
              <a:t>Изменения в ФЗ «Об образовании в Российской Федерации</a:t>
            </a:r>
            <a:r>
              <a:rPr lang="ru-RU" sz="3000" dirty="0" smtClean="0">
                <a:solidFill>
                  <a:srgbClr val="8CADAE">
                    <a:shade val="75000"/>
                  </a:srgbClr>
                </a:solidFill>
              </a:rPr>
              <a:t>» 2022г.</a:t>
            </a:r>
            <a:endParaRPr lang="ru-RU" dirty="0"/>
          </a:p>
        </p:txBody>
      </p:sp>
      <p:sp>
        <p:nvSpPr>
          <p:cNvPr id="3" name="Объект 2"/>
          <p:cNvSpPr>
            <a:spLocks noGrp="1"/>
          </p:cNvSpPr>
          <p:nvPr>
            <p:ph sz="quarter" idx="1"/>
          </p:nvPr>
        </p:nvSpPr>
        <p:spPr/>
        <p:txBody>
          <a:bodyPr>
            <a:normAutofit fontScale="77500" lnSpcReduction="20000"/>
          </a:bodyPr>
          <a:lstStyle/>
          <a:p>
            <a:r>
              <a:rPr lang="ru-RU" dirty="0"/>
              <a:t>4) в статье 12.1:</a:t>
            </a:r>
          </a:p>
          <a:p>
            <a:r>
              <a:rPr lang="ru-RU" dirty="0"/>
              <a:t>а) часть 2 после слов "в такие образовательные программы" дополнить словами "федеральной рабочей программы воспитания и федерального календарного плана воспитательной работы (при реализации имеющих государственную аккредитацию образовательных программ начального общего, основного общего и среднего общего образования),";</a:t>
            </a:r>
          </a:p>
          <a:p>
            <a:r>
              <a:rPr lang="ru-RU" dirty="0"/>
              <a:t>б) часть 4 изложить в следующей редакции:</a:t>
            </a:r>
          </a:p>
          <a:p>
            <a:r>
              <a:rPr lang="ru-RU" dirty="0"/>
              <a:t>"4.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вправе наряду с мероприятиями, включенными в федеральный календарный план воспитательной работы, проводить иные мероприятия согласно федеральной рабочей программе воспитания</a:t>
            </a:r>
            <a:r>
              <a:rPr lang="ru-RU" dirty="0" smtClean="0"/>
              <a:t>.";</a:t>
            </a:r>
            <a:endParaRPr lang="ru-RU" dirty="0"/>
          </a:p>
        </p:txBody>
      </p:sp>
    </p:spTree>
    <p:extLst>
      <p:ext uri="{BB962C8B-B14F-4D97-AF65-F5344CB8AC3E}">
        <p14:creationId xmlns:p14="http://schemas.microsoft.com/office/powerpoint/2010/main" val="334963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518720" cy="1268760"/>
          </a:xfrm>
        </p:spPr>
        <p:txBody>
          <a:bodyPr>
            <a:normAutofit fontScale="90000"/>
          </a:bodyPr>
          <a:lstStyle/>
          <a:p>
            <a:r>
              <a:rPr lang="ru-RU" dirty="0" smtClean="0"/>
              <a:t>Основные нормативно-правовые документы, определяющие политику в сфере образования</a:t>
            </a:r>
            <a:endParaRPr lang="ru-RU" dirty="0"/>
          </a:p>
        </p:txBody>
      </p:sp>
      <p:sp>
        <p:nvSpPr>
          <p:cNvPr id="3" name="Содержимое 2"/>
          <p:cNvSpPr>
            <a:spLocks noGrp="1"/>
          </p:cNvSpPr>
          <p:nvPr>
            <p:ph sz="quarter" idx="1"/>
          </p:nvPr>
        </p:nvSpPr>
        <p:spPr/>
        <p:txBody>
          <a:bodyPr>
            <a:normAutofit fontScale="92500" lnSpcReduction="20000"/>
          </a:bodyPr>
          <a:lstStyle/>
          <a:p>
            <a:r>
              <a:rPr lang="ru-RU" dirty="0" smtClean="0"/>
              <a:t>Конституция Российской Федерации</a:t>
            </a:r>
          </a:p>
          <a:p>
            <a:r>
              <a:rPr lang="ru-RU" dirty="0" smtClean="0"/>
              <a:t>Указ</a:t>
            </a:r>
            <a:r>
              <a:rPr lang="ru-RU" dirty="0" smtClean="0"/>
              <a:t> Президента Российской Федерации от 07.05.2018  № 204. «О национальных целях и стратегических задачах развития Российской Федерации на период до 2024 года» </a:t>
            </a:r>
          </a:p>
          <a:p>
            <a:r>
              <a:rPr lang="ru-RU" dirty="0" smtClean="0"/>
              <a:t>Распоряжение Правительства РФ от 31 декабря 2019 г. N 3273-р Об утверждении основных принципов национальной системы профессионального роста педагогических работников РФ, включая национальную систему учительского роста</a:t>
            </a:r>
          </a:p>
          <a:p>
            <a:r>
              <a:rPr lang="ru-RU" dirty="0" smtClean="0"/>
              <a:t>Федеральный закон 29 декабря 2012 года N 273-ФЗ «Об образовании в Российской Федерации»</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dirty="0">
                <a:solidFill>
                  <a:srgbClr val="8CADAE">
                    <a:shade val="75000"/>
                  </a:srgbClr>
                </a:solidFill>
              </a:rPr>
              <a:t>Изменения в ФЗ «Об образовании в Российской Федерации</a:t>
            </a:r>
            <a:r>
              <a:rPr lang="ru-RU" sz="3000" dirty="0" smtClean="0">
                <a:solidFill>
                  <a:srgbClr val="8CADAE">
                    <a:shade val="75000"/>
                  </a:srgbClr>
                </a:solidFill>
              </a:rPr>
              <a:t>» 2022г.</a:t>
            </a:r>
            <a:endParaRPr lang="ru-RU" dirty="0"/>
          </a:p>
        </p:txBody>
      </p:sp>
      <p:sp>
        <p:nvSpPr>
          <p:cNvPr id="3" name="Объект 2"/>
          <p:cNvSpPr>
            <a:spLocks noGrp="1"/>
          </p:cNvSpPr>
          <p:nvPr>
            <p:ph sz="quarter" idx="1"/>
          </p:nvPr>
        </p:nvSpPr>
        <p:spPr>
          <a:xfrm>
            <a:off x="301752" y="1527048"/>
            <a:ext cx="8503920" cy="4710264"/>
          </a:xfrm>
        </p:spPr>
        <p:txBody>
          <a:bodyPr>
            <a:normAutofit fontScale="62500" lnSpcReduction="20000"/>
          </a:bodyPr>
          <a:lstStyle/>
          <a:p>
            <a:r>
              <a:rPr lang="ru-RU" dirty="0"/>
              <a:t>б) в части 4:</a:t>
            </a:r>
          </a:p>
          <a:p>
            <a:r>
              <a:rPr lang="ru-RU" dirty="0"/>
              <a:t>в абзаце первом слово "выбирают" заменить словом "используют";</a:t>
            </a:r>
          </a:p>
          <a:p>
            <a:r>
              <a:rPr lang="ru-RU" dirty="0"/>
              <a:t>пункт 1 после слова "учебники" дополнить словами "и разработанные в комплекте с ними учебные пособия";</a:t>
            </a:r>
          </a:p>
          <a:p>
            <a:r>
              <a:rPr lang="ru-RU" dirty="0"/>
              <a:t>в пункте 2 слова "допускаются к использованию" заменить словами "могут дополнительно использоваться";</a:t>
            </a:r>
          </a:p>
          <a:p>
            <a:r>
              <a:rPr lang="ru-RU" dirty="0"/>
              <a:t>в) часть 5 после слов "перечни учебников" дополнить словами "и разработанных в комплекте с ними учебных пособий", после слов "обязательной части основной образовательной программы" дополнить словами ", в том числе обеспечивающих углубленное изучение отдельных учебных предметов, профильное обучение,", после слов "в том числе учебников" дополнить словами "и разработанных в комплекте с ними учебных пособий";</a:t>
            </a:r>
          </a:p>
          <a:p>
            <a:r>
              <a:rPr lang="ru-RU" dirty="0"/>
              <a:t>г) в части 6 слова "Учебники включаются" заменить словами "Учебники и разработанные в комплекте с ними учебные пособия включаются", после слов "экспертизы учебников" дополнить словами "и разработанных в комплекте с ними учебных пособий", дополнить предложением следующего содержания: "Содержание учебников и разработанных в комплекте с ними учебных пособий, включаемых в указанный федеральный перечень, должно соответствовать федеральным государственным образовательным стандартам и федеральным основным общеобразовательным программам</a:t>
            </a:r>
            <a:r>
              <a:rPr lang="ru-RU" dirty="0" smtClean="0"/>
              <a:t>."</a:t>
            </a:r>
            <a:endParaRPr lang="ru-RU" dirty="0"/>
          </a:p>
        </p:txBody>
      </p:sp>
    </p:spTree>
    <p:extLst>
      <p:ext uri="{BB962C8B-B14F-4D97-AF65-F5344CB8AC3E}">
        <p14:creationId xmlns:p14="http://schemas.microsoft.com/office/powerpoint/2010/main" val="80549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8CADAE">
                    <a:shade val="75000"/>
                  </a:srgbClr>
                </a:solidFill>
              </a:rPr>
              <a:t>Изменения в ФЗ «Об образовании в Российской Федерации» </a:t>
            </a:r>
            <a:r>
              <a:rPr lang="ru-RU" sz="2700" b="1" dirty="0" smtClean="0">
                <a:solidFill>
                  <a:srgbClr val="8CADAE">
                    <a:shade val="75000"/>
                  </a:srgbClr>
                </a:solidFill>
              </a:rPr>
              <a:t>2023г</a:t>
            </a:r>
            <a:r>
              <a:rPr lang="ru-RU" sz="2700" b="1" dirty="0">
                <a:solidFill>
                  <a:srgbClr val="8CADAE">
                    <a:shade val="75000"/>
                  </a:srgbClr>
                </a:solidFill>
              </a:rPr>
              <a:t>.</a:t>
            </a:r>
            <a:endParaRPr lang="ru-RU" b="1" dirty="0"/>
          </a:p>
        </p:txBody>
      </p:sp>
      <p:sp>
        <p:nvSpPr>
          <p:cNvPr id="3" name="Объект 2"/>
          <p:cNvSpPr>
            <a:spLocks noGrp="1"/>
          </p:cNvSpPr>
          <p:nvPr>
            <p:ph sz="quarter" idx="1"/>
          </p:nvPr>
        </p:nvSpPr>
        <p:spPr/>
        <p:txBody>
          <a:bodyPr/>
          <a:lstStyle/>
          <a:p>
            <a:r>
              <a:rPr lang="ru-RU" dirty="0" smtClean="0"/>
              <a:t>Федеральный закон от 19 декабря 2023 года №618-ФЗ «О внесении изменений в Федеральный закон «Об образовании в Российской Федерации»</a:t>
            </a:r>
          </a:p>
          <a:p>
            <a:r>
              <a:rPr lang="ru-RU" dirty="0" smtClean="0"/>
              <a:t>Принят Государственной Думой 6 декабря 2023 года</a:t>
            </a:r>
          </a:p>
          <a:p>
            <a:r>
              <a:rPr lang="ru-RU" dirty="0" smtClean="0"/>
              <a:t>Одобрен Советом Федерации 13 декабря 2023 года</a:t>
            </a:r>
            <a:endParaRPr lang="ru-RU" dirty="0"/>
          </a:p>
        </p:txBody>
      </p:sp>
    </p:spTree>
    <p:extLst>
      <p:ext uri="{BB962C8B-B14F-4D97-AF65-F5344CB8AC3E}">
        <p14:creationId xmlns:p14="http://schemas.microsoft.com/office/powerpoint/2010/main" val="3696102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1) часть </a:t>
            </a:r>
            <a:r>
              <a:rPr lang="ru-RU" dirty="0" smtClean="0"/>
              <a:t>6_3 </a:t>
            </a:r>
            <a:r>
              <a:rPr lang="ru-RU" dirty="0"/>
              <a:t>статьи 12 изложить в следующей редакции:</a:t>
            </a:r>
          </a:p>
          <a:p>
            <a:pPr marL="0" indent="0">
              <a:buNone/>
            </a:pPr>
            <a:endParaRPr lang="ru-RU" dirty="0"/>
          </a:p>
          <a:p>
            <a:r>
              <a:rPr lang="ru-RU" dirty="0"/>
              <a:t>"6_3.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начального общего образования федеральных рабочих программ по учебным предметам "Русский язык", "Литературное чтение", "Окружающий мир" и "Труд (технология)", при реализации обязательной части образовательной программы основного общего образования федеральных рабочих программ по учебным предметам "Русский язык", "Литература", "История", "Обществознание", "География", "Основы безопасности и защиты Родины" и "Труд (технология)", а при реализации обязательной части образовательной программы среднего общего образования федеральных рабочих программ по учебным предметам "Русский язык", "Литература", "История", "Обществознание", "География" и "Основы безопасности и защиты Родины".";</a:t>
            </a:r>
          </a:p>
        </p:txBody>
      </p:sp>
    </p:spTree>
    <p:extLst>
      <p:ext uri="{BB962C8B-B14F-4D97-AF65-F5344CB8AC3E}">
        <p14:creationId xmlns:p14="http://schemas.microsoft.com/office/powerpoint/2010/main" val="3311663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b="1" dirty="0"/>
              <a:t>Изменения в ФЗ «Об образовании в Российской Федерации» 2023г.</a:t>
            </a:r>
          </a:p>
        </p:txBody>
      </p:sp>
      <p:sp>
        <p:nvSpPr>
          <p:cNvPr id="3" name="Объект 2"/>
          <p:cNvSpPr>
            <a:spLocks noGrp="1"/>
          </p:cNvSpPr>
          <p:nvPr>
            <p:ph sz="quarter" idx="1"/>
          </p:nvPr>
        </p:nvSpPr>
        <p:spPr/>
        <p:txBody>
          <a:bodyPr>
            <a:normAutofit fontScale="62500" lnSpcReduction="20000"/>
          </a:bodyPr>
          <a:lstStyle/>
          <a:p>
            <a:r>
              <a:rPr lang="ru-RU" dirty="0"/>
              <a:t>2) пункт 1 части 3 статьи 28 после слов "внутреннего распорядка обучающихся," дополнить словами "в том числе устанавливающих требования к дисциплине на учебных занятиях и правилам поведения в образовательной организации</a:t>
            </a:r>
            <a:r>
              <a:rPr lang="ru-RU" dirty="0" smtClean="0"/>
              <a:t>,";</a:t>
            </a:r>
            <a:endParaRPr lang="ru-RU" dirty="0"/>
          </a:p>
          <a:p>
            <a:r>
              <a:rPr lang="ru-RU" dirty="0"/>
              <a:t>3) в статье 43</a:t>
            </a:r>
            <a:r>
              <a:rPr lang="ru-RU" dirty="0" smtClean="0"/>
              <a:t>:</a:t>
            </a:r>
            <a:endParaRPr lang="ru-RU" dirty="0"/>
          </a:p>
          <a:p>
            <a:endParaRPr lang="ru-RU" dirty="0"/>
          </a:p>
          <a:p>
            <a:r>
              <a:rPr lang="ru-RU" dirty="0"/>
              <a:t>а) в части 1</a:t>
            </a:r>
            <a:r>
              <a:rPr lang="ru-RU" dirty="0" smtClean="0"/>
              <a:t>:</a:t>
            </a:r>
            <a:endParaRPr lang="ru-RU" dirty="0"/>
          </a:p>
          <a:p>
            <a:r>
              <a:rPr lang="ru-RU" dirty="0"/>
              <a:t>пункт 2 после слов "правил внутреннего распорядка," дополнить словами "в том числе требования к дисциплине на учебных занятиях и правилам поведения в такой организации</a:t>
            </a:r>
            <a:r>
              <a:rPr lang="ru-RU" dirty="0" smtClean="0"/>
              <a:t>,";</a:t>
            </a:r>
            <a:endParaRPr lang="ru-RU" dirty="0"/>
          </a:p>
          <a:p>
            <a:r>
              <a:rPr lang="ru-RU" dirty="0"/>
              <a:t>дополнить пунктом 4_1 следующего содержания</a:t>
            </a:r>
            <a:r>
              <a:rPr lang="ru-RU" dirty="0" smtClean="0"/>
              <a:t>:</a:t>
            </a:r>
            <a:endParaRPr lang="ru-RU" dirty="0"/>
          </a:p>
          <a:p>
            <a:endParaRPr lang="ru-RU" dirty="0"/>
          </a:p>
          <a:p>
            <a:r>
              <a:rPr lang="ru-RU" dirty="0"/>
              <a:t>"4_1) не использовать средства подвижной радиотелефонной связи во время проведения учебных занятий при освоении образовательных программ начального общего, основного общего и среднего общего образования, за исключением случаев возникновения угрозы жизни или здоровью обучающихся, работников организации, осуществляющей образовательную деятельность, иных экстренных случаев;"</a:t>
            </a:r>
          </a:p>
        </p:txBody>
      </p:sp>
    </p:spTree>
    <p:extLst>
      <p:ext uri="{BB962C8B-B14F-4D97-AF65-F5344CB8AC3E}">
        <p14:creationId xmlns:p14="http://schemas.microsoft.com/office/powerpoint/2010/main" val="4052706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б) часть 3 после слов "по отношению к обучающимся" дополнить словами ", педагогическим работникам и иным работникам такой организации</a:t>
            </a:r>
            <a:r>
              <a:rPr lang="ru-RU" dirty="0" smtClean="0"/>
              <a:t>";</a:t>
            </a:r>
            <a:endParaRPr lang="ru-RU" dirty="0"/>
          </a:p>
          <a:p>
            <a:endParaRPr lang="ru-RU" dirty="0"/>
          </a:p>
          <a:p>
            <a:r>
              <a:rPr lang="ru-RU" dirty="0"/>
              <a:t>в) дополнить частью 3_1 следующего содержания:</a:t>
            </a:r>
          </a:p>
          <a:p>
            <a:pPr marL="0" indent="0">
              <a:buNone/>
            </a:pPr>
            <a:endParaRPr lang="ru-RU" dirty="0"/>
          </a:p>
          <a:p>
            <a:r>
              <a:rPr lang="ru-RU" dirty="0"/>
              <a:t>"3_1. Контроль за соблюдением правил внутреннего распорядка, включая соблюдение дисциплины на учебных занятиях и правил поведения в организации, осуществляется педагогическими, руководящими работниками такой организации, а также иными лицами, на которых возложены соответствующие обязанности.";</a:t>
            </a:r>
          </a:p>
          <a:p>
            <a:pPr marL="0" indent="0">
              <a:buNone/>
            </a:pPr>
            <a:endParaRPr lang="ru-RU" dirty="0"/>
          </a:p>
          <a:p>
            <a:r>
              <a:rPr lang="ru-RU" dirty="0"/>
              <a:t>г) часть 4 после слов "правил внутреннего распорядка," дополнить словами "в том числе требований к дисциплине на учебных занятиях и правилам поведения в такой организации,";</a:t>
            </a:r>
          </a:p>
        </p:txBody>
      </p:sp>
    </p:spTree>
    <p:extLst>
      <p:ext uri="{BB962C8B-B14F-4D97-AF65-F5344CB8AC3E}">
        <p14:creationId xmlns:p14="http://schemas.microsoft.com/office/powerpoint/2010/main" val="939861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77500" lnSpcReduction="20000"/>
          </a:bodyPr>
          <a:lstStyle/>
          <a:p>
            <a:r>
              <a:rPr lang="ru-RU" dirty="0"/>
              <a:t>4) в статье 47:</a:t>
            </a:r>
          </a:p>
          <a:p>
            <a:pPr marL="0" indent="0">
              <a:buNone/>
            </a:pPr>
            <a:endParaRPr lang="ru-RU" dirty="0"/>
          </a:p>
          <a:p>
            <a:r>
              <a:rPr lang="ru-RU" dirty="0"/>
              <a:t>а) часть 1 дополнить словами ", а также дополнительных мер государственной поддержки и социальных гарантий, установленных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нормативными правовыми актами органов публичной власти федеральной территории "Сириус" и муниципальными правовыми актами";</a:t>
            </a:r>
          </a:p>
          <a:p>
            <a:pPr marL="0" indent="0">
              <a:buNone/>
            </a:pPr>
            <a:endParaRPr lang="ru-RU" dirty="0"/>
          </a:p>
          <a:p>
            <a:r>
              <a:rPr lang="ru-RU" dirty="0"/>
              <a:t>б) пункт 12 части 3 изложить в следующей редакции:</a:t>
            </a:r>
          </a:p>
          <a:p>
            <a:pPr marL="0" indent="0">
              <a:buNone/>
            </a:pPr>
            <a:endParaRPr lang="ru-RU" dirty="0"/>
          </a:p>
          <a:p>
            <a:r>
              <a:rPr lang="ru-RU" dirty="0"/>
              <a:t>"12) право на уважение человеческого достоинства, защиту от всех форм физического и психического насилия, оскорбления личности;";</a:t>
            </a:r>
          </a:p>
        </p:txBody>
      </p:sp>
    </p:spTree>
    <p:extLst>
      <p:ext uri="{BB962C8B-B14F-4D97-AF65-F5344CB8AC3E}">
        <p14:creationId xmlns:p14="http://schemas.microsoft.com/office/powerpoint/2010/main" val="3122589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в) дополнить частью 3_1 следующего содержания:</a:t>
            </a:r>
          </a:p>
          <a:p>
            <a:pPr marL="0" indent="0">
              <a:buNone/>
            </a:pPr>
            <a:endParaRPr lang="ru-RU" dirty="0"/>
          </a:p>
          <a:p>
            <a:r>
              <a:rPr lang="ru-RU" dirty="0"/>
              <a:t>"3_1. В целях защиты своих прав педагогические работники самостоятельно или через своих представителей вправе</a:t>
            </a:r>
            <a:r>
              <a:rPr lang="ru-RU" dirty="0" smtClean="0"/>
              <a:t>:</a:t>
            </a:r>
            <a:endParaRPr lang="ru-RU" dirty="0"/>
          </a:p>
          <a:p>
            <a:endParaRPr lang="ru-RU" dirty="0"/>
          </a:p>
          <a:p>
            <a:r>
              <a:rPr lang="ru-RU" dirty="0"/>
              <a:t>1) направлять в органы управления организацией, осуществляющей образовательную деятельность, обращения о применении к обучающимся указанной организации, нарушающим и (или) ущемляющим права педагогических работников, дисциплинарных взысканий. Такие обращения подлежат обязательному рассмотрению указанными органами;</a:t>
            </a:r>
          </a:p>
          <a:p>
            <a:pPr marL="0" indent="0">
              <a:buNone/>
            </a:pPr>
            <a:endParaRPr lang="ru-RU" dirty="0"/>
          </a:p>
          <a:p>
            <a:r>
              <a:rPr lang="ru-RU" dirty="0"/>
              <a:t>2) обращаться в комиссию по урегулированию споров между участниками образовательных отношений;</a:t>
            </a:r>
          </a:p>
          <a:p>
            <a:pPr marL="0" indent="0">
              <a:buNone/>
            </a:pPr>
            <a:endParaRPr lang="ru-RU" dirty="0"/>
          </a:p>
          <a:p>
            <a:r>
              <a:rPr lang="ru-RU" dirty="0"/>
              <a:t>3) использовать не запрещенные законодательством Российской Федерации иные способы защиты прав и законных интересов.";</a:t>
            </a:r>
          </a:p>
        </p:txBody>
      </p:sp>
    </p:spTree>
    <p:extLst>
      <p:ext uri="{BB962C8B-B14F-4D97-AF65-F5344CB8AC3E}">
        <p14:creationId xmlns:p14="http://schemas.microsoft.com/office/powerpoint/2010/main" val="3769206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г) в пункте 7 части 5 слова "меры социальной поддержки, установленные федеральными законами и законодательными актами субъектов Российской Федерации" заменить словами "социальные гарантии и меры социальной поддержки, установленные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нормативными правовыми актами органов публичной власти федеральной территории "Сириус" и муниципальными правовыми актами";</a:t>
            </a:r>
          </a:p>
          <a:p>
            <a:pPr marL="0" indent="0">
              <a:buNone/>
            </a:pPr>
            <a:endParaRPr lang="ru-RU" dirty="0"/>
          </a:p>
          <a:p>
            <a:r>
              <a:rPr lang="ru-RU" dirty="0"/>
              <a:t>д) часть 10 изложить в следующей редакции:</a:t>
            </a:r>
          </a:p>
          <a:p>
            <a:pPr marL="0" indent="0">
              <a:buNone/>
            </a:pPr>
            <a:endParaRPr lang="ru-RU" dirty="0"/>
          </a:p>
          <a:p>
            <a:r>
              <a:rPr lang="ru-RU" dirty="0"/>
              <a:t>"10. Для привлечения выпускников профессиональных образовательных организаций и образовательных организаций высшего образования к педагогической деятельности, а также в целях социальной поддержки педагогических работников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нормативными правовыми актами органов публичной власти федеральной территории "Сириус" и муниципальными правовыми актами могут устанавливаться дополнительные меры государственной поддержки и социальные гарантии.";</a:t>
            </a:r>
          </a:p>
        </p:txBody>
      </p:sp>
    </p:spTree>
    <p:extLst>
      <p:ext uri="{BB962C8B-B14F-4D97-AF65-F5344CB8AC3E}">
        <p14:creationId xmlns:p14="http://schemas.microsoft.com/office/powerpoint/2010/main" val="248575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8CADAE">
                    <a:shade val="75000"/>
                  </a:srgbClr>
                </a:solidFill>
              </a:rPr>
              <a:t>Изменения в ФЗ «Об образовании в Российской Федерации» 2023г.</a:t>
            </a:r>
            <a:endParaRPr lang="ru-RU" dirty="0"/>
          </a:p>
        </p:txBody>
      </p:sp>
      <p:sp>
        <p:nvSpPr>
          <p:cNvPr id="3" name="Объект 2"/>
          <p:cNvSpPr>
            <a:spLocks noGrp="1"/>
          </p:cNvSpPr>
          <p:nvPr>
            <p:ph sz="quarter" idx="1"/>
          </p:nvPr>
        </p:nvSpPr>
        <p:spPr/>
        <p:txBody>
          <a:bodyPr>
            <a:normAutofit fontScale="62500" lnSpcReduction="20000"/>
          </a:bodyPr>
          <a:lstStyle/>
          <a:p>
            <a:r>
              <a:rPr lang="ru-RU" dirty="0"/>
              <a:t>5) часть 1 статьи 48 дополнить пунктом 12 следующего содержания</a:t>
            </a:r>
            <a:r>
              <a:rPr lang="ru-RU" dirty="0" smtClean="0"/>
              <a:t>:</a:t>
            </a:r>
            <a:endParaRPr lang="ru-RU" dirty="0"/>
          </a:p>
          <a:p>
            <a:endParaRPr lang="ru-RU" dirty="0"/>
          </a:p>
          <a:p>
            <a:r>
              <a:rPr lang="ru-RU" dirty="0"/>
              <a:t>"12) исполнять иные обязанности, предусмотренные настоящим Федеральным законом</a:t>
            </a:r>
            <a:r>
              <a:rPr lang="ru-RU" dirty="0" smtClean="0"/>
              <a:t>.";</a:t>
            </a:r>
            <a:endParaRPr lang="ru-RU" dirty="0"/>
          </a:p>
          <a:p>
            <a:endParaRPr lang="ru-RU" dirty="0"/>
          </a:p>
          <a:p>
            <a:r>
              <a:rPr lang="ru-RU" dirty="0"/>
              <a:t>6) в статье 51</a:t>
            </a:r>
            <a:r>
              <a:rPr lang="ru-RU" dirty="0" smtClean="0"/>
              <a:t>:</a:t>
            </a:r>
            <a:endParaRPr lang="ru-RU" dirty="0"/>
          </a:p>
          <a:p>
            <a:endParaRPr lang="ru-RU" dirty="0"/>
          </a:p>
          <a:p>
            <a:r>
              <a:rPr lang="ru-RU" dirty="0"/>
              <a:t>а) часть 7 после слов "настоящего Федерального закона," дополнить словами "а также установленные в соответствии с частью 10 статьи 47 настоящего Федерального закона</a:t>
            </a:r>
            <a:r>
              <a:rPr lang="ru-RU" dirty="0" smtClean="0"/>
              <a:t>";</a:t>
            </a:r>
            <a:endParaRPr lang="ru-RU" dirty="0"/>
          </a:p>
          <a:p>
            <a:endParaRPr lang="ru-RU" dirty="0"/>
          </a:p>
          <a:p>
            <a:r>
              <a:rPr lang="ru-RU" dirty="0"/>
              <a:t>б) часть 8 дополнить предложением следующего содержания: "Руководитель образовательной организации обязан принимать относящиеся к компетенции образовательной организации меры для защиты прав участников образовательных отношений, недопущения применения в отношении них физического и психического насилия.";</a:t>
            </a:r>
          </a:p>
          <a:p>
            <a:pPr marL="0" indent="0">
              <a:buNone/>
            </a:pPr>
            <a:endParaRPr lang="ru-RU" dirty="0"/>
          </a:p>
          <a:p>
            <a:r>
              <a:rPr lang="ru-RU" dirty="0"/>
              <a:t>7) часть 4 статьи 52 дополнить словами ", и установленные в соответствии с частью 10 статьи 47 настоящего Федерального закона".</a:t>
            </a:r>
          </a:p>
        </p:txBody>
      </p:sp>
    </p:spTree>
    <p:extLst>
      <p:ext uri="{BB962C8B-B14F-4D97-AF65-F5344CB8AC3E}">
        <p14:creationId xmlns:p14="http://schemas.microsoft.com/office/powerpoint/2010/main" val="1054906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Федеральные образовательные программы</a:t>
            </a:r>
            <a:endParaRPr lang="ru-RU" dirty="0"/>
          </a:p>
        </p:txBody>
      </p:sp>
      <p:sp>
        <p:nvSpPr>
          <p:cNvPr id="3" name="Объект 2"/>
          <p:cNvSpPr>
            <a:spLocks noGrp="1"/>
          </p:cNvSpPr>
          <p:nvPr>
            <p:ph sz="quarter" idx="1"/>
          </p:nvPr>
        </p:nvSpPr>
        <p:spPr>
          <a:xfrm>
            <a:off x="301752" y="1527048"/>
            <a:ext cx="8503920" cy="4710264"/>
          </a:xfrm>
        </p:spPr>
        <p:txBody>
          <a:bodyPr>
            <a:normAutofit fontScale="77500" lnSpcReduction="20000"/>
          </a:bodyPr>
          <a:lstStyle/>
          <a:p>
            <a:r>
              <a:rPr lang="ru-RU" dirty="0" smtClean="0"/>
              <a:t>Приказ Министерства просвещения Российской Федерации от 18 мая 2023 г. N 372 «Об утверждении федеральной образовательной программы начального общего образования»</a:t>
            </a:r>
          </a:p>
          <a:p>
            <a:r>
              <a:rPr lang="ru-RU" dirty="0" smtClean="0"/>
              <a:t>	Приказ Министерства просвещения Российской Федерации от 18 мая 2023 г. N 370 «Об утверждении федеральной образовательной программы основного общего образования»</a:t>
            </a:r>
          </a:p>
          <a:p>
            <a:r>
              <a:rPr lang="ru-RU" dirty="0" smtClean="0"/>
              <a:t>	Приказ Министерства просвещения Российской Федерации от 18.05.2023 № 371 «Об утверждении федеральной образовательной программы среднего общего образования»</a:t>
            </a:r>
          </a:p>
          <a:p>
            <a:r>
              <a:rPr lang="ru-RU" dirty="0" smtClean="0"/>
              <a:t>	Приказ Министерства просвещения РФ от 25 ноября 2022 г. № 1028 "Об утверждении федеральной образовательной программы дошкольного образования"</a:t>
            </a:r>
          </a:p>
          <a:p>
            <a:r>
              <a:rPr lang="ru-RU" dirty="0" smtClean="0"/>
              <a:t>	Приказ Министерства просвещения РФ от 24 ноября 2022 г. № 1022 "Об утверждении федеральной адаптированной образовательной программы дошкольного образования для обучающихся с ограниченными возможностями здоровья".</a:t>
            </a:r>
            <a:endParaRPr lang="ru-RU" dirty="0"/>
          </a:p>
        </p:txBody>
      </p:sp>
    </p:spTree>
    <p:extLst>
      <p:ext uri="{BB962C8B-B14F-4D97-AF65-F5344CB8AC3E}">
        <p14:creationId xmlns:p14="http://schemas.microsoft.com/office/powerpoint/2010/main" val="400575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smtClean="0"/>
              <a:t>Основные нормативно-правовые документы, определяющие политику в сфере образования</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Приказ </a:t>
            </a:r>
            <a:r>
              <a:rPr lang="ru-RU" dirty="0" err="1" smtClean="0"/>
              <a:t>Минобрнауки</a:t>
            </a:r>
            <a:r>
              <a:rPr lang="ru-RU" dirty="0" smtClean="0"/>
              <a:t> России от 17.10.2013 № 1155 «Об утверждении федерального государственного образовательного стандарта дошкольного образования»</a:t>
            </a:r>
          </a:p>
          <a:p>
            <a:r>
              <a:rPr lang="ru-RU" dirty="0"/>
              <a:t>Приказ Минпросвещения России от 31.05.2021 N </a:t>
            </a:r>
            <a:r>
              <a:rPr lang="ru-RU" dirty="0" smtClean="0"/>
              <a:t>286 </a:t>
            </a:r>
            <a:r>
              <a:rPr lang="ru-RU" dirty="0"/>
              <a:t>"Об утверждении федерального государственного образовательного стандарта </a:t>
            </a:r>
            <a:r>
              <a:rPr lang="ru-RU" dirty="0" smtClean="0"/>
              <a:t>начального </a:t>
            </a:r>
            <a:r>
              <a:rPr lang="ru-RU" dirty="0"/>
              <a:t>общего образования" </a:t>
            </a:r>
            <a:endParaRPr lang="ru-RU" dirty="0" smtClean="0"/>
          </a:p>
          <a:p>
            <a:r>
              <a:rPr lang="ru-RU" dirty="0" smtClean="0"/>
              <a:t>Приказ </a:t>
            </a:r>
            <a:r>
              <a:rPr lang="ru-RU" dirty="0"/>
              <a:t>Минпросвещения России от 31.05.2021 N 287 "Об утверждении федерального государственного образовательного стандарта основного общего образования" </a:t>
            </a:r>
            <a:endParaRPr lang="ru-RU" dirty="0" smtClean="0"/>
          </a:p>
          <a:p>
            <a:r>
              <a:rPr lang="ru-RU" dirty="0" smtClean="0"/>
              <a:t>Приказ </a:t>
            </a:r>
            <a:r>
              <a:rPr lang="ru-RU" dirty="0" err="1" smtClean="0"/>
              <a:t>Минобрнауки</a:t>
            </a:r>
            <a:r>
              <a:rPr lang="ru-RU" dirty="0" smtClean="0"/>
              <a:t> России от 17.05.2012 N 413 «Об утверждении федерального государственного образовательного стандарта среднего общего образования</a:t>
            </a:r>
            <a:r>
              <a:rPr lang="ru-RU" dirty="0"/>
              <a:t>» </a:t>
            </a:r>
            <a:endParaRPr lang="ru-RU" dirty="0" smtClean="0"/>
          </a:p>
          <a:p>
            <a:r>
              <a:rPr lang="ru-RU" dirty="0" smtClean="0"/>
              <a:t>Приказ </a:t>
            </a:r>
            <a:r>
              <a:rPr lang="ru-RU" dirty="0"/>
              <a:t>Министерства просвещения РФ от 12 августа 2022 г. № 732 </a:t>
            </a:r>
            <a:r>
              <a:rPr lang="ru-RU" dirty="0" smtClean="0"/>
              <a:t>«О </a:t>
            </a:r>
            <a:r>
              <a:rPr lang="ru-RU" dirty="0"/>
              <a:t>внесении изменений в федеральный государственный образовательный стандарт среднего общего образования, утвержденный приказом Министерства образования и науки Российской Федерации от 17 мая 2012 г. № </a:t>
            </a:r>
            <a:r>
              <a:rPr lang="ru-RU" dirty="0" smtClean="0"/>
              <a:t>413»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Конституция РФ</a:t>
            </a:r>
            <a:endParaRPr lang="ru-RU" dirty="0"/>
          </a:p>
        </p:txBody>
      </p:sp>
      <p:sp>
        <p:nvSpPr>
          <p:cNvPr id="3" name="Объект 2"/>
          <p:cNvSpPr>
            <a:spLocks noGrp="1"/>
          </p:cNvSpPr>
          <p:nvPr>
            <p:ph sz="quarter" idx="1"/>
          </p:nvPr>
        </p:nvSpPr>
        <p:spPr/>
        <p:txBody>
          <a:bodyPr>
            <a:normAutofit fontScale="70000" lnSpcReduction="20000"/>
          </a:bodyPr>
          <a:lstStyle/>
          <a:p>
            <a:r>
              <a:rPr lang="ru-RU" dirty="0"/>
              <a:t>В Статье 43 изложены основные права и свободы человека и гражданина в сфере образования.</a:t>
            </a:r>
          </a:p>
          <a:p>
            <a:r>
              <a:rPr lang="ru-RU" dirty="0"/>
              <a:t>	СТАТЬЯ 43</a:t>
            </a:r>
          </a:p>
          <a:p>
            <a:r>
              <a:rPr lang="ru-RU" dirty="0"/>
              <a:t>1. Каждый имеет право на образование.</a:t>
            </a:r>
          </a:p>
          <a:p>
            <a:r>
              <a:rPr lang="ru-RU" dirty="0"/>
              <a:t>2. Гарантируются общедоступность и бесплатность дошкольного, основного общего и среднего профессионального образования в государственных или муниципальных образовательных учреждениях и на предприятиях.</a:t>
            </a:r>
          </a:p>
          <a:p>
            <a:r>
              <a:rPr lang="ru-RU" dirty="0"/>
              <a:t>3. 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a:t>
            </a:r>
          </a:p>
          <a:p>
            <a:r>
              <a:rPr lang="ru-RU" dirty="0"/>
              <a:t>4. Основное общее образование обязательно. Родители или лица, их заменяющие, обеспечивают получение детьми основного общего образования.</a:t>
            </a:r>
          </a:p>
          <a:p>
            <a:r>
              <a:rPr lang="ru-RU" dirty="0"/>
              <a:t>5. Российская Федерация устанавливает федеральные государственные образовательные стандарты, поддерживает различные формы образования</a:t>
            </a:r>
            <a:r>
              <a:rPr lang="ru-RU" dirty="0" smtClean="0"/>
              <a:t>.</a:t>
            </a:r>
            <a:endParaRPr lang="ru-RU" dirty="0"/>
          </a:p>
        </p:txBody>
      </p:sp>
    </p:spTree>
    <p:extLst>
      <p:ext uri="{BB962C8B-B14F-4D97-AF65-F5344CB8AC3E}">
        <p14:creationId xmlns:p14="http://schemas.microsoft.com/office/powerpoint/2010/main" val="259943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Конституция РФ</a:t>
            </a:r>
            <a:endParaRPr lang="ru-RU" dirty="0"/>
          </a:p>
        </p:txBody>
      </p:sp>
      <p:sp>
        <p:nvSpPr>
          <p:cNvPr id="3" name="Объект 2"/>
          <p:cNvSpPr>
            <a:spLocks noGrp="1"/>
          </p:cNvSpPr>
          <p:nvPr>
            <p:ph sz="quarter" idx="1"/>
          </p:nvPr>
        </p:nvSpPr>
        <p:spPr>
          <a:xfrm>
            <a:off x="179512" y="1700808"/>
            <a:ext cx="8712968" cy="4536504"/>
          </a:xfrm>
        </p:spPr>
        <p:txBody>
          <a:bodyPr>
            <a:normAutofit fontScale="70000" lnSpcReduction="20000"/>
          </a:bodyPr>
          <a:lstStyle/>
          <a:p>
            <a:r>
              <a:rPr lang="ru-RU" dirty="0"/>
              <a:t>3 июля 2020 года Президент Российской Федерации Владимир Владимирович Путин подписал указ «Об официальном опубликовании Конституции Российской Федерации с внесенными в нее поправками». Эти поправки были внесены общероссийским голосованием 1 июля 2020 года. В Конституции появилась новая статья, которая закрепляет важнейший приоритет государственной политики. Это ребенок и его всестороннее духовное, нравственное, интеллектуальное и физическое развитие.</a:t>
            </a:r>
          </a:p>
          <a:p>
            <a:r>
              <a:rPr lang="ru-RU" dirty="0"/>
              <a:t>СТАТЬЯ 67</a:t>
            </a:r>
          </a:p>
          <a:p>
            <a:r>
              <a:rPr lang="ru-RU" dirty="0"/>
              <a:t>4. Дети являются важнейшим приоритетом государственной политики России. Государство создает условия, способствующие всестороннему духовному, нравственному, интеллектуальному и физическому развитию детей, воспитанию в них патриотизма, гражданственности и уважения к старшим. Государство, обеспечивая приоритет семейного воспитания, берет на себя обязанности родителей в отношении детей, оставшихся без попечения</a:t>
            </a:r>
            <a:r>
              <a:rPr lang="ru-RU" dirty="0" smtClean="0"/>
              <a:t>.</a:t>
            </a:r>
            <a:endParaRPr lang="ru-RU" dirty="0"/>
          </a:p>
        </p:txBody>
      </p:sp>
    </p:spTree>
    <p:extLst>
      <p:ext uri="{BB962C8B-B14F-4D97-AF65-F5344CB8AC3E}">
        <p14:creationId xmlns:p14="http://schemas.microsoft.com/office/powerpoint/2010/main" val="293351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Основные цели и целевые показатели, обозначенные в Указе Президента РФ</a:t>
            </a:r>
            <a:endParaRPr lang="ru-RU" dirty="0"/>
          </a:p>
        </p:txBody>
      </p:sp>
      <p:sp>
        <p:nvSpPr>
          <p:cNvPr id="3" name="Содержимое 2"/>
          <p:cNvSpPr>
            <a:spLocks noGrp="1"/>
          </p:cNvSpPr>
          <p:nvPr>
            <p:ph sz="quarter" idx="1"/>
          </p:nvPr>
        </p:nvSpPr>
        <p:spPr>
          <a:xfrm>
            <a:off x="301752" y="1527048"/>
            <a:ext cx="8503920" cy="4638256"/>
          </a:xfrm>
        </p:spPr>
        <p:txBody>
          <a:bodyPr>
            <a:normAutofit fontScale="85000" lnSpcReduction="10000"/>
          </a:bodyPr>
          <a:lstStyle/>
          <a:p>
            <a:r>
              <a:rPr lang="ru-RU" dirty="0" smtClean="0"/>
              <a:t>Правительству Российской Федерации при разработке национального проекта в сфере образования в 2024 году необходимо обеспечить достижение следующих целей и целевых показателей:</a:t>
            </a:r>
          </a:p>
          <a:p>
            <a:r>
              <a:rPr lang="ru-RU" dirty="0" smtClean="0"/>
              <a:t>	а) обеспечение глобальной конкурентоспособности российского образования, вхождение Российской Федерации в число 10 ведущих стран мира по качеству общего образования;</a:t>
            </a:r>
          </a:p>
          <a:p>
            <a:r>
              <a:rPr lang="ru-RU" dirty="0" smtClean="0"/>
              <a:t>	б) 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Национальный проект «Образование»</a:t>
            </a:r>
            <a:endParaRPr lang="ru-RU" dirty="0"/>
          </a:p>
        </p:txBody>
      </p:sp>
      <p:sp>
        <p:nvSpPr>
          <p:cNvPr id="3" name="Содержимое 2"/>
          <p:cNvSpPr>
            <a:spLocks noGrp="1"/>
          </p:cNvSpPr>
          <p:nvPr>
            <p:ph sz="quarter" idx="1"/>
          </p:nvPr>
        </p:nvSpPr>
        <p:spPr/>
        <p:txBody>
          <a:bodyPr/>
          <a:lstStyle/>
          <a:p>
            <a:r>
              <a:rPr lang="ru-RU" dirty="0" smtClean="0"/>
              <a:t>Постановление Правительства РФ от 31.10.2018 N 1288 (ред. от 30.07.2019) "Об организации проектной деятельности в Правительстве Российской Федерации"</a:t>
            </a:r>
          </a:p>
          <a:p>
            <a:r>
              <a:rPr lang="ru-RU" dirty="0" smtClean="0"/>
              <a:t>Паспорт национального проекта "Образование" (утв. президиумом Совета при Президенте Российской Федерации по стратегическому развитию и национальным проектам (протокол от 24 декабря 2018 г. N 16))</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Национальный проект «Образование»</a:t>
            </a:r>
            <a:endParaRPr lang="ru-RU" dirty="0"/>
          </a:p>
        </p:txBody>
      </p:sp>
      <p:sp>
        <p:nvSpPr>
          <p:cNvPr id="3" name="Содержимое 2"/>
          <p:cNvSpPr>
            <a:spLocks noGrp="1"/>
          </p:cNvSpPr>
          <p:nvPr>
            <p:ph sz="quarter" idx="1"/>
          </p:nvPr>
        </p:nvSpPr>
        <p:spPr/>
        <p:txBody>
          <a:bodyPr>
            <a:normAutofit fontScale="85000" lnSpcReduction="20000"/>
          </a:bodyPr>
          <a:lstStyle/>
          <a:p>
            <a:r>
              <a:rPr lang="ru-RU" dirty="0" smtClean="0"/>
              <a:t>Федеральные проекты:</a:t>
            </a:r>
          </a:p>
          <a:p>
            <a:r>
              <a:rPr lang="ru-RU" dirty="0" smtClean="0"/>
              <a:t>«Современная школа»</a:t>
            </a:r>
          </a:p>
          <a:p>
            <a:r>
              <a:rPr lang="ru-RU" dirty="0" smtClean="0"/>
              <a:t>«Успех каждого ребенка»</a:t>
            </a:r>
          </a:p>
          <a:p>
            <a:r>
              <a:rPr lang="ru-RU" dirty="0" smtClean="0"/>
              <a:t>«Поддержка семей, имеющих детей»</a:t>
            </a:r>
          </a:p>
          <a:p>
            <a:r>
              <a:rPr lang="ru-RU" dirty="0" smtClean="0"/>
              <a:t>«Цифровая образовательная среда»</a:t>
            </a:r>
          </a:p>
          <a:p>
            <a:r>
              <a:rPr lang="ru-RU" dirty="0" smtClean="0">
                <a:solidFill>
                  <a:srgbClr val="FF0000"/>
                </a:solidFill>
              </a:rPr>
              <a:t>«Учитель будущего» </a:t>
            </a:r>
            <a:r>
              <a:rPr lang="ru-RU" dirty="0" smtClean="0">
                <a:solidFill>
                  <a:schemeClr val="bg2"/>
                </a:solidFill>
              </a:rPr>
              <a:t>(</a:t>
            </a:r>
            <a:r>
              <a:rPr lang="ru-RU" dirty="0" smtClean="0"/>
              <a:t>с 2020 года вошел в проект «Современная школа»)</a:t>
            </a:r>
          </a:p>
          <a:p>
            <a:r>
              <a:rPr lang="ru-RU" dirty="0" smtClean="0"/>
              <a:t>«Молодые профессионалы (Повышение конкурентоспособности профессионального образования)»</a:t>
            </a:r>
          </a:p>
          <a:p>
            <a:r>
              <a:rPr lang="ru-RU" dirty="0" smtClean="0"/>
              <a:t>«Патриотическое воспитание»</a:t>
            </a:r>
          </a:p>
          <a:p>
            <a:r>
              <a:rPr lang="ru-RU" dirty="0" smtClean="0">
                <a:solidFill>
                  <a:srgbClr val="FF0000"/>
                </a:solidFill>
              </a:rPr>
              <a:t>«Новые возможности для каждого»</a:t>
            </a:r>
          </a:p>
          <a:p>
            <a:r>
              <a:rPr lang="ru-RU" dirty="0" smtClean="0"/>
              <a:t>«Социальная активность»</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318</TotalTime>
  <Words>3282</Words>
  <Application>Microsoft Office PowerPoint</Application>
  <PresentationFormat>Экран (4:3)</PresentationFormat>
  <Paragraphs>197</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Официальная</vt:lpstr>
      <vt:lpstr>Нормативно-правовая основа системы образования РФ</vt:lpstr>
      <vt:lpstr>Что такое государственная образовательная политика?</vt:lpstr>
      <vt:lpstr>Основные нормативно-правовые документы, определяющие политику в сфере образования</vt:lpstr>
      <vt:lpstr>Основные нормативно-правовые документы, определяющие политику в сфере образования</vt:lpstr>
      <vt:lpstr>Конституция РФ</vt:lpstr>
      <vt:lpstr>Конституция РФ</vt:lpstr>
      <vt:lpstr>Основные цели и целевые показатели, обозначенные в Указе Президента РФ</vt:lpstr>
      <vt:lpstr>Национальный проект «Образование»</vt:lpstr>
      <vt:lpstr>Национальный проект «Образование»</vt:lpstr>
      <vt:lpstr>Национальная система профессионального роста педагогов</vt:lpstr>
      <vt:lpstr>Основные мероприятия НСУР</vt:lpstr>
      <vt:lpstr>Основные мероприятия НСУР</vt:lpstr>
      <vt:lpstr>4. Разработка модели аттестации руководителей общеобразовательных организаций</vt:lpstr>
      <vt:lpstr>5. Создание и внедрение единой федеральной системы научно-методического сопровождения педагогов</vt:lpstr>
      <vt:lpstr>5. Создание и внедрение единой федеральной системы научно-методического сопровождения педагогов</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6.1. Проведение пилотной апробации внедрения обновленной системы квалификационных категорий</vt:lpstr>
      <vt:lpstr>6.2. Разработка и внедрение системы наставничества педагогических работников в образовательных организациях</vt:lpstr>
      <vt:lpstr>  Изменения в ФЗ «Об образовании в Российской Федерации» 2022 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2022 г.</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vt:lpstr>
      <vt:lpstr>Изменения в ФЗ «Об образовании в Российской Федерации» 2022г.</vt:lpstr>
      <vt:lpstr>Изменения в ФЗ «Об образовании в Российской Федерации» 2022г.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Изменения в ФЗ «Об образовании в Российской Федерации» 2023г.</vt:lpstr>
      <vt:lpstr>Федеральные образовательные программы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Нормативно-правовая основа системы образования РФ</dc:title>
  <dc:creator>User</dc:creator>
  <cp:lastModifiedBy>ShontukovaIV</cp:lastModifiedBy>
  <cp:revision>56</cp:revision>
  <dcterms:created xsi:type="dcterms:W3CDTF">2017-08-18T17:39:28Z</dcterms:created>
  <dcterms:modified xsi:type="dcterms:W3CDTF">2024-01-16T07:55:44Z</dcterms:modified>
</cp:coreProperties>
</file>