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  <p:sldId id="301" r:id="rId41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0446" y="201294"/>
            <a:ext cx="7954009" cy="2692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088260" y="2721145"/>
            <a:ext cx="5371465" cy="1856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1/17/2024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401557" y="646521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024839" y="2480310"/>
            <a:ext cx="7527290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881380" marR="5080" indent="-869315" algn="ctr">
              <a:lnSpc>
                <a:spcPct val="100000"/>
              </a:lnSpc>
              <a:spcBef>
                <a:spcPts val="105"/>
              </a:spcBef>
            </a:pPr>
            <a:r>
              <a:rPr sz="3200" b="1" spc="-3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Гидролиз</a:t>
            </a:r>
            <a:r>
              <a:rPr sz="3200" b="1" spc="-1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3200" b="1" spc="-1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солей. 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84053" y="3286540"/>
            <a:ext cx="715771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  <a:tabLst>
                <a:tab pos="1726564" algn="l"/>
              </a:tabLst>
            </a:pP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</a:t>
            </a:r>
            <a:r>
              <a:rPr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	</a:t>
            </a:r>
            <a:r>
              <a:rPr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ЕГЭ-202</a:t>
            </a:r>
            <a:r>
              <a:rPr lang="ru-RU" sz="2800" b="1" spc="-5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sz="2800" b="1" spc="3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sz="2800" b="1" spc="-2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800" b="1" spc="-1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химии</a:t>
            </a:r>
            <a:r>
              <a:rPr sz="2800" b="1" spc="-1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434353" y="5666840"/>
            <a:ext cx="18097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 smtClean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r>
              <a:rPr lang="ru-RU" sz="1200" dirty="0" smtClean="0">
                <a:solidFill>
                  <a:srgbClr val="888888"/>
                </a:solidFill>
                <a:latin typeface="Calibri"/>
                <a:cs typeface="Calibri"/>
              </a:rPr>
              <a:t>1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065" y="352170"/>
            <a:ext cx="6946900" cy="1001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3а) </a:t>
            </a:r>
            <a:r>
              <a:rPr sz="2800" spc="-15" dirty="0">
                <a:latin typeface="Times New Roman"/>
                <a:cs typeface="Times New Roman"/>
              </a:rPr>
              <a:t>соль </a:t>
            </a:r>
            <a:r>
              <a:rPr sz="2800" spc="-10" dirty="0">
                <a:latin typeface="Times New Roman"/>
                <a:cs typeface="Times New Roman"/>
              </a:rPr>
              <a:t>образована 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сильного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основания</a:t>
            </a:r>
            <a:r>
              <a:rPr sz="32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слабой</a:t>
            </a:r>
            <a:r>
              <a:rPr sz="3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67867" y="1503426"/>
            <a:ext cx="43338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827530" algn="l"/>
                <a:tab pos="2463165" algn="l"/>
                <a:tab pos="4034790" algn="l"/>
              </a:tabLst>
            </a:pPr>
            <a:r>
              <a:rPr sz="3600" b="1" spc="-5" dirty="0">
                <a:latin typeface="Times New Roman"/>
                <a:cs typeface="Times New Roman"/>
              </a:rPr>
              <a:t>Na</a:t>
            </a:r>
            <a:r>
              <a:rPr sz="3600" b="1" spc="-7" baseline="-20833" dirty="0">
                <a:latin typeface="Times New Roman"/>
                <a:cs typeface="Times New Roman"/>
              </a:rPr>
              <a:t>2</a:t>
            </a:r>
            <a:r>
              <a:rPr sz="3600" b="1" spc="-5" dirty="0">
                <a:latin typeface="Times New Roman"/>
                <a:cs typeface="Times New Roman"/>
              </a:rPr>
              <a:t>CO</a:t>
            </a:r>
            <a:r>
              <a:rPr sz="3600" b="1" spc="-7" baseline="-20833" dirty="0">
                <a:latin typeface="Times New Roman"/>
                <a:cs typeface="Times New Roman"/>
              </a:rPr>
              <a:t>3	</a:t>
            </a:r>
            <a:r>
              <a:rPr sz="3600" b="1" spc="-5" dirty="0">
                <a:latin typeface="Wingdings 3"/>
                <a:cs typeface="Wingdings 3"/>
              </a:rPr>
              <a:t></a:t>
            </a:r>
            <a:r>
              <a:rPr sz="3600" spc="-5" dirty="0">
                <a:latin typeface="Times New Roman"/>
                <a:cs typeface="Times New Roman"/>
              </a:rPr>
              <a:t>	</a:t>
            </a:r>
            <a:r>
              <a:rPr sz="3600" b="1" dirty="0">
                <a:latin typeface="Times New Roman"/>
                <a:cs typeface="Times New Roman"/>
              </a:rPr>
              <a:t>2Na</a:t>
            </a:r>
            <a:r>
              <a:rPr sz="3600" b="1" baseline="25462" dirty="0">
                <a:latin typeface="Times New Roman"/>
                <a:cs typeface="Times New Roman"/>
              </a:rPr>
              <a:t>+	</a:t>
            </a:r>
            <a:r>
              <a:rPr sz="3600" b="1" dirty="0">
                <a:latin typeface="Times New Roman"/>
                <a:cs typeface="Times New Roman"/>
              </a:rPr>
              <a:t>+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593841" y="1366265"/>
            <a:ext cx="1054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5400" b="1" spc="-7" baseline="-16975" dirty="0">
                <a:solidFill>
                  <a:srgbClr val="006FC0"/>
                </a:solidFill>
                <a:latin typeface="Times New Roman"/>
                <a:cs typeface="Times New Roman"/>
              </a:rPr>
              <a:t>CO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2–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10222" y="1768602"/>
            <a:ext cx="16510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3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791842" y="2149184"/>
            <a:ext cx="3437890" cy="1162685"/>
          </a:xfrm>
          <a:prstGeom prst="rect">
            <a:avLst/>
          </a:prstGeom>
        </p:spPr>
        <p:txBody>
          <a:bodyPr vert="horz" wrap="square" lIns="0" tIns="133350" rIns="0" bIns="0" rtlCol="0">
            <a:spAutoFit/>
          </a:bodyPr>
          <a:lstStyle/>
          <a:p>
            <a:pPr marL="61594">
              <a:lnSpc>
                <a:spcPct val="100000"/>
              </a:lnSpc>
              <a:spcBef>
                <a:spcPts val="1050"/>
              </a:spcBef>
              <a:tabLst>
                <a:tab pos="1238250" algn="l"/>
              </a:tabLst>
            </a:pP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H</a:t>
            </a:r>
            <a:r>
              <a:rPr sz="2400" spc="-7" baseline="-20833" dirty="0">
                <a:solidFill>
                  <a:srgbClr val="006FC0"/>
                </a:solidFill>
                <a:latin typeface="Times New Roman"/>
                <a:cs typeface="Times New Roman"/>
              </a:rPr>
              <a:t>2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CO</a:t>
            </a:r>
            <a:r>
              <a:rPr sz="2400" spc="-7" baseline="-20833" dirty="0">
                <a:solidFill>
                  <a:srgbClr val="006FC0"/>
                </a:solidFill>
                <a:latin typeface="Times New Roman"/>
                <a:cs typeface="Times New Roman"/>
              </a:rPr>
              <a:t>3</a:t>
            </a:r>
            <a:r>
              <a:rPr sz="2400" spc="300" baseline="-20833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6FC0"/>
                </a:solidFill>
                <a:latin typeface="Times New Roman"/>
                <a:cs typeface="Times New Roman"/>
              </a:rPr>
              <a:t>-	слабая</a:t>
            </a:r>
            <a:r>
              <a:rPr sz="2400" spc="-4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кислота</a:t>
            </a:r>
            <a:endParaRPr sz="2400">
              <a:latin typeface="Times New Roman"/>
              <a:cs typeface="Times New Roman"/>
            </a:endParaRPr>
          </a:p>
          <a:p>
            <a:pPr marL="63500">
              <a:lnSpc>
                <a:spcPct val="100000"/>
              </a:lnSpc>
              <a:spcBef>
                <a:spcPts val="1280"/>
              </a:spcBef>
              <a:tabLst>
                <a:tab pos="1677035" algn="l"/>
                <a:tab pos="3154680" algn="l"/>
              </a:tabLst>
            </a:pPr>
            <a:r>
              <a:rPr sz="3200" b="1" spc="5" dirty="0">
                <a:latin typeface="Times New Roman"/>
                <a:cs typeface="Times New Roman"/>
              </a:rPr>
              <a:t>HOH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Wingdings 3"/>
                <a:cs typeface="Wingdings 3"/>
              </a:rPr>
              <a:t></a:t>
            </a:r>
            <a:r>
              <a:rPr sz="3200" dirty="0">
                <a:latin typeface="Times New Roman"/>
                <a:cs typeface="Times New Roman"/>
              </a:rPr>
              <a:t>	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OH</a:t>
            </a:r>
            <a:r>
              <a:rPr sz="3150" b="1" spc="7" baseline="25132" dirty="0">
                <a:solidFill>
                  <a:srgbClr val="FF0000"/>
                </a:solidFill>
                <a:latin typeface="Times New Roman"/>
                <a:cs typeface="Times New Roman"/>
              </a:rPr>
              <a:t>–	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62752" y="2675331"/>
            <a:ext cx="53530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4800" b="1" spc="15" baseline="-16493" dirty="0">
                <a:solidFill>
                  <a:srgbClr val="006FC0"/>
                </a:solidFill>
                <a:latin typeface="Times New Roman"/>
                <a:cs typeface="Times New Roman"/>
              </a:rPr>
              <a:t>H</a:t>
            </a:r>
            <a:r>
              <a:rPr sz="2100" b="1" spc="10" dirty="0">
                <a:solidFill>
                  <a:srgbClr val="006FC0"/>
                </a:solidFill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437378" y="1554988"/>
            <a:ext cx="1367155" cy="1873250"/>
          </a:xfrm>
          <a:custGeom>
            <a:avLst/>
            <a:gdLst/>
            <a:ahLst/>
            <a:cxnLst/>
            <a:rect l="l" t="t" r="r" b="b"/>
            <a:pathLst>
              <a:path w="1367154" h="1873250">
                <a:moveTo>
                  <a:pt x="0" y="1873250"/>
                </a:moveTo>
                <a:lnTo>
                  <a:pt x="1366901" y="1873250"/>
                </a:lnTo>
                <a:lnTo>
                  <a:pt x="1366901" y="0"/>
                </a:lnTo>
                <a:lnTo>
                  <a:pt x="0" y="0"/>
                </a:lnTo>
                <a:lnTo>
                  <a:pt x="0" y="1873250"/>
                </a:lnTo>
                <a:close/>
              </a:path>
            </a:pathLst>
          </a:custGeom>
          <a:ln w="9525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48665" y="3753358"/>
            <a:ext cx="51542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Ионы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CO</a:t>
            </a:r>
            <a:r>
              <a:rPr sz="2775" b="1" i="1" baseline="25525" dirty="0">
                <a:latin typeface="Times New Roman"/>
                <a:cs typeface="Times New Roman"/>
              </a:rPr>
              <a:t>2–</a:t>
            </a:r>
            <a:r>
              <a:rPr sz="2775" b="1" i="1" spc="15" baseline="255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,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образующиеся</a:t>
            </a:r>
            <a:r>
              <a:rPr sz="2800" b="1" spc="-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при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48665" y="3957573"/>
            <a:ext cx="6876415" cy="23812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791970">
              <a:lnSpc>
                <a:spcPts val="1975"/>
              </a:lnSpc>
              <a:spcBef>
                <a:spcPts val="120"/>
              </a:spcBef>
            </a:pPr>
            <a:r>
              <a:rPr sz="1850" b="1" i="1" spc="10" dirty="0">
                <a:latin typeface="Times New Roman"/>
                <a:cs typeface="Times New Roman"/>
              </a:rPr>
              <a:t>3</a:t>
            </a:r>
            <a:endParaRPr sz="1850">
              <a:latin typeface="Times New Roman"/>
              <a:cs typeface="Times New Roman"/>
            </a:endParaRPr>
          </a:p>
          <a:p>
            <a:pPr marL="38100">
              <a:lnSpc>
                <a:spcPts val="3115"/>
              </a:lnSpc>
            </a:pPr>
            <a:r>
              <a:rPr sz="2800" b="1" spc="-5" dirty="0">
                <a:latin typeface="Times New Roman"/>
                <a:cs typeface="Times New Roman"/>
              </a:rPr>
              <a:t>диссоциации </a:t>
            </a:r>
            <a:r>
              <a:rPr sz="2800" b="1" spc="-15" dirty="0">
                <a:latin typeface="Times New Roman"/>
                <a:cs typeface="Times New Roman"/>
              </a:rPr>
              <a:t>слабого</a:t>
            </a:r>
            <a:r>
              <a:rPr sz="2800" b="1" spc="-10" dirty="0">
                <a:latin typeface="Times New Roman"/>
                <a:cs typeface="Times New Roman"/>
              </a:rPr>
              <a:t> электролита,</a:t>
            </a:r>
            <a:endParaRPr sz="2800">
              <a:latin typeface="Times New Roman"/>
              <a:cs typeface="Times New Roman"/>
            </a:endParaRPr>
          </a:p>
          <a:p>
            <a:pPr marL="38100" marR="173990">
              <a:lnSpc>
                <a:spcPct val="100000"/>
              </a:lnSpc>
              <a:spcBef>
                <a:spcPts val="5"/>
              </a:spcBef>
            </a:pPr>
            <a:r>
              <a:rPr sz="2800" b="1" spc="-10" dirty="0">
                <a:latin typeface="Times New Roman"/>
                <a:cs typeface="Times New Roman"/>
              </a:rPr>
              <a:t>связываются</a:t>
            </a:r>
            <a:r>
              <a:rPr sz="2800" b="1" spc="-5" dirty="0">
                <a:latin typeface="Times New Roman"/>
                <a:cs typeface="Times New Roman"/>
              </a:rPr>
              <a:t> с</a:t>
            </a:r>
            <a:r>
              <a:rPr sz="2800" b="1" spc="-10" dirty="0">
                <a:latin typeface="Times New Roman"/>
                <a:cs typeface="Times New Roman"/>
              </a:rPr>
              <a:t> ионами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i="1" dirty="0">
                <a:latin typeface="Times New Roman"/>
                <a:cs typeface="Times New Roman"/>
              </a:rPr>
              <a:t>H</a:t>
            </a:r>
            <a:r>
              <a:rPr sz="2775" b="1" i="1" baseline="25525" dirty="0">
                <a:latin typeface="Times New Roman"/>
                <a:cs typeface="Times New Roman"/>
              </a:rPr>
              <a:t>+</a:t>
            </a:r>
            <a:r>
              <a:rPr sz="2800" b="1" i="1" dirty="0">
                <a:latin typeface="Times New Roman"/>
                <a:cs typeface="Times New Roman"/>
              </a:rPr>
              <a:t>,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смещается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(по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принципу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Ле-Шателье)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равновесие</a:t>
            </a:r>
            <a:endParaRPr sz="28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диссоциации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25" dirty="0">
                <a:latin typeface="Times New Roman"/>
                <a:cs typeface="Times New Roman"/>
              </a:rPr>
              <a:t>воды,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в </a:t>
            </a:r>
            <a:r>
              <a:rPr sz="2800" b="1" spc="-20" dirty="0">
                <a:latin typeface="Times New Roman"/>
                <a:cs typeface="Times New Roman"/>
              </a:rPr>
              <a:t>избытке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появляются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ионы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OH</a:t>
            </a:r>
            <a:r>
              <a:rPr sz="2775" b="1" i="1" spc="-7" baseline="25525" dirty="0">
                <a:latin typeface="Times New Roman"/>
                <a:cs typeface="Times New Roman"/>
              </a:rPr>
              <a:t>–</a:t>
            </a:r>
            <a:r>
              <a:rPr sz="2775" b="1" i="1" spc="382" baseline="255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среда</a:t>
            </a:r>
            <a:r>
              <a:rPr sz="2800" b="1" spc="-10" dirty="0">
                <a:latin typeface="Times New Roman"/>
                <a:cs typeface="Times New Roman"/>
              </a:rPr>
              <a:t> щелочная, </a:t>
            </a:r>
            <a:r>
              <a:rPr sz="2800" b="1" i="1" spc="-5" dirty="0">
                <a:latin typeface="Times New Roman"/>
                <a:cs typeface="Times New Roman"/>
              </a:rPr>
              <a:t>pH</a:t>
            </a:r>
            <a:r>
              <a:rPr sz="2800" b="1" i="1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&gt; </a:t>
            </a:r>
            <a:r>
              <a:rPr sz="2800" b="1" i="1" dirty="0">
                <a:latin typeface="Times New Roman"/>
                <a:cs typeface="Times New Roman"/>
              </a:rPr>
              <a:t>7</a:t>
            </a:r>
            <a:r>
              <a:rPr sz="2800" b="1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3792" y="2269947"/>
            <a:ext cx="137223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NaOH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сильное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55" dirty="0">
                <a:latin typeface="Times New Roman"/>
                <a:cs typeface="Times New Roman"/>
              </a:rPr>
              <a:t>о</a:t>
            </a:r>
            <a:r>
              <a:rPr sz="2400" dirty="0">
                <a:latin typeface="Times New Roman"/>
                <a:cs typeface="Times New Roman"/>
              </a:rPr>
              <a:t>сно</a:t>
            </a:r>
            <a:r>
              <a:rPr sz="2400" spc="-40" dirty="0">
                <a:latin typeface="Times New Roman"/>
                <a:cs typeface="Times New Roman"/>
              </a:rPr>
              <a:t>в</a:t>
            </a:r>
            <a:r>
              <a:rPr sz="2400" dirty="0">
                <a:latin typeface="Times New Roman"/>
                <a:cs typeface="Times New Roman"/>
              </a:rPr>
              <a:t>ание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682625" y="2025395"/>
            <a:ext cx="507365" cy="227329"/>
          </a:xfrm>
          <a:custGeom>
            <a:avLst/>
            <a:gdLst/>
            <a:ahLst/>
            <a:cxnLst/>
            <a:rect l="l" t="t" r="r" b="b"/>
            <a:pathLst>
              <a:path w="507365" h="227330">
                <a:moveTo>
                  <a:pt x="55079" y="156844"/>
                </a:moveTo>
                <a:lnTo>
                  <a:pt x="0" y="221741"/>
                </a:lnTo>
                <a:lnTo>
                  <a:pt x="85039" y="226821"/>
                </a:lnTo>
                <a:lnTo>
                  <a:pt x="74708" y="202691"/>
                </a:lnTo>
                <a:lnTo>
                  <a:pt x="60883" y="202691"/>
                </a:lnTo>
                <a:lnTo>
                  <a:pt x="55892" y="191007"/>
                </a:lnTo>
                <a:lnTo>
                  <a:pt x="67567" y="186012"/>
                </a:lnTo>
                <a:lnTo>
                  <a:pt x="55079" y="156844"/>
                </a:lnTo>
                <a:close/>
              </a:path>
              <a:path w="507365" h="227330">
                <a:moveTo>
                  <a:pt x="67567" y="186012"/>
                </a:moveTo>
                <a:lnTo>
                  <a:pt x="55892" y="191007"/>
                </a:lnTo>
                <a:lnTo>
                  <a:pt x="60883" y="202691"/>
                </a:lnTo>
                <a:lnTo>
                  <a:pt x="72568" y="197692"/>
                </a:lnTo>
                <a:lnTo>
                  <a:pt x="67567" y="186012"/>
                </a:lnTo>
                <a:close/>
              </a:path>
              <a:path w="507365" h="227330">
                <a:moveTo>
                  <a:pt x="72568" y="197692"/>
                </a:moveTo>
                <a:lnTo>
                  <a:pt x="60883" y="202691"/>
                </a:lnTo>
                <a:lnTo>
                  <a:pt x="74708" y="202691"/>
                </a:lnTo>
                <a:lnTo>
                  <a:pt x="72568" y="197692"/>
                </a:lnTo>
                <a:close/>
              </a:path>
              <a:path w="507365" h="227330">
                <a:moveTo>
                  <a:pt x="502323" y="0"/>
                </a:moveTo>
                <a:lnTo>
                  <a:pt x="67567" y="186012"/>
                </a:lnTo>
                <a:lnTo>
                  <a:pt x="72568" y="197692"/>
                </a:lnTo>
                <a:lnTo>
                  <a:pt x="507326" y="11683"/>
                </a:lnTo>
                <a:lnTo>
                  <a:pt x="5023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6604" y="2026792"/>
            <a:ext cx="220344" cy="2203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1239" y="0"/>
            <a:ext cx="8857615" cy="6326505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397510">
              <a:lnSpc>
                <a:spcPct val="100000"/>
              </a:lnSpc>
              <a:spcBef>
                <a:spcPts val="755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3а)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соль</a:t>
            </a:r>
            <a:r>
              <a:rPr sz="1800" spc="-5" dirty="0">
                <a:latin typeface="Times New Roman"/>
                <a:cs typeface="Times New Roman"/>
              </a:rPr>
              <a:t> образована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сильного основания</a:t>
            </a:r>
            <a:r>
              <a:rPr sz="1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слабой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1800">
              <a:latin typeface="Times New Roman"/>
              <a:cs typeface="Times New Roman"/>
            </a:endParaRPr>
          </a:p>
          <a:p>
            <a:pPr marL="325120">
              <a:lnSpc>
                <a:spcPct val="100000"/>
              </a:lnSpc>
              <a:spcBef>
                <a:spcPts val="1015"/>
              </a:spcBef>
            </a:pPr>
            <a:r>
              <a:rPr sz="2800" i="1" spc="-5" dirty="0">
                <a:latin typeface="Times New Roman"/>
                <a:cs typeface="Times New Roman"/>
              </a:rPr>
              <a:t>1-я</a:t>
            </a:r>
            <a:r>
              <a:rPr sz="2800" i="1" spc="-3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стадия</a:t>
            </a:r>
            <a:endParaRPr sz="2800">
              <a:latin typeface="Times New Roman"/>
              <a:cs typeface="Times New Roman"/>
            </a:endParaRPr>
          </a:p>
          <a:p>
            <a:pPr marL="38100">
              <a:lnSpc>
                <a:spcPts val="2865"/>
              </a:lnSpc>
              <a:spcBef>
                <a:spcPts val="600"/>
              </a:spcBef>
              <a:tabLst>
                <a:tab pos="1151890" algn="l"/>
                <a:tab pos="4499610" algn="l"/>
              </a:tabLst>
            </a:pPr>
            <a:r>
              <a:rPr sz="3200" b="1" spc="10" dirty="0">
                <a:latin typeface="Times New Roman"/>
                <a:cs typeface="Times New Roman"/>
              </a:rPr>
              <a:t>CO</a:t>
            </a:r>
            <a:r>
              <a:rPr sz="3150" b="1" spc="15" baseline="25132" dirty="0">
                <a:latin typeface="Times New Roman"/>
                <a:cs typeface="Times New Roman"/>
              </a:rPr>
              <a:t>2–	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5" dirty="0"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3200" b="1" dirty="0">
                <a:latin typeface="Times New Roman"/>
                <a:cs typeface="Times New Roman"/>
              </a:rPr>
              <a:t>HOH</a:t>
            </a:r>
            <a:r>
              <a:rPr sz="3200" b="1" spc="-2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Wingdings 3"/>
                <a:cs typeface="Wingdings 3"/>
              </a:rPr>
              <a:t>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HCO</a:t>
            </a:r>
            <a:r>
              <a:rPr sz="3150" b="1" spc="7" baseline="25132" dirty="0">
                <a:latin typeface="Times New Roman"/>
                <a:cs typeface="Times New Roman"/>
              </a:rPr>
              <a:t>–	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OH</a:t>
            </a:r>
            <a:r>
              <a:rPr sz="3150" b="1" spc="7" baseline="25132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endParaRPr sz="3150" baseline="25132">
              <a:latin typeface="Times New Roman"/>
              <a:cs typeface="Times New Roman"/>
            </a:endParaRPr>
          </a:p>
          <a:p>
            <a:pPr marL="920750">
              <a:lnSpc>
                <a:spcPts val="1545"/>
              </a:lnSpc>
              <a:tabLst>
                <a:tab pos="4265930" algn="l"/>
              </a:tabLst>
            </a:pPr>
            <a:r>
              <a:rPr sz="2100" b="1" spc="15" dirty="0">
                <a:latin typeface="Times New Roman"/>
                <a:cs typeface="Times New Roman"/>
              </a:rPr>
              <a:t>3	3</a:t>
            </a:r>
            <a:endParaRPr sz="21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200" b="1" spc="5" dirty="0">
                <a:latin typeface="Times New Roman"/>
                <a:cs typeface="Times New Roman"/>
              </a:rPr>
              <a:t>Na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CO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37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HOH</a:t>
            </a:r>
            <a:r>
              <a:rPr sz="3200" b="1" spc="-2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Wingdings 3"/>
                <a:cs typeface="Wingdings 3"/>
              </a:rPr>
              <a:t>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NaHCO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52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 NaOH</a:t>
            </a:r>
            <a:endParaRPr sz="3200">
              <a:latin typeface="Times New Roman"/>
              <a:cs typeface="Times New Roman"/>
            </a:endParaRPr>
          </a:p>
          <a:p>
            <a:pPr marL="180975">
              <a:lnSpc>
                <a:spcPct val="100000"/>
              </a:lnSpc>
              <a:spcBef>
                <a:spcPts val="590"/>
              </a:spcBef>
            </a:pPr>
            <a:r>
              <a:rPr sz="2800" i="1" spc="-5" dirty="0">
                <a:latin typeface="Times New Roman"/>
                <a:cs typeface="Times New Roman"/>
              </a:rPr>
              <a:t>2-я</a:t>
            </a:r>
            <a:r>
              <a:rPr sz="2800" i="1" spc="-35" dirty="0">
                <a:latin typeface="Times New Roman"/>
                <a:cs typeface="Times New Roman"/>
              </a:rPr>
              <a:t> </a:t>
            </a:r>
            <a:r>
              <a:rPr sz="2800" i="1" dirty="0">
                <a:latin typeface="Times New Roman"/>
                <a:cs typeface="Times New Roman"/>
              </a:rPr>
              <a:t>стадия</a:t>
            </a:r>
            <a:endParaRPr sz="2800">
              <a:latin typeface="Times New Roman"/>
              <a:cs typeface="Times New Roman"/>
            </a:endParaRPr>
          </a:p>
          <a:p>
            <a:pPr marL="109220">
              <a:lnSpc>
                <a:spcPct val="100000"/>
              </a:lnSpc>
              <a:spcBef>
                <a:spcPts val="725"/>
              </a:spcBef>
            </a:pPr>
            <a:r>
              <a:rPr sz="3200" b="1" spc="5" dirty="0">
                <a:latin typeface="Times New Roman"/>
                <a:cs typeface="Times New Roman"/>
              </a:rPr>
              <a:t>HCO</a:t>
            </a:r>
            <a:r>
              <a:rPr sz="3150" b="1" spc="7" baseline="25132" dirty="0">
                <a:latin typeface="Times New Roman"/>
                <a:cs typeface="Times New Roman"/>
              </a:rPr>
              <a:t>–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37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3200" b="1" dirty="0">
                <a:latin typeface="Times New Roman"/>
                <a:cs typeface="Times New Roman"/>
              </a:rPr>
              <a:t>HOH</a:t>
            </a:r>
            <a:r>
              <a:rPr sz="3200" b="1" spc="-3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Wingdings 3"/>
                <a:cs typeface="Wingdings 3"/>
              </a:rPr>
              <a:t>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CO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59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OH</a:t>
            </a:r>
            <a:r>
              <a:rPr sz="3150" b="1" spc="7" baseline="25132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endParaRPr sz="3150" baseline="25132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260"/>
              </a:spcBef>
              <a:tabLst>
                <a:tab pos="3180715" algn="l"/>
              </a:tabLst>
            </a:pPr>
            <a:r>
              <a:rPr sz="3200" b="1" spc="5" dirty="0">
                <a:latin typeface="Times New Roman"/>
                <a:cs typeface="Times New Roman"/>
              </a:rPr>
              <a:t>NaHCO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52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HOH	</a:t>
            </a:r>
            <a:r>
              <a:rPr sz="3200" b="1" dirty="0">
                <a:latin typeface="Wingdings 3"/>
                <a:cs typeface="Wingdings 3"/>
              </a:rPr>
              <a:t>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CO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45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1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NaOH</a:t>
            </a:r>
            <a:endParaRPr sz="3200">
              <a:latin typeface="Times New Roman"/>
              <a:cs typeface="Times New Roman"/>
            </a:endParaRPr>
          </a:p>
          <a:p>
            <a:pPr marL="146050" marR="30480">
              <a:lnSpc>
                <a:spcPct val="100000"/>
              </a:lnSpc>
              <a:spcBef>
                <a:spcPts val="1820"/>
              </a:spcBef>
            </a:pPr>
            <a:r>
              <a:rPr sz="3000" spc="-25" dirty="0">
                <a:latin typeface="Times New Roman"/>
                <a:cs typeface="Times New Roman"/>
              </a:rPr>
              <a:t>Гидролиз </a:t>
            </a:r>
            <a:r>
              <a:rPr sz="3000" spc="-15" dirty="0">
                <a:latin typeface="Times New Roman"/>
                <a:cs typeface="Times New Roman"/>
              </a:rPr>
              <a:t>протекает</a:t>
            </a:r>
            <a:r>
              <a:rPr sz="3000" spc="2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преимущественно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5" dirty="0">
                <a:latin typeface="Times New Roman"/>
                <a:cs typeface="Times New Roman"/>
              </a:rPr>
              <a:t>по</a:t>
            </a:r>
            <a:r>
              <a:rPr sz="3000" dirty="0">
                <a:latin typeface="Times New Roman"/>
                <a:cs typeface="Times New Roman"/>
              </a:rPr>
              <a:t> 1-й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dirty="0">
                <a:latin typeface="Times New Roman"/>
                <a:cs typeface="Times New Roman"/>
              </a:rPr>
              <a:t>стадии, </a:t>
            </a:r>
            <a:r>
              <a:rPr sz="3000" spc="-735" dirty="0">
                <a:latin typeface="Times New Roman"/>
                <a:cs typeface="Times New Roman"/>
              </a:rPr>
              <a:t> </a:t>
            </a:r>
            <a:r>
              <a:rPr sz="3000" spc="-25" dirty="0">
                <a:latin typeface="Times New Roman"/>
                <a:cs typeface="Times New Roman"/>
              </a:rPr>
              <a:t>потому </a:t>
            </a:r>
            <a:r>
              <a:rPr sz="3000" spc="-15" dirty="0">
                <a:latin typeface="Times New Roman"/>
                <a:cs typeface="Times New Roman"/>
              </a:rPr>
              <a:t>что </a:t>
            </a:r>
            <a:r>
              <a:rPr sz="3000" spc="-5" dirty="0">
                <a:latin typeface="Times New Roman"/>
                <a:cs typeface="Times New Roman"/>
              </a:rPr>
              <a:t>накапливающиеся ионы </a:t>
            </a:r>
            <a:r>
              <a:rPr sz="3000" spc="-10" dirty="0">
                <a:latin typeface="Times New Roman"/>
                <a:cs typeface="Times New Roman"/>
              </a:rPr>
              <a:t>сильного 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электролита </a:t>
            </a:r>
            <a:r>
              <a:rPr sz="3000" dirty="0">
                <a:latin typeface="Times New Roman"/>
                <a:cs typeface="Times New Roman"/>
              </a:rPr>
              <a:t>(</a:t>
            </a:r>
            <a:r>
              <a:rPr sz="3000" i="1" dirty="0">
                <a:latin typeface="Times New Roman"/>
                <a:cs typeface="Times New Roman"/>
              </a:rPr>
              <a:t>ОН</a:t>
            </a:r>
            <a:r>
              <a:rPr sz="3000" b="1" i="1" baseline="25000" dirty="0">
                <a:latin typeface="Times New Roman"/>
                <a:cs typeface="Times New Roman"/>
              </a:rPr>
              <a:t>–</a:t>
            </a:r>
            <a:r>
              <a:rPr sz="3000" dirty="0">
                <a:latin typeface="Times New Roman"/>
                <a:cs typeface="Times New Roman"/>
              </a:rPr>
              <a:t>), в </a:t>
            </a:r>
            <a:r>
              <a:rPr sz="3000" spc="-5" dirty="0">
                <a:latin typeface="Times New Roman"/>
                <a:cs typeface="Times New Roman"/>
              </a:rPr>
              <a:t>соответствии </a:t>
            </a:r>
            <a:r>
              <a:rPr sz="3000" dirty="0">
                <a:latin typeface="Times New Roman"/>
                <a:cs typeface="Times New Roman"/>
              </a:rPr>
              <a:t>с </a:t>
            </a:r>
            <a:r>
              <a:rPr sz="3000" spc="-10" dirty="0">
                <a:latin typeface="Times New Roman"/>
                <a:cs typeface="Times New Roman"/>
              </a:rPr>
              <a:t>принципом </a:t>
            </a:r>
            <a:r>
              <a:rPr sz="3000" spc="-20" dirty="0">
                <a:latin typeface="Times New Roman"/>
                <a:cs typeface="Times New Roman"/>
              </a:rPr>
              <a:t>Ле 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Шателье,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65" dirty="0">
                <a:latin typeface="Times New Roman"/>
                <a:cs typeface="Times New Roman"/>
              </a:rPr>
              <a:t>будут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15" dirty="0">
                <a:latin typeface="Times New Roman"/>
                <a:cs typeface="Times New Roman"/>
              </a:rPr>
              <a:t>смещать</a:t>
            </a:r>
            <a:r>
              <a:rPr sz="3000" dirty="0">
                <a:latin typeface="Times New Roman"/>
                <a:cs typeface="Times New Roman"/>
              </a:rPr>
              <a:t> </a:t>
            </a:r>
            <a:r>
              <a:rPr sz="3000" spc="-20" dirty="0">
                <a:latin typeface="Times New Roman"/>
                <a:cs typeface="Times New Roman"/>
              </a:rPr>
              <a:t>положение </a:t>
            </a:r>
            <a:r>
              <a:rPr sz="3000" spc="5" dirty="0">
                <a:latin typeface="Times New Roman"/>
                <a:cs typeface="Times New Roman"/>
              </a:rPr>
              <a:t>равновесия </a:t>
            </a:r>
            <a:r>
              <a:rPr sz="3000" spc="10" dirty="0">
                <a:latin typeface="Times New Roman"/>
                <a:cs typeface="Times New Roman"/>
              </a:rPr>
              <a:t> </a:t>
            </a:r>
            <a:r>
              <a:rPr sz="3000" spc="-15" dirty="0">
                <a:latin typeface="Times New Roman"/>
                <a:cs typeface="Times New Roman"/>
              </a:rPr>
              <a:t>влево, </a:t>
            </a:r>
            <a:r>
              <a:rPr sz="3000" dirty="0">
                <a:latin typeface="Times New Roman"/>
                <a:cs typeface="Times New Roman"/>
              </a:rPr>
              <a:t>в</a:t>
            </a:r>
            <a:r>
              <a:rPr sz="3000" spc="-5" dirty="0">
                <a:latin typeface="Times New Roman"/>
                <a:cs typeface="Times New Roman"/>
              </a:rPr>
              <a:t> </a:t>
            </a:r>
            <a:r>
              <a:rPr sz="3000" spc="-10" dirty="0">
                <a:latin typeface="Times New Roman"/>
                <a:cs typeface="Times New Roman"/>
              </a:rPr>
              <a:t>сторону </a:t>
            </a:r>
            <a:r>
              <a:rPr sz="3000" spc="-35" dirty="0">
                <a:latin typeface="Times New Roman"/>
                <a:cs typeface="Times New Roman"/>
              </a:rPr>
              <a:t>исходных</a:t>
            </a:r>
            <a:r>
              <a:rPr sz="3000" spc="-15" dirty="0">
                <a:latin typeface="Times New Roman"/>
                <a:cs typeface="Times New Roman"/>
              </a:rPr>
              <a:t> </a:t>
            </a:r>
            <a:r>
              <a:rPr sz="3000" spc="5" dirty="0">
                <a:latin typeface="Times New Roman"/>
                <a:cs typeface="Times New Roman"/>
              </a:rPr>
              <a:t>веществ.</a:t>
            </a:r>
            <a:endParaRPr sz="3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11</a:t>
            </a:fld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57580" y="569722"/>
            <a:ext cx="71335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Times New Roman"/>
                <a:cs typeface="Times New Roman"/>
              </a:rPr>
              <a:t>Количественная </a:t>
            </a:r>
            <a:r>
              <a:rPr sz="2800" b="1" spc="-10" dirty="0">
                <a:latin typeface="Times New Roman"/>
                <a:cs typeface="Times New Roman"/>
              </a:rPr>
              <a:t>характеристика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процесса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константа</a:t>
            </a:r>
            <a:r>
              <a:rPr sz="2800" b="1" spc="-10" dirty="0">
                <a:latin typeface="Times New Roman"/>
                <a:cs typeface="Times New Roman"/>
              </a:rPr>
              <a:t> гидролиза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37006" y="2630881"/>
            <a:ext cx="7705090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Выводы:</a:t>
            </a:r>
            <a:endParaRPr sz="2400">
              <a:latin typeface="Times New Roman"/>
              <a:cs typeface="Times New Roman"/>
            </a:endParaRPr>
          </a:p>
          <a:p>
            <a:pPr marL="38100" marR="188595">
              <a:lnSpc>
                <a:spcPct val="100000"/>
              </a:lnSpc>
              <a:buFont typeface="Times New Roman"/>
              <a:buAutoNum type="arabicParenR"/>
              <a:tabLst>
                <a:tab pos="367665" algn="l"/>
              </a:tabLst>
            </a:pPr>
            <a:r>
              <a:rPr sz="2400" dirty="0">
                <a:latin typeface="Times New Roman"/>
                <a:cs typeface="Times New Roman"/>
              </a:rPr>
              <a:t>чем </a:t>
            </a:r>
            <a:r>
              <a:rPr sz="2400" spc="-10" dirty="0">
                <a:latin typeface="Times New Roman"/>
                <a:cs typeface="Times New Roman"/>
              </a:rPr>
              <a:t>более </a:t>
            </a:r>
            <a:r>
              <a:rPr sz="2400" spc="-5" dirty="0">
                <a:latin typeface="Times New Roman"/>
                <a:cs typeface="Times New Roman"/>
              </a:rPr>
              <a:t>слабой </a:t>
            </a:r>
            <a:r>
              <a:rPr sz="2400" spc="-50" dirty="0">
                <a:latin typeface="Times New Roman"/>
                <a:cs typeface="Times New Roman"/>
              </a:rPr>
              <a:t>будет </a:t>
            </a:r>
            <a:r>
              <a:rPr sz="2400" spc="-5" dirty="0">
                <a:latin typeface="Times New Roman"/>
                <a:cs typeface="Times New Roman"/>
              </a:rPr>
              <a:t>кислота, образующая </a:t>
            </a:r>
            <a:r>
              <a:rPr sz="2400" spc="-10" dirty="0">
                <a:latin typeface="Times New Roman"/>
                <a:cs typeface="Times New Roman"/>
              </a:rPr>
              <a:t>соль, </a:t>
            </a:r>
            <a:r>
              <a:rPr sz="2400" spc="-5" dirty="0">
                <a:latin typeface="Times New Roman"/>
                <a:cs typeface="Times New Roman"/>
              </a:rPr>
              <a:t>тем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больше </a:t>
            </a:r>
            <a:r>
              <a:rPr sz="2400" spc="-5" dirty="0">
                <a:latin typeface="Times New Roman"/>
                <a:cs typeface="Times New Roman"/>
              </a:rPr>
              <a:t>величина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K</a:t>
            </a:r>
            <a:r>
              <a:rPr sz="2400" spc="-97" baseline="-20833" dirty="0">
                <a:latin typeface="Times New Roman"/>
                <a:cs typeface="Times New Roman"/>
              </a:rPr>
              <a:t>Г</a:t>
            </a:r>
            <a:r>
              <a:rPr sz="2400" spc="-6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buFont typeface="Times New Roman"/>
              <a:buAutoNum type="arabicParenR"/>
              <a:tabLst>
                <a:tab pos="367665" algn="l"/>
              </a:tabLst>
            </a:pPr>
            <a:r>
              <a:rPr sz="2400" dirty="0">
                <a:latin typeface="Times New Roman"/>
                <a:cs typeface="Times New Roman"/>
              </a:rPr>
              <a:t>чем </a:t>
            </a:r>
            <a:r>
              <a:rPr sz="2400" spc="-10" dirty="0">
                <a:latin typeface="Times New Roman"/>
                <a:cs typeface="Times New Roman"/>
              </a:rPr>
              <a:t>более </a:t>
            </a:r>
            <a:r>
              <a:rPr sz="2400" spc="-5" dirty="0">
                <a:latin typeface="Times New Roman"/>
                <a:cs typeface="Times New Roman"/>
              </a:rPr>
              <a:t>слабой </a:t>
            </a:r>
            <a:r>
              <a:rPr sz="2400" spc="-50" dirty="0">
                <a:latin typeface="Times New Roman"/>
                <a:cs typeface="Times New Roman"/>
              </a:rPr>
              <a:t>будет </a:t>
            </a:r>
            <a:r>
              <a:rPr sz="2400" spc="-5" dirty="0">
                <a:latin typeface="Times New Roman"/>
                <a:cs typeface="Times New Roman"/>
              </a:rPr>
              <a:t>кислота, образующая </a:t>
            </a:r>
            <a:r>
              <a:rPr sz="2400" spc="-10" dirty="0">
                <a:latin typeface="Times New Roman"/>
                <a:cs typeface="Times New Roman"/>
              </a:rPr>
              <a:t>соль, </a:t>
            </a:r>
            <a:r>
              <a:rPr sz="2400" spc="-5" dirty="0">
                <a:latin typeface="Times New Roman"/>
                <a:cs typeface="Times New Roman"/>
              </a:rPr>
              <a:t>тем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больше </a:t>
            </a:r>
            <a:r>
              <a:rPr sz="2400" spc="-5" dirty="0">
                <a:latin typeface="Times New Roman"/>
                <a:cs typeface="Times New Roman"/>
              </a:rPr>
              <a:t>величина </a:t>
            </a:r>
            <a:r>
              <a:rPr sz="2400" dirty="0">
                <a:latin typeface="Times New Roman"/>
                <a:cs typeface="Times New Roman"/>
              </a:rPr>
              <a:t>рН </a:t>
            </a:r>
            <a:r>
              <a:rPr sz="2400" spc="-5" dirty="0">
                <a:latin typeface="Times New Roman"/>
                <a:cs typeface="Times New Roman"/>
              </a:rPr>
              <a:t>отклоняется </a:t>
            </a:r>
            <a:r>
              <a:rPr sz="2400" spc="-20" dirty="0">
                <a:latin typeface="Times New Roman"/>
                <a:cs typeface="Times New Roman"/>
              </a:rPr>
              <a:t>от </a:t>
            </a:r>
            <a:r>
              <a:rPr sz="2400" dirty="0">
                <a:latin typeface="Times New Roman"/>
                <a:cs typeface="Times New Roman"/>
              </a:rPr>
              <a:t>7 (нейтральная </a:t>
            </a:r>
            <a:r>
              <a:rPr sz="2400" spc="-5" dirty="0">
                <a:latin typeface="Times New Roman"/>
                <a:cs typeface="Times New Roman"/>
              </a:rPr>
              <a:t>среда)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щелочную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сторону,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тем </a:t>
            </a:r>
            <a:r>
              <a:rPr sz="2400" spc="-10" dirty="0">
                <a:latin typeface="Times New Roman"/>
                <a:cs typeface="Times New Roman"/>
              </a:rPr>
              <a:t>больше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значение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" dirty="0">
                <a:latin typeface="Times New Roman"/>
                <a:cs typeface="Times New Roman"/>
              </a:rPr>
              <a:t>растворе 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соли.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46303" y="70231"/>
            <a:ext cx="797750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3а)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соль</a:t>
            </a:r>
            <a:r>
              <a:rPr sz="1800" spc="-5" dirty="0">
                <a:latin typeface="Times New Roman"/>
                <a:cs typeface="Times New Roman"/>
              </a:rPr>
              <a:t> образована</a:t>
            </a:r>
            <a:r>
              <a:rPr sz="1800" spc="1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сильного основания</a:t>
            </a:r>
            <a:r>
              <a:rPr sz="1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1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слабой</a:t>
            </a:r>
            <a:r>
              <a:rPr sz="1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425056" y="1948411"/>
            <a:ext cx="1422400" cy="0"/>
          </a:xfrm>
          <a:custGeom>
            <a:avLst/>
            <a:gdLst/>
            <a:ahLst/>
            <a:cxnLst/>
            <a:rect l="l" t="t" r="r" b="b"/>
            <a:pathLst>
              <a:path w="1422400">
                <a:moveTo>
                  <a:pt x="0" y="0"/>
                </a:moveTo>
                <a:lnTo>
                  <a:pt x="1421792" y="0"/>
                </a:lnTo>
              </a:path>
            </a:pathLst>
          </a:custGeom>
          <a:ln w="148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720039" y="2186585"/>
            <a:ext cx="108013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i="1" spc="30" dirty="0">
                <a:latin typeface="Times New Roman"/>
                <a:cs typeface="Times New Roman"/>
              </a:rPr>
              <a:t>КИСЛОТЫ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2885014" y="1437044"/>
            <a:ext cx="480695" cy="459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0"/>
              </a:spcBef>
            </a:pPr>
            <a:r>
              <a:rPr sz="2850" i="1" spc="135" dirty="0">
                <a:latin typeface="Times New Roman"/>
                <a:cs typeface="Times New Roman"/>
              </a:rPr>
              <a:t>K</a:t>
            </a:r>
            <a:r>
              <a:rPr sz="2475" i="1" spc="202" baseline="-23569" dirty="0">
                <a:latin typeface="Times New Roman"/>
                <a:cs typeface="Times New Roman"/>
              </a:rPr>
              <a:t>В</a:t>
            </a:r>
            <a:endParaRPr sz="2475" baseline="-23569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891849" y="1949527"/>
            <a:ext cx="148590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i="1" spc="25" dirty="0">
                <a:latin typeface="Times New Roman"/>
                <a:cs typeface="Times New Roman"/>
              </a:rPr>
              <a:t>Г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447846" y="1946455"/>
            <a:ext cx="272415" cy="459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50" i="1" spc="40" dirty="0">
                <a:latin typeface="Times New Roman"/>
                <a:cs typeface="Times New Roman"/>
              </a:rPr>
              <a:t>K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459675" y="1601184"/>
            <a:ext cx="396240" cy="6762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250" i="1" spc="80" dirty="0">
                <a:latin typeface="Times New Roman"/>
                <a:cs typeface="Times New Roman"/>
              </a:rPr>
              <a:t>K</a:t>
            </a:r>
            <a:endParaRPr sz="42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123519" y="1664218"/>
            <a:ext cx="228600" cy="4591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850" spc="30" dirty="0">
                <a:latin typeface="Symbol"/>
                <a:cs typeface="Symbol"/>
              </a:rPr>
              <a:t></a:t>
            </a:r>
            <a:endParaRPr sz="285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74065" y="279603"/>
            <a:ext cx="72320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3б) </a:t>
            </a:r>
            <a:r>
              <a:rPr sz="2800" spc="-15" dirty="0"/>
              <a:t>соль </a:t>
            </a:r>
            <a:r>
              <a:rPr sz="2800" spc="-10" dirty="0"/>
              <a:t>образована 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 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слабого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основания</a:t>
            </a:r>
            <a:r>
              <a:rPr sz="32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/>
              <a:t>и</a:t>
            </a:r>
            <a:r>
              <a:rPr sz="2800" spc="-20" dirty="0"/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сильной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03371" y="1222375"/>
            <a:ext cx="934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spc="-7" baseline="-16975" dirty="0">
                <a:solidFill>
                  <a:srgbClr val="006FC0"/>
                </a:solidFill>
                <a:latin typeface="Times New Roman"/>
                <a:cs typeface="Times New Roman"/>
              </a:rPr>
              <a:t>Cu</a:t>
            </a:r>
            <a:r>
              <a:rPr sz="2400" spc="-5" dirty="0">
                <a:solidFill>
                  <a:srgbClr val="006FC0"/>
                </a:solidFill>
                <a:latin typeface="Times New Roman"/>
                <a:cs typeface="Times New Roman"/>
              </a:rPr>
              <a:t>2+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2636" y="1359534"/>
            <a:ext cx="18434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979805" algn="l"/>
              </a:tabLst>
            </a:pPr>
            <a:r>
              <a:rPr sz="3600" dirty="0">
                <a:latin typeface="Times New Roman"/>
                <a:cs typeface="Times New Roman"/>
              </a:rPr>
              <a:t>+	</a:t>
            </a:r>
            <a:r>
              <a:rPr sz="3600" spc="-5" dirty="0">
                <a:latin typeface="Times New Roman"/>
                <a:cs typeface="Times New Roman"/>
              </a:rPr>
              <a:t>2Cl</a:t>
            </a:r>
            <a:r>
              <a:rPr sz="3600" spc="-7" baseline="25462" dirty="0">
                <a:latin typeface="Times New Roman"/>
                <a:cs typeface="Times New Roman"/>
              </a:rPr>
              <a:t>–</a:t>
            </a:r>
            <a:endParaRPr sz="3600" baseline="25462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854322" y="3177286"/>
            <a:ext cx="179958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529080" algn="l"/>
              </a:tabLst>
            </a:pPr>
            <a:r>
              <a:rPr sz="3200" b="1" spc="5" dirty="0">
                <a:solidFill>
                  <a:srgbClr val="006FC0"/>
                </a:solidFill>
                <a:latin typeface="Times New Roman"/>
                <a:cs typeface="Times New Roman"/>
              </a:rPr>
              <a:t>OH</a:t>
            </a:r>
            <a:r>
              <a:rPr sz="3150" b="1" spc="7" baseline="25132" dirty="0">
                <a:solidFill>
                  <a:srgbClr val="006FC0"/>
                </a:solidFill>
                <a:latin typeface="Times New Roman"/>
                <a:cs typeface="Times New Roman"/>
              </a:rPr>
              <a:t>–	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084696" y="3055366"/>
            <a:ext cx="54864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800" b="1" spc="15" baseline="-16493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21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563873" y="1205611"/>
            <a:ext cx="1438910" cy="2531110"/>
          </a:xfrm>
          <a:custGeom>
            <a:avLst/>
            <a:gdLst/>
            <a:ahLst/>
            <a:cxnLst/>
            <a:rect l="l" t="t" r="r" b="b"/>
            <a:pathLst>
              <a:path w="1438910" h="2531110">
                <a:moveTo>
                  <a:pt x="0" y="2530983"/>
                </a:moveTo>
                <a:lnTo>
                  <a:pt x="1438910" y="2530983"/>
                </a:lnTo>
                <a:lnTo>
                  <a:pt x="1438910" y="0"/>
                </a:lnTo>
                <a:lnTo>
                  <a:pt x="0" y="0"/>
                </a:lnTo>
                <a:lnTo>
                  <a:pt x="0" y="2530983"/>
                </a:lnTo>
                <a:close/>
              </a:path>
            </a:pathLst>
          </a:custGeom>
          <a:ln w="9525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764" y="1141411"/>
            <a:ext cx="1769745" cy="2035175"/>
          </a:xfrm>
          <a:prstGeom prst="rect">
            <a:avLst/>
          </a:prstGeom>
        </p:spPr>
        <p:txBody>
          <a:bodyPr vert="horz" wrap="square" lIns="0" tIns="230504" rIns="0" bIns="0" rtlCol="0">
            <a:spAutoFit/>
          </a:bodyPr>
          <a:lstStyle/>
          <a:p>
            <a:pPr marL="614045">
              <a:lnSpc>
                <a:spcPct val="100000"/>
              </a:lnSpc>
              <a:spcBef>
                <a:spcPts val="1814"/>
              </a:spcBef>
            </a:pPr>
            <a:r>
              <a:rPr sz="3600" spc="-5" dirty="0">
                <a:latin typeface="Times New Roman"/>
                <a:cs typeface="Times New Roman"/>
              </a:rPr>
              <a:t>CuCl</a:t>
            </a:r>
            <a:r>
              <a:rPr sz="3600" spc="-7" baseline="-20833" dirty="0">
                <a:latin typeface="Times New Roman"/>
                <a:cs typeface="Times New Roman"/>
              </a:rPr>
              <a:t>2</a:t>
            </a:r>
            <a:endParaRPr sz="3600" baseline="-20833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1145"/>
              </a:spcBef>
            </a:pP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Cu(OH)</a:t>
            </a:r>
            <a:r>
              <a:rPr sz="2400" b="1" baseline="-20833" dirty="0">
                <a:solidFill>
                  <a:srgbClr val="006FC0"/>
                </a:solidFill>
                <a:latin typeface="Times New Roman"/>
                <a:cs typeface="Times New Roman"/>
              </a:rPr>
              <a:t>2</a:t>
            </a:r>
            <a:endParaRPr sz="2400" baseline="-20833">
              <a:latin typeface="Times New Roman"/>
              <a:cs typeface="Times New Roman"/>
            </a:endParaRPr>
          </a:p>
          <a:p>
            <a:pPr marL="38100" marR="311785">
              <a:lnSpc>
                <a:spcPct val="100000"/>
              </a:lnSpc>
            </a:pP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слабое 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осн</a:t>
            </a:r>
            <a:r>
              <a:rPr sz="2400" b="1" spc="-60" dirty="0">
                <a:solidFill>
                  <a:srgbClr val="006FC0"/>
                </a:solidFill>
                <a:latin typeface="Times New Roman"/>
                <a:cs typeface="Times New Roman"/>
              </a:rPr>
              <a:t>о</a:t>
            </a:r>
            <a:r>
              <a:rPr sz="2400" b="1" spc="-5" dirty="0">
                <a:solidFill>
                  <a:srgbClr val="006FC0"/>
                </a:solidFill>
                <a:latin typeface="Times New Roman"/>
                <a:cs typeface="Times New Roman"/>
              </a:rPr>
              <a:t>вание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70633" y="1141411"/>
            <a:ext cx="1539240" cy="2550160"/>
          </a:xfrm>
          <a:prstGeom prst="rect">
            <a:avLst/>
          </a:prstGeom>
        </p:spPr>
        <p:txBody>
          <a:bodyPr vert="horz" wrap="square" lIns="0" tIns="230504" rIns="0" bIns="0" rtlCol="0">
            <a:spAutoFit/>
          </a:bodyPr>
          <a:lstStyle/>
          <a:p>
            <a:pPr marL="661670">
              <a:lnSpc>
                <a:spcPct val="100000"/>
              </a:lnSpc>
              <a:spcBef>
                <a:spcPts val="1814"/>
              </a:spcBef>
            </a:pPr>
            <a:r>
              <a:rPr sz="3600" dirty="0">
                <a:latin typeface="Wingdings 3"/>
                <a:cs typeface="Wingdings 3"/>
              </a:rPr>
              <a:t></a:t>
            </a:r>
            <a:endParaRPr sz="3600">
              <a:latin typeface="Wingdings 3"/>
              <a:cs typeface="Wingdings 3"/>
            </a:endParaRPr>
          </a:p>
          <a:p>
            <a:pPr marL="267335" marR="234950">
              <a:lnSpc>
                <a:spcPct val="100000"/>
              </a:lnSpc>
              <a:spcBef>
                <a:spcPts val="1145"/>
              </a:spcBef>
            </a:pPr>
            <a:r>
              <a:rPr sz="2400" spc="-10" dirty="0">
                <a:latin typeface="Times New Roman"/>
                <a:cs typeface="Times New Roman"/>
              </a:rPr>
              <a:t>HCl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сильная  кисл</a:t>
            </a:r>
            <a:r>
              <a:rPr sz="2400" spc="-35" dirty="0">
                <a:latin typeface="Times New Roman"/>
                <a:cs typeface="Times New Roman"/>
              </a:rPr>
              <a:t>о</a:t>
            </a:r>
            <a:r>
              <a:rPr sz="2400" spc="15" dirty="0">
                <a:latin typeface="Times New Roman"/>
                <a:cs typeface="Times New Roman"/>
              </a:rPr>
              <a:t>т</a:t>
            </a:r>
            <a:r>
              <a:rPr sz="2400" dirty="0">
                <a:latin typeface="Times New Roman"/>
                <a:cs typeface="Times New Roman"/>
              </a:rPr>
              <a:t>а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15"/>
              </a:spcBef>
              <a:tabLst>
                <a:tab pos="1163320" algn="l"/>
              </a:tabLst>
            </a:pPr>
            <a:r>
              <a:rPr sz="3200" b="1" dirty="0">
                <a:latin typeface="Times New Roman"/>
                <a:cs typeface="Times New Roman"/>
              </a:rPr>
              <a:t>HOH	</a:t>
            </a:r>
            <a:r>
              <a:rPr sz="3200" b="1" dirty="0">
                <a:latin typeface="Wingdings 3"/>
                <a:cs typeface="Wingdings 3"/>
              </a:rPr>
              <a:t></a:t>
            </a:r>
            <a:endParaRPr sz="3200">
              <a:latin typeface="Wingdings 3"/>
              <a:cs typeface="Wingdings 3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234434" y="3951808"/>
            <a:ext cx="36842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среда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кислая,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рН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&lt;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7.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112" y="1839976"/>
            <a:ext cx="219646" cy="190626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690751" y="1931416"/>
            <a:ext cx="648970" cy="126364"/>
          </a:xfrm>
          <a:custGeom>
            <a:avLst/>
            <a:gdLst/>
            <a:ahLst/>
            <a:cxnLst/>
            <a:rect l="l" t="t" r="r" b="b"/>
            <a:pathLst>
              <a:path w="648969" h="126364">
                <a:moveTo>
                  <a:pt x="572689" y="94723"/>
                </a:moveTo>
                <a:lnTo>
                  <a:pt x="568198" y="126111"/>
                </a:lnTo>
                <a:lnTo>
                  <a:pt x="648969" y="99187"/>
                </a:lnTo>
                <a:lnTo>
                  <a:pt x="645123" y="96520"/>
                </a:lnTo>
                <a:lnTo>
                  <a:pt x="585216" y="96520"/>
                </a:lnTo>
                <a:lnTo>
                  <a:pt x="572689" y="94723"/>
                </a:lnTo>
                <a:close/>
              </a:path>
              <a:path w="648969" h="126364">
                <a:moveTo>
                  <a:pt x="574488" y="82153"/>
                </a:moveTo>
                <a:lnTo>
                  <a:pt x="572689" y="94723"/>
                </a:lnTo>
                <a:lnTo>
                  <a:pt x="585216" y="96520"/>
                </a:lnTo>
                <a:lnTo>
                  <a:pt x="586994" y="83947"/>
                </a:lnTo>
                <a:lnTo>
                  <a:pt x="574488" y="82153"/>
                </a:lnTo>
                <a:close/>
              </a:path>
              <a:path w="648969" h="126364">
                <a:moveTo>
                  <a:pt x="578993" y="50673"/>
                </a:moveTo>
                <a:lnTo>
                  <a:pt x="574488" y="82153"/>
                </a:lnTo>
                <a:lnTo>
                  <a:pt x="586994" y="83947"/>
                </a:lnTo>
                <a:lnTo>
                  <a:pt x="585216" y="96520"/>
                </a:lnTo>
                <a:lnTo>
                  <a:pt x="645123" y="96520"/>
                </a:lnTo>
                <a:lnTo>
                  <a:pt x="578993" y="50673"/>
                </a:lnTo>
                <a:close/>
              </a:path>
              <a:path w="648969" h="126364">
                <a:moveTo>
                  <a:pt x="1778" y="0"/>
                </a:moveTo>
                <a:lnTo>
                  <a:pt x="0" y="12573"/>
                </a:lnTo>
                <a:lnTo>
                  <a:pt x="572689" y="94723"/>
                </a:lnTo>
                <a:lnTo>
                  <a:pt x="574488" y="82153"/>
                </a:lnTo>
                <a:lnTo>
                  <a:pt x="177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79603"/>
            <a:ext cx="72320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3б) </a:t>
            </a:r>
            <a:r>
              <a:rPr sz="2800" spc="-15" dirty="0">
                <a:latin typeface="Times New Roman"/>
                <a:cs typeface="Times New Roman"/>
              </a:rPr>
              <a:t>соль </a:t>
            </a:r>
            <a:r>
              <a:rPr sz="2800" spc="-10" dirty="0">
                <a:latin typeface="Times New Roman"/>
                <a:cs typeface="Times New Roman"/>
              </a:rPr>
              <a:t>образована 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 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слабого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основания</a:t>
            </a:r>
            <a:r>
              <a:rPr sz="32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сильной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41019" y="1334808"/>
            <a:ext cx="1840864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95"/>
              </a:spcBef>
              <a:tabLst>
                <a:tab pos="1394460" algn="l"/>
              </a:tabLst>
            </a:pPr>
            <a:r>
              <a:rPr sz="3600" i="1" spc="-5" dirty="0">
                <a:latin typeface="Times New Roman"/>
                <a:cs typeface="Times New Roman"/>
              </a:rPr>
              <a:t>CuCl</a:t>
            </a:r>
            <a:r>
              <a:rPr sz="3600" i="1" spc="-7" baseline="-20833" dirty="0">
                <a:latin typeface="Times New Roman"/>
                <a:cs typeface="Times New Roman"/>
              </a:rPr>
              <a:t>2	</a:t>
            </a:r>
            <a:r>
              <a:rPr sz="3800" i="1" spc="-180" dirty="0">
                <a:latin typeface="Wingdings 3"/>
                <a:cs typeface="Wingdings 3"/>
              </a:rPr>
              <a:t></a:t>
            </a:r>
            <a:endParaRPr sz="3800">
              <a:latin typeface="Wingdings 3"/>
              <a:cs typeface="Wingdings 3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163823" y="1222375"/>
            <a:ext cx="9677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5400" i="1" spc="-7" baseline="-16975" dirty="0">
                <a:latin typeface="Times New Roman"/>
                <a:cs typeface="Times New Roman"/>
              </a:rPr>
              <a:t>Cu</a:t>
            </a:r>
            <a:r>
              <a:rPr sz="2400" i="1" spc="-5" dirty="0">
                <a:latin typeface="Times New Roman"/>
                <a:cs typeface="Times New Roman"/>
              </a:rPr>
              <a:t>2+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36364" y="1359534"/>
            <a:ext cx="16681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  <a:tabLst>
                <a:tab pos="804545" algn="l"/>
              </a:tabLst>
            </a:pPr>
            <a:r>
              <a:rPr sz="3600" i="1" dirty="0">
                <a:latin typeface="Times New Roman"/>
                <a:cs typeface="Times New Roman"/>
              </a:rPr>
              <a:t>+	</a:t>
            </a:r>
            <a:r>
              <a:rPr sz="3600" i="1" spc="-5" dirty="0">
                <a:latin typeface="Times New Roman"/>
                <a:cs typeface="Times New Roman"/>
              </a:rPr>
              <a:t>2Cl</a:t>
            </a:r>
            <a:r>
              <a:rPr sz="3600" i="1" spc="-7" baseline="25462" dirty="0">
                <a:latin typeface="Times New Roman"/>
                <a:cs typeface="Times New Roman"/>
              </a:rPr>
              <a:t>–</a:t>
            </a:r>
            <a:endParaRPr sz="3600" baseline="25462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311778" y="2869438"/>
            <a:ext cx="177673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5"/>
              </a:spcBef>
              <a:tabLst>
                <a:tab pos="1505585" algn="l"/>
              </a:tabLst>
            </a:pPr>
            <a:r>
              <a:rPr sz="3200" b="1" i="1" spc="5" dirty="0">
                <a:latin typeface="Times New Roman"/>
                <a:cs typeface="Times New Roman"/>
              </a:rPr>
              <a:t>OH</a:t>
            </a:r>
            <a:r>
              <a:rPr sz="3150" b="1" i="1" spc="7" baseline="25132" dirty="0">
                <a:latin typeface="Times New Roman"/>
                <a:cs typeface="Times New Roman"/>
              </a:rPr>
              <a:t>–	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20816" y="2747518"/>
            <a:ext cx="54800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800" b="1" i="1" spc="15" baseline="-16493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2100" b="1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060445" y="1196975"/>
            <a:ext cx="1223645" cy="2232025"/>
          </a:xfrm>
          <a:custGeom>
            <a:avLst/>
            <a:gdLst/>
            <a:ahLst/>
            <a:cxnLst/>
            <a:rect l="l" t="t" r="r" b="b"/>
            <a:pathLst>
              <a:path w="1223645" h="2232025">
                <a:moveTo>
                  <a:pt x="0" y="2232025"/>
                </a:moveTo>
                <a:lnTo>
                  <a:pt x="1223568" y="2232025"/>
                </a:lnTo>
                <a:lnTo>
                  <a:pt x="1223568" y="0"/>
                </a:lnTo>
                <a:lnTo>
                  <a:pt x="0" y="0"/>
                </a:lnTo>
                <a:lnTo>
                  <a:pt x="0" y="2232025"/>
                </a:lnTo>
                <a:close/>
              </a:path>
            </a:pathLst>
          </a:custGeom>
          <a:ln w="9525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481065" y="2059304"/>
            <a:ext cx="36823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среда</a:t>
            </a:r>
            <a:r>
              <a:rPr sz="2800" b="1" spc="-10" dirty="0">
                <a:latin typeface="Times New Roman"/>
                <a:cs typeface="Times New Roman"/>
              </a:rPr>
              <a:t> кислая,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рН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&lt;</a:t>
            </a:r>
            <a:r>
              <a:rPr sz="2800" b="1" dirty="0">
                <a:latin typeface="Times New Roman"/>
                <a:cs typeface="Times New Roman"/>
              </a:rPr>
              <a:t> 7.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063" y="2053590"/>
            <a:ext cx="212788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00"/>
              </a:spcBef>
              <a:tabLst>
                <a:tab pos="1582420" algn="l"/>
              </a:tabLst>
            </a:pPr>
            <a:r>
              <a:rPr sz="2400" b="1" dirty="0">
                <a:solidFill>
                  <a:srgbClr val="006FC0"/>
                </a:solidFill>
                <a:latin typeface="Times New Roman"/>
                <a:cs typeface="Times New Roman"/>
              </a:rPr>
              <a:t>Cu(OH)</a:t>
            </a:r>
            <a:r>
              <a:rPr sz="2400" b="1" baseline="-20833" dirty="0">
                <a:solidFill>
                  <a:srgbClr val="006FC0"/>
                </a:solidFill>
                <a:latin typeface="Times New Roman"/>
                <a:cs typeface="Times New Roman"/>
              </a:rPr>
              <a:t>2	</a:t>
            </a:r>
            <a:r>
              <a:rPr sz="2400" spc="-10" dirty="0">
                <a:latin typeface="Times New Roman"/>
                <a:cs typeface="Times New Roman"/>
              </a:rPr>
              <a:t>HCl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слабое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574419" y="2419350"/>
            <a:ext cx="214757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сильная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764" y="2660995"/>
            <a:ext cx="2978150" cy="13138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400" b="1" spc="-10" dirty="0">
                <a:solidFill>
                  <a:srgbClr val="006FC0"/>
                </a:solidFill>
                <a:latin typeface="Times New Roman"/>
                <a:cs typeface="Times New Roman"/>
              </a:rPr>
              <a:t>основание</a:t>
            </a:r>
            <a:r>
              <a:rPr sz="2400" b="1" spc="170" dirty="0">
                <a:solidFill>
                  <a:srgbClr val="006FC0"/>
                </a:solidFill>
                <a:latin typeface="Times New Roman"/>
                <a:cs typeface="Times New Roman"/>
              </a:rPr>
              <a:t> </a:t>
            </a:r>
            <a:r>
              <a:rPr sz="4800" b="1" i="1" baseline="-25173" dirty="0">
                <a:latin typeface="Times New Roman"/>
                <a:cs typeface="Times New Roman"/>
              </a:rPr>
              <a:t>HOH</a:t>
            </a:r>
            <a:r>
              <a:rPr sz="4800" b="1" i="1" spc="-89" baseline="-25173" dirty="0">
                <a:latin typeface="Times New Roman"/>
                <a:cs typeface="Times New Roman"/>
              </a:rPr>
              <a:t> </a:t>
            </a:r>
            <a:r>
              <a:rPr sz="5025" b="1" i="1" spc="-202" baseline="-24046" dirty="0">
                <a:latin typeface="Wingdings 3"/>
                <a:cs typeface="Wingdings 3"/>
              </a:rPr>
              <a:t></a:t>
            </a:r>
            <a:endParaRPr sz="5025" baseline="-24046">
              <a:latin typeface="Wingdings 3"/>
              <a:cs typeface="Wingdings 3"/>
            </a:endParaRPr>
          </a:p>
          <a:p>
            <a:pPr marL="58419" algn="ctr">
              <a:lnSpc>
                <a:spcPct val="100000"/>
              </a:lnSpc>
              <a:spcBef>
                <a:spcPts val="2735"/>
              </a:spcBef>
            </a:pPr>
            <a:r>
              <a:rPr sz="2800" b="1" spc="-5" dirty="0">
                <a:latin typeface="Times New Roman"/>
                <a:cs typeface="Times New Roman"/>
              </a:rPr>
              <a:t>1-я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стадия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77342" y="4004147"/>
            <a:ext cx="5157470" cy="540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</a:pPr>
            <a:r>
              <a:rPr sz="3200" b="1" i="1" spc="5" dirty="0">
                <a:latin typeface="Times New Roman"/>
                <a:cs typeface="Times New Roman"/>
              </a:rPr>
              <a:t>Cu</a:t>
            </a:r>
            <a:r>
              <a:rPr sz="3150" b="1" i="1" spc="7" baseline="25132" dirty="0">
                <a:latin typeface="Times New Roman"/>
                <a:cs typeface="Times New Roman"/>
              </a:rPr>
              <a:t>2+</a:t>
            </a:r>
            <a:r>
              <a:rPr sz="3150" b="1" i="1" spc="352" baseline="25132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10" dirty="0"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3200" b="1" i="1" dirty="0">
                <a:latin typeface="Times New Roman"/>
                <a:cs typeface="Times New Roman"/>
              </a:rPr>
              <a:t>HOH</a:t>
            </a:r>
            <a:r>
              <a:rPr sz="3200" b="1" i="1" spc="-40" dirty="0">
                <a:latin typeface="Times New Roman"/>
                <a:cs typeface="Times New Roman"/>
              </a:rPr>
              <a:t> 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r>
              <a:rPr sz="3350" b="1" i="1" spc="-45" dirty="0">
                <a:latin typeface="Times New Roman"/>
                <a:cs typeface="Times New Roman"/>
              </a:rPr>
              <a:t> </a:t>
            </a:r>
            <a:r>
              <a:rPr sz="3200" b="1" i="1" spc="5" dirty="0">
                <a:latin typeface="Times New Roman"/>
                <a:cs typeface="Times New Roman"/>
              </a:rPr>
              <a:t>CuOH</a:t>
            </a:r>
            <a:r>
              <a:rPr sz="3150" b="1" i="1" spc="7" baseline="25132" dirty="0">
                <a:latin typeface="Times New Roman"/>
                <a:cs typeface="Times New Roman"/>
              </a:rPr>
              <a:t>+</a:t>
            </a:r>
            <a:r>
              <a:rPr sz="3150" b="1" i="1" spc="352" baseline="25132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10" dirty="0">
                <a:latin typeface="Times New Roman"/>
                <a:cs typeface="Times New Roman"/>
              </a:rPr>
              <a:t> </a:t>
            </a:r>
            <a:r>
              <a:rPr sz="3200" b="1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3150" b="1" i="1" spc="15" baseline="25132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endParaRPr sz="3150" baseline="25132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90168" y="4762246"/>
            <a:ext cx="1692910" cy="73596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R="336550" algn="ctr">
              <a:lnSpc>
                <a:spcPts val="2360"/>
              </a:lnSpc>
              <a:spcBef>
                <a:spcPts val="135"/>
              </a:spcBef>
            </a:pPr>
            <a:r>
              <a:rPr sz="2100" b="1" i="1" spc="15" dirty="0">
                <a:latin typeface="Times New Roman"/>
                <a:cs typeface="Times New Roman"/>
              </a:rPr>
              <a:t>2</a:t>
            </a:r>
            <a:endParaRPr sz="2100">
              <a:latin typeface="Times New Roman"/>
              <a:cs typeface="Times New Roman"/>
            </a:endParaRPr>
          </a:p>
          <a:p>
            <a:pPr marL="12700">
              <a:lnSpc>
                <a:spcPts val="3200"/>
              </a:lnSpc>
            </a:pPr>
            <a:r>
              <a:rPr sz="2800" b="1" spc="-5" dirty="0">
                <a:latin typeface="Times New Roman"/>
                <a:cs typeface="Times New Roman"/>
              </a:rPr>
              <a:t>2-я</a:t>
            </a:r>
            <a:r>
              <a:rPr sz="2800" b="1" spc="-8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стадия</a:t>
            </a:r>
            <a:endParaRPr sz="2800">
              <a:latin typeface="Times New Roman"/>
              <a:cs typeface="Times New Roman"/>
            </a:endParaRPr>
          </a:p>
        </p:txBody>
      </p:sp>
      <p:pic>
        <p:nvPicPr>
          <p:cNvPr id="15" name="object 1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00112" y="1839976"/>
            <a:ext cx="219646" cy="190626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87195" y="1912366"/>
            <a:ext cx="220472" cy="220472"/>
          </a:xfrm>
          <a:prstGeom prst="rect">
            <a:avLst/>
          </a:prstGeom>
        </p:spPr>
      </p:pic>
      <p:sp>
        <p:nvSpPr>
          <p:cNvPr id="18" name="object 18"/>
          <p:cNvSpPr txBox="1"/>
          <p:nvPr/>
        </p:nvSpPr>
        <p:spPr>
          <a:xfrm>
            <a:off x="377342" y="5480954"/>
            <a:ext cx="6139815" cy="104076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38100" marR="30480">
              <a:lnSpc>
                <a:spcPts val="3940"/>
              </a:lnSpc>
              <a:spcBef>
                <a:spcPts val="310"/>
              </a:spcBef>
            </a:pPr>
            <a:r>
              <a:rPr sz="3200" b="1" i="1" spc="5" dirty="0">
                <a:latin typeface="Times New Roman"/>
                <a:cs typeface="Times New Roman"/>
              </a:rPr>
              <a:t>CuOH</a:t>
            </a:r>
            <a:r>
              <a:rPr sz="3150" b="1" i="1" spc="7" baseline="25132" dirty="0">
                <a:latin typeface="Times New Roman"/>
                <a:cs typeface="Times New Roman"/>
              </a:rPr>
              <a:t>+</a:t>
            </a:r>
            <a:r>
              <a:rPr sz="3150" b="1" i="1" spc="15" baseline="25132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 </a:t>
            </a:r>
            <a:r>
              <a:rPr sz="3200" b="1" i="1" dirty="0">
                <a:solidFill>
                  <a:srgbClr val="FF0000"/>
                </a:solidFill>
                <a:latin typeface="Times New Roman"/>
                <a:cs typeface="Times New Roman"/>
              </a:rPr>
              <a:t>1</a:t>
            </a:r>
            <a:r>
              <a:rPr sz="3200" b="1" i="1" dirty="0">
                <a:latin typeface="Times New Roman"/>
                <a:cs typeface="Times New Roman"/>
              </a:rPr>
              <a:t>HOH 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r>
              <a:rPr sz="3350" b="1" i="1" spc="-13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Cu(OH)</a:t>
            </a:r>
            <a:r>
              <a:rPr sz="3150" b="1" i="1" baseline="-21164" dirty="0">
                <a:latin typeface="Times New Roman"/>
                <a:cs typeface="Times New Roman"/>
              </a:rPr>
              <a:t>2</a:t>
            </a:r>
            <a:r>
              <a:rPr sz="3150" b="1" i="1" spc="7" baseline="-21164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 </a:t>
            </a:r>
            <a:r>
              <a:rPr sz="3200" b="1" i="1" spc="10" dirty="0">
                <a:solidFill>
                  <a:srgbClr val="FF0000"/>
                </a:solidFill>
                <a:latin typeface="Times New Roman"/>
                <a:cs typeface="Times New Roman"/>
              </a:rPr>
              <a:t>H</a:t>
            </a:r>
            <a:r>
              <a:rPr sz="3150" b="1" i="1" spc="15" baseline="25132" dirty="0">
                <a:solidFill>
                  <a:srgbClr val="FF0000"/>
                </a:solidFill>
                <a:latin typeface="Times New Roman"/>
                <a:cs typeface="Times New Roman"/>
              </a:rPr>
              <a:t>+ </a:t>
            </a:r>
            <a:r>
              <a:rPr sz="3150" b="1" i="1" spc="22" baseline="25132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CuOHCl</a:t>
            </a:r>
            <a:r>
              <a:rPr sz="3200" b="1" i="1" spc="-3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HOH</a:t>
            </a:r>
            <a:r>
              <a:rPr sz="3200" b="1" i="1" spc="-15" dirty="0">
                <a:latin typeface="Times New Roman"/>
                <a:cs typeface="Times New Roman"/>
              </a:rPr>
              <a:t> 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r>
              <a:rPr sz="3350" b="1" i="1" spc="-5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Cu(OH)</a:t>
            </a:r>
            <a:r>
              <a:rPr sz="3150" b="1" i="1" baseline="-21164" dirty="0">
                <a:latin typeface="Times New Roman"/>
                <a:cs typeface="Times New Roman"/>
              </a:rPr>
              <a:t>2</a:t>
            </a:r>
            <a:r>
              <a:rPr sz="3150" b="1" i="1" spc="352" baseline="-21164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HCl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19" name="object 19"/>
          <p:cNvSpPr txBox="1"/>
          <p:nvPr/>
        </p:nvSpPr>
        <p:spPr>
          <a:xfrm>
            <a:off x="377342" y="4504019"/>
            <a:ext cx="8784590" cy="540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5"/>
              </a:spcBef>
              <a:tabLst>
                <a:tab pos="1153160" algn="l"/>
                <a:tab pos="5833745" algn="l"/>
              </a:tabLst>
            </a:pPr>
            <a:r>
              <a:rPr sz="3200" b="1" i="1" dirty="0">
                <a:latin typeface="Times New Roman"/>
                <a:cs typeface="Times New Roman"/>
              </a:rPr>
              <a:t>CuCl	+</a:t>
            </a:r>
            <a:r>
              <a:rPr sz="3200" b="1" i="1" spc="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HOH</a:t>
            </a:r>
            <a:r>
              <a:rPr sz="3200" b="1" i="1" spc="-5" dirty="0">
                <a:latin typeface="Times New Roman"/>
                <a:cs typeface="Times New Roman"/>
              </a:rPr>
              <a:t> 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r>
              <a:rPr sz="3350" b="1" i="1" spc="-4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CuOHCl</a:t>
            </a:r>
            <a:r>
              <a:rPr sz="3200" b="1" i="1" spc="-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HCl	</a:t>
            </a:r>
            <a:r>
              <a:rPr sz="4200" b="1" spc="-7" baseline="36706" dirty="0">
                <a:latin typeface="Times New Roman"/>
                <a:cs typeface="Times New Roman"/>
              </a:rPr>
              <a:t>преимущественно</a:t>
            </a:r>
            <a:endParaRPr sz="4200" baseline="36706">
              <a:latin typeface="Times New Roman"/>
              <a:cs typeface="Times New Roman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198870" y="3488258"/>
            <a:ext cx="16395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latin typeface="Times New Roman"/>
                <a:cs typeface="Times New Roman"/>
              </a:rPr>
              <a:t>Гидролиз 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</a:t>
            </a:r>
            <a:r>
              <a:rPr sz="2800" b="1" spc="-35" dirty="0">
                <a:latin typeface="Times New Roman"/>
                <a:cs typeface="Times New Roman"/>
              </a:rPr>
              <a:t>о</a:t>
            </a:r>
            <a:r>
              <a:rPr sz="2800" b="1" spc="-10" dirty="0">
                <a:latin typeface="Times New Roman"/>
                <a:cs typeface="Times New Roman"/>
              </a:rPr>
              <a:t>т</a:t>
            </a:r>
            <a:r>
              <a:rPr sz="2800" b="1" spc="-20" dirty="0">
                <a:latin typeface="Times New Roman"/>
                <a:cs typeface="Times New Roman"/>
              </a:rPr>
              <a:t>е</a:t>
            </a:r>
            <a:r>
              <a:rPr sz="2800" b="1" spc="-60" dirty="0">
                <a:latin typeface="Times New Roman"/>
                <a:cs typeface="Times New Roman"/>
              </a:rPr>
              <a:t>к</a:t>
            </a:r>
            <a:r>
              <a:rPr sz="2800" b="1" spc="-5" dirty="0">
                <a:latin typeface="Times New Roman"/>
                <a:cs typeface="Times New Roman"/>
              </a:rPr>
              <a:t>ает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198870" y="4768672"/>
            <a:ext cx="218821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по</a:t>
            </a:r>
            <a:r>
              <a:rPr sz="2800" b="1" spc="-55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1-й</a:t>
            </a:r>
            <a:r>
              <a:rPr sz="2800" b="1" spc="-40" dirty="0">
                <a:latin typeface="Times New Roman"/>
                <a:cs typeface="Times New Roman"/>
              </a:rPr>
              <a:t> </a:t>
            </a:r>
            <a:r>
              <a:rPr sz="2800" b="1" dirty="0">
                <a:latin typeface="Times New Roman"/>
                <a:cs typeface="Times New Roman"/>
              </a:rPr>
              <a:t>стадии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69240"/>
            <a:ext cx="786955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3б)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соль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образована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катионом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слабого</a:t>
            </a:r>
            <a:r>
              <a:rPr sz="18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основания</a:t>
            </a: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и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анионом</a:t>
            </a:r>
            <a:r>
              <a:rPr sz="1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сильной</a:t>
            </a:r>
            <a:r>
              <a:rPr sz="1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кислоты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665" y="1871598"/>
            <a:ext cx="7416165" cy="2586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Выводы: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buFont typeface="Times New Roman"/>
              <a:buAutoNum type="arabicParenR"/>
              <a:tabLst>
                <a:tab pos="367665" algn="l"/>
              </a:tabLst>
            </a:pPr>
            <a:r>
              <a:rPr sz="2400" dirty="0">
                <a:latin typeface="Times New Roman"/>
                <a:cs typeface="Times New Roman"/>
              </a:rPr>
              <a:t>чем </a:t>
            </a:r>
            <a:r>
              <a:rPr sz="2400" spc="-10" dirty="0">
                <a:latin typeface="Times New Roman"/>
                <a:cs typeface="Times New Roman"/>
              </a:rPr>
              <a:t>более </a:t>
            </a:r>
            <a:r>
              <a:rPr sz="2400" spc="-5" dirty="0">
                <a:latin typeface="Times New Roman"/>
                <a:cs typeface="Times New Roman"/>
              </a:rPr>
              <a:t>слабым </a:t>
            </a:r>
            <a:r>
              <a:rPr sz="2400" spc="-50" dirty="0">
                <a:latin typeface="Times New Roman"/>
                <a:cs typeface="Times New Roman"/>
              </a:rPr>
              <a:t>будет </a:t>
            </a:r>
            <a:r>
              <a:rPr sz="2400" dirty="0">
                <a:latin typeface="Times New Roman"/>
                <a:cs typeface="Times New Roman"/>
              </a:rPr>
              <a:t>основание, </a:t>
            </a:r>
            <a:r>
              <a:rPr sz="2400" spc="-5" dirty="0">
                <a:latin typeface="Times New Roman"/>
                <a:cs typeface="Times New Roman"/>
              </a:rPr>
              <a:t>образующее </a:t>
            </a:r>
            <a:r>
              <a:rPr sz="2400" spc="-10" dirty="0">
                <a:latin typeface="Times New Roman"/>
                <a:cs typeface="Times New Roman"/>
              </a:rPr>
              <a:t>соль,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тем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больше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величина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K</a:t>
            </a:r>
            <a:r>
              <a:rPr sz="2400" spc="-97" baseline="-20833" dirty="0">
                <a:latin typeface="Times New Roman"/>
                <a:cs typeface="Times New Roman"/>
              </a:rPr>
              <a:t>Г</a:t>
            </a:r>
            <a:r>
              <a:rPr sz="2400" spc="-6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38100" marR="30480">
              <a:lnSpc>
                <a:spcPct val="100000"/>
              </a:lnSpc>
              <a:buFont typeface="Times New Roman"/>
              <a:buAutoNum type="arabicParenR"/>
              <a:tabLst>
                <a:tab pos="367665" algn="l"/>
              </a:tabLst>
            </a:pPr>
            <a:r>
              <a:rPr sz="2400" dirty="0">
                <a:latin typeface="Times New Roman"/>
                <a:cs typeface="Times New Roman"/>
              </a:rPr>
              <a:t>чем </a:t>
            </a:r>
            <a:r>
              <a:rPr sz="2400" spc="-10" dirty="0">
                <a:latin typeface="Times New Roman"/>
                <a:cs typeface="Times New Roman"/>
              </a:rPr>
              <a:t>более </a:t>
            </a:r>
            <a:r>
              <a:rPr sz="2400" spc="-5" dirty="0">
                <a:latin typeface="Times New Roman"/>
                <a:cs typeface="Times New Roman"/>
              </a:rPr>
              <a:t>слабым </a:t>
            </a:r>
            <a:r>
              <a:rPr sz="2400" spc="-50" dirty="0">
                <a:latin typeface="Times New Roman"/>
                <a:cs typeface="Times New Roman"/>
              </a:rPr>
              <a:t>будет </a:t>
            </a:r>
            <a:r>
              <a:rPr sz="2400" dirty="0">
                <a:latin typeface="Times New Roman"/>
                <a:cs typeface="Times New Roman"/>
              </a:rPr>
              <a:t>основание, </a:t>
            </a:r>
            <a:r>
              <a:rPr sz="2400" spc="-5" dirty="0">
                <a:latin typeface="Times New Roman"/>
                <a:cs typeface="Times New Roman"/>
              </a:rPr>
              <a:t>образующее </a:t>
            </a:r>
            <a:r>
              <a:rPr sz="2400" spc="-10" dirty="0">
                <a:latin typeface="Times New Roman"/>
                <a:cs typeface="Times New Roman"/>
              </a:rPr>
              <a:t>соль,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тем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больше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величина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отклоняется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от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 (нейтральная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среда) </a:t>
            </a:r>
            <a:r>
              <a:rPr sz="2400" dirty="0">
                <a:latin typeface="Times New Roman"/>
                <a:cs typeface="Times New Roman"/>
              </a:rPr>
              <a:t>в кислую </a:t>
            </a:r>
            <a:r>
              <a:rPr sz="2400" spc="-35" dirty="0">
                <a:latin typeface="Times New Roman"/>
                <a:cs typeface="Times New Roman"/>
              </a:rPr>
              <a:t>сторону, </a:t>
            </a:r>
            <a:r>
              <a:rPr sz="2400" spc="-5" dirty="0">
                <a:latin typeface="Times New Roman"/>
                <a:cs typeface="Times New Roman"/>
              </a:rPr>
              <a:t>тем </a:t>
            </a:r>
            <a:r>
              <a:rPr sz="2400" dirty="0">
                <a:latin typeface="Times New Roman"/>
                <a:cs typeface="Times New Roman"/>
              </a:rPr>
              <a:t>меньше </a:t>
            </a:r>
            <a:r>
              <a:rPr sz="2400" spc="-15" dirty="0">
                <a:latin typeface="Times New Roman"/>
                <a:cs typeface="Times New Roman"/>
              </a:rPr>
              <a:t>значение </a:t>
            </a:r>
            <a:r>
              <a:rPr sz="2400" dirty="0">
                <a:latin typeface="Times New Roman"/>
                <a:cs typeface="Times New Roman"/>
              </a:rPr>
              <a:t>рН в 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растворе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соли.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958055" y="1276581"/>
            <a:ext cx="1663700" cy="0"/>
          </a:xfrm>
          <a:custGeom>
            <a:avLst/>
            <a:gdLst/>
            <a:ahLst/>
            <a:cxnLst/>
            <a:rect l="l" t="t" r="r" b="b"/>
            <a:pathLst>
              <a:path w="1663700">
                <a:moveTo>
                  <a:pt x="0" y="0"/>
                </a:moveTo>
                <a:lnTo>
                  <a:pt x="1663513" y="0"/>
                </a:lnTo>
              </a:path>
            </a:pathLst>
          </a:custGeom>
          <a:ln w="1483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239088" y="1516164"/>
            <a:ext cx="1407160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i="1" spc="75" dirty="0">
                <a:latin typeface="Times New Roman"/>
                <a:cs typeface="Times New Roman"/>
              </a:rPr>
              <a:t>ОСНОВАНИЯ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7" name="object 7"/>
          <p:cNvSpPr txBox="1"/>
          <p:nvPr/>
        </p:nvSpPr>
        <p:spPr>
          <a:xfrm>
            <a:off x="3540883" y="765214"/>
            <a:ext cx="479425" cy="459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850" i="1" spc="125" dirty="0">
                <a:latin typeface="Times New Roman"/>
                <a:cs typeface="Times New Roman"/>
              </a:rPr>
              <a:t>K</a:t>
            </a:r>
            <a:r>
              <a:rPr sz="2475" i="1" spc="187" baseline="-23569" dirty="0">
                <a:latin typeface="Times New Roman"/>
                <a:cs typeface="Times New Roman"/>
              </a:rPr>
              <a:t>В</a:t>
            </a:r>
            <a:endParaRPr sz="2475" baseline="-23569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27710" y="1278394"/>
            <a:ext cx="149225" cy="2781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50" i="1" spc="30" dirty="0">
                <a:latin typeface="Times New Roman"/>
                <a:cs typeface="Times New Roman"/>
              </a:rPr>
              <a:t>Г</a:t>
            </a:r>
            <a:endParaRPr sz="16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80999" y="1274634"/>
            <a:ext cx="274320" cy="459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50" i="1" spc="50" dirty="0">
                <a:latin typeface="Times New Roman"/>
                <a:cs typeface="Times New Roman"/>
              </a:rPr>
              <a:t>K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998742" y="930051"/>
            <a:ext cx="397510" cy="67627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4250" i="1" spc="90" dirty="0">
                <a:latin typeface="Times New Roman"/>
                <a:cs typeface="Times New Roman"/>
              </a:rPr>
              <a:t>K</a:t>
            </a:r>
            <a:endParaRPr sz="42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58170" y="992417"/>
            <a:ext cx="229870" cy="4597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50" spc="40" dirty="0">
                <a:latin typeface="Symbol"/>
                <a:cs typeface="Symbol"/>
              </a:rPr>
              <a:t></a:t>
            </a:r>
            <a:endParaRPr sz="2850">
              <a:latin typeface="Symbol"/>
              <a:cs typeface="Symbo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79603"/>
            <a:ext cx="694690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3в) </a:t>
            </a:r>
            <a:r>
              <a:rPr sz="2800" spc="-15" dirty="0">
                <a:latin typeface="Times New Roman"/>
                <a:cs typeface="Times New Roman"/>
              </a:rPr>
              <a:t>соль </a:t>
            </a:r>
            <a:r>
              <a:rPr sz="2800" spc="-10" dirty="0">
                <a:latin typeface="Times New Roman"/>
                <a:cs typeface="Times New Roman"/>
              </a:rPr>
              <a:t>образована 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 </a:t>
            </a:r>
            <a:r>
              <a:rPr sz="32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слабого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основания</a:t>
            </a:r>
            <a:r>
              <a:rPr sz="32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32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слабой</a:t>
            </a:r>
            <a:r>
              <a:rPr sz="3200" b="1" spc="-4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6419" y="1334808"/>
            <a:ext cx="3226435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  <a:tabLst>
                <a:tab pos="2792730" algn="l"/>
              </a:tabLst>
            </a:pPr>
            <a:r>
              <a:rPr sz="3600" i="1" dirty="0">
                <a:latin typeface="Times New Roman"/>
                <a:cs typeface="Times New Roman"/>
              </a:rPr>
              <a:t>CH</a:t>
            </a:r>
            <a:r>
              <a:rPr sz="3600" i="1" baseline="-20833" dirty="0">
                <a:latin typeface="Times New Roman"/>
                <a:cs typeface="Times New Roman"/>
              </a:rPr>
              <a:t>3</a:t>
            </a:r>
            <a:r>
              <a:rPr sz="3600" i="1" dirty="0">
                <a:latin typeface="Times New Roman"/>
                <a:cs typeface="Times New Roman"/>
              </a:rPr>
              <a:t>COONH</a:t>
            </a:r>
            <a:r>
              <a:rPr sz="3600" i="1" baseline="-20833" dirty="0">
                <a:latin typeface="Times New Roman"/>
                <a:cs typeface="Times New Roman"/>
              </a:rPr>
              <a:t>4	</a:t>
            </a:r>
            <a:r>
              <a:rPr sz="3800" i="1" spc="-180" dirty="0">
                <a:latin typeface="Wingdings 3"/>
                <a:cs typeface="Wingdings 3"/>
              </a:rPr>
              <a:t></a:t>
            </a:r>
            <a:endParaRPr sz="3800">
              <a:latin typeface="Wingdings 3"/>
              <a:cs typeface="Wingdings 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782817" y="1359534"/>
            <a:ext cx="22783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600" i="1" dirty="0">
                <a:latin typeface="Times New Roman"/>
                <a:cs typeface="Times New Roman"/>
              </a:rPr>
              <a:t>+CH</a:t>
            </a:r>
            <a:r>
              <a:rPr sz="3600" i="1" baseline="-20833" dirty="0">
                <a:latin typeface="Times New Roman"/>
                <a:cs typeface="Times New Roman"/>
              </a:rPr>
              <a:t>3</a:t>
            </a:r>
            <a:r>
              <a:rPr sz="3600" i="1" dirty="0">
                <a:latin typeface="Times New Roman"/>
                <a:cs typeface="Times New Roman"/>
              </a:rPr>
              <a:t>COO</a:t>
            </a:r>
            <a:r>
              <a:rPr sz="3600" i="1" baseline="25462" dirty="0">
                <a:latin typeface="Times New Roman"/>
                <a:cs typeface="Times New Roman"/>
              </a:rPr>
              <a:t>–</a:t>
            </a:r>
            <a:endParaRPr sz="3600" baseline="25462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83964" y="1268349"/>
            <a:ext cx="1296670" cy="1873250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3505" rIns="0" bIns="0" rtlCol="0">
            <a:spAutoFit/>
          </a:bodyPr>
          <a:lstStyle/>
          <a:p>
            <a:pPr marL="225425">
              <a:lnSpc>
                <a:spcPct val="100000"/>
              </a:lnSpc>
              <a:spcBef>
                <a:spcPts val="815"/>
              </a:spcBef>
            </a:pPr>
            <a:r>
              <a:rPr sz="3600" i="1" spc="-5" dirty="0">
                <a:latin typeface="Times New Roman"/>
                <a:cs typeface="Times New Roman"/>
              </a:rPr>
              <a:t>NH</a:t>
            </a:r>
            <a:r>
              <a:rPr sz="3600" i="1" spc="-7" baseline="25462" dirty="0">
                <a:latin typeface="Times New Roman"/>
                <a:cs typeface="Times New Roman"/>
              </a:rPr>
              <a:t>+</a:t>
            </a:r>
            <a:r>
              <a:rPr sz="3600" i="1" spc="-7" baseline="-20833" dirty="0">
                <a:latin typeface="Times New Roman"/>
                <a:cs typeface="Times New Roman"/>
              </a:rPr>
              <a:t>4</a:t>
            </a:r>
            <a:endParaRPr sz="3600" baseline="-20833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650">
              <a:latin typeface="Times New Roman"/>
              <a:cs typeface="Times New Roman"/>
            </a:endParaRPr>
          </a:p>
          <a:p>
            <a:pPr marL="83185">
              <a:lnSpc>
                <a:spcPct val="100000"/>
              </a:lnSpc>
              <a:spcBef>
                <a:spcPts val="5"/>
              </a:spcBef>
            </a:pPr>
            <a:r>
              <a:rPr sz="3200" i="1" spc="5" dirty="0">
                <a:latin typeface="Times New Roman"/>
                <a:cs typeface="Times New Roman"/>
              </a:rPr>
              <a:t>OH</a:t>
            </a:r>
            <a:r>
              <a:rPr sz="3150" i="1" spc="7" baseline="25132" dirty="0">
                <a:latin typeface="Times New Roman"/>
                <a:cs typeface="Times New Roman"/>
              </a:rPr>
              <a:t>–</a:t>
            </a:r>
            <a:endParaRPr sz="3150" baseline="25132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07004" y="2418933"/>
            <a:ext cx="1369695" cy="540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3200" i="1" dirty="0">
                <a:latin typeface="Times New Roman"/>
                <a:cs typeface="Times New Roman"/>
              </a:rPr>
              <a:t>HOH</a:t>
            </a:r>
            <a:r>
              <a:rPr sz="3200" i="1" spc="-100" dirty="0">
                <a:latin typeface="Times New Roman"/>
                <a:cs typeface="Times New Roman"/>
              </a:rPr>
              <a:t> </a:t>
            </a:r>
            <a:r>
              <a:rPr sz="3350" i="1" spc="-135" dirty="0">
                <a:latin typeface="Wingdings 3"/>
                <a:cs typeface="Wingdings 3"/>
              </a:rPr>
              <a:t></a:t>
            </a:r>
            <a:endParaRPr sz="3350">
              <a:latin typeface="Wingdings 3"/>
              <a:cs typeface="Wingdings 3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99505" y="2440939"/>
            <a:ext cx="2876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5"/>
              </a:spcBef>
            </a:pPr>
            <a:r>
              <a:rPr sz="3200" i="1" dirty="0">
                <a:latin typeface="Times New Roman"/>
                <a:cs typeface="Times New Roman"/>
              </a:rPr>
              <a:t>+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57696" y="2319020"/>
            <a:ext cx="5410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5"/>
              </a:spcBef>
            </a:pPr>
            <a:r>
              <a:rPr sz="4800" i="1" spc="15" baseline="-16493" dirty="0">
                <a:latin typeface="Times New Roman"/>
                <a:cs typeface="Times New Roman"/>
              </a:rPr>
              <a:t>H</a:t>
            </a:r>
            <a:r>
              <a:rPr sz="2100" i="1" spc="10" dirty="0"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4027" y="3403472"/>
            <a:ext cx="6456045" cy="1823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25" dirty="0">
                <a:latin typeface="Times New Roman"/>
                <a:cs typeface="Times New Roman"/>
              </a:rPr>
              <a:t>Гидролизу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подвергаются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как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катион,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так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анион.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50">
              <a:latin typeface="Times New Roman"/>
              <a:cs typeface="Times New Roman"/>
            </a:endParaRPr>
          </a:p>
          <a:p>
            <a:pPr marL="26034" marR="18859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Реакция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</a:t>
            </a:r>
            <a:r>
              <a:rPr sz="2400" dirty="0">
                <a:latin typeface="Times New Roman"/>
                <a:cs typeface="Times New Roman"/>
              </a:rPr>
              <a:t> (кислотность)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определяется </a:t>
            </a:r>
            <a:r>
              <a:rPr sz="2400" dirty="0">
                <a:latin typeface="Times New Roman"/>
                <a:cs typeface="Times New Roman"/>
              </a:rPr>
              <a:t> относительной силой </a:t>
            </a:r>
            <a:r>
              <a:rPr sz="2400" spc="-5" dirty="0">
                <a:latin typeface="Times New Roman"/>
                <a:cs typeface="Times New Roman"/>
              </a:rPr>
              <a:t>слабой кислоты </a:t>
            </a:r>
            <a:r>
              <a:rPr sz="2400" dirty="0">
                <a:latin typeface="Times New Roman"/>
                <a:cs typeface="Times New Roman"/>
              </a:rPr>
              <a:t>и </a:t>
            </a:r>
            <a:r>
              <a:rPr sz="2400" spc="-10" dirty="0">
                <a:latin typeface="Times New Roman"/>
                <a:cs typeface="Times New Roman"/>
              </a:rPr>
              <a:t>слабого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основания,</a:t>
            </a:r>
            <a:r>
              <a:rPr sz="2400" spc="-10" dirty="0">
                <a:latin typeface="Times New Roman"/>
                <a:cs typeface="Times New Roman"/>
              </a:rPr>
              <a:t> среда </a:t>
            </a:r>
            <a:r>
              <a:rPr sz="2400" dirty="0">
                <a:latin typeface="Times New Roman"/>
                <a:cs typeface="Times New Roman"/>
              </a:rPr>
              <a:t>≈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?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724144" y="1268349"/>
            <a:ext cx="2323465" cy="1873250"/>
          </a:xfrm>
          <a:custGeom>
            <a:avLst/>
            <a:gdLst/>
            <a:ahLst/>
            <a:cxnLst/>
            <a:rect l="l" t="t" r="r" b="b"/>
            <a:pathLst>
              <a:path w="2323465" h="1873250">
                <a:moveTo>
                  <a:pt x="0" y="1873250"/>
                </a:moveTo>
                <a:lnTo>
                  <a:pt x="2322956" y="1873250"/>
                </a:lnTo>
                <a:lnTo>
                  <a:pt x="2322956" y="0"/>
                </a:lnTo>
                <a:lnTo>
                  <a:pt x="0" y="0"/>
                </a:lnTo>
                <a:lnTo>
                  <a:pt x="0" y="1873250"/>
                </a:lnTo>
                <a:close/>
              </a:path>
            </a:pathLst>
          </a:custGeom>
          <a:ln w="9525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85699"/>
            <a:ext cx="7828280" cy="3003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3в) </a:t>
            </a:r>
            <a:r>
              <a:rPr sz="1800" spc="-10" dirty="0">
                <a:latin typeface="Times New Roman"/>
                <a:cs typeface="Times New Roman"/>
              </a:rPr>
              <a:t>соль</a:t>
            </a:r>
            <a:r>
              <a:rPr sz="1800" spc="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образована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</a:t>
            </a:r>
            <a:r>
              <a:rPr sz="1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слабого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основания</a:t>
            </a:r>
            <a:r>
              <a:rPr sz="1800" b="1" spc="3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10" dirty="0">
                <a:latin typeface="Times New Roman"/>
                <a:cs typeface="Times New Roman"/>
              </a:rPr>
              <a:t>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1800" b="1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слабой </a:t>
            </a:r>
            <a:r>
              <a:rPr sz="1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6419" y="701446"/>
            <a:ext cx="2170430" cy="4114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30"/>
              </a:spcBef>
              <a:tabLst>
                <a:tab pos="1872614" algn="l"/>
              </a:tabLst>
            </a:pPr>
            <a:r>
              <a:rPr sz="2400" i="1" spc="-5" dirty="0">
                <a:latin typeface="Times New Roman"/>
                <a:cs typeface="Times New Roman"/>
              </a:rPr>
              <a:t>CH</a:t>
            </a:r>
            <a:r>
              <a:rPr sz="2400" i="1" spc="-7" baseline="-20833" dirty="0">
                <a:latin typeface="Times New Roman"/>
                <a:cs typeface="Times New Roman"/>
              </a:rPr>
              <a:t>3</a:t>
            </a:r>
            <a:r>
              <a:rPr sz="2400" i="1" spc="-5" dirty="0">
                <a:latin typeface="Times New Roman"/>
                <a:cs typeface="Times New Roman"/>
              </a:rPr>
              <a:t>COONH</a:t>
            </a:r>
            <a:r>
              <a:rPr sz="2400" i="1" spc="-7" baseline="-20833" dirty="0">
                <a:latin typeface="Times New Roman"/>
                <a:cs typeface="Times New Roman"/>
              </a:rPr>
              <a:t>4	</a:t>
            </a:r>
            <a:r>
              <a:rPr sz="2500" i="1" spc="-90" dirty="0">
                <a:latin typeface="Wingdings 3"/>
                <a:cs typeface="Wingdings 3"/>
              </a:rPr>
              <a:t></a:t>
            </a:r>
            <a:endParaRPr sz="2500">
              <a:latin typeface="Wingdings 3"/>
              <a:cs typeface="Wingdings 3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1880" y="650856"/>
            <a:ext cx="1120140" cy="81978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25"/>
              </a:spcBef>
            </a:pPr>
            <a:r>
              <a:rPr sz="2400" i="1" spc="-5" dirty="0">
                <a:latin typeface="Times New Roman"/>
                <a:cs typeface="Times New Roman"/>
              </a:rPr>
              <a:t>NH</a:t>
            </a:r>
            <a:r>
              <a:rPr sz="2400" i="1" spc="-7" baseline="24305" dirty="0">
                <a:latin typeface="Times New Roman"/>
                <a:cs typeface="Times New Roman"/>
              </a:rPr>
              <a:t>+</a:t>
            </a:r>
            <a:r>
              <a:rPr sz="2400" i="1" spc="-7" baseline="-20833" dirty="0">
                <a:latin typeface="Times New Roman"/>
                <a:cs typeface="Times New Roman"/>
              </a:rPr>
              <a:t>4</a:t>
            </a:r>
            <a:endParaRPr sz="2400" baseline="-20833">
              <a:latin typeface="Times New Roman"/>
              <a:cs typeface="Times New Roman"/>
            </a:endParaRPr>
          </a:p>
          <a:p>
            <a:pPr marL="12065" algn="ctr">
              <a:lnSpc>
                <a:spcPct val="100000"/>
              </a:lnSpc>
              <a:spcBef>
                <a:spcPts val="445"/>
              </a:spcBef>
              <a:tabLst>
                <a:tab pos="845819" algn="l"/>
              </a:tabLst>
            </a:pPr>
            <a:r>
              <a:rPr sz="2000" i="1" spc="10" dirty="0">
                <a:latin typeface="Times New Roman"/>
                <a:cs typeface="Times New Roman"/>
              </a:rPr>
              <a:t>OH</a:t>
            </a:r>
            <a:r>
              <a:rPr sz="1950" i="1" spc="15" baseline="25641" dirty="0">
                <a:latin typeface="Times New Roman"/>
                <a:cs typeface="Times New Roman"/>
              </a:rPr>
              <a:t>–	</a:t>
            </a:r>
            <a:r>
              <a:rPr sz="2000" i="1" dirty="0">
                <a:latin typeface="Times New Roman"/>
                <a:cs typeface="Times New Roman"/>
              </a:rPr>
              <a:t>+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211065" y="621030"/>
            <a:ext cx="1801495" cy="89471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09220" rIns="0" bIns="0" rtlCol="0">
            <a:spAutoFit/>
          </a:bodyPr>
          <a:lstStyle/>
          <a:p>
            <a:pPr>
              <a:lnSpc>
                <a:spcPts val="2800"/>
              </a:lnSpc>
              <a:spcBef>
                <a:spcPts val="860"/>
              </a:spcBef>
            </a:pPr>
            <a:r>
              <a:rPr sz="2400" i="1" dirty="0">
                <a:latin typeface="Times New Roman"/>
                <a:cs typeface="Times New Roman"/>
              </a:rPr>
              <a:t>+</a:t>
            </a:r>
            <a:r>
              <a:rPr sz="2400" i="1" spc="-1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CH</a:t>
            </a:r>
            <a:r>
              <a:rPr sz="2400" i="1" spc="-7" baseline="-20833" dirty="0">
                <a:latin typeface="Times New Roman"/>
                <a:cs typeface="Times New Roman"/>
              </a:rPr>
              <a:t>3</a:t>
            </a:r>
            <a:r>
              <a:rPr sz="2400" i="1" spc="-5" dirty="0">
                <a:latin typeface="Times New Roman"/>
                <a:cs typeface="Times New Roman"/>
              </a:rPr>
              <a:t>COO</a:t>
            </a:r>
            <a:r>
              <a:rPr sz="2400" i="1" spc="-7" baseline="24305" dirty="0">
                <a:latin typeface="Times New Roman"/>
                <a:cs typeface="Times New Roman"/>
              </a:rPr>
              <a:t>–</a:t>
            </a:r>
            <a:endParaRPr sz="2400" baseline="24305">
              <a:latin typeface="Times New Roman"/>
              <a:cs typeface="Times New Roman"/>
            </a:endParaRPr>
          </a:p>
          <a:p>
            <a:pPr marL="287020">
              <a:lnSpc>
                <a:spcPts val="2325"/>
              </a:lnSpc>
            </a:pPr>
            <a:r>
              <a:rPr sz="3000" i="1" spc="15" baseline="-16666" dirty="0">
                <a:latin typeface="Times New Roman"/>
                <a:cs typeface="Times New Roman"/>
              </a:rPr>
              <a:t>H</a:t>
            </a:r>
            <a:r>
              <a:rPr sz="1300" i="1" spc="10" dirty="0">
                <a:latin typeface="Times New Roman"/>
                <a:cs typeface="Times New Roman"/>
              </a:rPr>
              <a:t>+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203829" y="641705"/>
            <a:ext cx="871855" cy="874394"/>
          </a:xfrm>
          <a:custGeom>
            <a:avLst/>
            <a:gdLst/>
            <a:ahLst/>
            <a:cxnLst/>
            <a:rect l="l" t="t" r="r" b="b"/>
            <a:pathLst>
              <a:path w="871854" h="874394">
                <a:moveTo>
                  <a:pt x="0" y="874039"/>
                </a:moveTo>
                <a:lnTo>
                  <a:pt x="871766" y="874039"/>
                </a:lnTo>
                <a:lnTo>
                  <a:pt x="871766" y="0"/>
                </a:lnTo>
                <a:lnTo>
                  <a:pt x="0" y="0"/>
                </a:lnTo>
                <a:lnTo>
                  <a:pt x="0" y="874039"/>
                </a:lnTo>
                <a:close/>
              </a:path>
            </a:pathLst>
          </a:custGeom>
          <a:ln w="9525">
            <a:solidFill>
              <a:srgbClr val="000000"/>
            </a:solidFill>
            <a:prstDash val="sys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610006" y="1125933"/>
            <a:ext cx="7503159" cy="401701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533525">
              <a:lnSpc>
                <a:spcPct val="100000"/>
              </a:lnSpc>
              <a:spcBef>
                <a:spcPts val="110"/>
              </a:spcBef>
            </a:pPr>
            <a:r>
              <a:rPr sz="2000" i="1" spc="5" dirty="0">
                <a:latin typeface="Times New Roman"/>
                <a:cs typeface="Times New Roman"/>
              </a:rPr>
              <a:t>HOH</a:t>
            </a:r>
            <a:r>
              <a:rPr sz="2000" i="1" spc="-35" dirty="0">
                <a:latin typeface="Times New Roman"/>
                <a:cs typeface="Times New Roman"/>
              </a:rPr>
              <a:t> </a:t>
            </a:r>
            <a:r>
              <a:rPr sz="2100" i="1" spc="-90" dirty="0">
                <a:latin typeface="Wingdings 3"/>
                <a:cs typeface="Wingdings 3"/>
              </a:rPr>
              <a:t></a:t>
            </a:r>
            <a:endParaRPr sz="2100" dirty="0">
              <a:latin typeface="Wingdings 3"/>
              <a:cs typeface="Wingdings 3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Wingdings 3"/>
              <a:cs typeface="Wingdings 3"/>
            </a:endParaRPr>
          </a:p>
          <a:p>
            <a:pPr marL="35560">
              <a:lnSpc>
                <a:spcPct val="100000"/>
              </a:lnSpc>
            </a:pPr>
            <a:r>
              <a:rPr sz="1800" spc="-20" dirty="0">
                <a:latin typeface="Times New Roman"/>
                <a:cs typeface="Times New Roman"/>
              </a:rPr>
              <a:t>Гидролизу</a:t>
            </a:r>
            <a:r>
              <a:rPr sz="1800" spc="-10" dirty="0">
                <a:latin typeface="Times New Roman"/>
                <a:cs typeface="Times New Roman"/>
              </a:rPr>
              <a:t> подвергаются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катион,</a:t>
            </a:r>
            <a:r>
              <a:rPr sz="1800" dirty="0">
                <a:latin typeface="Times New Roman"/>
                <a:cs typeface="Times New Roman"/>
              </a:rPr>
              <a:t> </a:t>
            </a:r>
            <a:r>
              <a:rPr sz="1800" spc="5" dirty="0">
                <a:latin typeface="Times New Roman"/>
                <a:cs typeface="Times New Roman"/>
              </a:rPr>
              <a:t>так</a:t>
            </a:r>
            <a:r>
              <a:rPr sz="1800" spc="-15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и</a:t>
            </a:r>
            <a:r>
              <a:rPr sz="1800" spc="-5" dirty="0">
                <a:latin typeface="Times New Roman"/>
                <a:cs typeface="Times New Roman"/>
              </a:rPr>
              <a:t> анион</a:t>
            </a:r>
            <a:endParaRPr sz="1800" dirty="0">
              <a:latin typeface="Times New Roman"/>
              <a:cs typeface="Times New Roman"/>
            </a:endParaRPr>
          </a:p>
          <a:p>
            <a:pPr marL="50800" marR="825500">
              <a:lnSpc>
                <a:spcPct val="100000"/>
              </a:lnSpc>
              <a:spcBef>
                <a:spcPts val="1540"/>
              </a:spcBef>
            </a:pPr>
            <a:r>
              <a:rPr sz="1800" spc="-5" dirty="0">
                <a:latin typeface="Times New Roman"/>
                <a:cs typeface="Times New Roman"/>
              </a:rPr>
              <a:t>Реакция </a:t>
            </a:r>
            <a:r>
              <a:rPr sz="1800" dirty="0">
                <a:latin typeface="Times New Roman"/>
                <a:cs typeface="Times New Roman"/>
              </a:rPr>
              <a:t>раствора (кислотность) определяется относительной </a:t>
            </a:r>
            <a:r>
              <a:rPr sz="1800" spc="-5" dirty="0">
                <a:latin typeface="Times New Roman"/>
                <a:cs typeface="Times New Roman"/>
              </a:rPr>
              <a:t>силой </a:t>
            </a:r>
            <a:r>
              <a:rPr sz="1800" spc="-44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слабой</a:t>
            </a:r>
            <a:r>
              <a:rPr sz="1800" spc="-25" dirty="0">
                <a:latin typeface="Times New Roman"/>
                <a:cs typeface="Times New Roman"/>
              </a:rPr>
              <a:t> </a:t>
            </a:r>
            <a:r>
              <a:rPr sz="1800" spc="-5" dirty="0">
                <a:latin typeface="Times New Roman"/>
                <a:cs typeface="Times New Roman"/>
              </a:rPr>
              <a:t>кислоты</a:t>
            </a:r>
            <a:r>
              <a:rPr sz="1800" dirty="0">
                <a:latin typeface="Times New Roman"/>
                <a:cs typeface="Times New Roman"/>
              </a:rPr>
              <a:t> и</a:t>
            </a:r>
            <a:r>
              <a:rPr sz="1800" spc="-5" dirty="0">
                <a:latin typeface="Times New Roman"/>
                <a:cs typeface="Times New Roman"/>
              </a:rPr>
              <a:t> </a:t>
            </a:r>
            <a:r>
              <a:rPr sz="1800" spc="-10" dirty="0">
                <a:latin typeface="Times New Roman"/>
                <a:cs typeface="Times New Roman"/>
              </a:rPr>
              <a:t>слабого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основания, </a:t>
            </a:r>
            <a:r>
              <a:rPr sz="1800" spc="-5" dirty="0">
                <a:latin typeface="Times New Roman"/>
                <a:cs typeface="Times New Roman"/>
              </a:rPr>
              <a:t>среда</a:t>
            </a:r>
            <a:r>
              <a:rPr sz="1800" spc="-20" dirty="0">
                <a:latin typeface="Times New Roman"/>
                <a:cs typeface="Times New Roman"/>
              </a:rPr>
              <a:t> </a:t>
            </a:r>
            <a:r>
              <a:rPr sz="1800" dirty="0">
                <a:latin typeface="Times New Roman"/>
                <a:cs typeface="Times New Roman"/>
              </a:rPr>
              <a:t>≈ ?</a:t>
            </a:r>
          </a:p>
          <a:p>
            <a:pPr marL="61594">
              <a:lnSpc>
                <a:spcPct val="100000"/>
              </a:lnSpc>
              <a:spcBef>
                <a:spcPts val="1290"/>
              </a:spcBef>
            </a:pP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к-ты</a:t>
            </a:r>
            <a:r>
              <a:rPr sz="2400" spc="32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≈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-20833" dirty="0">
                <a:latin typeface="Times New Roman"/>
                <a:cs typeface="Times New Roman"/>
              </a:rPr>
              <a:t>осн.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приблизительно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нейтральная.</a:t>
            </a:r>
            <a:endParaRPr sz="2400" dirty="0">
              <a:latin typeface="Times New Roman"/>
              <a:cs typeface="Times New Roman"/>
            </a:endParaRPr>
          </a:p>
          <a:p>
            <a:pPr marL="106680" marR="396875">
              <a:lnSpc>
                <a:spcPct val="100000"/>
              </a:lnSpc>
              <a:spcBef>
                <a:spcPts val="1764"/>
              </a:spcBef>
            </a:pPr>
            <a:r>
              <a:rPr sz="2400" dirty="0">
                <a:latin typeface="Times New Roman"/>
                <a:cs typeface="Times New Roman"/>
              </a:rPr>
              <a:t>Если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к-ты</a:t>
            </a:r>
            <a:r>
              <a:rPr sz="2400" spc="315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</a:t>
            </a:r>
            <a:r>
              <a:rPr sz="2400" baseline="-20833" dirty="0">
                <a:latin typeface="Times New Roman"/>
                <a:cs typeface="Times New Roman"/>
              </a:rPr>
              <a:t>осн.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катион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гидролизуется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большей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степени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будет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слабокислой.</a:t>
            </a:r>
          </a:p>
          <a:p>
            <a:pPr marL="81280" marR="210820">
              <a:lnSpc>
                <a:spcPct val="100000"/>
              </a:lnSpc>
              <a:spcBef>
                <a:spcPts val="1095"/>
              </a:spcBef>
            </a:pPr>
            <a:r>
              <a:rPr sz="2400" dirty="0">
                <a:latin typeface="Times New Roman"/>
                <a:cs typeface="Times New Roman"/>
              </a:rPr>
              <a:t>Если </a:t>
            </a: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к-ты</a:t>
            </a:r>
            <a:r>
              <a:rPr sz="24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&lt; K</a:t>
            </a:r>
            <a:r>
              <a:rPr sz="2400" baseline="-20833" dirty="0">
                <a:latin typeface="Times New Roman"/>
                <a:cs typeface="Times New Roman"/>
              </a:rPr>
              <a:t>осн.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25" dirty="0">
                <a:latin typeface="Times New Roman"/>
                <a:cs typeface="Times New Roman"/>
              </a:rPr>
              <a:t>то </a:t>
            </a:r>
            <a:r>
              <a:rPr sz="2400" spc="-15" dirty="0">
                <a:latin typeface="Times New Roman"/>
                <a:cs typeface="Times New Roman"/>
              </a:rPr>
              <a:t>гидролизу </a:t>
            </a:r>
            <a:r>
              <a:rPr sz="2400" spc="-10" dirty="0">
                <a:latin typeface="Times New Roman"/>
                <a:cs typeface="Times New Roman"/>
              </a:rPr>
              <a:t>подвергается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преимущественно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анион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10" dirty="0">
                <a:latin typeface="Times New Roman"/>
                <a:cs typeface="Times New Roman"/>
              </a:rPr>
              <a:t> среда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45" dirty="0">
                <a:latin typeface="Times New Roman"/>
                <a:cs typeface="Times New Roman"/>
              </a:rPr>
              <a:t>будет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слабощелочной.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79603"/>
            <a:ext cx="7232015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3г)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соль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образована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катионом</a:t>
            </a:r>
            <a:r>
              <a:rPr sz="32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сильного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основания</a:t>
            </a:r>
            <a:r>
              <a:rPr sz="3200" b="1" spc="-1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анионом</a:t>
            </a:r>
            <a:r>
              <a:rPr sz="32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FF0000"/>
                </a:solidFill>
                <a:latin typeface="Times New Roman"/>
                <a:cs typeface="Times New Roman"/>
              </a:rPr>
              <a:t>сильной</a:t>
            </a:r>
            <a:r>
              <a:rPr sz="32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2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кислоты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6419" y="1334808"/>
            <a:ext cx="3893820" cy="603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95"/>
              </a:spcBef>
              <a:tabLst>
                <a:tab pos="1216660" algn="l"/>
                <a:tab pos="1854200" algn="l"/>
                <a:tab pos="2745740" algn="l"/>
                <a:tab pos="3283585" algn="l"/>
              </a:tabLst>
            </a:pPr>
            <a:r>
              <a:rPr sz="3600" i="1" dirty="0">
                <a:latin typeface="Times New Roman"/>
                <a:cs typeface="Times New Roman"/>
              </a:rPr>
              <a:t>NaCl	</a:t>
            </a:r>
            <a:r>
              <a:rPr sz="3800" i="1" spc="-180" dirty="0">
                <a:latin typeface="Wingdings 3"/>
                <a:cs typeface="Wingdings 3"/>
              </a:rPr>
              <a:t></a:t>
            </a:r>
            <a:r>
              <a:rPr sz="3800" spc="-180" dirty="0"/>
              <a:t>	</a:t>
            </a:r>
            <a:r>
              <a:rPr sz="3600" i="1" spc="-5" dirty="0">
                <a:latin typeface="Times New Roman"/>
                <a:cs typeface="Times New Roman"/>
              </a:rPr>
              <a:t>Na</a:t>
            </a:r>
            <a:r>
              <a:rPr sz="3600" i="1" spc="-7" baseline="25462" dirty="0">
                <a:latin typeface="Times New Roman"/>
                <a:cs typeface="Times New Roman"/>
              </a:rPr>
              <a:t>+	</a:t>
            </a:r>
            <a:r>
              <a:rPr sz="3600" i="1" dirty="0">
                <a:latin typeface="Times New Roman"/>
                <a:cs typeface="Times New Roman"/>
              </a:rPr>
              <a:t>+	</a:t>
            </a:r>
            <a:r>
              <a:rPr sz="3600" i="1" spc="-5" dirty="0">
                <a:latin typeface="Times New Roman"/>
                <a:cs typeface="Times New Roman"/>
              </a:rPr>
              <a:t>Cl</a:t>
            </a:r>
            <a:r>
              <a:rPr sz="3600" i="1" spc="-7" baseline="25462" dirty="0">
                <a:latin typeface="Times New Roman"/>
                <a:cs typeface="Times New Roman"/>
              </a:rPr>
              <a:t>–</a:t>
            </a:r>
            <a:endParaRPr sz="3600" baseline="25462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56512" y="2202779"/>
            <a:ext cx="3140710" cy="5403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125"/>
              </a:spcBef>
              <a:tabLst>
                <a:tab pos="1597660" algn="l"/>
                <a:tab pos="2827655" algn="l"/>
              </a:tabLst>
            </a:pPr>
            <a:r>
              <a:rPr sz="3200" i="1" dirty="0">
                <a:latin typeface="Times New Roman"/>
                <a:cs typeface="Times New Roman"/>
              </a:rPr>
              <a:t>HOH</a:t>
            </a:r>
            <a:r>
              <a:rPr sz="3200" i="1" spc="-20" dirty="0">
                <a:latin typeface="Times New Roman"/>
                <a:cs typeface="Times New Roman"/>
              </a:rPr>
              <a:t> </a:t>
            </a:r>
            <a:r>
              <a:rPr sz="3350" i="1" spc="-135" dirty="0">
                <a:latin typeface="Wingdings 3"/>
                <a:cs typeface="Wingdings 3"/>
              </a:rPr>
              <a:t></a:t>
            </a:r>
            <a:r>
              <a:rPr sz="3350" spc="-135" dirty="0">
                <a:latin typeface="Times New Roman"/>
                <a:cs typeface="Times New Roman"/>
              </a:rPr>
              <a:t>	</a:t>
            </a:r>
            <a:r>
              <a:rPr sz="3200" i="1" spc="5" dirty="0">
                <a:latin typeface="Times New Roman"/>
                <a:cs typeface="Times New Roman"/>
              </a:rPr>
              <a:t>OH</a:t>
            </a:r>
            <a:r>
              <a:rPr sz="3150" i="1" spc="7" baseline="25132" dirty="0">
                <a:latin typeface="Times New Roman"/>
                <a:cs typeface="Times New Roman"/>
              </a:rPr>
              <a:t>–	</a:t>
            </a:r>
            <a:r>
              <a:rPr sz="3200" i="1" dirty="0">
                <a:latin typeface="Times New Roman"/>
                <a:cs typeface="Times New Roman"/>
              </a:rPr>
              <a:t>+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28336" y="2102866"/>
            <a:ext cx="55372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5"/>
              </a:spcBef>
            </a:pPr>
            <a:r>
              <a:rPr sz="4800" i="1" spc="15" baseline="-16493" dirty="0">
                <a:latin typeface="Times New Roman"/>
                <a:cs typeface="Times New Roman"/>
              </a:rPr>
              <a:t>H</a:t>
            </a:r>
            <a:r>
              <a:rPr sz="2100" i="1" spc="10" dirty="0"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905967" y="3035299"/>
            <a:ext cx="52908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612900" algn="l"/>
              </a:tabLst>
            </a:pPr>
            <a:r>
              <a:rPr sz="2800" spc="-25" dirty="0">
                <a:latin typeface="Times New Roman"/>
                <a:cs typeface="Times New Roman"/>
              </a:rPr>
              <a:t>Гидролиз	</a:t>
            </a:r>
            <a:r>
              <a:rPr sz="2800" spc="-5" dirty="0">
                <a:latin typeface="Times New Roman"/>
                <a:cs typeface="Times New Roman"/>
              </a:rPr>
              <a:t>не</a:t>
            </a:r>
            <a:r>
              <a:rPr sz="2800" spc="-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протекает</a:t>
            </a:r>
            <a:r>
              <a:rPr sz="2800" spc="-5" dirty="0">
                <a:latin typeface="Times New Roman"/>
                <a:cs typeface="Times New Roman"/>
              </a:rPr>
              <a:t> (?),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рН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Symbol"/>
                <a:cs typeface="Symbol"/>
              </a:rPr>
              <a:t>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7.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64135"/>
            <a:ext cx="7820025" cy="437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" algn="ctr">
              <a:lnSpc>
                <a:spcPct val="100000"/>
              </a:lnSpc>
              <a:spcBef>
                <a:spcPts val="95"/>
              </a:spcBef>
            </a:pPr>
            <a:r>
              <a:rPr sz="1600" spc="-20" dirty="0">
                <a:latin typeface="Arial"/>
                <a:cs typeface="Arial"/>
              </a:rPr>
              <a:t>Ряд</a:t>
            </a:r>
            <a:r>
              <a:rPr sz="1600" spc="-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силы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оснований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(по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убыванию)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Arial"/>
                <a:cs typeface="Arial"/>
              </a:rPr>
              <a:t>(Справочник </a:t>
            </a:r>
            <a:r>
              <a:rPr sz="1100" spc="-10" dirty="0">
                <a:latin typeface="Arial"/>
                <a:cs typeface="Arial"/>
              </a:rPr>
              <a:t>химика.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Т.3: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Химическое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равновесие</a:t>
            </a:r>
            <a:r>
              <a:rPr sz="1100" dirty="0">
                <a:latin typeface="Arial"/>
                <a:cs typeface="Arial"/>
              </a:rPr>
              <a:t> и</a:t>
            </a:r>
            <a:r>
              <a:rPr sz="1100" spc="-5" dirty="0">
                <a:latin typeface="Arial"/>
                <a:cs typeface="Arial"/>
              </a:rPr>
              <a:t> кинетика,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свойства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растворов,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электродные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процессы.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М-Л.,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1965)</a:t>
            </a:r>
            <a:endParaRPr sz="11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71775" y="4762360"/>
            <a:ext cx="1221105" cy="369570"/>
          </a:xfrm>
          <a:prstGeom prst="rect">
            <a:avLst/>
          </a:prstGeom>
          <a:ln w="9525">
            <a:solidFill>
              <a:srgbClr val="4F81BC"/>
            </a:solidFill>
          </a:ln>
        </p:spPr>
        <p:txBody>
          <a:bodyPr vert="horz" wrap="square" lIns="0" tIns="3111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245"/>
              </a:spcBef>
            </a:pPr>
            <a:r>
              <a:rPr sz="1800" spc="-10" dirty="0">
                <a:latin typeface="Calibri"/>
                <a:cs typeface="Calibri"/>
              </a:rPr>
              <a:t>pK</a:t>
            </a:r>
            <a:r>
              <a:rPr sz="1800" spc="-15" baseline="-20833" dirty="0">
                <a:latin typeface="Calibri"/>
                <a:cs typeface="Calibri"/>
              </a:rPr>
              <a:t>a</a:t>
            </a:r>
            <a:r>
              <a:rPr sz="1800" spc="157" baseline="-20833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–lgK</a:t>
            </a:r>
            <a:r>
              <a:rPr sz="1800" spc="-7" baseline="-20833" dirty="0">
                <a:latin typeface="Calibri"/>
                <a:cs typeface="Calibri"/>
              </a:rPr>
              <a:t>a</a:t>
            </a:r>
            <a:endParaRPr sz="1800" baseline="-20833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487845" y="1121917"/>
          <a:ext cx="8229600" cy="329183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Формула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pK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Формула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pK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-0,77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3,89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LiOH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0,17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Zn(OH)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4,4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Ba(OH)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0,64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4,75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Sr(OH)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0,82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Cu(OH)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6,47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Ca(OH)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1,37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Al(OH)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8,86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Mg(OH)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2,60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Cr(OH)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9,99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31519">
                <a:tc>
                  <a:txBody>
                    <a:bodyPr/>
                    <a:lstStyle/>
                    <a:p>
                      <a:pPr marL="68580">
                        <a:lnSpc>
                          <a:spcPts val="28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Mn(OH)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8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3,30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762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8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762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80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10,74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69215">
                        <a:lnSpc>
                          <a:spcPts val="2855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11,87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14800" y="381000"/>
            <a:ext cx="8832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1F487C"/>
                </a:solidFill>
                <a:latin typeface="Times New Roman"/>
                <a:cs typeface="Times New Roman"/>
              </a:rPr>
              <a:t>План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4370" y="1037336"/>
            <a:ext cx="6650990" cy="4019947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15595" indent="-303530">
              <a:lnSpc>
                <a:spcPct val="100000"/>
              </a:lnSpc>
              <a:spcBef>
                <a:spcPts val="675"/>
              </a:spcBef>
              <a:buAutoNum type="arabicPeriod"/>
              <a:tabLst>
                <a:tab pos="316230" algn="l"/>
              </a:tabLst>
            </a:pPr>
            <a:r>
              <a:rPr sz="2400" spc="-5" dirty="0">
                <a:latin typeface="Times New Roman"/>
                <a:cs typeface="Times New Roman"/>
              </a:rPr>
              <a:t>Понятие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pH.</a:t>
            </a:r>
            <a:endParaRPr sz="2400" dirty="0">
              <a:latin typeface="Times New Roman"/>
              <a:cs typeface="Times New Roman"/>
            </a:endParaRPr>
          </a:p>
          <a:p>
            <a:pPr marL="315595" indent="-303530">
              <a:lnSpc>
                <a:spcPct val="100000"/>
              </a:lnSpc>
              <a:spcBef>
                <a:spcPts val="575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Сущность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гидролиза.</a:t>
            </a:r>
            <a:endParaRPr sz="2400" dirty="0">
              <a:latin typeface="Times New Roman"/>
              <a:cs typeface="Times New Roman"/>
            </a:endParaRPr>
          </a:p>
          <a:p>
            <a:pPr marL="315595" indent="-303530">
              <a:lnSpc>
                <a:spcPct val="100000"/>
              </a:lnSpc>
              <a:spcBef>
                <a:spcPts val="580"/>
              </a:spcBef>
              <a:buAutoNum type="arabicPeriod"/>
              <a:tabLst>
                <a:tab pos="316230" algn="l"/>
              </a:tabLst>
            </a:pPr>
            <a:r>
              <a:rPr sz="2400" spc="-20" dirty="0">
                <a:latin typeface="Times New Roman"/>
                <a:cs typeface="Times New Roman"/>
              </a:rPr>
              <a:t>Гидролиз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солей.</a:t>
            </a:r>
            <a:endParaRPr sz="2400" dirty="0">
              <a:latin typeface="Times New Roman"/>
              <a:cs typeface="Times New Roman"/>
            </a:endParaRPr>
          </a:p>
          <a:p>
            <a:pPr marL="239395" marR="170815">
              <a:lnSpc>
                <a:spcPct val="120000"/>
              </a:lnSpc>
            </a:pPr>
            <a:r>
              <a:rPr sz="2400" spc="-10" dirty="0" err="1" smtClean="0">
                <a:latin typeface="Times New Roman"/>
                <a:cs typeface="Times New Roman"/>
              </a:rPr>
              <a:t>а.Соль</a:t>
            </a:r>
            <a:r>
              <a:rPr sz="2400" spc="15" dirty="0" smtClean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сильного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слабой </a:t>
            </a:r>
            <a:r>
              <a:rPr sz="2400" spc="-10" dirty="0">
                <a:latin typeface="Times New Roman"/>
                <a:cs typeface="Times New Roman"/>
              </a:rPr>
              <a:t>кислоты.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 smtClean="0">
                <a:latin typeface="Times New Roman"/>
                <a:cs typeface="Times New Roman"/>
              </a:rPr>
              <a:t>б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Соль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слабого</a:t>
            </a:r>
            <a:r>
              <a:rPr sz="2400" dirty="0">
                <a:latin typeface="Times New Roman"/>
                <a:cs typeface="Times New Roman"/>
              </a:rPr>
              <a:t> основания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сильной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кислоты.</a:t>
            </a:r>
            <a:endParaRPr sz="2400" dirty="0">
              <a:latin typeface="Times New Roman"/>
              <a:cs typeface="Times New Roman"/>
            </a:endParaRPr>
          </a:p>
          <a:p>
            <a:pPr marL="239395">
              <a:lnSpc>
                <a:spcPct val="100000"/>
              </a:lnSpc>
              <a:spcBef>
                <a:spcPts val="575"/>
              </a:spcBef>
            </a:pPr>
            <a:r>
              <a:rPr sz="2400" dirty="0" smtClean="0">
                <a:latin typeface="Times New Roman"/>
                <a:cs typeface="Times New Roman"/>
              </a:rPr>
              <a:t>в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Соль</a:t>
            </a:r>
            <a:r>
              <a:rPr sz="2400" dirty="0">
                <a:latin typeface="Times New Roman"/>
                <a:cs typeface="Times New Roman"/>
              </a:rPr>
              <a:t> сильной </a:t>
            </a:r>
            <a:r>
              <a:rPr sz="2400" spc="-5" dirty="0">
                <a:latin typeface="Times New Roman"/>
                <a:cs typeface="Times New Roman"/>
              </a:rPr>
              <a:t>кислоты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сильного</a:t>
            </a:r>
            <a:r>
              <a:rPr sz="2400" dirty="0">
                <a:latin typeface="Times New Roman"/>
                <a:cs typeface="Times New Roman"/>
              </a:rPr>
              <a:t> основания.</a:t>
            </a:r>
          </a:p>
          <a:p>
            <a:pPr marL="239395">
              <a:lnSpc>
                <a:spcPct val="100000"/>
              </a:lnSpc>
              <a:spcBef>
                <a:spcPts val="580"/>
              </a:spcBef>
            </a:pPr>
            <a:r>
              <a:rPr sz="2400" spc="-95" dirty="0" smtClean="0">
                <a:latin typeface="Times New Roman"/>
                <a:cs typeface="Times New Roman"/>
              </a:rPr>
              <a:t>г</a:t>
            </a:r>
            <a:r>
              <a:rPr sz="2400" spc="-95" dirty="0">
                <a:latin typeface="Times New Roman"/>
                <a:cs typeface="Times New Roman"/>
              </a:rPr>
              <a:t>.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Соль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слабого</a:t>
            </a:r>
            <a:r>
              <a:rPr sz="2400" dirty="0">
                <a:latin typeface="Times New Roman"/>
                <a:cs typeface="Times New Roman"/>
              </a:rPr>
              <a:t> основания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слабой</a:t>
            </a:r>
            <a:r>
              <a:rPr sz="2400" spc="-10" dirty="0">
                <a:latin typeface="Times New Roman"/>
                <a:cs typeface="Times New Roman"/>
              </a:rPr>
              <a:t> кислоты.</a:t>
            </a:r>
            <a:endParaRPr sz="2400" dirty="0">
              <a:latin typeface="Times New Roman"/>
              <a:cs typeface="Times New Roman"/>
            </a:endParaRPr>
          </a:p>
          <a:p>
            <a:pPr marL="315595" indent="-303530">
              <a:lnSpc>
                <a:spcPct val="100000"/>
              </a:lnSpc>
              <a:spcBef>
                <a:spcPts val="575"/>
              </a:spcBef>
              <a:buAutoNum type="arabicPeriod" startAt="4"/>
              <a:tabLst>
                <a:tab pos="316230" algn="l"/>
              </a:tabLst>
            </a:pPr>
            <a:r>
              <a:rPr sz="2400" spc="-10" dirty="0">
                <a:latin typeface="Times New Roman"/>
                <a:cs typeface="Times New Roman"/>
              </a:rPr>
              <a:t>Степень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гидролиза.</a:t>
            </a:r>
            <a:endParaRPr sz="2400" dirty="0">
              <a:latin typeface="Times New Roman"/>
              <a:cs typeface="Times New Roman"/>
            </a:endParaRPr>
          </a:p>
          <a:p>
            <a:pPr marL="315595" indent="-303530">
              <a:lnSpc>
                <a:spcPct val="100000"/>
              </a:lnSpc>
              <a:spcBef>
                <a:spcPts val="575"/>
              </a:spcBef>
              <a:buAutoNum type="arabicPeriod" startAt="4"/>
              <a:tabLst>
                <a:tab pos="316230" algn="l"/>
              </a:tabLst>
            </a:pPr>
            <a:r>
              <a:rPr sz="2400" spc="-5" dirty="0" err="1" smtClean="0">
                <a:latin typeface="Times New Roman"/>
                <a:cs typeface="Times New Roman"/>
              </a:rPr>
              <a:t>Пример</a:t>
            </a:r>
            <a:r>
              <a:rPr lang="ru-RU" sz="2400" spc="-5" dirty="0" smtClean="0">
                <a:latin typeface="Times New Roman"/>
                <a:cs typeface="Times New Roman"/>
              </a:rPr>
              <a:t>ы</a:t>
            </a:r>
            <a:r>
              <a:rPr sz="2400" dirty="0" smtClean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533196" y="1262380"/>
          <a:ext cx="8230868" cy="439422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1600"/>
                <a:gridCol w="1148714"/>
                <a:gridCol w="1594485"/>
                <a:gridCol w="1214120"/>
                <a:gridCol w="1529715"/>
                <a:gridCol w="1372234"/>
              </a:tblGrid>
              <a:tr h="731520">
                <a:tc>
                  <a:txBody>
                    <a:bodyPr/>
                    <a:lstStyle/>
                    <a:p>
                      <a:pPr marL="68580" marR="192405">
                        <a:lnSpc>
                          <a:spcPts val="28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Фо</a:t>
                      </a: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р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м</a:t>
                      </a:r>
                      <a:r>
                        <a:rPr sz="2400" b="1" spc="-65" dirty="0">
                          <a:latin typeface="Times New Roman"/>
                          <a:cs typeface="Times New Roman"/>
                        </a:rPr>
                        <a:t>у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л  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8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pK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a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800"/>
                        </a:lnSpc>
                      </a:pP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Формула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8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pK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a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800"/>
                        </a:lnSpc>
                      </a:pPr>
                      <a:r>
                        <a:rPr sz="2400" b="1" spc="-20" dirty="0">
                          <a:latin typeface="Times New Roman"/>
                          <a:cs typeface="Times New Roman"/>
                        </a:rPr>
                        <a:t>Формула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800"/>
                        </a:lnSpc>
                      </a:pP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pK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a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HI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60" dirty="0">
                          <a:latin typeface="Times New Roman"/>
                          <a:cs typeface="Times New Roman"/>
                        </a:rPr>
                        <a:t>-11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8580">
                        <a:lnSpc>
                          <a:spcPts val="28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1,8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9215">
                        <a:lnSpc>
                          <a:spcPts val="28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7,2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HBr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-9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7,2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14,0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-7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8580">
                        <a:lnSpc>
                          <a:spcPts val="280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PO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2,12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HClO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7,3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-3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7,20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HBrO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8,7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HMnO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-2,3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11,9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HCN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9,1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-1,64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HF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3,18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3">
                  <a:txBody>
                    <a:bodyPr/>
                    <a:lstStyle/>
                    <a:p>
                      <a:pPr marL="69215">
                        <a:lnSpc>
                          <a:spcPts val="2805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BO</a:t>
                      </a:r>
                      <a:r>
                        <a:rPr sz="2400" spc="-15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9,24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CrO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-1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3,4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12,74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60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HBrO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0,7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8580">
                        <a:lnSpc>
                          <a:spcPts val="280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6,35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13,80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59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HIO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0,77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10,33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marL="69215">
                        <a:lnSpc>
                          <a:spcPts val="2805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SiO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9,66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65785"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HIO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1,64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278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11,80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83488" y="236600"/>
            <a:ext cx="7820025" cy="437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305" algn="ctr">
              <a:lnSpc>
                <a:spcPct val="100000"/>
              </a:lnSpc>
              <a:spcBef>
                <a:spcPts val="95"/>
              </a:spcBef>
            </a:pPr>
            <a:r>
              <a:rPr spc="-20" dirty="0">
                <a:latin typeface="Arial"/>
                <a:cs typeface="Arial"/>
              </a:rPr>
              <a:t>Ряд </a:t>
            </a:r>
            <a:r>
              <a:rPr spc="-5" dirty="0">
                <a:latin typeface="Arial"/>
                <a:cs typeface="Arial"/>
              </a:rPr>
              <a:t>силы</a:t>
            </a:r>
            <a:r>
              <a:rPr spc="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кислот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(по</a:t>
            </a:r>
            <a:r>
              <a:rPr spc="10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убыванию)</a:t>
            </a: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Arial"/>
                <a:cs typeface="Arial"/>
              </a:rPr>
              <a:t>(Справочник </a:t>
            </a:r>
            <a:r>
              <a:rPr sz="1100" spc="-10" dirty="0">
                <a:latin typeface="Arial"/>
                <a:cs typeface="Arial"/>
              </a:rPr>
              <a:t>химика.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Т.3: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Химическое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равновесие</a:t>
            </a:r>
            <a:r>
              <a:rPr sz="1100" dirty="0">
                <a:latin typeface="Arial"/>
                <a:cs typeface="Arial"/>
              </a:rPr>
              <a:t> и</a:t>
            </a:r>
            <a:r>
              <a:rPr sz="1100" spc="-5" dirty="0">
                <a:latin typeface="Arial"/>
                <a:cs typeface="Arial"/>
              </a:rPr>
              <a:t> кинетика,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свойства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растворов,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электродные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процессы.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М-Л.,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1965)</a:t>
            </a:r>
            <a:endParaRPr sz="11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473702" y="6352146"/>
            <a:ext cx="1221105" cy="369570"/>
          </a:xfrm>
          <a:custGeom>
            <a:avLst/>
            <a:gdLst/>
            <a:ahLst/>
            <a:cxnLst/>
            <a:rect l="l" t="t" r="r" b="b"/>
            <a:pathLst>
              <a:path w="1221104" h="369570">
                <a:moveTo>
                  <a:pt x="0" y="369328"/>
                </a:moveTo>
                <a:lnTo>
                  <a:pt x="1221016" y="369328"/>
                </a:lnTo>
                <a:lnTo>
                  <a:pt x="1221016" y="0"/>
                </a:lnTo>
                <a:lnTo>
                  <a:pt x="0" y="0"/>
                </a:lnTo>
                <a:lnTo>
                  <a:pt x="0" y="369328"/>
                </a:lnTo>
                <a:close/>
              </a:path>
            </a:pathLst>
          </a:custGeom>
          <a:ln w="9525">
            <a:solidFill>
              <a:srgbClr val="4F81B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4553203" y="6428485"/>
            <a:ext cx="1014730" cy="2914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spc="-10" dirty="0">
                <a:latin typeface="Calibri"/>
                <a:cs typeface="Calibri"/>
              </a:rPr>
              <a:t>pK</a:t>
            </a:r>
            <a:r>
              <a:rPr sz="1800" spc="-15" baseline="-20833" dirty="0">
                <a:latin typeface="Calibri"/>
                <a:cs typeface="Calibri"/>
              </a:rPr>
              <a:t>a</a:t>
            </a:r>
            <a:r>
              <a:rPr sz="1800" spc="120" baseline="-20833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–lgK</a:t>
            </a:r>
            <a:r>
              <a:rPr sz="1800" spc="-7" baseline="-20833" dirty="0">
                <a:latin typeface="Calibri"/>
                <a:cs typeface="Calibri"/>
              </a:rPr>
              <a:t>a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4065" y="213464"/>
            <a:ext cx="8171180" cy="4305935"/>
          </a:xfrm>
          <a:prstGeom prst="rect">
            <a:avLst/>
          </a:prstGeom>
        </p:spPr>
        <p:txBody>
          <a:bodyPr vert="horz" wrap="square" lIns="0" tIns="800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30"/>
              </a:spcBef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Выводы:</a:t>
            </a:r>
            <a:endParaRPr sz="2800">
              <a:latin typeface="Times New Roman"/>
              <a:cs typeface="Times New Roman"/>
            </a:endParaRPr>
          </a:p>
          <a:p>
            <a:pPr marL="22860" marR="461009">
              <a:lnSpc>
                <a:spcPct val="100000"/>
              </a:lnSpc>
              <a:spcBef>
                <a:spcPts val="530"/>
              </a:spcBef>
              <a:buAutoNum type="arabicParenR"/>
              <a:tabLst>
                <a:tab pos="407670" algn="l"/>
              </a:tabLst>
            </a:pPr>
            <a:r>
              <a:rPr sz="2800" spc="-25" dirty="0">
                <a:latin typeface="Times New Roman"/>
                <a:cs typeface="Times New Roman"/>
              </a:rPr>
              <a:t>Гидролиз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протекает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по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«слабому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компоненту»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5" dirty="0">
                <a:latin typeface="Times New Roman"/>
                <a:cs typeface="Times New Roman"/>
              </a:rPr>
              <a:t>составе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соли.</a:t>
            </a:r>
            <a:endParaRPr sz="2800">
              <a:latin typeface="Times New Roman"/>
              <a:cs typeface="Times New Roman"/>
            </a:endParaRPr>
          </a:p>
          <a:p>
            <a:pPr marL="17780" marR="170815">
              <a:lnSpc>
                <a:spcPct val="100000"/>
              </a:lnSpc>
              <a:spcBef>
                <a:spcPts val="655"/>
              </a:spcBef>
              <a:buAutoNum type="arabicParenR"/>
              <a:tabLst>
                <a:tab pos="402590" algn="l"/>
              </a:tabLst>
            </a:pPr>
            <a:r>
              <a:rPr sz="2800" dirty="0">
                <a:latin typeface="Times New Roman"/>
                <a:cs typeface="Times New Roman"/>
              </a:rPr>
              <a:t>Кислотность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среды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(рН)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определяется «сильным»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25" dirty="0">
                <a:latin typeface="Times New Roman"/>
                <a:cs typeface="Times New Roman"/>
              </a:rPr>
              <a:t>компонентом.</a:t>
            </a:r>
            <a:endParaRPr sz="2800">
              <a:latin typeface="Times New Roman"/>
              <a:cs typeface="Times New Roman"/>
            </a:endParaRPr>
          </a:p>
          <a:p>
            <a:pPr marL="52705" marR="5080">
              <a:lnSpc>
                <a:spcPct val="100000"/>
              </a:lnSpc>
              <a:spcBef>
                <a:spcPts val="1745"/>
              </a:spcBef>
              <a:buAutoNum type="arabicParenR"/>
              <a:tabLst>
                <a:tab pos="437515" algn="l"/>
              </a:tabLst>
            </a:pPr>
            <a:r>
              <a:rPr sz="2800" spc="-10" dirty="0">
                <a:latin typeface="Times New Roman"/>
                <a:cs typeface="Times New Roman"/>
              </a:rPr>
              <a:t>Чем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более </a:t>
            </a:r>
            <a:r>
              <a:rPr sz="2800" spc="-5" dirty="0">
                <a:latin typeface="Times New Roman"/>
                <a:cs typeface="Times New Roman"/>
              </a:rPr>
              <a:t>слабым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является</a:t>
            </a:r>
            <a:r>
              <a:rPr sz="2800" spc="2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основание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или </a:t>
            </a:r>
            <a:r>
              <a:rPr sz="2800" spc="-5" dirty="0">
                <a:latin typeface="Times New Roman"/>
                <a:cs typeface="Times New Roman"/>
              </a:rPr>
              <a:t> кислота,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образующие</a:t>
            </a:r>
            <a:r>
              <a:rPr sz="2800" spc="-15" dirty="0">
                <a:latin typeface="Times New Roman"/>
                <a:cs typeface="Times New Roman"/>
              </a:rPr>
              <a:t> соль,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тем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больше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будет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степень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гидролиза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spc="-15" dirty="0">
                <a:latin typeface="Times New Roman"/>
                <a:cs typeface="Times New Roman"/>
              </a:rPr>
              <a:t>больше</a:t>
            </a:r>
            <a:r>
              <a:rPr sz="2800" spc="-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изменение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кислотности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среды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 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величины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pH.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19097" y="511886"/>
            <a:ext cx="53073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/>
              <a:t>4.</a:t>
            </a:r>
            <a:r>
              <a:rPr sz="4000" spc="-30" dirty="0"/>
              <a:t> </a:t>
            </a:r>
            <a:r>
              <a:rPr sz="4000" spc="-15" dirty="0"/>
              <a:t>Степень</a:t>
            </a:r>
            <a:r>
              <a:rPr sz="4000" spc="-20" dirty="0"/>
              <a:t> </a:t>
            </a:r>
            <a:r>
              <a:rPr sz="4000" spc="-10" dirty="0"/>
              <a:t>гидролиза</a:t>
            </a:r>
            <a:r>
              <a:rPr sz="4000" spc="-25" dirty="0"/>
              <a:t> </a:t>
            </a:r>
            <a:r>
              <a:rPr sz="4000" i="1" spc="-5" dirty="0">
                <a:latin typeface="Times New Roman"/>
                <a:cs typeface="Times New Roman"/>
              </a:rPr>
              <a:t>h</a:t>
            </a:r>
            <a:r>
              <a:rPr sz="4000" i="1" spc="-10" dirty="0">
                <a:latin typeface="Times New Roman"/>
                <a:cs typeface="Times New Roman"/>
              </a:rPr>
              <a:t> </a:t>
            </a:r>
            <a:r>
              <a:rPr sz="4000" spc="-5" dirty="0"/>
              <a:t>-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53959" y="3925138"/>
            <a:ext cx="4138929" cy="0"/>
          </a:xfrm>
          <a:custGeom>
            <a:avLst/>
            <a:gdLst/>
            <a:ahLst/>
            <a:cxnLst/>
            <a:rect l="l" t="t" r="r" b="b"/>
            <a:pathLst>
              <a:path w="4138929">
                <a:moveTo>
                  <a:pt x="0" y="0"/>
                </a:moveTo>
                <a:lnTo>
                  <a:pt x="4138651" y="0"/>
                </a:lnTo>
              </a:path>
            </a:pathLst>
          </a:custGeom>
          <a:ln w="2304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48665" y="1361058"/>
            <a:ext cx="7628255" cy="32575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>
              <a:lnSpc>
                <a:spcPct val="100000"/>
              </a:lnSpc>
              <a:spcBef>
                <a:spcPts val="105"/>
              </a:spcBef>
            </a:pPr>
            <a:r>
              <a:rPr sz="3200" spc="-5" dirty="0">
                <a:latin typeface="Times New Roman"/>
                <a:cs typeface="Times New Roman"/>
              </a:rPr>
              <a:t>отношение </a:t>
            </a:r>
            <a:r>
              <a:rPr sz="3200" spc="-15" dirty="0">
                <a:latin typeface="Times New Roman"/>
                <a:cs typeface="Times New Roman"/>
              </a:rPr>
              <a:t>количества </a:t>
            </a:r>
            <a:r>
              <a:rPr sz="3200" spc="-20" dirty="0">
                <a:latin typeface="Times New Roman"/>
                <a:cs typeface="Times New Roman"/>
              </a:rPr>
              <a:t>подвергшихся </a:t>
            </a:r>
            <a:r>
              <a:rPr sz="3200" spc="-15" dirty="0">
                <a:latin typeface="Times New Roman"/>
                <a:cs typeface="Times New Roman"/>
              </a:rPr>
              <a:t> гидролизу </a:t>
            </a:r>
            <a:r>
              <a:rPr sz="3200" spc="-30" dirty="0">
                <a:latin typeface="Times New Roman"/>
                <a:cs typeface="Times New Roman"/>
              </a:rPr>
              <a:t>молекул </a:t>
            </a:r>
            <a:r>
              <a:rPr sz="3200" spc="-10" dirty="0">
                <a:latin typeface="Times New Roman"/>
                <a:cs typeface="Times New Roman"/>
              </a:rPr>
              <a:t>соли </a:t>
            </a:r>
            <a:r>
              <a:rPr sz="3200" dirty="0">
                <a:latin typeface="Times New Roman"/>
                <a:cs typeface="Times New Roman"/>
              </a:rPr>
              <a:t>к </a:t>
            </a:r>
            <a:r>
              <a:rPr sz="3200" spc="-35" dirty="0">
                <a:latin typeface="Times New Roman"/>
                <a:cs typeface="Times New Roman"/>
              </a:rPr>
              <a:t>исходному </a:t>
            </a:r>
            <a:r>
              <a:rPr sz="3200" dirty="0">
                <a:latin typeface="Times New Roman"/>
                <a:cs typeface="Times New Roman"/>
              </a:rPr>
              <a:t>числу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35" dirty="0">
                <a:latin typeface="Times New Roman"/>
                <a:cs typeface="Times New Roman"/>
              </a:rPr>
              <a:t>молекул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соли: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750">
              <a:latin typeface="Times New Roman"/>
              <a:cs typeface="Times New Roman"/>
            </a:endParaRPr>
          </a:p>
          <a:p>
            <a:pPr marR="181610" algn="ctr">
              <a:lnSpc>
                <a:spcPct val="100000"/>
              </a:lnSpc>
            </a:pPr>
            <a:r>
              <a:rPr sz="6525" i="1" spc="60" baseline="-26819" dirty="0">
                <a:latin typeface="Times New Roman"/>
                <a:cs typeface="Times New Roman"/>
              </a:rPr>
              <a:t>h</a:t>
            </a:r>
            <a:r>
              <a:rPr sz="6525" i="1" spc="-150" baseline="-26819" dirty="0">
                <a:latin typeface="Times New Roman"/>
                <a:cs typeface="Times New Roman"/>
              </a:rPr>
              <a:t> </a:t>
            </a:r>
            <a:r>
              <a:rPr sz="6525" spc="60" baseline="-26819" dirty="0">
                <a:latin typeface="Symbol"/>
                <a:cs typeface="Symbol"/>
              </a:rPr>
              <a:t></a:t>
            </a:r>
            <a:r>
              <a:rPr sz="6525" spc="375" baseline="-26819" dirty="0">
                <a:latin typeface="Times New Roman"/>
                <a:cs typeface="Times New Roman"/>
              </a:rPr>
              <a:t> </a:t>
            </a:r>
            <a:r>
              <a:rPr sz="6525" i="1" spc="37" baseline="14048" dirty="0">
                <a:latin typeface="Times New Roman"/>
                <a:cs typeface="Times New Roman"/>
              </a:rPr>
              <a:t>n</a:t>
            </a:r>
            <a:r>
              <a:rPr sz="2550" i="1" spc="25" dirty="0">
                <a:latin typeface="Times New Roman"/>
                <a:cs typeface="Times New Roman"/>
              </a:rPr>
              <a:t>ГИДРОЛИЗОВАВШИХСЯ</a:t>
            </a:r>
            <a:endParaRPr sz="2550">
              <a:latin typeface="Times New Roman"/>
              <a:cs typeface="Times New Roman"/>
            </a:endParaRPr>
          </a:p>
          <a:p>
            <a:pPr marL="677545" algn="ctr">
              <a:lnSpc>
                <a:spcPct val="100000"/>
              </a:lnSpc>
              <a:spcBef>
                <a:spcPts val="290"/>
              </a:spcBef>
            </a:pPr>
            <a:r>
              <a:rPr sz="4350" i="1" spc="-20" dirty="0">
                <a:latin typeface="Times New Roman"/>
                <a:cs typeface="Times New Roman"/>
              </a:rPr>
              <a:t>n</a:t>
            </a:r>
            <a:r>
              <a:rPr sz="3825" spc="-30" baseline="-23965" dirty="0">
                <a:latin typeface="Times New Roman"/>
                <a:cs typeface="Times New Roman"/>
              </a:rPr>
              <a:t>0</a:t>
            </a:r>
            <a:endParaRPr sz="3825" baseline="-23965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22</a:t>
            </a:fld>
            <a:endParaRPr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0561" y="397840"/>
            <a:ext cx="62630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latin typeface="Times New Roman"/>
                <a:cs typeface="Times New Roman"/>
              </a:rPr>
              <a:t>Степень</a:t>
            </a:r>
            <a:r>
              <a:rPr sz="3600" b="1" spc="-55" dirty="0">
                <a:latin typeface="Times New Roman"/>
                <a:cs typeface="Times New Roman"/>
              </a:rPr>
              <a:t> </a:t>
            </a:r>
            <a:r>
              <a:rPr sz="3600" b="1" spc="-10" dirty="0">
                <a:latin typeface="Times New Roman"/>
                <a:cs typeface="Times New Roman"/>
              </a:rPr>
              <a:t>гидролиза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dirty="0">
                <a:latin typeface="Times New Roman"/>
                <a:cs typeface="Times New Roman"/>
              </a:rPr>
              <a:t>зависит</a:t>
            </a:r>
            <a:r>
              <a:rPr sz="3600" b="1" spc="-20" dirty="0">
                <a:latin typeface="Times New Roman"/>
                <a:cs typeface="Times New Roman"/>
              </a:rPr>
              <a:t> </a:t>
            </a:r>
            <a:r>
              <a:rPr sz="3600" b="1" spc="-30" dirty="0">
                <a:latin typeface="Times New Roman"/>
                <a:cs typeface="Times New Roman"/>
              </a:rPr>
              <a:t>от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9791" y="1073658"/>
            <a:ext cx="8147684" cy="51181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1.</a:t>
            </a:r>
            <a:r>
              <a:rPr sz="2800" b="1" spc="-114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Состава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соли</a:t>
            </a:r>
            <a:r>
              <a:rPr sz="2800" b="1" spc="-15" dirty="0">
                <a:latin typeface="Times New Roman"/>
                <a:cs typeface="Times New Roman"/>
              </a:rPr>
              <a:t>: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</a:tabLst>
            </a:pPr>
            <a:r>
              <a:rPr sz="2800" b="1" spc="-85" dirty="0">
                <a:latin typeface="Times New Roman"/>
                <a:cs typeface="Times New Roman"/>
              </a:rPr>
              <a:t>о</a:t>
            </a:r>
            <a:r>
              <a:rPr sz="2800" b="1" spc="-5" dirty="0">
                <a:latin typeface="Times New Roman"/>
                <a:cs typeface="Times New Roman"/>
              </a:rPr>
              <a:t>дин</a:t>
            </a:r>
            <a:r>
              <a:rPr sz="2800" b="1" spc="-254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слабый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к</a:t>
            </a:r>
            <a:r>
              <a:rPr sz="2800" b="1" spc="-50" dirty="0">
                <a:latin typeface="Times New Roman"/>
                <a:cs typeface="Times New Roman"/>
              </a:rPr>
              <a:t>о</a:t>
            </a:r>
            <a:r>
              <a:rPr sz="2800" b="1" spc="-10" dirty="0">
                <a:latin typeface="Times New Roman"/>
                <a:cs typeface="Times New Roman"/>
              </a:rPr>
              <a:t>мпоне</a:t>
            </a:r>
            <a:r>
              <a:rPr sz="2800" b="1" spc="-20" dirty="0">
                <a:latin typeface="Times New Roman"/>
                <a:cs typeface="Times New Roman"/>
              </a:rPr>
              <a:t>н</a:t>
            </a:r>
            <a:r>
              <a:rPr sz="2800" b="1" spc="-5" dirty="0">
                <a:latin typeface="Times New Roman"/>
                <a:cs typeface="Times New Roman"/>
              </a:rPr>
              <a:t>т h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=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0,01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1%.</a:t>
            </a:r>
            <a:endParaRPr sz="2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Wingdings"/>
              <a:buChar char=""/>
              <a:tabLst>
                <a:tab pos="355600" algn="l"/>
                <a:tab pos="1050290" algn="l"/>
              </a:tabLst>
            </a:pPr>
            <a:r>
              <a:rPr sz="2800" b="1" spc="-5" dirty="0">
                <a:latin typeface="Times New Roman"/>
                <a:cs typeface="Times New Roman"/>
              </a:rPr>
              <a:t>два	слабых </a:t>
            </a:r>
            <a:r>
              <a:rPr sz="2800" b="1" spc="-15" dirty="0">
                <a:latin typeface="Times New Roman"/>
                <a:cs typeface="Times New Roman"/>
              </a:rPr>
              <a:t>компонента</a:t>
            </a:r>
            <a:r>
              <a:rPr sz="2800" b="1" spc="3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h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→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100%.</a:t>
            </a:r>
            <a:endParaRPr sz="28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895"/>
              </a:spcBef>
              <a:buClr>
                <a:srgbClr val="000000"/>
              </a:buClr>
              <a:buAutoNum type="arabicPeriod" startAt="2"/>
              <a:tabLst>
                <a:tab pos="366395" algn="l"/>
              </a:tabLst>
            </a:pPr>
            <a:r>
              <a:rPr sz="28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Концентрации</a:t>
            </a:r>
            <a:r>
              <a:rPr sz="2800" b="1" spc="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(разбавления)</a:t>
            </a:r>
            <a:r>
              <a:rPr sz="2800" b="1" spc="2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раствора: </a:t>
            </a:r>
            <a:r>
              <a:rPr sz="2800" b="1" spc="-5" dirty="0">
                <a:latin typeface="Times New Roman"/>
                <a:cs typeface="Times New Roman"/>
              </a:rPr>
              <a:t> увеличивается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при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разбавлении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(по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принципу</a:t>
            </a:r>
            <a:r>
              <a:rPr sz="2800" b="1" spc="6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Ле-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Шателье).</a:t>
            </a:r>
            <a:endParaRPr sz="2800">
              <a:latin typeface="Times New Roman"/>
              <a:cs typeface="Times New Roman"/>
            </a:endParaRPr>
          </a:p>
          <a:p>
            <a:pPr marL="12700" marR="1309370">
              <a:lnSpc>
                <a:spcPct val="100000"/>
              </a:lnSpc>
              <a:spcBef>
                <a:spcPts val="2715"/>
              </a:spcBef>
              <a:buClr>
                <a:srgbClr val="000000"/>
              </a:buClr>
              <a:buAutoNum type="arabicPeriod" startAt="2"/>
              <a:tabLst>
                <a:tab pos="366395" algn="l"/>
              </a:tabLst>
            </a:pP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Температуры</a:t>
            </a:r>
            <a:r>
              <a:rPr sz="2800" b="1" spc="-25" dirty="0">
                <a:latin typeface="Times New Roman"/>
                <a:cs typeface="Times New Roman"/>
              </a:rPr>
              <a:t>:</a:t>
            </a:r>
            <a:r>
              <a:rPr sz="2800" b="1" spc="3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повышение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температуры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увеличивает</a:t>
            </a:r>
            <a:r>
              <a:rPr sz="2800" b="1" spc="-10" dirty="0">
                <a:latin typeface="Times New Roman"/>
                <a:cs typeface="Times New Roman"/>
              </a:rPr>
              <a:t> степень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гидролиза.</a:t>
            </a:r>
            <a:endParaRPr sz="2800">
              <a:latin typeface="Times New Roman"/>
              <a:cs typeface="Times New Roman"/>
            </a:endParaRPr>
          </a:p>
          <a:p>
            <a:pPr marL="12700" marR="1659255">
              <a:lnSpc>
                <a:spcPct val="100000"/>
              </a:lnSpc>
              <a:spcBef>
                <a:spcPts val="1895"/>
              </a:spcBef>
              <a:buClr>
                <a:srgbClr val="000000"/>
              </a:buClr>
              <a:buAutoNum type="arabicPeriod" startAt="2"/>
              <a:tabLst>
                <a:tab pos="366395" algn="l"/>
              </a:tabLst>
            </a:pP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Добавление</a:t>
            </a:r>
            <a:r>
              <a:rPr sz="2800" b="1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«сильных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электролитов», </a:t>
            </a:r>
            <a:r>
              <a:rPr sz="2800" b="1" spc="-6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Times New Roman"/>
                <a:cs typeface="Times New Roman"/>
              </a:rPr>
              <a:t>продуктов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гидролиза,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</a:t>
            </a:r>
            <a:r>
              <a:rPr sz="2800" b="1" spc="-10" dirty="0">
                <a:latin typeface="Times New Roman"/>
                <a:cs typeface="Times New Roman"/>
              </a:rPr>
              <a:t> уменьшает</a:t>
            </a:r>
            <a:r>
              <a:rPr sz="2800" b="1" dirty="0">
                <a:latin typeface="Times New Roman"/>
                <a:cs typeface="Times New Roman"/>
              </a:rPr>
              <a:t> h.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72529" y="12573"/>
            <a:ext cx="26511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dirty="0">
                <a:latin typeface="Calibri"/>
                <a:cs typeface="Calibri"/>
              </a:rPr>
              <a:t>4.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Степень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гидролиза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i="1" dirty="0">
                <a:latin typeface="Calibri"/>
                <a:cs typeface="Calibri"/>
              </a:rPr>
              <a:t>h</a:t>
            </a:r>
            <a:r>
              <a:rPr sz="2000" i="1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-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6110" y="555752"/>
            <a:ext cx="8404225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40576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Пример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1.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Для </a:t>
            </a:r>
            <a:r>
              <a:rPr sz="2400" dirty="0">
                <a:latin typeface="Times New Roman"/>
                <a:cs typeface="Times New Roman"/>
              </a:rPr>
              <a:t>веществ, </a:t>
            </a:r>
            <a:r>
              <a:rPr sz="2400" spc="-10" dirty="0">
                <a:latin typeface="Times New Roman"/>
                <a:cs typeface="Times New Roman"/>
              </a:rPr>
              <a:t>приведённых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перечне,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определите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характер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среды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водных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растворов.</a:t>
            </a:r>
            <a:endParaRPr sz="2400" dirty="0">
              <a:latin typeface="Times New Roman"/>
              <a:cs typeface="Times New Roman"/>
            </a:endParaRPr>
          </a:p>
          <a:p>
            <a:pPr marL="747395" indent="-330835">
              <a:lnSpc>
                <a:spcPct val="100000"/>
              </a:lnSpc>
              <a:buAutoNum type="arabicParenR"/>
              <a:tabLst>
                <a:tab pos="748030" algn="l"/>
              </a:tabLst>
            </a:pPr>
            <a:r>
              <a:rPr sz="2400" spc="-5" dirty="0">
                <a:latin typeface="Times New Roman"/>
                <a:cs typeface="Times New Roman"/>
              </a:rPr>
              <a:t>Na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4</a:t>
            </a:r>
            <a:endParaRPr sz="2400" baseline="-20833" dirty="0">
              <a:latin typeface="Times New Roman"/>
              <a:cs typeface="Times New Roman"/>
            </a:endParaRPr>
          </a:p>
          <a:p>
            <a:pPr marL="748030" indent="-331470">
              <a:lnSpc>
                <a:spcPct val="100000"/>
              </a:lnSpc>
              <a:buAutoNum type="arabicParenR"/>
              <a:tabLst>
                <a:tab pos="748665" algn="l"/>
              </a:tabLst>
            </a:pPr>
            <a:r>
              <a:rPr sz="2400" spc="-5" dirty="0">
                <a:latin typeface="Times New Roman"/>
                <a:cs typeface="Times New Roman"/>
              </a:rPr>
              <a:t>Fe(NO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r>
              <a:rPr sz="2400" spc="-5" dirty="0">
                <a:latin typeface="Times New Roman"/>
                <a:cs typeface="Times New Roman"/>
              </a:rPr>
              <a:t>)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endParaRPr sz="2400" baseline="-20833" dirty="0">
              <a:latin typeface="Times New Roman"/>
              <a:cs typeface="Times New Roman"/>
            </a:endParaRPr>
          </a:p>
          <a:p>
            <a:pPr marL="747395" indent="-330835">
              <a:lnSpc>
                <a:spcPct val="100000"/>
              </a:lnSpc>
              <a:buAutoNum type="arabicParenR"/>
              <a:tabLst>
                <a:tab pos="748030" algn="l"/>
              </a:tabLst>
            </a:pPr>
            <a:r>
              <a:rPr sz="2400" spc="-5" dirty="0">
                <a:latin typeface="Times New Roman"/>
                <a:cs typeface="Times New Roman"/>
              </a:rPr>
              <a:t>K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SO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endParaRPr sz="2400" baseline="-20833" dirty="0">
              <a:latin typeface="Times New Roman"/>
              <a:cs typeface="Times New Roman"/>
            </a:endParaRPr>
          </a:p>
          <a:p>
            <a:pPr marL="748030" indent="-33147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748665" algn="l"/>
              </a:tabLst>
            </a:pPr>
            <a:r>
              <a:rPr sz="2400" spc="-5" dirty="0">
                <a:latin typeface="Times New Roman"/>
                <a:cs typeface="Times New Roman"/>
              </a:rPr>
              <a:t>НClO</a:t>
            </a:r>
            <a:r>
              <a:rPr sz="2400" spc="-7" baseline="-20833" dirty="0">
                <a:latin typeface="Times New Roman"/>
                <a:cs typeface="Times New Roman"/>
              </a:rPr>
              <a:t>3</a:t>
            </a:r>
            <a:endParaRPr sz="2400" baseline="-20833" dirty="0">
              <a:latin typeface="Times New Roman"/>
              <a:cs typeface="Times New Roman"/>
            </a:endParaRPr>
          </a:p>
          <a:p>
            <a:pPr marL="38100" marR="30480" indent="226695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Запишите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номера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порядке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возрастания </a:t>
            </a:r>
            <a:r>
              <a:rPr sz="2400" spc="-15" dirty="0">
                <a:latin typeface="Times New Roman"/>
                <a:cs typeface="Times New Roman"/>
              </a:rPr>
              <a:t>значения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водных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учитывая,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что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всех </a:t>
            </a:r>
            <a:r>
              <a:rPr sz="2400" spc="-5" dirty="0">
                <a:latin typeface="Times New Roman"/>
                <a:cs typeface="Times New Roman"/>
              </a:rPr>
              <a:t> растворов </a:t>
            </a:r>
            <a:r>
              <a:rPr sz="2400" spc="-10" dirty="0">
                <a:latin typeface="Times New Roman"/>
                <a:cs typeface="Times New Roman"/>
              </a:rPr>
              <a:t>(моль/л)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одинаковая.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53313" y="4132453"/>
          <a:ext cx="5168263" cy="3657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77925"/>
                <a:gridCol w="752475"/>
                <a:gridCol w="576580"/>
                <a:gridCol w="791209"/>
                <a:gridCol w="608329"/>
                <a:gridCol w="760095"/>
                <a:gridCol w="501650"/>
              </a:tblGrid>
              <a:tr h="365760">
                <a:tc>
                  <a:txBody>
                    <a:bodyPr/>
                    <a:lstStyle/>
                    <a:p>
                      <a:pPr marL="127000">
                        <a:lnSpc>
                          <a:spcPts val="278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78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5993129" y="4132453"/>
            <a:ext cx="782955" cy="378460"/>
          </a:xfrm>
          <a:custGeom>
            <a:avLst/>
            <a:gdLst/>
            <a:ahLst/>
            <a:cxnLst/>
            <a:rect l="l" t="t" r="r" b="b"/>
            <a:pathLst>
              <a:path w="782954" h="378460">
                <a:moveTo>
                  <a:pt x="6350" y="0"/>
                </a:moveTo>
                <a:lnTo>
                  <a:pt x="6350" y="378460"/>
                </a:lnTo>
              </a:path>
              <a:path w="782954" h="378460">
                <a:moveTo>
                  <a:pt x="776097" y="0"/>
                </a:moveTo>
                <a:lnTo>
                  <a:pt x="776097" y="378460"/>
                </a:lnTo>
              </a:path>
              <a:path w="782954" h="378460">
                <a:moveTo>
                  <a:pt x="0" y="6350"/>
                </a:moveTo>
                <a:lnTo>
                  <a:pt x="782447" y="6350"/>
                </a:lnTo>
              </a:path>
              <a:path w="782954" h="378460">
                <a:moveTo>
                  <a:pt x="0" y="372110"/>
                </a:moveTo>
                <a:lnTo>
                  <a:pt x="782447" y="37211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24</a:t>
            </a:fld>
            <a:endParaRPr dirty="0"/>
          </a:p>
        </p:txBody>
      </p:sp>
      <p:sp>
        <p:nvSpPr>
          <p:cNvPr id="7" name="object 4"/>
          <p:cNvSpPr txBox="1"/>
          <p:nvPr/>
        </p:nvSpPr>
        <p:spPr>
          <a:xfrm>
            <a:off x="685800" y="4510913"/>
            <a:ext cx="7538084" cy="2010166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>
              <a:spcBef>
                <a:spcPts val="675"/>
              </a:spcBef>
            </a:pPr>
            <a:r>
              <a:rPr sz="1500" i="1" spc="-15" dirty="0" err="1">
                <a:latin typeface="Times New Roman"/>
                <a:cs typeface="Times New Roman"/>
              </a:rPr>
              <a:t>Логика</a:t>
            </a:r>
            <a:r>
              <a:rPr sz="1500" i="1" spc="-35" dirty="0">
                <a:latin typeface="Times New Roman"/>
                <a:cs typeface="Times New Roman"/>
              </a:rPr>
              <a:t> </a:t>
            </a:r>
            <a:r>
              <a:rPr sz="1500" i="1" dirty="0" err="1" smtClean="0">
                <a:latin typeface="Times New Roman"/>
                <a:cs typeface="Times New Roman"/>
              </a:rPr>
              <a:t>решения</a:t>
            </a:r>
            <a:r>
              <a:rPr lang="ru-RU" sz="1500" i="1" dirty="0" smtClean="0">
                <a:latin typeface="Times New Roman"/>
                <a:cs typeface="Times New Roman"/>
              </a:rPr>
              <a:t> задания </a:t>
            </a:r>
            <a:endParaRPr sz="1500" dirty="0">
              <a:latin typeface="Times New Roman"/>
              <a:cs typeface="Times New Roman"/>
            </a:endParaRPr>
          </a:p>
          <a:p>
            <a:pPr marL="341630" indent="-329565">
              <a:spcBef>
                <a:spcPts val="580"/>
              </a:spcBef>
              <a:buAutoNum type="arabicParenR"/>
              <a:tabLst>
                <a:tab pos="342265" algn="l"/>
              </a:tabLst>
            </a:pPr>
            <a:r>
              <a:rPr sz="1500" spc="-30" dirty="0">
                <a:latin typeface="Times New Roman"/>
                <a:cs typeface="Times New Roman"/>
              </a:rPr>
              <a:t>Необходимо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 </a:t>
            </a:r>
            <a:r>
              <a:rPr sz="1500" spc="-20" dirty="0">
                <a:latin typeface="Times New Roman"/>
                <a:cs typeface="Times New Roman"/>
              </a:rPr>
              <a:t>формуле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соли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определить возможность</a:t>
            </a:r>
            <a:endParaRPr sz="1500" dirty="0">
              <a:latin typeface="Times New Roman"/>
              <a:cs typeface="Times New Roman"/>
            </a:endParaRPr>
          </a:p>
          <a:p>
            <a:pPr marL="315595">
              <a:spcBef>
                <a:spcPts val="575"/>
              </a:spcBef>
            </a:pPr>
            <a:r>
              <a:rPr sz="1500" spc="-10" dirty="0">
                <a:latin typeface="Times New Roman"/>
                <a:cs typeface="Times New Roman"/>
              </a:rPr>
              <a:t>протекания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гидролиза.</a:t>
            </a:r>
            <a:endParaRPr sz="1500" dirty="0">
              <a:latin typeface="Times New Roman"/>
              <a:cs typeface="Times New Roman"/>
            </a:endParaRPr>
          </a:p>
          <a:p>
            <a:pPr marL="315595" marR="1173480" indent="-303530">
              <a:spcBef>
                <a:spcPts val="209"/>
              </a:spcBef>
              <a:buFont typeface="Times New Roman"/>
              <a:buAutoNum type="arabicParenR" startAt="2"/>
              <a:tabLst>
                <a:tab pos="342265" algn="l"/>
              </a:tabLst>
            </a:pPr>
            <a:r>
              <a:rPr sz="1500" dirty="0"/>
              <a:t>	</a:t>
            </a:r>
            <a:r>
              <a:rPr sz="1500" spc="-30" dirty="0">
                <a:latin typeface="Times New Roman"/>
                <a:cs typeface="Times New Roman"/>
              </a:rPr>
              <a:t>Необходимо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по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формуле</a:t>
            </a:r>
            <a:r>
              <a:rPr sz="1500" spc="-4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вещества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определить </a:t>
            </a:r>
            <a:r>
              <a:rPr sz="1500" spc="-58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кислотность</a:t>
            </a:r>
            <a:r>
              <a:rPr sz="1500" spc="1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среды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(рН)</a:t>
            </a:r>
            <a:r>
              <a:rPr sz="1500" dirty="0">
                <a:latin typeface="Times New Roman"/>
                <a:cs typeface="Times New Roman"/>
              </a:rPr>
              <a:t> в</a:t>
            </a:r>
            <a:r>
              <a:rPr sz="1500" spc="-5" dirty="0">
                <a:latin typeface="Times New Roman"/>
                <a:cs typeface="Times New Roman"/>
              </a:rPr>
              <a:t> растворе.</a:t>
            </a:r>
            <a:endParaRPr sz="1500" dirty="0">
              <a:latin typeface="Times New Roman"/>
              <a:cs typeface="Times New Roman"/>
            </a:endParaRPr>
          </a:p>
          <a:p>
            <a:pPr marL="341630" indent="-329565">
              <a:spcBef>
                <a:spcPts val="360"/>
              </a:spcBef>
              <a:buAutoNum type="arabicParenR" startAt="2"/>
              <a:tabLst>
                <a:tab pos="342265" algn="l"/>
              </a:tabLst>
            </a:pPr>
            <a:r>
              <a:rPr sz="1500" spc="-30" dirty="0">
                <a:latin typeface="Times New Roman"/>
                <a:cs typeface="Times New Roman"/>
              </a:rPr>
              <a:t>Необходимо</a:t>
            </a:r>
            <a:r>
              <a:rPr sz="1500" spc="20" dirty="0">
                <a:latin typeface="Times New Roman"/>
                <a:cs typeface="Times New Roman"/>
              </a:rPr>
              <a:t> </a:t>
            </a:r>
            <a:r>
              <a:rPr sz="1500" spc="-10" dirty="0">
                <a:latin typeface="Times New Roman"/>
                <a:cs typeface="Times New Roman"/>
              </a:rPr>
              <a:t>качественно</a:t>
            </a:r>
            <a:r>
              <a:rPr sz="1500" spc="-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определить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величины</a:t>
            </a:r>
            <a:r>
              <a:rPr sz="1500" spc="-10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рН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и</a:t>
            </a:r>
          </a:p>
          <a:p>
            <a:pPr marL="315595">
              <a:spcBef>
                <a:spcPts val="575"/>
              </a:spcBef>
            </a:pPr>
            <a:r>
              <a:rPr sz="1500" spc="-5" dirty="0">
                <a:latin typeface="Times New Roman"/>
                <a:cs typeface="Times New Roman"/>
              </a:rPr>
              <a:t>распределить</a:t>
            </a:r>
            <a:r>
              <a:rPr sz="1500" dirty="0">
                <a:latin typeface="Times New Roman"/>
                <a:cs typeface="Times New Roman"/>
              </a:rPr>
              <a:t> </a:t>
            </a:r>
            <a:r>
              <a:rPr sz="1500" spc="-5" dirty="0">
                <a:latin typeface="Times New Roman"/>
                <a:cs typeface="Times New Roman"/>
              </a:rPr>
              <a:t>вещества</a:t>
            </a:r>
            <a:r>
              <a:rPr sz="1500" spc="15" dirty="0">
                <a:latin typeface="Times New Roman"/>
                <a:cs typeface="Times New Roman"/>
              </a:rPr>
              <a:t> </a:t>
            </a:r>
            <a:r>
              <a:rPr sz="1500" dirty="0">
                <a:latin typeface="Times New Roman"/>
                <a:cs typeface="Times New Roman"/>
              </a:rPr>
              <a:t>в</a:t>
            </a:r>
            <a:r>
              <a:rPr sz="1500" spc="5" dirty="0">
                <a:latin typeface="Times New Roman"/>
                <a:cs typeface="Times New Roman"/>
              </a:rPr>
              <a:t> </a:t>
            </a:r>
            <a:r>
              <a:rPr sz="1500" spc="-20" dirty="0">
                <a:latin typeface="Times New Roman"/>
                <a:cs typeface="Times New Roman"/>
              </a:rPr>
              <a:t>требуемом</a:t>
            </a:r>
            <a:r>
              <a:rPr sz="1500" spc="-5" dirty="0">
                <a:latin typeface="Times New Roman"/>
                <a:cs typeface="Times New Roman"/>
              </a:rPr>
              <a:t> </a:t>
            </a:r>
            <a:r>
              <a:rPr sz="1500" spc="-15" dirty="0">
                <a:latin typeface="Times New Roman"/>
                <a:cs typeface="Times New Roman"/>
              </a:rPr>
              <a:t>порядке.</a:t>
            </a:r>
            <a:endParaRPr sz="15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60934" y="201294"/>
            <a:ext cx="8450580" cy="49898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74980" indent="-303530">
              <a:lnSpc>
                <a:spcPct val="100000"/>
              </a:lnSpc>
              <a:spcBef>
                <a:spcPts val="95"/>
              </a:spcBef>
              <a:buFont typeface="Times New Roman"/>
              <a:buAutoNum type="arabicPeriod" startAt="21"/>
              <a:tabLst>
                <a:tab pos="475615" algn="l"/>
              </a:tabLst>
            </a:pP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  <a:p>
            <a:pPr marL="2476500" lvl="1" indent="-220345">
              <a:lnSpc>
                <a:spcPct val="100000"/>
              </a:lnSpc>
              <a:buAutoNum type="arabicParenR"/>
              <a:tabLst>
                <a:tab pos="2477135" algn="l"/>
                <a:tab pos="3374390" algn="l"/>
                <a:tab pos="4663440" algn="l"/>
                <a:tab pos="5726430" algn="l"/>
              </a:tabLst>
            </a:pPr>
            <a:r>
              <a:rPr sz="1600" dirty="0">
                <a:latin typeface="Times New Roman"/>
                <a:cs typeface="Times New Roman"/>
              </a:rPr>
              <a:t>Na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4	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Fe(NO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575" spc="-7" baseline="-21164" dirty="0">
                <a:latin typeface="Times New Roman"/>
                <a:cs typeface="Times New Roman"/>
              </a:rPr>
              <a:t>2	</a:t>
            </a:r>
            <a:r>
              <a:rPr sz="1600" spc="-5" dirty="0">
                <a:latin typeface="Times New Roman"/>
                <a:cs typeface="Times New Roman"/>
              </a:rPr>
              <a:t>3)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3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НClO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  <a:p>
            <a:pPr marL="172085" marR="3048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возрастания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учитывая,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что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(моль/л)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одинаковая.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875"/>
              </a:spcBef>
            </a:pPr>
            <a:r>
              <a:rPr sz="2400" i="1" dirty="0">
                <a:latin typeface="Calibri"/>
                <a:cs typeface="Calibri"/>
              </a:rPr>
              <a:t>Базовые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знания</a:t>
            </a:r>
            <a:endParaRPr sz="2400">
              <a:latin typeface="Calibri"/>
              <a:cs typeface="Calibri"/>
            </a:endParaRPr>
          </a:p>
          <a:p>
            <a:pPr marL="369570" indent="-332105">
              <a:lnSpc>
                <a:spcPct val="100000"/>
              </a:lnSpc>
              <a:spcBef>
                <a:spcPts val="580"/>
              </a:spcBef>
              <a:buFont typeface="Calibri"/>
              <a:buAutoNum type="arabicParenR"/>
              <a:tabLst>
                <a:tab pos="370205" algn="l"/>
              </a:tabLst>
            </a:pPr>
            <a:r>
              <a:rPr sz="2400" spc="-15" dirty="0">
                <a:latin typeface="Times New Roman"/>
                <a:cs typeface="Times New Roman"/>
              </a:rPr>
              <a:t>Соли</a:t>
            </a:r>
            <a:r>
              <a:rPr sz="2400" spc="-5" dirty="0">
                <a:latin typeface="Times New Roman"/>
                <a:cs typeface="Times New Roman"/>
              </a:rPr>
              <a:t> MAn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подвергаются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гидролизу.</a:t>
            </a:r>
            <a:endParaRPr sz="2400">
              <a:latin typeface="Times New Roman"/>
              <a:cs typeface="Times New Roman"/>
            </a:endParaRPr>
          </a:p>
          <a:p>
            <a:pPr marL="340995" marR="3006725" indent="-303530">
              <a:lnSpc>
                <a:spcPts val="3460"/>
              </a:lnSpc>
              <a:spcBef>
                <a:spcPts val="204"/>
              </a:spcBef>
              <a:buFont typeface="Times New Roman"/>
              <a:buAutoNum type="arabicParenR"/>
              <a:tabLst>
                <a:tab pos="367665" algn="l"/>
              </a:tabLst>
            </a:pPr>
            <a:r>
              <a:rPr dirty="0"/>
              <a:t>	</a:t>
            </a:r>
            <a:r>
              <a:rPr sz="2400" dirty="0">
                <a:latin typeface="Times New Roman"/>
                <a:cs typeface="Times New Roman"/>
              </a:rPr>
              <a:t>Сильное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сильная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≈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нейтральная.</a:t>
            </a:r>
            <a:endParaRPr sz="2400">
              <a:latin typeface="Times New Roman"/>
              <a:cs typeface="Times New Roman"/>
            </a:endParaRPr>
          </a:p>
          <a:p>
            <a:pPr marL="367030" indent="-329565">
              <a:lnSpc>
                <a:spcPct val="100000"/>
              </a:lnSpc>
              <a:spcBef>
                <a:spcPts val="365"/>
              </a:spcBef>
              <a:buAutoNum type="arabicParenR"/>
              <a:tabLst>
                <a:tab pos="367665" algn="l"/>
              </a:tabLst>
            </a:pPr>
            <a:r>
              <a:rPr sz="2400" dirty="0">
                <a:latin typeface="Times New Roman"/>
                <a:cs typeface="Times New Roman"/>
              </a:rPr>
              <a:t>Сильное основание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слабая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кислота:</a:t>
            </a:r>
            <a:endParaRPr sz="2400">
              <a:latin typeface="Times New Roman"/>
              <a:cs typeface="Times New Roman"/>
            </a:endParaRPr>
          </a:p>
          <a:p>
            <a:pPr marL="340995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(слабо)щелочная,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  <a:p>
            <a:pPr marL="340995" marR="3181350" indent="-303530">
              <a:lnSpc>
                <a:spcPct val="120000"/>
              </a:lnSpc>
              <a:buFont typeface="Times New Roman"/>
              <a:buAutoNum type="arabicParenR" startAt="4"/>
              <a:tabLst>
                <a:tab pos="367665" algn="l"/>
              </a:tabLst>
            </a:pPr>
            <a:r>
              <a:rPr dirty="0"/>
              <a:t>	</a:t>
            </a:r>
            <a:r>
              <a:rPr sz="2400" dirty="0">
                <a:latin typeface="Times New Roman"/>
                <a:cs typeface="Times New Roman"/>
              </a:rPr>
              <a:t>Слабое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сильная</a:t>
            </a:r>
            <a:r>
              <a:rPr sz="2400" spc="-5" dirty="0">
                <a:latin typeface="Times New Roman"/>
                <a:cs typeface="Times New Roman"/>
              </a:rPr>
              <a:t> кислота: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(слабо)кислая,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</a:t>
            </a:r>
            <a:r>
              <a:rPr sz="2400" dirty="0">
                <a:latin typeface="Times New Roman"/>
                <a:cs typeface="Times New Roman"/>
              </a:rPr>
              <a:t> &lt;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  <a:p>
            <a:pPr marL="367030" indent="-329565">
              <a:lnSpc>
                <a:spcPct val="100000"/>
              </a:lnSpc>
              <a:spcBef>
                <a:spcPts val="575"/>
              </a:spcBef>
              <a:buAutoNum type="arabicParenR" startAt="4"/>
              <a:tabLst>
                <a:tab pos="367665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кислотах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щелочах</a:t>
            </a:r>
            <a:r>
              <a:rPr sz="2400" spc="-5" dirty="0">
                <a:latin typeface="Times New Roman"/>
                <a:cs typeface="Times New Roman"/>
              </a:rPr>
              <a:t> pH</a:t>
            </a:r>
            <a:r>
              <a:rPr sz="2400" dirty="0">
                <a:latin typeface="Times New Roman"/>
                <a:cs typeface="Times New Roman"/>
              </a:rPr>
              <a:t> &gt;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25</a:t>
            </a:fld>
            <a:endParaRPr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27701" y="1039444"/>
            <a:ext cx="365823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Times New Roman"/>
                <a:cs typeface="Times New Roman"/>
              </a:rPr>
              <a:t>Базовые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знания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spc="-5" dirty="0">
                <a:latin typeface="Times New Roman"/>
                <a:cs typeface="Times New Roman"/>
              </a:rPr>
              <a:t>Соли MAn подвергаются </a:t>
            </a:r>
            <a:r>
              <a:rPr sz="1400" spc="-25" dirty="0">
                <a:latin typeface="Times New Roman"/>
                <a:cs typeface="Times New Roman"/>
              </a:rPr>
              <a:t>гидролизу.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≈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нейтральная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слабый: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щелочная,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Слабый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кислая,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кислотах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3481" y="1017959"/>
            <a:ext cx="3471545" cy="1383665"/>
          </a:xfrm>
          <a:prstGeom prst="rect">
            <a:avLst/>
          </a:prstGeom>
        </p:spPr>
        <p:txBody>
          <a:bodyPr vert="horz" wrap="square" lIns="0" tIns="14224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120"/>
              </a:spcBef>
            </a:pPr>
            <a:r>
              <a:rPr sz="2400" i="1" spc="-15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z="2400" b="1" i="1" dirty="0">
                <a:latin typeface="Times New Roman"/>
                <a:cs typeface="Times New Roman"/>
              </a:rPr>
              <a:t>1-й</a:t>
            </a:r>
            <a:r>
              <a:rPr sz="2400" b="1" i="1" spc="-3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этап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определяем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pH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растворов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576173" y="2727605"/>
          <a:ext cx="7516493" cy="2611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68979"/>
                <a:gridCol w="1276350"/>
                <a:gridCol w="2971164"/>
              </a:tblGrid>
              <a:tr h="783972">
                <a:tc>
                  <a:txBody>
                    <a:bodyPr/>
                    <a:lstStyle/>
                    <a:p>
                      <a:pPr marL="1786255">
                        <a:lnSpc>
                          <a:spcPts val="265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18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b="1" spc="459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соль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738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70815">
                        <a:lnSpc>
                          <a:spcPct val="100000"/>
                        </a:lnSpc>
                      </a:pPr>
                      <a:r>
                        <a:rPr sz="2000" spc="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4</a:t>
                      </a:r>
                      <a:endParaRPr sz="1950" baseline="-21367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2450">
                        <a:latin typeface="Times New Roman"/>
                        <a:cs typeface="Times New Roman"/>
                      </a:endParaRPr>
                    </a:p>
                    <a:p>
                      <a:pPr marL="191135">
                        <a:lnSpc>
                          <a:spcPct val="100000"/>
                        </a:lnSpc>
                      </a:pPr>
                      <a:r>
                        <a:rPr sz="2400" spc="-25" dirty="0">
                          <a:latin typeface="Times New Roman"/>
                          <a:cs typeface="Times New Roman"/>
                        </a:rPr>
                        <a:t>Гидролизу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540" marB="0"/>
                </a:tc>
              </a:tr>
              <a:tr h="343748">
                <a:tc>
                  <a:txBody>
                    <a:bodyPr/>
                    <a:lstStyle/>
                    <a:p>
                      <a:pPr marL="127000">
                        <a:lnSpc>
                          <a:spcPts val="2365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Сильное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65"/>
                        </a:lnSpc>
                        <a:spcBef>
                          <a:spcPts val="24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Сильная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2730"/>
                        </a:lnSpc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подвергается.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8743">
                <a:tc>
                  <a:txBody>
                    <a:bodyPr/>
                    <a:lstStyle/>
                    <a:p>
                      <a:pPr marL="127000">
                        <a:lnSpc>
                          <a:spcPts val="233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0815">
                        <a:lnSpc>
                          <a:spcPts val="233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кислота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приблизительно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0137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306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нейтральная,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≈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331594" y="3118866"/>
            <a:ext cx="1586865" cy="722630"/>
          </a:xfrm>
          <a:custGeom>
            <a:avLst/>
            <a:gdLst/>
            <a:ahLst/>
            <a:cxnLst/>
            <a:rect l="l" t="t" r="r" b="b"/>
            <a:pathLst>
              <a:path w="1586864" h="722629">
                <a:moveTo>
                  <a:pt x="53848" y="653161"/>
                </a:moveTo>
                <a:lnTo>
                  <a:pt x="0" y="719201"/>
                </a:lnTo>
                <a:lnTo>
                  <a:pt x="85217" y="722630"/>
                </a:lnTo>
                <a:lnTo>
                  <a:pt x="74493" y="698881"/>
                </a:lnTo>
                <a:lnTo>
                  <a:pt x="60579" y="698881"/>
                </a:lnTo>
                <a:lnTo>
                  <a:pt x="55371" y="687324"/>
                </a:lnTo>
                <a:lnTo>
                  <a:pt x="66925" y="682121"/>
                </a:lnTo>
                <a:lnTo>
                  <a:pt x="53848" y="653161"/>
                </a:lnTo>
                <a:close/>
              </a:path>
              <a:path w="1586864" h="722629">
                <a:moveTo>
                  <a:pt x="66925" y="682121"/>
                </a:moveTo>
                <a:lnTo>
                  <a:pt x="55371" y="687324"/>
                </a:lnTo>
                <a:lnTo>
                  <a:pt x="60579" y="698881"/>
                </a:lnTo>
                <a:lnTo>
                  <a:pt x="72142" y="693674"/>
                </a:lnTo>
                <a:lnTo>
                  <a:pt x="66925" y="682121"/>
                </a:lnTo>
                <a:close/>
              </a:path>
              <a:path w="1586864" h="722629">
                <a:moveTo>
                  <a:pt x="72142" y="693674"/>
                </a:moveTo>
                <a:lnTo>
                  <a:pt x="60579" y="698881"/>
                </a:lnTo>
                <a:lnTo>
                  <a:pt x="74493" y="698881"/>
                </a:lnTo>
                <a:lnTo>
                  <a:pt x="72142" y="693674"/>
                </a:lnTo>
                <a:close/>
              </a:path>
              <a:path w="1586864" h="722629">
                <a:moveTo>
                  <a:pt x="1581658" y="0"/>
                </a:moveTo>
                <a:lnTo>
                  <a:pt x="66925" y="682121"/>
                </a:lnTo>
                <a:lnTo>
                  <a:pt x="72142" y="693674"/>
                </a:lnTo>
                <a:lnTo>
                  <a:pt x="1586865" y="11684"/>
                </a:lnTo>
                <a:lnTo>
                  <a:pt x="158165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60064" y="3119627"/>
            <a:ext cx="796290" cy="604520"/>
          </a:xfrm>
          <a:custGeom>
            <a:avLst/>
            <a:gdLst/>
            <a:ahLst/>
            <a:cxnLst/>
            <a:rect l="l" t="t" r="r" b="b"/>
            <a:pathLst>
              <a:path w="796289" h="604520">
                <a:moveTo>
                  <a:pt x="731272" y="563186"/>
                </a:moveTo>
                <a:lnTo>
                  <a:pt x="712088" y="588518"/>
                </a:lnTo>
                <a:lnTo>
                  <a:pt x="795909" y="604139"/>
                </a:lnTo>
                <a:lnTo>
                  <a:pt x="779410" y="570865"/>
                </a:lnTo>
                <a:lnTo>
                  <a:pt x="741426" y="570865"/>
                </a:lnTo>
                <a:lnTo>
                  <a:pt x="731272" y="563186"/>
                </a:lnTo>
                <a:close/>
              </a:path>
              <a:path w="796289" h="604520">
                <a:moveTo>
                  <a:pt x="738940" y="553062"/>
                </a:moveTo>
                <a:lnTo>
                  <a:pt x="731272" y="563186"/>
                </a:lnTo>
                <a:lnTo>
                  <a:pt x="741426" y="570865"/>
                </a:lnTo>
                <a:lnTo>
                  <a:pt x="749046" y="560705"/>
                </a:lnTo>
                <a:lnTo>
                  <a:pt x="738940" y="553062"/>
                </a:lnTo>
                <a:close/>
              </a:path>
              <a:path w="796289" h="604520">
                <a:moveTo>
                  <a:pt x="758063" y="527812"/>
                </a:moveTo>
                <a:lnTo>
                  <a:pt x="738940" y="553062"/>
                </a:lnTo>
                <a:lnTo>
                  <a:pt x="749046" y="560705"/>
                </a:lnTo>
                <a:lnTo>
                  <a:pt x="741426" y="570865"/>
                </a:lnTo>
                <a:lnTo>
                  <a:pt x="779410" y="570865"/>
                </a:lnTo>
                <a:lnTo>
                  <a:pt x="758063" y="527812"/>
                </a:lnTo>
                <a:close/>
              </a:path>
              <a:path w="796289" h="604520">
                <a:moveTo>
                  <a:pt x="7620" y="0"/>
                </a:moveTo>
                <a:lnTo>
                  <a:pt x="0" y="10160"/>
                </a:lnTo>
                <a:lnTo>
                  <a:pt x="731272" y="563186"/>
                </a:lnTo>
                <a:lnTo>
                  <a:pt x="738940" y="553062"/>
                </a:lnTo>
                <a:lnTo>
                  <a:pt x="7620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95046" y="201294"/>
            <a:ext cx="800480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40995" indent="-303530">
              <a:lnSpc>
                <a:spcPct val="100000"/>
              </a:lnSpc>
              <a:spcBef>
                <a:spcPts val="95"/>
              </a:spcBef>
              <a:buFont typeface="Times New Roman"/>
              <a:buAutoNum type="arabicPeriod" startAt="21"/>
              <a:tabLst>
                <a:tab pos="341630" algn="l"/>
              </a:tabLst>
            </a:pP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  <a:p>
            <a:pPr marL="2342515" lvl="1" indent="-220345">
              <a:lnSpc>
                <a:spcPct val="100000"/>
              </a:lnSpc>
              <a:buAutoNum type="arabicParenR"/>
              <a:tabLst>
                <a:tab pos="2343150" algn="l"/>
                <a:tab pos="3240405" algn="l"/>
                <a:tab pos="4529455" algn="l"/>
                <a:tab pos="5591810" algn="l"/>
              </a:tabLst>
            </a:pPr>
            <a:r>
              <a:rPr sz="1600" dirty="0">
                <a:latin typeface="Times New Roman"/>
                <a:cs typeface="Times New Roman"/>
              </a:rPr>
              <a:t>Na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4	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Fe(NO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575" spc="-7" baseline="-21164" dirty="0">
                <a:latin typeface="Times New Roman"/>
                <a:cs typeface="Times New Roman"/>
              </a:rPr>
              <a:t>2	</a:t>
            </a:r>
            <a:r>
              <a:rPr sz="1600" spc="-5" dirty="0">
                <a:latin typeface="Times New Roman"/>
                <a:cs typeface="Times New Roman"/>
              </a:rPr>
              <a:t>3)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3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НClO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26</a:t>
            </a:fld>
            <a:endParaRPr dirty="0"/>
          </a:p>
        </p:txBody>
      </p:sp>
      <p:sp>
        <p:nvSpPr>
          <p:cNvPr id="9" name="object 9"/>
          <p:cNvSpPr txBox="1"/>
          <p:nvPr/>
        </p:nvSpPr>
        <p:spPr>
          <a:xfrm>
            <a:off x="320446" y="689229"/>
            <a:ext cx="826515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возрастания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учитывая,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что </a:t>
            </a:r>
            <a:r>
              <a:rPr sz="1600" spc="-10" dirty="0">
                <a:latin typeface="Times New Roman"/>
                <a:cs typeface="Times New Roman"/>
              </a:rPr>
              <a:t>концентрация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(моль/л)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одинаковая.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27701" y="1039444"/>
            <a:ext cx="365823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Times New Roman"/>
                <a:cs typeface="Times New Roman"/>
              </a:rPr>
              <a:t>Базовые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знания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spc="-5" dirty="0">
                <a:latin typeface="Times New Roman"/>
                <a:cs typeface="Times New Roman"/>
              </a:rPr>
              <a:t>Соли MAn подвергаются </a:t>
            </a:r>
            <a:r>
              <a:rPr sz="1400" spc="-25" dirty="0">
                <a:latin typeface="Times New Roman"/>
                <a:cs typeface="Times New Roman"/>
              </a:rPr>
              <a:t>гидролизу.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≈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нейтральная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слабый: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щелочная,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Слабый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кислая,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кислотах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76173" y="2726308"/>
          <a:ext cx="7864474" cy="19725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379470"/>
                <a:gridCol w="1362075"/>
                <a:gridCol w="3122929"/>
              </a:tblGrid>
              <a:tr h="647782">
                <a:tc>
                  <a:txBody>
                    <a:bodyPr/>
                    <a:lstStyle/>
                    <a:p>
                      <a:pPr marL="1638935">
                        <a:lnSpc>
                          <a:spcPts val="266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Fe(NO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соль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697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Fe(OH)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2</a:t>
                      </a:r>
                      <a:endParaRPr sz="1950" baseline="-21367">
                        <a:latin typeface="Times New Roman"/>
                        <a:cs typeface="Times New Roman"/>
                      </a:endParaRPr>
                    </a:p>
                  </a:txBody>
                  <a:tcPr marL="0" marR="0" marT="225425" marB="0"/>
                </a:tc>
                <a:tc>
                  <a:txBody>
                    <a:bodyPr/>
                    <a:lstStyle/>
                    <a:p>
                      <a:pPr marL="22479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HNO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3</a:t>
                      </a:r>
                      <a:endParaRPr sz="1950" baseline="-21367">
                        <a:latin typeface="Times New Roman"/>
                        <a:cs typeface="Times New Roman"/>
                      </a:endParaRPr>
                    </a:p>
                  </a:txBody>
                  <a:tcPr marL="0" marR="0" marT="225425" marB="0"/>
                </a:tc>
                <a:tc rowSpan="2">
                  <a:txBody>
                    <a:bodyPr/>
                    <a:lstStyle/>
                    <a:p>
                      <a:pPr marL="223520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Гидролиз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катиону.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3520">
                        <a:lnSpc>
                          <a:spcPts val="2385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кислая,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23520">
                        <a:lnSpc>
                          <a:spcPts val="3290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&lt;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23520" marB="0"/>
                </a:tc>
              </a:tr>
              <a:tr h="687785">
                <a:tc>
                  <a:txBody>
                    <a:bodyPr/>
                    <a:lstStyle/>
                    <a:p>
                      <a:pPr marL="127000" marR="211963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Слабое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сно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ан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224790" marR="21590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ль</a:t>
                      </a:r>
                      <a:r>
                        <a:rPr sz="2000" spc="-15" dirty="0">
                          <a:latin typeface="Times New Roman"/>
                          <a:cs typeface="Times New Roman"/>
                        </a:rPr>
                        <a:t>н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ая 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кислота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3520" marB="0"/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259636" y="3039745"/>
            <a:ext cx="1480185" cy="540385"/>
          </a:xfrm>
          <a:custGeom>
            <a:avLst/>
            <a:gdLst/>
            <a:ahLst/>
            <a:cxnLst/>
            <a:rect l="l" t="t" r="r" b="b"/>
            <a:pathLst>
              <a:path w="1480185" h="540385">
                <a:moveTo>
                  <a:pt x="59131" y="468249"/>
                </a:moveTo>
                <a:lnTo>
                  <a:pt x="0" y="529589"/>
                </a:lnTo>
                <a:lnTo>
                  <a:pt x="84531" y="540130"/>
                </a:lnTo>
                <a:lnTo>
                  <a:pt x="75421" y="514350"/>
                </a:lnTo>
                <a:lnTo>
                  <a:pt x="61925" y="514350"/>
                </a:lnTo>
                <a:lnTo>
                  <a:pt x="57734" y="502412"/>
                </a:lnTo>
                <a:lnTo>
                  <a:pt x="69703" y="498169"/>
                </a:lnTo>
                <a:lnTo>
                  <a:pt x="59131" y="468249"/>
                </a:lnTo>
                <a:close/>
              </a:path>
              <a:path w="1480185" h="540385">
                <a:moveTo>
                  <a:pt x="69703" y="498169"/>
                </a:moveTo>
                <a:lnTo>
                  <a:pt x="57734" y="502412"/>
                </a:lnTo>
                <a:lnTo>
                  <a:pt x="61925" y="514350"/>
                </a:lnTo>
                <a:lnTo>
                  <a:pt x="73919" y="510100"/>
                </a:lnTo>
                <a:lnTo>
                  <a:pt x="69703" y="498169"/>
                </a:lnTo>
                <a:close/>
              </a:path>
              <a:path w="1480185" h="540385">
                <a:moveTo>
                  <a:pt x="73919" y="510100"/>
                </a:moveTo>
                <a:lnTo>
                  <a:pt x="61925" y="514350"/>
                </a:lnTo>
                <a:lnTo>
                  <a:pt x="75421" y="514350"/>
                </a:lnTo>
                <a:lnTo>
                  <a:pt x="73919" y="510100"/>
                </a:lnTo>
                <a:close/>
              </a:path>
              <a:path w="1480185" h="540385">
                <a:moveTo>
                  <a:pt x="1475308" y="0"/>
                </a:moveTo>
                <a:lnTo>
                  <a:pt x="69703" y="498169"/>
                </a:lnTo>
                <a:lnTo>
                  <a:pt x="73919" y="510100"/>
                </a:lnTo>
                <a:lnTo>
                  <a:pt x="1479626" y="12064"/>
                </a:lnTo>
                <a:lnTo>
                  <a:pt x="147530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60445" y="3119373"/>
            <a:ext cx="723900" cy="476250"/>
          </a:xfrm>
          <a:custGeom>
            <a:avLst/>
            <a:gdLst/>
            <a:ahLst/>
            <a:cxnLst/>
            <a:rect l="l" t="t" r="r" b="b"/>
            <a:pathLst>
              <a:path w="723900" h="476250">
                <a:moveTo>
                  <a:pt x="656255" y="439964"/>
                </a:moveTo>
                <a:lnTo>
                  <a:pt x="638937" y="466471"/>
                </a:lnTo>
                <a:lnTo>
                  <a:pt x="723518" y="476250"/>
                </a:lnTo>
                <a:lnTo>
                  <a:pt x="706393" y="446913"/>
                </a:lnTo>
                <a:lnTo>
                  <a:pt x="666876" y="446913"/>
                </a:lnTo>
                <a:lnTo>
                  <a:pt x="656255" y="439964"/>
                </a:lnTo>
                <a:close/>
              </a:path>
              <a:path w="723900" h="476250">
                <a:moveTo>
                  <a:pt x="663229" y="429291"/>
                </a:moveTo>
                <a:lnTo>
                  <a:pt x="656255" y="439964"/>
                </a:lnTo>
                <a:lnTo>
                  <a:pt x="666876" y="446913"/>
                </a:lnTo>
                <a:lnTo>
                  <a:pt x="673862" y="436245"/>
                </a:lnTo>
                <a:lnTo>
                  <a:pt x="663229" y="429291"/>
                </a:lnTo>
                <a:close/>
              </a:path>
              <a:path w="723900" h="476250">
                <a:moveTo>
                  <a:pt x="680592" y="402716"/>
                </a:moveTo>
                <a:lnTo>
                  <a:pt x="663229" y="429291"/>
                </a:lnTo>
                <a:lnTo>
                  <a:pt x="673862" y="436245"/>
                </a:lnTo>
                <a:lnTo>
                  <a:pt x="666876" y="446913"/>
                </a:lnTo>
                <a:lnTo>
                  <a:pt x="706393" y="446913"/>
                </a:lnTo>
                <a:lnTo>
                  <a:pt x="680592" y="402716"/>
                </a:lnTo>
                <a:close/>
              </a:path>
              <a:path w="723900" h="476250">
                <a:moveTo>
                  <a:pt x="6857" y="0"/>
                </a:moveTo>
                <a:lnTo>
                  <a:pt x="0" y="10667"/>
                </a:lnTo>
                <a:lnTo>
                  <a:pt x="656255" y="439964"/>
                </a:lnTo>
                <a:lnTo>
                  <a:pt x="663229" y="429291"/>
                </a:lnTo>
                <a:lnTo>
                  <a:pt x="6857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Times New Roman"/>
                <a:cs typeface="Times New Roman"/>
              </a:rPr>
              <a:t>21.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spc="-10" dirty="0"/>
              <a:t>Для</a:t>
            </a:r>
            <a:r>
              <a:rPr spc="10" dirty="0"/>
              <a:t> </a:t>
            </a:r>
            <a:r>
              <a:rPr dirty="0"/>
              <a:t>веществ,</a:t>
            </a:r>
            <a:r>
              <a:rPr spc="35" dirty="0"/>
              <a:t> </a:t>
            </a:r>
            <a:r>
              <a:rPr spc="-10" dirty="0"/>
              <a:t>приведённых</a:t>
            </a:r>
            <a:r>
              <a:rPr spc="50" dirty="0"/>
              <a:t> </a:t>
            </a:r>
            <a:r>
              <a:rPr spc="-5" dirty="0"/>
              <a:t>в</a:t>
            </a:r>
            <a:r>
              <a:rPr spc="5" dirty="0"/>
              <a:t> </a:t>
            </a:r>
            <a:r>
              <a:rPr spc="-10" dirty="0"/>
              <a:t>перечне,</a:t>
            </a:r>
            <a:r>
              <a:rPr spc="25" dirty="0"/>
              <a:t> </a:t>
            </a:r>
            <a:r>
              <a:rPr spc="-10" dirty="0"/>
              <a:t>определите</a:t>
            </a:r>
            <a:r>
              <a:rPr spc="40" dirty="0"/>
              <a:t> </a:t>
            </a:r>
            <a:r>
              <a:rPr spc="-10" dirty="0"/>
              <a:t>характер</a:t>
            </a:r>
            <a:r>
              <a:rPr spc="15" dirty="0"/>
              <a:t> </a:t>
            </a:r>
            <a:r>
              <a:rPr spc="-10" dirty="0"/>
              <a:t>среды</a:t>
            </a:r>
            <a:r>
              <a:rPr spc="15" dirty="0"/>
              <a:t> </a:t>
            </a:r>
            <a:r>
              <a:rPr spc="-5" dirty="0"/>
              <a:t>их</a:t>
            </a:r>
            <a:r>
              <a:rPr spc="25" dirty="0"/>
              <a:t> </a:t>
            </a:r>
            <a:r>
              <a:rPr spc="-15" dirty="0"/>
              <a:t>водных</a:t>
            </a:r>
            <a:r>
              <a:rPr spc="20" dirty="0"/>
              <a:t> </a:t>
            </a:r>
            <a:r>
              <a:rPr spc="-5" dirty="0"/>
              <a:t>растворов.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27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307746" y="445388"/>
            <a:ext cx="829055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0105">
              <a:lnSpc>
                <a:spcPct val="100000"/>
              </a:lnSpc>
              <a:spcBef>
                <a:spcPts val="95"/>
              </a:spcBef>
              <a:tabLst>
                <a:tab pos="3227705" algn="l"/>
                <a:tab pos="4516755" algn="l"/>
                <a:tab pos="5579110" algn="l"/>
              </a:tabLst>
            </a:pPr>
            <a:r>
              <a:rPr sz="1600" dirty="0">
                <a:latin typeface="Times New Roman"/>
                <a:cs typeface="Times New Roman"/>
              </a:rPr>
              <a:t>1)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Na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4	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Fe(NO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575" spc="-7" baseline="-21164" dirty="0">
                <a:latin typeface="Times New Roman"/>
                <a:cs typeface="Times New Roman"/>
              </a:rPr>
              <a:t>2	</a:t>
            </a:r>
            <a:r>
              <a:rPr sz="1600" spc="-5" dirty="0">
                <a:latin typeface="Times New Roman"/>
                <a:cs typeface="Times New Roman"/>
              </a:rPr>
              <a:t>3)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3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НClO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возрастания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учитывая,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0446" y="933068"/>
            <a:ext cx="4754245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7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что</a:t>
            </a:r>
            <a:r>
              <a:rPr sz="1600" spc="-10" dirty="0">
                <a:latin typeface="Times New Roman"/>
                <a:cs typeface="Times New Roman"/>
              </a:rPr>
              <a:t> 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</a:t>
            </a:r>
            <a:r>
              <a:rPr sz="1600" spc="-10" dirty="0">
                <a:latin typeface="Times New Roman"/>
                <a:cs typeface="Times New Roman"/>
              </a:rPr>
              <a:t> (моль/л)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одинаковая.</a:t>
            </a:r>
            <a:endParaRPr sz="1600">
              <a:latin typeface="Times New Roman"/>
              <a:cs typeface="Times New Roman"/>
            </a:endParaRPr>
          </a:p>
          <a:p>
            <a:pPr marL="94615">
              <a:lnSpc>
                <a:spcPts val="2730"/>
              </a:lnSpc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27701" y="1039444"/>
            <a:ext cx="365823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Times New Roman"/>
                <a:cs typeface="Times New Roman"/>
              </a:rPr>
              <a:t>Базовые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знания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spc="-5" dirty="0">
                <a:latin typeface="Times New Roman"/>
                <a:cs typeface="Times New Roman"/>
              </a:rPr>
              <a:t>Соли MAn подвергаются </a:t>
            </a:r>
            <a:r>
              <a:rPr sz="1400" spc="-25" dirty="0">
                <a:latin typeface="Times New Roman"/>
                <a:cs typeface="Times New Roman"/>
              </a:rPr>
              <a:t>гидролизу.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≈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нейтральная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слабый: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щелочная,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Слабый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кислая,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кислотах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576173" y="2726308"/>
          <a:ext cx="7759064" cy="197253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210560"/>
                <a:gridCol w="1499869"/>
                <a:gridCol w="3048635"/>
              </a:tblGrid>
              <a:tr h="647782">
                <a:tc>
                  <a:txBody>
                    <a:bodyPr/>
                    <a:lstStyle/>
                    <a:p>
                      <a:pPr marL="1638935">
                        <a:lnSpc>
                          <a:spcPts val="266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соль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3697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KOH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225425" marB="0"/>
                </a:tc>
                <a:tc>
                  <a:txBody>
                    <a:bodyPr/>
                    <a:lstStyle/>
                    <a:p>
                      <a:pPr marL="393700">
                        <a:lnSpc>
                          <a:spcPct val="100000"/>
                        </a:lnSpc>
                        <a:spcBef>
                          <a:spcPts val="1775"/>
                        </a:spcBef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950" spc="7" baseline="-21367" dirty="0">
                          <a:latin typeface="Times New Roman"/>
                          <a:cs typeface="Times New Roman"/>
                        </a:rPr>
                        <a:t>3</a:t>
                      </a:r>
                      <a:endParaRPr sz="1950" baseline="-21367">
                        <a:latin typeface="Times New Roman"/>
                        <a:cs typeface="Times New Roman"/>
                      </a:endParaRPr>
                    </a:p>
                  </a:txBody>
                  <a:tcPr marL="0" marR="0" marT="225425" marB="0"/>
                </a:tc>
                <a:tc rowSpan="2">
                  <a:txBody>
                    <a:bodyPr/>
                    <a:lstStyle/>
                    <a:p>
                      <a:pPr marL="254635">
                        <a:lnSpc>
                          <a:spcPct val="100000"/>
                        </a:lnSpc>
                        <a:spcBef>
                          <a:spcPts val="1760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Гидролиз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аниону.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54635">
                        <a:lnSpc>
                          <a:spcPts val="2385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щелочная,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17500">
                        <a:lnSpc>
                          <a:spcPts val="3290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&gt;</a:t>
                      </a: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23520" marB="0"/>
                </a:tc>
              </a:tr>
              <a:tr h="687785">
                <a:tc>
                  <a:txBody>
                    <a:bodyPr/>
                    <a:lstStyle/>
                    <a:p>
                      <a:pPr marL="127000" marR="1950720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Сильное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50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сно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в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ан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  <a:tc>
                  <a:txBody>
                    <a:bodyPr/>
                    <a:lstStyle/>
                    <a:p>
                      <a:pPr marL="393700" marR="247015">
                        <a:lnSpc>
                          <a:spcPct val="100000"/>
                        </a:lnSpc>
                        <a:spcBef>
                          <a:spcPts val="24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Слабая </a:t>
                      </a:r>
                      <a:r>
                        <a:rPr sz="20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к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и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сл</a:t>
                      </a:r>
                      <a:r>
                        <a:rPr sz="2000" spc="-25" dirty="0">
                          <a:latin typeface="Times New Roman"/>
                          <a:cs typeface="Times New Roman"/>
                        </a:rPr>
                        <a:t>о</a:t>
                      </a:r>
                      <a:r>
                        <a:rPr sz="2000" spc="20" dirty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048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23520" marB="0"/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1259636" y="3039745"/>
            <a:ext cx="1480185" cy="540385"/>
          </a:xfrm>
          <a:custGeom>
            <a:avLst/>
            <a:gdLst/>
            <a:ahLst/>
            <a:cxnLst/>
            <a:rect l="l" t="t" r="r" b="b"/>
            <a:pathLst>
              <a:path w="1480185" h="540385">
                <a:moveTo>
                  <a:pt x="59131" y="468249"/>
                </a:moveTo>
                <a:lnTo>
                  <a:pt x="0" y="529589"/>
                </a:lnTo>
                <a:lnTo>
                  <a:pt x="84531" y="540130"/>
                </a:lnTo>
                <a:lnTo>
                  <a:pt x="75421" y="514350"/>
                </a:lnTo>
                <a:lnTo>
                  <a:pt x="61925" y="514350"/>
                </a:lnTo>
                <a:lnTo>
                  <a:pt x="57734" y="502412"/>
                </a:lnTo>
                <a:lnTo>
                  <a:pt x="69703" y="498169"/>
                </a:lnTo>
                <a:lnTo>
                  <a:pt x="59131" y="468249"/>
                </a:lnTo>
                <a:close/>
              </a:path>
              <a:path w="1480185" h="540385">
                <a:moveTo>
                  <a:pt x="69703" y="498169"/>
                </a:moveTo>
                <a:lnTo>
                  <a:pt x="57734" y="502412"/>
                </a:lnTo>
                <a:lnTo>
                  <a:pt x="61925" y="514350"/>
                </a:lnTo>
                <a:lnTo>
                  <a:pt x="73919" y="510100"/>
                </a:lnTo>
                <a:lnTo>
                  <a:pt x="69703" y="498169"/>
                </a:lnTo>
                <a:close/>
              </a:path>
              <a:path w="1480185" h="540385">
                <a:moveTo>
                  <a:pt x="73919" y="510100"/>
                </a:moveTo>
                <a:lnTo>
                  <a:pt x="61925" y="514350"/>
                </a:lnTo>
                <a:lnTo>
                  <a:pt x="75421" y="514350"/>
                </a:lnTo>
                <a:lnTo>
                  <a:pt x="73919" y="510100"/>
                </a:lnTo>
                <a:close/>
              </a:path>
              <a:path w="1480185" h="540385">
                <a:moveTo>
                  <a:pt x="1475308" y="0"/>
                </a:moveTo>
                <a:lnTo>
                  <a:pt x="69703" y="498169"/>
                </a:lnTo>
                <a:lnTo>
                  <a:pt x="73919" y="510100"/>
                </a:lnTo>
                <a:lnTo>
                  <a:pt x="1479626" y="12064"/>
                </a:lnTo>
                <a:lnTo>
                  <a:pt x="147530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60445" y="3119373"/>
            <a:ext cx="723900" cy="476250"/>
          </a:xfrm>
          <a:custGeom>
            <a:avLst/>
            <a:gdLst/>
            <a:ahLst/>
            <a:cxnLst/>
            <a:rect l="l" t="t" r="r" b="b"/>
            <a:pathLst>
              <a:path w="723900" h="476250">
                <a:moveTo>
                  <a:pt x="656255" y="439964"/>
                </a:moveTo>
                <a:lnTo>
                  <a:pt x="638937" y="466471"/>
                </a:lnTo>
                <a:lnTo>
                  <a:pt x="723518" y="476250"/>
                </a:lnTo>
                <a:lnTo>
                  <a:pt x="706393" y="446913"/>
                </a:lnTo>
                <a:lnTo>
                  <a:pt x="666876" y="446913"/>
                </a:lnTo>
                <a:lnTo>
                  <a:pt x="656255" y="439964"/>
                </a:lnTo>
                <a:close/>
              </a:path>
              <a:path w="723900" h="476250">
                <a:moveTo>
                  <a:pt x="663229" y="429291"/>
                </a:moveTo>
                <a:lnTo>
                  <a:pt x="656255" y="439964"/>
                </a:lnTo>
                <a:lnTo>
                  <a:pt x="666876" y="446913"/>
                </a:lnTo>
                <a:lnTo>
                  <a:pt x="673862" y="436245"/>
                </a:lnTo>
                <a:lnTo>
                  <a:pt x="663229" y="429291"/>
                </a:lnTo>
                <a:close/>
              </a:path>
              <a:path w="723900" h="476250">
                <a:moveTo>
                  <a:pt x="680592" y="402716"/>
                </a:moveTo>
                <a:lnTo>
                  <a:pt x="663229" y="429291"/>
                </a:lnTo>
                <a:lnTo>
                  <a:pt x="673862" y="436245"/>
                </a:lnTo>
                <a:lnTo>
                  <a:pt x="666876" y="446913"/>
                </a:lnTo>
                <a:lnTo>
                  <a:pt x="706393" y="446913"/>
                </a:lnTo>
                <a:lnTo>
                  <a:pt x="680592" y="402716"/>
                </a:lnTo>
                <a:close/>
              </a:path>
              <a:path w="723900" h="476250">
                <a:moveTo>
                  <a:pt x="6857" y="0"/>
                </a:moveTo>
                <a:lnTo>
                  <a:pt x="0" y="10667"/>
                </a:lnTo>
                <a:lnTo>
                  <a:pt x="656255" y="439964"/>
                </a:lnTo>
                <a:lnTo>
                  <a:pt x="663229" y="429291"/>
                </a:lnTo>
                <a:lnTo>
                  <a:pt x="6857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Times New Roman"/>
                <a:cs typeface="Times New Roman"/>
              </a:rPr>
              <a:t>21.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spc="-10" dirty="0"/>
              <a:t>Для</a:t>
            </a:r>
            <a:r>
              <a:rPr spc="10" dirty="0"/>
              <a:t> </a:t>
            </a:r>
            <a:r>
              <a:rPr dirty="0"/>
              <a:t>веществ,</a:t>
            </a:r>
            <a:r>
              <a:rPr spc="35" dirty="0"/>
              <a:t> </a:t>
            </a:r>
            <a:r>
              <a:rPr spc="-10" dirty="0"/>
              <a:t>приведённых</a:t>
            </a:r>
            <a:r>
              <a:rPr spc="50" dirty="0"/>
              <a:t> </a:t>
            </a:r>
            <a:r>
              <a:rPr spc="-5" dirty="0"/>
              <a:t>в</a:t>
            </a:r>
            <a:r>
              <a:rPr spc="5" dirty="0"/>
              <a:t> </a:t>
            </a:r>
            <a:r>
              <a:rPr spc="-10" dirty="0"/>
              <a:t>перечне,</a:t>
            </a:r>
            <a:r>
              <a:rPr spc="25" dirty="0"/>
              <a:t> </a:t>
            </a:r>
            <a:r>
              <a:rPr spc="-10" dirty="0"/>
              <a:t>определите</a:t>
            </a:r>
            <a:r>
              <a:rPr spc="40" dirty="0"/>
              <a:t> </a:t>
            </a:r>
            <a:r>
              <a:rPr spc="-10" dirty="0"/>
              <a:t>характер</a:t>
            </a:r>
            <a:r>
              <a:rPr spc="15" dirty="0"/>
              <a:t> </a:t>
            </a:r>
            <a:r>
              <a:rPr spc="-10" dirty="0"/>
              <a:t>среды</a:t>
            </a:r>
            <a:r>
              <a:rPr spc="15" dirty="0"/>
              <a:t> </a:t>
            </a:r>
            <a:r>
              <a:rPr spc="-5" dirty="0"/>
              <a:t>их</a:t>
            </a:r>
            <a:r>
              <a:rPr spc="25" dirty="0"/>
              <a:t> </a:t>
            </a:r>
            <a:r>
              <a:rPr spc="-15" dirty="0"/>
              <a:t>водных</a:t>
            </a:r>
            <a:r>
              <a:rPr spc="20" dirty="0"/>
              <a:t> </a:t>
            </a:r>
            <a:r>
              <a:rPr spc="-5" dirty="0"/>
              <a:t>растворов.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28</a:t>
            </a:fld>
            <a:endParaRPr dirty="0"/>
          </a:p>
        </p:txBody>
      </p:sp>
      <p:sp>
        <p:nvSpPr>
          <p:cNvPr id="8" name="object 8"/>
          <p:cNvSpPr txBox="1"/>
          <p:nvPr/>
        </p:nvSpPr>
        <p:spPr>
          <a:xfrm>
            <a:off x="307746" y="445388"/>
            <a:ext cx="829055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0105">
              <a:lnSpc>
                <a:spcPct val="100000"/>
              </a:lnSpc>
              <a:spcBef>
                <a:spcPts val="95"/>
              </a:spcBef>
              <a:tabLst>
                <a:tab pos="3227705" algn="l"/>
                <a:tab pos="4516755" algn="l"/>
                <a:tab pos="5579110" algn="l"/>
              </a:tabLst>
            </a:pPr>
            <a:r>
              <a:rPr sz="1600" dirty="0">
                <a:latin typeface="Times New Roman"/>
                <a:cs typeface="Times New Roman"/>
              </a:rPr>
              <a:t>1)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Na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4	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Fe(NO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575" spc="-7" baseline="-21164" dirty="0">
                <a:latin typeface="Times New Roman"/>
                <a:cs typeface="Times New Roman"/>
              </a:rPr>
              <a:t>2	</a:t>
            </a:r>
            <a:r>
              <a:rPr sz="1600" spc="-5" dirty="0">
                <a:latin typeface="Times New Roman"/>
                <a:cs typeface="Times New Roman"/>
              </a:rPr>
              <a:t>3)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3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НClO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возрастания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учитывая,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20446" y="933068"/>
            <a:ext cx="4754245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7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что</a:t>
            </a:r>
            <a:r>
              <a:rPr sz="1600" spc="-10" dirty="0">
                <a:latin typeface="Times New Roman"/>
                <a:cs typeface="Times New Roman"/>
              </a:rPr>
              <a:t> 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</a:t>
            </a:r>
            <a:r>
              <a:rPr sz="1600" spc="-10" dirty="0">
                <a:latin typeface="Times New Roman"/>
                <a:cs typeface="Times New Roman"/>
              </a:rPr>
              <a:t> (моль/л)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одинаковая.</a:t>
            </a:r>
            <a:endParaRPr sz="1600">
              <a:latin typeface="Times New Roman"/>
              <a:cs typeface="Times New Roman"/>
            </a:endParaRPr>
          </a:p>
          <a:p>
            <a:pPr marL="94615">
              <a:lnSpc>
                <a:spcPts val="2730"/>
              </a:lnSpc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27701" y="1039444"/>
            <a:ext cx="365823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Times New Roman"/>
                <a:cs typeface="Times New Roman"/>
              </a:rPr>
              <a:t>Базовые</a:t>
            </a:r>
            <a:r>
              <a:rPr sz="1400" i="1" spc="-40" dirty="0">
                <a:latin typeface="Times New Roman"/>
                <a:cs typeface="Times New Roman"/>
              </a:rPr>
              <a:t> </a:t>
            </a:r>
            <a:r>
              <a:rPr sz="1400" i="1" spc="-5" dirty="0">
                <a:latin typeface="Times New Roman"/>
                <a:cs typeface="Times New Roman"/>
              </a:rPr>
              <a:t>знания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spc="-5" dirty="0">
                <a:latin typeface="Times New Roman"/>
                <a:cs typeface="Times New Roman"/>
              </a:rPr>
              <a:t>Соли MAn подвергаются </a:t>
            </a:r>
            <a:r>
              <a:rPr sz="1400" spc="-25" dirty="0">
                <a:latin typeface="Times New Roman"/>
                <a:cs typeface="Times New Roman"/>
              </a:rPr>
              <a:t>гидролизу.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≈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нейтральная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слабый: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щелочная,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Слабый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кислая,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кислотах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7,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29</a:t>
            </a:fld>
            <a:endParaRPr dirty="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088260" y="2721145"/>
          <a:ext cx="5371465" cy="185578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24025"/>
                <a:gridCol w="3647440"/>
              </a:tblGrid>
              <a:tr h="812641">
                <a:tc>
                  <a:txBody>
                    <a:bodyPr/>
                    <a:lstStyle/>
                    <a:p>
                      <a:pPr marL="127000">
                        <a:lnSpc>
                          <a:spcPts val="2655"/>
                        </a:lnSpc>
                      </a:pPr>
                      <a:r>
                        <a:rPr sz="2400" b="1" spc="-5" dirty="0">
                          <a:latin typeface="Arial"/>
                          <a:cs typeface="Arial"/>
                        </a:rPr>
                        <a:t>4)</a:t>
                      </a:r>
                      <a:r>
                        <a:rPr sz="2400" b="1" spc="-3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400" b="1" spc="-5" dirty="0">
                          <a:latin typeface="Arial"/>
                          <a:cs typeface="Arial"/>
                        </a:rPr>
                        <a:t>HClO</a:t>
                      </a:r>
                      <a:r>
                        <a:rPr sz="2400" b="1" spc="-7" baseline="-20833" dirty="0">
                          <a:latin typeface="Arial"/>
                          <a:cs typeface="Arial"/>
                        </a:rPr>
                        <a:t>3</a:t>
                      </a:r>
                      <a:endParaRPr sz="2400" baseline="-20833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0">
                        <a:lnSpc>
                          <a:spcPts val="194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–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кислота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36830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сильная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</a:tr>
              <a:tr h="10431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29105">
                        <a:lnSpc>
                          <a:spcPts val="2870"/>
                        </a:lnSpc>
                        <a:spcBef>
                          <a:spcPts val="1945"/>
                        </a:spcBef>
                      </a:pP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кислая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791970">
                        <a:lnSpc>
                          <a:spcPts val="3295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&lt;&lt; 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47015" marB="0"/>
                </a:tc>
              </a:tr>
            </a:tbl>
          </a:graphicData>
        </a:graphic>
      </p:graphicFrame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b="1" dirty="0">
                <a:latin typeface="Times New Roman"/>
                <a:cs typeface="Times New Roman"/>
              </a:rPr>
              <a:t>21.</a:t>
            </a:r>
            <a:r>
              <a:rPr b="1" spc="-15" dirty="0">
                <a:latin typeface="Times New Roman"/>
                <a:cs typeface="Times New Roman"/>
              </a:rPr>
              <a:t> </a:t>
            </a:r>
            <a:r>
              <a:rPr spc="-10" dirty="0"/>
              <a:t>Для</a:t>
            </a:r>
            <a:r>
              <a:rPr spc="10" dirty="0"/>
              <a:t> </a:t>
            </a:r>
            <a:r>
              <a:rPr dirty="0"/>
              <a:t>веществ,</a:t>
            </a:r>
            <a:r>
              <a:rPr spc="35" dirty="0"/>
              <a:t> </a:t>
            </a:r>
            <a:r>
              <a:rPr spc="-10" dirty="0"/>
              <a:t>приведённых</a:t>
            </a:r>
            <a:r>
              <a:rPr spc="50" dirty="0"/>
              <a:t> </a:t>
            </a:r>
            <a:r>
              <a:rPr spc="-5" dirty="0"/>
              <a:t>в</a:t>
            </a:r>
            <a:r>
              <a:rPr spc="5" dirty="0"/>
              <a:t> </a:t>
            </a:r>
            <a:r>
              <a:rPr spc="-10" dirty="0"/>
              <a:t>перечне,</a:t>
            </a:r>
            <a:r>
              <a:rPr spc="25" dirty="0"/>
              <a:t> </a:t>
            </a:r>
            <a:r>
              <a:rPr spc="-10" dirty="0"/>
              <a:t>определите</a:t>
            </a:r>
            <a:r>
              <a:rPr spc="40" dirty="0"/>
              <a:t> </a:t>
            </a:r>
            <a:r>
              <a:rPr spc="-10" dirty="0"/>
              <a:t>характер</a:t>
            </a:r>
            <a:r>
              <a:rPr spc="15" dirty="0"/>
              <a:t> </a:t>
            </a:r>
            <a:r>
              <a:rPr spc="-10" dirty="0"/>
              <a:t>среды</a:t>
            </a:r>
            <a:r>
              <a:rPr spc="15" dirty="0"/>
              <a:t> </a:t>
            </a:r>
            <a:r>
              <a:rPr spc="-5" dirty="0"/>
              <a:t>их</a:t>
            </a:r>
            <a:r>
              <a:rPr spc="25" dirty="0"/>
              <a:t> </a:t>
            </a:r>
            <a:r>
              <a:rPr spc="-15" dirty="0"/>
              <a:t>водных</a:t>
            </a:r>
            <a:r>
              <a:rPr spc="20" dirty="0"/>
              <a:t> </a:t>
            </a:r>
            <a:r>
              <a:rPr spc="-5" dirty="0"/>
              <a:t>растворов.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7746" y="445388"/>
            <a:ext cx="8290559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110105">
              <a:lnSpc>
                <a:spcPct val="100000"/>
              </a:lnSpc>
              <a:spcBef>
                <a:spcPts val="95"/>
              </a:spcBef>
              <a:tabLst>
                <a:tab pos="3227705" algn="l"/>
                <a:tab pos="4516755" algn="l"/>
                <a:tab pos="5579110" algn="l"/>
              </a:tabLst>
            </a:pPr>
            <a:r>
              <a:rPr sz="1600" dirty="0">
                <a:latin typeface="Times New Roman"/>
                <a:cs typeface="Times New Roman"/>
              </a:rPr>
              <a:t>1)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Na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4	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Fe(NO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575" spc="-7" baseline="-21164" dirty="0">
                <a:latin typeface="Times New Roman"/>
                <a:cs typeface="Times New Roman"/>
              </a:rPr>
              <a:t>2	</a:t>
            </a:r>
            <a:r>
              <a:rPr sz="1600" spc="-5" dirty="0">
                <a:latin typeface="Times New Roman"/>
                <a:cs typeface="Times New Roman"/>
              </a:rPr>
              <a:t>3)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3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НClO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  <a:p>
            <a:pPr marL="254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возрастания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учитывая,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20446" y="933068"/>
            <a:ext cx="4754245" cy="596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77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что</a:t>
            </a:r>
            <a:r>
              <a:rPr sz="1600" spc="-10" dirty="0">
                <a:latin typeface="Times New Roman"/>
                <a:cs typeface="Times New Roman"/>
              </a:rPr>
              <a:t> 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</a:t>
            </a:r>
            <a:r>
              <a:rPr sz="1600" spc="-10" dirty="0">
                <a:latin typeface="Times New Roman"/>
                <a:cs typeface="Times New Roman"/>
              </a:rPr>
              <a:t> (моль/л)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одинаковая.</a:t>
            </a:r>
            <a:endParaRPr sz="1600">
              <a:latin typeface="Times New Roman"/>
              <a:cs typeface="Times New Roman"/>
            </a:endParaRPr>
          </a:p>
          <a:p>
            <a:pPr marL="94615">
              <a:lnSpc>
                <a:spcPts val="2730"/>
              </a:lnSpc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6635" y="426211"/>
            <a:ext cx="26860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1.</a:t>
            </a:r>
            <a:r>
              <a:rPr sz="2800" b="1" spc="-3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Понятие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о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рН.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9930" y="1219580"/>
            <a:ext cx="7150734" cy="3200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20" dirty="0">
                <a:latin typeface="Times New Roman"/>
                <a:cs typeface="Times New Roman"/>
              </a:rPr>
              <a:t>Вода </a:t>
            </a:r>
            <a:r>
              <a:rPr sz="2400" spc="-10" dirty="0">
                <a:latin typeface="Times New Roman"/>
                <a:cs typeface="Times New Roman"/>
              </a:rPr>
              <a:t>обладает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электропроводностью:</a:t>
            </a:r>
            <a:endParaRPr sz="2400" dirty="0">
              <a:latin typeface="Times New Roman"/>
              <a:cs typeface="Times New Roman"/>
            </a:endParaRPr>
          </a:p>
          <a:p>
            <a:pPr marL="38100">
              <a:lnSpc>
                <a:spcPts val="2865"/>
              </a:lnSpc>
              <a:spcBef>
                <a:spcPts val="10"/>
              </a:spcBef>
            </a:pPr>
            <a:r>
              <a:rPr sz="2400" dirty="0">
                <a:latin typeface="Symbol"/>
                <a:cs typeface="Symbol"/>
              </a:rPr>
              <a:t>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b="1" i="1" dirty="0">
                <a:latin typeface="Times New Roman"/>
                <a:cs typeface="Times New Roman"/>
              </a:rPr>
              <a:t>H</a:t>
            </a:r>
            <a:r>
              <a:rPr sz="2400" b="1" i="1" baseline="-20833" dirty="0">
                <a:latin typeface="Times New Roman"/>
                <a:cs typeface="Times New Roman"/>
              </a:rPr>
              <a:t>2</a:t>
            </a:r>
            <a:r>
              <a:rPr sz="2400" b="1" i="1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baseline="-20833" dirty="0">
                <a:latin typeface="Times New Roman"/>
                <a:cs typeface="Times New Roman"/>
              </a:rPr>
              <a:t>273K</a:t>
            </a:r>
            <a:r>
              <a:rPr sz="2400" spc="209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1,5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2400" b="1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10</a:t>
            </a:r>
            <a:r>
              <a:rPr sz="2400" spc="-7" baseline="24305" dirty="0">
                <a:latin typeface="Times New Roman"/>
                <a:cs typeface="Times New Roman"/>
              </a:rPr>
              <a:t>-8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ом</a:t>
            </a:r>
            <a:r>
              <a:rPr sz="2400" spc="-22" baseline="24305" dirty="0">
                <a:latin typeface="Times New Roman"/>
                <a:cs typeface="Times New Roman"/>
              </a:rPr>
              <a:t>-1</a:t>
            </a:r>
            <a:r>
              <a:rPr sz="2400" spc="7" baseline="2430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504D"/>
                </a:solidFill>
                <a:latin typeface="Times New Roman"/>
                <a:cs typeface="Times New Roman"/>
              </a:rPr>
              <a:t>· </a:t>
            </a:r>
            <a:r>
              <a:rPr sz="2400" dirty="0">
                <a:latin typeface="Times New Roman"/>
                <a:cs typeface="Times New Roman"/>
              </a:rPr>
              <a:t>см</a:t>
            </a:r>
            <a:r>
              <a:rPr sz="2400" baseline="24305" dirty="0">
                <a:latin typeface="Times New Roman"/>
                <a:cs typeface="Times New Roman"/>
              </a:rPr>
              <a:t>-1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(0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7" baseline="24305" dirty="0">
                <a:latin typeface="Times New Roman"/>
                <a:cs typeface="Times New Roman"/>
              </a:rPr>
              <a:t>º</a:t>
            </a:r>
            <a:r>
              <a:rPr sz="2400" spc="-5" dirty="0">
                <a:latin typeface="Times New Roman"/>
                <a:cs typeface="Times New Roman"/>
              </a:rPr>
              <a:t>С)</a:t>
            </a:r>
            <a:endParaRPr sz="2400" dirty="0">
              <a:latin typeface="Times New Roman"/>
              <a:cs typeface="Times New Roman"/>
            </a:endParaRPr>
          </a:p>
          <a:p>
            <a:pPr marL="38100">
              <a:lnSpc>
                <a:spcPts val="3345"/>
              </a:lnSpc>
            </a:pPr>
            <a:r>
              <a:rPr sz="2400" dirty="0">
                <a:latin typeface="Symbol"/>
                <a:cs typeface="Symbol"/>
              </a:rPr>
              <a:t>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800" b="1" i="1" spc="-10" dirty="0">
                <a:latin typeface="Times New Roman"/>
                <a:cs typeface="Times New Roman"/>
              </a:rPr>
              <a:t>H</a:t>
            </a:r>
            <a:r>
              <a:rPr sz="2775" b="1" i="1" spc="15" baseline="-21021" dirty="0">
                <a:latin typeface="Times New Roman"/>
                <a:cs typeface="Times New Roman"/>
              </a:rPr>
              <a:t>2</a:t>
            </a:r>
            <a:r>
              <a:rPr sz="2800" b="1" i="1" spc="-10" dirty="0">
                <a:latin typeface="Times New Roman"/>
                <a:cs typeface="Times New Roman"/>
              </a:rPr>
              <a:t>O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baseline="-20833" dirty="0">
                <a:latin typeface="Times New Roman"/>
                <a:cs typeface="Times New Roman"/>
              </a:rPr>
              <a:t>289</a:t>
            </a:r>
            <a:r>
              <a:rPr sz="2400" spc="-7" baseline="-20833" dirty="0">
                <a:latin typeface="Times New Roman"/>
                <a:cs typeface="Times New Roman"/>
              </a:rPr>
              <a:t>K</a:t>
            </a:r>
            <a:r>
              <a:rPr sz="2400" spc="262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6,2 </a:t>
            </a:r>
            <a:r>
              <a:rPr sz="1800" b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18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spc="-15" baseline="24305" dirty="0">
                <a:latin typeface="Times New Roman"/>
                <a:cs typeface="Times New Roman"/>
              </a:rPr>
              <a:t>-</a:t>
            </a:r>
            <a:r>
              <a:rPr sz="2400" spc="-7" baseline="24305" dirty="0">
                <a:latin typeface="Times New Roman"/>
                <a:cs typeface="Times New Roman"/>
              </a:rPr>
              <a:t>8</a:t>
            </a:r>
            <a:r>
              <a:rPr sz="2400" baseline="24305" dirty="0">
                <a:latin typeface="Times New Roman"/>
                <a:cs typeface="Times New Roman"/>
              </a:rPr>
              <a:t> </a:t>
            </a:r>
            <a:r>
              <a:rPr sz="2400" spc="-292" baseline="2430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о</a:t>
            </a:r>
            <a:r>
              <a:rPr sz="2400" spc="5" dirty="0">
                <a:latin typeface="Times New Roman"/>
                <a:cs typeface="Times New Roman"/>
              </a:rPr>
              <a:t>м</a:t>
            </a:r>
            <a:r>
              <a:rPr sz="2400" spc="-15" baseline="24305" dirty="0">
                <a:latin typeface="Times New Roman"/>
                <a:cs typeface="Times New Roman"/>
              </a:rPr>
              <a:t>-</a:t>
            </a:r>
            <a:r>
              <a:rPr sz="2400" spc="-7" baseline="24305" dirty="0">
                <a:latin typeface="Times New Roman"/>
                <a:cs typeface="Times New Roman"/>
              </a:rPr>
              <a:t>1</a:t>
            </a:r>
            <a:r>
              <a:rPr sz="2400" spc="15" baseline="24305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18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5" dirty="0">
                <a:latin typeface="Times New Roman"/>
                <a:cs typeface="Times New Roman"/>
              </a:rPr>
              <a:t>м</a:t>
            </a:r>
            <a:r>
              <a:rPr sz="2400" spc="-15" baseline="24305" dirty="0">
                <a:latin typeface="Times New Roman"/>
                <a:cs typeface="Times New Roman"/>
              </a:rPr>
              <a:t>-</a:t>
            </a:r>
            <a:r>
              <a:rPr sz="2400" baseline="24305" dirty="0">
                <a:latin typeface="Times New Roman"/>
                <a:cs typeface="Times New Roman"/>
              </a:rPr>
              <a:t>1</a:t>
            </a:r>
            <a:r>
              <a:rPr sz="2400" dirty="0">
                <a:latin typeface="Times New Roman"/>
                <a:cs typeface="Times New Roman"/>
              </a:rPr>
              <a:t>, (16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baseline="24305" dirty="0">
                <a:latin typeface="Times New Roman"/>
                <a:cs typeface="Times New Roman"/>
              </a:rPr>
              <a:t>º</a:t>
            </a:r>
            <a:r>
              <a:rPr sz="2400" spc="-5" dirty="0">
                <a:latin typeface="Times New Roman"/>
                <a:cs typeface="Times New Roman"/>
              </a:rPr>
              <a:t>С</a:t>
            </a:r>
            <a:r>
              <a:rPr sz="2400" dirty="0">
                <a:latin typeface="Times New Roman"/>
                <a:cs typeface="Times New Roman"/>
              </a:rPr>
              <a:t>)</a:t>
            </a:r>
          </a:p>
          <a:p>
            <a:pPr marL="265430">
              <a:lnSpc>
                <a:spcPct val="100000"/>
              </a:lnSpc>
              <a:spcBef>
                <a:spcPts val="2800"/>
              </a:spcBef>
            </a:pPr>
            <a:r>
              <a:rPr sz="2400" spc="-15" dirty="0">
                <a:latin typeface="Times New Roman"/>
                <a:cs typeface="Times New Roman"/>
              </a:rPr>
              <a:t>Следовательно: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вода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5" dirty="0">
                <a:latin typeface="Times New Roman"/>
                <a:cs typeface="Times New Roman"/>
              </a:rPr>
              <a:t>очень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слабый </a:t>
            </a:r>
            <a:r>
              <a:rPr sz="2400" spc="-15" dirty="0">
                <a:latin typeface="Times New Roman"/>
                <a:cs typeface="Times New Roman"/>
              </a:rPr>
              <a:t>электролит:</a:t>
            </a:r>
            <a:endParaRPr sz="2400" dirty="0">
              <a:latin typeface="Times New Roman"/>
              <a:cs typeface="Times New Roman"/>
            </a:endParaRPr>
          </a:p>
          <a:p>
            <a:pPr marR="229870" algn="ctr">
              <a:lnSpc>
                <a:spcPct val="100000"/>
              </a:lnSpc>
              <a:spcBef>
                <a:spcPts val="1485"/>
              </a:spcBef>
            </a:pPr>
            <a:r>
              <a:rPr sz="3200" b="1" i="1" spc="5" dirty="0">
                <a:latin typeface="Times New Roman"/>
                <a:cs typeface="Times New Roman"/>
              </a:rPr>
              <a:t>H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r>
              <a:rPr sz="3200" b="1" i="1" spc="5" dirty="0">
                <a:latin typeface="Times New Roman"/>
                <a:cs typeface="Times New Roman"/>
              </a:rPr>
              <a:t>O</a:t>
            </a:r>
            <a:r>
              <a:rPr sz="3200" b="1" i="1" spc="-40" dirty="0">
                <a:latin typeface="Times New Roman"/>
                <a:cs typeface="Times New Roman"/>
              </a:rPr>
              <a:t> 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r>
              <a:rPr sz="3350" b="1" i="1" spc="-55" dirty="0">
                <a:latin typeface="Times New Roman"/>
                <a:cs typeface="Times New Roman"/>
              </a:rPr>
              <a:t> </a:t>
            </a:r>
            <a:r>
              <a:rPr sz="3200" b="1" i="1" spc="10" dirty="0">
                <a:latin typeface="Times New Roman"/>
                <a:cs typeface="Times New Roman"/>
              </a:rPr>
              <a:t>H</a:t>
            </a:r>
            <a:r>
              <a:rPr sz="3150" b="1" i="1" spc="15" baseline="25132" dirty="0">
                <a:latin typeface="Times New Roman"/>
                <a:cs typeface="Times New Roman"/>
              </a:rPr>
              <a:t>+</a:t>
            </a:r>
            <a:r>
              <a:rPr sz="3150" b="1" i="1" spc="375" baseline="25132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1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OH</a:t>
            </a:r>
            <a:r>
              <a:rPr sz="2400" b="1" baseline="24305" dirty="0">
                <a:latin typeface="Times New Roman"/>
                <a:cs typeface="Times New Roman"/>
              </a:rPr>
              <a:t>–</a:t>
            </a:r>
            <a:endParaRPr sz="2400" baseline="24305" dirty="0">
              <a:latin typeface="Times New Roman"/>
              <a:cs typeface="Times New Roman"/>
            </a:endParaRPr>
          </a:p>
          <a:p>
            <a:pPr marL="192405">
              <a:lnSpc>
                <a:spcPct val="100000"/>
              </a:lnSpc>
              <a:spcBef>
                <a:spcPts val="1830"/>
              </a:spcBef>
            </a:pPr>
            <a:r>
              <a:rPr sz="2400" spc="-10" dirty="0">
                <a:latin typeface="Times New Roman"/>
                <a:cs typeface="Times New Roman"/>
              </a:rPr>
              <a:t>Запишем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выражение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константы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диссоциации </a:t>
            </a:r>
            <a:r>
              <a:rPr sz="2400" spc="-5" dirty="0">
                <a:latin typeface="Times New Roman"/>
                <a:cs typeface="Times New Roman"/>
              </a:rPr>
              <a:t>К</a:t>
            </a:r>
            <a:r>
              <a:rPr sz="2400" spc="-7" baseline="-20833" dirty="0">
                <a:latin typeface="Times New Roman"/>
                <a:cs typeface="Times New Roman"/>
              </a:rPr>
              <a:t>Д</a:t>
            </a:r>
            <a:r>
              <a:rPr sz="2400" spc="-5" dirty="0">
                <a:latin typeface="Times New Roman"/>
                <a:cs typeface="Times New Roman"/>
              </a:rPr>
              <a:t>: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578353" y="5427650"/>
            <a:ext cx="1652270" cy="0"/>
          </a:xfrm>
          <a:custGeom>
            <a:avLst/>
            <a:gdLst/>
            <a:ahLst/>
            <a:cxnLst/>
            <a:rect l="l" t="t" r="r" b="b"/>
            <a:pathLst>
              <a:path w="1652270">
                <a:moveTo>
                  <a:pt x="0" y="0"/>
                </a:moveTo>
                <a:lnTo>
                  <a:pt x="1651835" y="0"/>
                </a:lnTo>
              </a:path>
            </a:pathLst>
          </a:custGeom>
          <a:ln w="1331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77543" y="5177645"/>
            <a:ext cx="875030" cy="4044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50" spc="-85" dirty="0">
                <a:latin typeface="Times New Roman"/>
                <a:cs typeface="Times New Roman"/>
              </a:rPr>
              <a:t>29</a:t>
            </a:r>
            <a:r>
              <a:rPr sz="2450" spc="40" dirty="0">
                <a:latin typeface="Times New Roman"/>
                <a:cs typeface="Times New Roman"/>
              </a:rPr>
              <a:t>8</a:t>
            </a:r>
            <a:r>
              <a:rPr sz="2450" spc="-310" dirty="0">
                <a:latin typeface="Times New Roman"/>
                <a:cs typeface="Times New Roman"/>
              </a:rPr>
              <a:t> </a:t>
            </a:r>
            <a:r>
              <a:rPr sz="2450" i="1" spc="55" dirty="0">
                <a:latin typeface="Times New Roman"/>
                <a:cs typeface="Times New Roman"/>
              </a:rPr>
              <a:t>К</a:t>
            </a:r>
            <a:r>
              <a:rPr sz="2450" i="1" spc="-330" dirty="0">
                <a:latin typeface="Times New Roman"/>
                <a:cs typeface="Times New Roman"/>
              </a:rPr>
              <a:t> </a:t>
            </a:r>
            <a:r>
              <a:rPr sz="2450" spc="25" dirty="0">
                <a:latin typeface="Times New Roman"/>
                <a:cs typeface="Times New Roman"/>
              </a:rPr>
              <a:t>)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43266" y="5177645"/>
            <a:ext cx="640080" cy="4044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50" spc="85" dirty="0">
                <a:latin typeface="Times New Roman"/>
                <a:cs typeface="Times New Roman"/>
              </a:rPr>
              <a:t>(</a:t>
            </a:r>
            <a:r>
              <a:rPr sz="2450" i="1" spc="80" dirty="0">
                <a:latin typeface="Times New Roman"/>
                <a:cs typeface="Times New Roman"/>
              </a:rPr>
              <a:t>при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302940" y="5177645"/>
            <a:ext cx="1010919" cy="4044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2450" spc="45" dirty="0">
                <a:latin typeface="Symbol"/>
                <a:cs typeface="Symbol"/>
              </a:rPr>
              <a:t></a:t>
            </a:r>
            <a:r>
              <a:rPr sz="2450" spc="-310" dirty="0">
                <a:latin typeface="Times New Roman"/>
                <a:cs typeface="Times New Roman"/>
              </a:rPr>
              <a:t> </a:t>
            </a:r>
            <a:r>
              <a:rPr sz="2450" spc="-204" dirty="0">
                <a:latin typeface="Times New Roman"/>
                <a:cs typeface="Times New Roman"/>
              </a:rPr>
              <a:t>1</a:t>
            </a:r>
            <a:r>
              <a:rPr sz="2450" spc="-65" dirty="0">
                <a:latin typeface="Times New Roman"/>
                <a:cs typeface="Times New Roman"/>
              </a:rPr>
              <a:t>,</a:t>
            </a:r>
            <a:r>
              <a:rPr sz="2450" spc="40" dirty="0">
                <a:latin typeface="Times New Roman"/>
                <a:cs typeface="Times New Roman"/>
              </a:rPr>
              <a:t>8</a:t>
            </a:r>
            <a:r>
              <a:rPr sz="2450" spc="-380" dirty="0">
                <a:latin typeface="Times New Roman"/>
                <a:cs typeface="Times New Roman"/>
              </a:rPr>
              <a:t> </a:t>
            </a:r>
            <a:r>
              <a:rPr sz="2450" spc="50" dirty="0">
                <a:latin typeface="Symbol"/>
                <a:cs typeface="Symbol"/>
              </a:rPr>
              <a:t></a:t>
            </a:r>
            <a:r>
              <a:rPr sz="2450" spc="-85" dirty="0">
                <a:latin typeface="Times New Roman"/>
                <a:cs typeface="Times New Roman"/>
              </a:rPr>
              <a:t>10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536367" y="4978791"/>
            <a:ext cx="1732914" cy="4044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5"/>
              </a:spcBef>
            </a:pPr>
            <a:r>
              <a:rPr sz="2450" spc="165" dirty="0">
                <a:latin typeface="Times New Roman"/>
                <a:cs typeface="Times New Roman"/>
              </a:rPr>
              <a:t>[</a:t>
            </a:r>
            <a:r>
              <a:rPr sz="2450" i="1" spc="60" dirty="0">
                <a:latin typeface="Times New Roman"/>
                <a:cs typeface="Times New Roman"/>
              </a:rPr>
              <a:t>H</a:t>
            </a:r>
            <a:r>
              <a:rPr sz="2450" i="1" spc="-180" dirty="0">
                <a:latin typeface="Times New Roman"/>
                <a:cs typeface="Times New Roman"/>
              </a:rPr>
              <a:t> </a:t>
            </a:r>
            <a:r>
              <a:rPr sz="2175" spc="22" baseline="42145" dirty="0">
                <a:latin typeface="Symbol"/>
                <a:cs typeface="Symbol"/>
              </a:rPr>
              <a:t></a:t>
            </a:r>
            <a:r>
              <a:rPr sz="2175" spc="-60" baseline="42145" dirty="0">
                <a:latin typeface="Times New Roman"/>
                <a:cs typeface="Times New Roman"/>
              </a:rPr>
              <a:t> </a:t>
            </a:r>
            <a:r>
              <a:rPr sz="2450" spc="204" dirty="0">
                <a:latin typeface="Times New Roman"/>
                <a:cs typeface="Times New Roman"/>
              </a:rPr>
              <a:t>]</a:t>
            </a:r>
            <a:r>
              <a:rPr sz="2450" spc="130" dirty="0">
                <a:latin typeface="Symbol"/>
                <a:cs typeface="Symbol"/>
              </a:rPr>
              <a:t></a:t>
            </a:r>
            <a:r>
              <a:rPr sz="2450" spc="5" dirty="0">
                <a:latin typeface="Times New Roman"/>
                <a:cs typeface="Times New Roman"/>
              </a:rPr>
              <a:t>[</a:t>
            </a:r>
            <a:r>
              <a:rPr sz="2450" i="1" spc="30" dirty="0">
                <a:latin typeface="Times New Roman"/>
                <a:cs typeface="Times New Roman"/>
              </a:rPr>
              <a:t>O</a:t>
            </a:r>
            <a:r>
              <a:rPr sz="2450" i="1" spc="60" dirty="0">
                <a:latin typeface="Times New Roman"/>
                <a:cs typeface="Times New Roman"/>
              </a:rPr>
              <a:t>H</a:t>
            </a:r>
            <a:r>
              <a:rPr sz="2450" i="1" spc="-165" dirty="0">
                <a:latin typeface="Times New Roman"/>
                <a:cs typeface="Times New Roman"/>
              </a:rPr>
              <a:t> </a:t>
            </a:r>
            <a:r>
              <a:rPr sz="2175" spc="22" baseline="42145" dirty="0">
                <a:latin typeface="Symbol"/>
                <a:cs typeface="Symbol"/>
              </a:rPr>
              <a:t></a:t>
            </a:r>
            <a:r>
              <a:rPr sz="2175" spc="-97" baseline="42145" dirty="0">
                <a:latin typeface="Times New Roman"/>
                <a:cs typeface="Times New Roman"/>
              </a:rPr>
              <a:t> </a:t>
            </a:r>
            <a:r>
              <a:rPr sz="2450" spc="25" dirty="0">
                <a:latin typeface="Times New Roman"/>
                <a:cs typeface="Times New Roman"/>
              </a:rPr>
              <a:t>]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27551" y="5168330"/>
            <a:ext cx="325755" cy="2463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50" spc="-65" dirty="0">
                <a:latin typeface="Symbol"/>
                <a:cs typeface="Symbol"/>
              </a:rPr>
              <a:t></a:t>
            </a:r>
            <a:r>
              <a:rPr sz="1450" spc="85" dirty="0">
                <a:latin typeface="Times New Roman"/>
                <a:cs typeface="Times New Roman"/>
              </a:rPr>
              <a:t>16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59813" y="5634452"/>
            <a:ext cx="119380" cy="2463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50" spc="10" dirty="0">
                <a:latin typeface="Times New Roman"/>
                <a:cs typeface="Times New Roman"/>
              </a:rPr>
              <a:t>2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74060" y="5424005"/>
            <a:ext cx="858519" cy="40449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  <a:tabLst>
                <a:tab pos="497205" algn="l"/>
              </a:tabLst>
            </a:pPr>
            <a:r>
              <a:rPr sz="2450" spc="160" dirty="0">
                <a:latin typeface="Times New Roman"/>
                <a:cs typeface="Times New Roman"/>
              </a:rPr>
              <a:t>[</a:t>
            </a:r>
            <a:r>
              <a:rPr sz="2450" i="1" spc="60" dirty="0">
                <a:latin typeface="Times New Roman"/>
                <a:cs typeface="Times New Roman"/>
              </a:rPr>
              <a:t>H</a:t>
            </a:r>
            <a:r>
              <a:rPr sz="2450" i="1" dirty="0">
                <a:latin typeface="Times New Roman"/>
                <a:cs typeface="Times New Roman"/>
              </a:rPr>
              <a:t>	</a:t>
            </a:r>
            <a:r>
              <a:rPr sz="2450" i="1" spc="120" dirty="0">
                <a:latin typeface="Times New Roman"/>
                <a:cs typeface="Times New Roman"/>
              </a:rPr>
              <a:t>O</a:t>
            </a:r>
            <a:r>
              <a:rPr sz="2450" spc="25" dirty="0">
                <a:latin typeface="Times New Roman"/>
                <a:cs typeface="Times New Roman"/>
              </a:rPr>
              <a:t>]</a:t>
            </a:r>
            <a:endParaRPr sz="2450">
              <a:latin typeface="Times New Roman"/>
              <a:cs typeface="Times New Roman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242527" y="5256164"/>
            <a:ext cx="1295400" cy="41402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8100">
              <a:lnSpc>
                <a:spcPts val="2375"/>
              </a:lnSpc>
              <a:spcBef>
                <a:spcPts val="135"/>
              </a:spcBef>
            </a:pPr>
            <a:r>
              <a:rPr sz="3675" i="1" spc="600" baseline="13605" dirty="0">
                <a:latin typeface="Times New Roman"/>
                <a:cs typeface="Times New Roman"/>
              </a:rPr>
              <a:t>К</a:t>
            </a:r>
            <a:r>
              <a:rPr sz="1450" i="1" spc="15" dirty="0">
                <a:latin typeface="Times New Roman"/>
                <a:cs typeface="Times New Roman"/>
              </a:rPr>
              <a:t>Д</a:t>
            </a:r>
            <a:r>
              <a:rPr sz="1450" i="1" spc="-90" dirty="0">
                <a:latin typeface="Times New Roman"/>
                <a:cs typeface="Times New Roman"/>
              </a:rPr>
              <a:t> </a:t>
            </a:r>
            <a:r>
              <a:rPr sz="1450" spc="5" dirty="0">
                <a:latin typeface="Times New Roman"/>
                <a:cs typeface="Times New Roman"/>
              </a:rPr>
              <a:t>(</a:t>
            </a:r>
            <a:r>
              <a:rPr sz="1450" spc="-210" dirty="0">
                <a:latin typeface="Times New Roman"/>
                <a:cs typeface="Times New Roman"/>
              </a:rPr>
              <a:t> </a:t>
            </a:r>
            <a:r>
              <a:rPr sz="1450" i="1" spc="20" dirty="0">
                <a:latin typeface="Times New Roman"/>
                <a:cs typeface="Times New Roman"/>
              </a:rPr>
              <a:t>Н</a:t>
            </a:r>
            <a:r>
              <a:rPr sz="1450" i="1" dirty="0">
                <a:latin typeface="Times New Roman"/>
                <a:cs typeface="Times New Roman"/>
              </a:rPr>
              <a:t> </a:t>
            </a:r>
            <a:r>
              <a:rPr sz="1450" i="1" spc="-10" dirty="0">
                <a:latin typeface="Times New Roman"/>
                <a:cs typeface="Times New Roman"/>
              </a:rPr>
              <a:t> </a:t>
            </a:r>
            <a:r>
              <a:rPr sz="1450" i="1" spc="135" dirty="0">
                <a:latin typeface="Times New Roman"/>
                <a:cs typeface="Times New Roman"/>
              </a:rPr>
              <a:t>О</a:t>
            </a:r>
            <a:r>
              <a:rPr sz="1450" spc="5" dirty="0">
                <a:latin typeface="Times New Roman"/>
                <a:cs typeface="Times New Roman"/>
              </a:rPr>
              <a:t>)</a:t>
            </a:r>
            <a:r>
              <a:rPr sz="1450" dirty="0">
                <a:latin typeface="Times New Roman"/>
                <a:cs typeface="Times New Roman"/>
              </a:rPr>
              <a:t> </a:t>
            </a:r>
            <a:r>
              <a:rPr sz="1450" spc="125" dirty="0">
                <a:latin typeface="Times New Roman"/>
                <a:cs typeface="Times New Roman"/>
              </a:rPr>
              <a:t> </a:t>
            </a:r>
            <a:r>
              <a:rPr sz="3675" spc="67" baseline="13605" dirty="0">
                <a:latin typeface="Symbol"/>
                <a:cs typeface="Symbol"/>
              </a:rPr>
              <a:t></a:t>
            </a:r>
            <a:endParaRPr sz="3675" baseline="13605">
              <a:latin typeface="Symbol"/>
              <a:cs typeface="Symbol"/>
            </a:endParaRPr>
          </a:p>
          <a:p>
            <a:pPr marL="146050" algn="ctr">
              <a:lnSpc>
                <a:spcPts val="635"/>
              </a:lnSpc>
            </a:pPr>
            <a:r>
              <a:rPr sz="1000" spc="25" dirty="0">
                <a:latin typeface="Times New Roman"/>
                <a:cs typeface="Times New Roman"/>
              </a:rPr>
              <a:t>2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227701" y="1016000"/>
            <a:ext cx="3658235" cy="13068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400" i="1" spc="-5" dirty="0">
                <a:latin typeface="Times New Roman"/>
                <a:cs typeface="Times New Roman"/>
              </a:rPr>
              <a:t>Базовые</a:t>
            </a:r>
            <a:r>
              <a:rPr sz="1400" i="1" spc="-45" dirty="0">
                <a:latin typeface="Times New Roman"/>
                <a:cs typeface="Times New Roman"/>
              </a:rPr>
              <a:t> </a:t>
            </a:r>
            <a:r>
              <a:rPr sz="1400" i="1" dirty="0">
                <a:latin typeface="Times New Roman"/>
                <a:cs typeface="Times New Roman"/>
              </a:rPr>
              <a:t>знания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spc="-5" dirty="0">
                <a:latin typeface="Times New Roman"/>
                <a:cs typeface="Times New Roman"/>
              </a:rPr>
              <a:t>Соли MAn подвергаются </a:t>
            </a:r>
            <a:r>
              <a:rPr sz="1400" spc="-25" dirty="0">
                <a:latin typeface="Times New Roman"/>
                <a:cs typeface="Times New Roman"/>
              </a:rPr>
              <a:t>гидролизу.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≈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нейтральная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Сильный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слабый:</a:t>
            </a:r>
            <a:r>
              <a:rPr sz="1400" spc="-3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щелочная,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3200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Слабый</a:t>
            </a:r>
            <a:r>
              <a:rPr sz="1400" spc="-2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+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сильный:</a:t>
            </a:r>
            <a:r>
              <a:rPr sz="1400" spc="-40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среда</a:t>
            </a:r>
            <a:r>
              <a:rPr sz="1400" spc="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–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кислая,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  <a:p>
            <a:pPr marL="202565" indent="-190500">
              <a:lnSpc>
                <a:spcPct val="100000"/>
              </a:lnSpc>
              <a:buAutoNum type="arabicParenR"/>
              <a:tabLst>
                <a:tab pos="203200" algn="l"/>
              </a:tabLst>
            </a:pP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кислотах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&lt;</a:t>
            </a:r>
            <a:r>
              <a:rPr sz="1400" spc="-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7,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в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spc="-5" dirty="0">
                <a:latin typeface="Times New Roman"/>
                <a:cs typeface="Times New Roman"/>
              </a:rPr>
              <a:t>щелочах</a:t>
            </a:r>
            <a:r>
              <a:rPr sz="1400" spc="-2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pH</a:t>
            </a:r>
            <a:r>
              <a:rPr sz="1400" spc="-15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&gt;</a:t>
            </a:r>
            <a:r>
              <a:rPr sz="1400" spc="-10" dirty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7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6303" y="5943396"/>
            <a:ext cx="1827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Ответ</a:t>
            </a:r>
            <a:r>
              <a:rPr sz="2400" spc="-15" dirty="0">
                <a:latin typeface="Times New Roman"/>
                <a:cs typeface="Times New Roman"/>
              </a:rPr>
              <a:t>: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4213.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958164" y="5218469"/>
          <a:ext cx="5928358" cy="77984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30605"/>
                <a:gridCol w="1533525"/>
                <a:gridCol w="1597024"/>
                <a:gridCol w="1767204"/>
              </a:tblGrid>
              <a:tr h="454139">
                <a:tc>
                  <a:txBody>
                    <a:bodyPr/>
                    <a:lstStyle/>
                    <a:p>
                      <a:pPr marL="8763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HClO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L="1143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Fe(NO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R="107314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42545" marB="0"/>
                </a:tc>
                <a:tc>
                  <a:txBody>
                    <a:bodyPr/>
                    <a:lstStyle/>
                    <a:p>
                      <a:pPr marR="183515" algn="ctr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42545" marB="0"/>
                </a:tc>
              </a:tr>
              <a:tr h="325710">
                <a:tc>
                  <a:txBody>
                    <a:bodyPr/>
                    <a:lstStyle/>
                    <a:p>
                      <a:pPr marL="314325">
                        <a:lnSpc>
                          <a:spcPts val="246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2284">
                        <a:lnSpc>
                          <a:spcPts val="246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2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46685" algn="ctr">
                        <a:lnSpc>
                          <a:spcPts val="246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1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58115" algn="ctr">
                        <a:lnSpc>
                          <a:spcPts val="2465"/>
                        </a:lnSpc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282346" y="201294"/>
            <a:ext cx="8315959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3695" indent="-303530">
              <a:lnSpc>
                <a:spcPct val="100000"/>
              </a:lnSpc>
              <a:spcBef>
                <a:spcPts val="95"/>
              </a:spcBef>
              <a:buFont typeface="Times New Roman"/>
              <a:buAutoNum type="arabicPeriod" startAt="21"/>
              <a:tabLst>
                <a:tab pos="354330" algn="l"/>
              </a:tabLst>
            </a:pP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  <a:p>
            <a:pPr marL="2355215" lvl="1" indent="-220345">
              <a:lnSpc>
                <a:spcPct val="100000"/>
              </a:lnSpc>
              <a:buAutoNum type="arabicParenR"/>
              <a:tabLst>
                <a:tab pos="2355850" algn="l"/>
                <a:tab pos="3253104" algn="l"/>
                <a:tab pos="4542155" algn="l"/>
                <a:tab pos="5604510" algn="l"/>
              </a:tabLst>
            </a:pPr>
            <a:r>
              <a:rPr sz="1600" dirty="0">
                <a:latin typeface="Times New Roman"/>
                <a:cs typeface="Times New Roman"/>
              </a:rPr>
              <a:t>Na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4	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Fe(NO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r>
              <a:rPr sz="1600" spc="-5" dirty="0">
                <a:latin typeface="Times New Roman"/>
                <a:cs typeface="Times New Roman"/>
              </a:rPr>
              <a:t>)</a:t>
            </a:r>
            <a:r>
              <a:rPr sz="1575" spc="-7" baseline="-21164" dirty="0">
                <a:latin typeface="Times New Roman"/>
                <a:cs typeface="Times New Roman"/>
              </a:rPr>
              <a:t>2	</a:t>
            </a:r>
            <a:r>
              <a:rPr sz="1600" spc="-5" dirty="0">
                <a:latin typeface="Times New Roman"/>
                <a:cs typeface="Times New Roman"/>
              </a:rPr>
              <a:t>3)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K</a:t>
            </a:r>
            <a:r>
              <a:rPr sz="1575" baseline="-21164" dirty="0">
                <a:latin typeface="Times New Roman"/>
                <a:cs typeface="Times New Roman"/>
              </a:rPr>
              <a:t>2</a:t>
            </a:r>
            <a:r>
              <a:rPr sz="1600" dirty="0">
                <a:latin typeface="Times New Roman"/>
                <a:cs typeface="Times New Roman"/>
              </a:rPr>
              <a:t>SO</a:t>
            </a:r>
            <a:r>
              <a:rPr sz="1575" baseline="-21164" dirty="0">
                <a:latin typeface="Times New Roman"/>
                <a:cs typeface="Times New Roman"/>
              </a:rPr>
              <a:t>3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НClO</a:t>
            </a:r>
            <a:r>
              <a:rPr sz="1575" spc="-7" baseline="-21164" dirty="0">
                <a:latin typeface="Times New Roman"/>
                <a:cs typeface="Times New Roman"/>
              </a:rPr>
              <a:t>3</a:t>
            </a:r>
            <a:endParaRPr sz="1575" baseline="-21164">
              <a:latin typeface="Times New Roman"/>
              <a:cs typeface="Times New Roman"/>
            </a:endParaRPr>
          </a:p>
          <a:p>
            <a:pPr marL="50800">
              <a:lnSpc>
                <a:spcPct val="100000"/>
              </a:lnSpc>
            </a:pP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возрастания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учитывая,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9979" y="933068"/>
            <a:ext cx="4834890" cy="14497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92710">
              <a:lnSpc>
                <a:spcPts val="1770"/>
              </a:lnSpc>
              <a:spcBef>
                <a:spcPts val="95"/>
              </a:spcBef>
            </a:pPr>
            <a:r>
              <a:rPr sz="1600" spc="-15" dirty="0">
                <a:latin typeface="Times New Roman"/>
                <a:cs typeface="Times New Roman"/>
              </a:rPr>
              <a:t>что</a:t>
            </a:r>
            <a:r>
              <a:rPr sz="1600" spc="-10" dirty="0">
                <a:latin typeface="Times New Roman"/>
                <a:cs typeface="Times New Roman"/>
              </a:rPr>
              <a:t> концентрация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всех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</a:t>
            </a:r>
            <a:r>
              <a:rPr sz="1600" spc="-10" dirty="0">
                <a:latin typeface="Times New Roman"/>
                <a:cs typeface="Times New Roman"/>
              </a:rPr>
              <a:t> (моль/л)</a:t>
            </a:r>
            <a:r>
              <a:rPr sz="1600" spc="5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одинаковая.</a:t>
            </a:r>
            <a:endParaRPr sz="1600">
              <a:latin typeface="Times New Roman"/>
              <a:cs typeface="Times New Roman"/>
            </a:endParaRPr>
          </a:p>
          <a:p>
            <a:pPr marL="174625">
              <a:lnSpc>
                <a:spcPts val="2730"/>
              </a:lnSpc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  <a:p>
            <a:pPr marL="12700" marR="559435">
              <a:lnSpc>
                <a:spcPct val="100000"/>
              </a:lnSpc>
              <a:spcBef>
                <a:spcPts val="950"/>
              </a:spcBef>
            </a:pPr>
            <a:r>
              <a:rPr sz="2400" b="1" i="1" dirty="0">
                <a:latin typeface="Times New Roman"/>
                <a:cs typeface="Times New Roman"/>
              </a:rPr>
              <a:t>2-й </a:t>
            </a:r>
            <a:r>
              <a:rPr sz="2400" b="1" i="1" spc="-10" dirty="0">
                <a:latin typeface="Times New Roman"/>
                <a:cs typeface="Times New Roman"/>
              </a:rPr>
              <a:t>этап </a:t>
            </a:r>
            <a:r>
              <a:rPr sz="2400" b="1" i="1" dirty="0">
                <a:latin typeface="Times New Roman"/>
                <a:cs typeface="Times New Roman"/>
              </a:rPr>
              <a:t>– </a:t>
            </a:r>
            <a:r>
              <a:rPr sz="2400" spc="-25" dirty="0">
                <a:latin typeface="Times New Roman"/>
                <a:cs typeface="Times New Roman"/>
              </a:rPr>
              <a:t>находим </a:t>
            </a:r>
            <a:r>
              <a:rPr sz="2400" spc="-5" dirty="0">
                <a:latin typeface="Times New Roman"/>
                <a:cs typeface="Times New Roman"/>
              </a:rPr>
              <a:t>правильную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последовательность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6431" y="2544628"/>
            <a:ext cx="6478270" cy="4159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="1" spc="5" dirty="0">
                <a:latin typeface="Times New Roman"/>
                <a:cs typeface="Times New Roman"/>
              </a:rPr>
              <a:t>Шкала</a:t>
            </a:r>
            <a:r>
              <a:rPr sz="2550" b="1" dirty="0">
                <a:latin typeface="Times New Roman"/>
                <a:cs typeface="Times New Roman"/>
              </a:rPr>
              <a:t> рН</a:t>
            </a:r>
            <a:r>
              <a:rPr sz="2550" b="1" spc="10" dirty="0">
                <a:latin typeface="Times New Roman"/>
                <a:cs typeface="Times New Roman"/>
              </a:rPr>
              <a:t> </a:t>
            </a:r>
            <a:r>
              <a:rPr sz="2550" b="1" spc="5" dirty="0">
                <a:latin typeface="Times New Roman"/>
                <a:cs typeface="Times New Roman"/>
              </a:rPr>
              <a:t>водных</a:t>
            </a:r>
            <a:r>
              <a:rPr sz="2550" b="1" dirty="0">
                <a:latin typeface="Times New Roman"/>
                <a:cs typeface="Times New Roman"/>
              </a:rPr>
              <a:t> растворов</a:t>
            </a:r>
            <a:r>
              <a:rPr sz="2550" b="1" spc="15" dirty="0">
                <a:latin typeface="Times New Roman"/>
                <a:cs typeface="Times New Roman"/>
              </a:rPr>
              <a:t> </a:t>
            </a:r>
            <a:r>
              <a:rPr sz="2550" b="1" dirty="0">
                <a:latin typeface="Times New Roman"/>
                <a:cs typeface="Times New Roman"/>
              </a:rPr>
              <a:t>электролитов</a:t>
            </a:r>
            <a:endParaRPr sz="255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76737" y="3236764"/>
            <a:ext cx="6878320" cy="145415"/>
            <a:chOff x="1576737" y="3236764"/>
            <a:chExt cx="6878320" cy="145415"/>
          </a:xfrm>
        </p:grpSpPr>
        <p:sp>
          <p:nvSpPr>
            <p:cNvPr id="10" name="object 10"/>
            <p:cNvSpPr/>
            <p:nvPr/>
          </p:nvSpPr>
          <p:spPr>
            <a:xfrm>
              <a:off x="1589722" y="3296251"/>
              <a:ext cx="6807200" cy="0"/>
            </a:xfrm>
            <a:custGeom>
              <a:avLst/>
              <a:gdLst/>
              <a:ahLst/>
              <a:cxnLst/>
              <a:rect l="l" t="t" r="r" b="b"/>
              <a:pathLst>
                <a:path w="6807200">
                  <a:moveTo>
                    <a:pt x="680664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76737" y="3281188"/>
              <a:ext cx="6817359" cy="19685"/>
            </a:xfrm>
            <a:custGeom>
              <a:avLst/>
              <a:gdLst/>
              <a:ahLst/>
              <a:cxnLst/>
              <a:rect l="l" t="t" r="r" b="b"/>
              <a:pathLst>
                <a:path w="6817359" h="19685">
                  <a:moveTo>
                    <a:pt x="6816789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6816789" y="19560"/>
                  </a:lnTo>
                  <a:lnTo>
                    <a:pt x="68167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95210" y="3303117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7962" y="3290700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58441" y="3320571"/>
              <a:ext cx="0" cy="61594"/>
            </a:xfrm>
            <a:custGeom>
              <a:avLst/>
              <a:gdLst/>
              <a:ahLst/>
              <a:cxnLst/>
              <a:rect l="l" t="t" r="r" b="b"/>
              <a:pathLst>
                <a:path h="61595">
                  <a:moveTo>
                    <a:pt x="0" y="6131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43346" y="3308151"/>
              <a:ext cx="19685" cy="71755"/>
            </a:xfrm>
            <a:custGeom>
              <a:avLst/>
              <a:gdLst/>
              <a:ahLst/>
              <a:cxnLst/>
              <a:rect l="l" t="t" r="r" b="b"/>
              <a:pathLst>
                <a:path w="19685" h="71754">
                  <a:moveTo>
                    <a:pt x="19611" y="0"/>
                  </a:moveTo>
                  <a:lnTo>
                    <a:pt x="0" y="0"/>
                  </a:lnTo>
                  <a:lnTo>
                    <a:pt x="0" y="71369"/>
                  </a:lnTo>
                  <a:lnTo>
                    <a:pt x="19611" y="71369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23265" y="3320571"/>
              <a:ext cx="0" cy="61594"/>
            </a:xfrm>
            <a:custGeom>
              <a:avLst/>
              <a:gdLst/>
              <a:ahLst/>
              <a:cxnLst/>
              <a:rect l="l" t="t" r="r" b="b"/>
              <a:pathLst>
                <a:path h="61595">
                  <a:moveTo>
                    <a:pt x="0" y="6131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06039" y="3308151"/>
              <a:ext cx="19685" cy="71755"/>
            </a:xfrm>
            <a:custGeom>
              <a:avLst/>
              <a:gdLst/>
              <a:ahLst/>
              <a:cxnLst/>
              <a:rect l="l" t="t" r="r" b="b"/>
              <a:pathLst>
                <a:path w="19685" h="71754">
                  <a:moveTo>
                    <a:pt x="19611" y="0"/>
                  </a:moveTo>
                  <a:lnTo>
                    <a:pt x="0" y="0"/>
                  </a:lnTo>
                  <a:lnTo>
                    <a:pt x="0" y="71369"/>
                  </a:lnTo>
                  <a:lnTo>
                    <a:pt x="19611" y="71369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86646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68774" y="329810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41845" y="3303117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24189" y="3290700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04581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89508" y="329810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9900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52243" y="329810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88050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370824" y="329810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51216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36143" y="329810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06415" y="3303117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91342" y="3290700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940172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24884" y="329810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771950" y="3303117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54078" y="3290700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4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34686" y="3303117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216813" y="3290700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4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97421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682133" y="329810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4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159941" y="331052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144865" y="3236772"/>
              <a:ext cx="310515" cy="135890"/>
            </a:xfrm>
            <a:custGeom>
              <a:avLst/>
              <a:gdLst/>
              <a:ahLst/>
              <a:cxnLst/>
              <a:rect l="l" t="t" r="r" b="b"/>
              <a:pathLst>
                <a:path w="310515" h="135889">
                  <a:moveTo>
                    <a:pt x="19608" y="61341"/>
                  </a:moveTo>
                  <a:lnTo>
                    <a:pt x="0" y="61341"/>
                  </a:lnTo>
                  <a:lnTo>
                    <a:pt x="0" y="135356"/>
                  </a:lnTo>
                  <a:lnTo>
                    <a:pt x="19608" y="135356"/>
                  </a:lnTo>
                  <a:lnTo>
                    <a:pt x="19608" y="61341"/>
                  </a:lnTo>
                  <a:close/>
                </a:path>
                <a:path w="310515" h="135889">
                  <a:moveTo>
                    <a:pt x="310070" y="53936"/>
                  </a:moveTo>
                  <a:lnTo>
                    <a:pt x="106146" y="0"/>
                  </a:lnTo>
                  <a:lnTo>
                    <a:pt x="130479" y="53936"/>
                  </a:lnTo>
                  <a:lnTo>
                    <a:pt x="106146" y="105740"/>
                  </a:lnTo>
                  <a:lnTo>
                    <a:pt x="310070" y="539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143146" y="3296251"/>
              <a:ext cx="135255" cy="0"/>
            </a:xfrm>
            <a:custGeom>
              <a:avLst/>
              <a:gdLst/>
              <a:ahLst/>
              <a:cxnLst/>
              <a:rect l="l" t="t" r="r" b="b"/>
              <a:pathLst>
                <a:path w="135254">
                  <a:moveTo>
                    <a:pt x="13500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130011" y="3281188"/>
              <a:ext cx="145415" cy="19685"/>
            </a:xfrm>
            <a:custGeom>
              <a:avLst/>
              <a:gdLst/>
              <a:ahLst/>
              <a:cxnLst/>
              <a:rect l="l" t="t" r="r" b="b"/>
              <a:pathLst>
                <a:path w="145415" h="19685">
                  <a:moveTo>
                    <a:pt x="145230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145230" y="19560"/>
                  </a:lnTo>
                  <a:lnTo>
                    <a:pt x="1452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593709" y="3486411"/>
            <a:ext cx="56515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455295" algn="l"/>
              </a:tabLst>
            </a:pPr>
            <a:r>
              <a:rPr sz="1500" spc="5" dirty="0">
                <a:latin typeface="Times New Roman"/>
                <a:cs typeface="Times New Roman"/>
              </a:rPr>
              <a:t>0	1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529236" y="3417192"/>
            <a:ext cx="1591310" cy="67945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502284" algn="l"/>
                <a:tab pos="945515" algn="l"/>
                <a:tab pos="1386205" algn="l"/>
              </a:tabLst>
            </a:pPr>
            <a:r>
              <a:rPr sz="1500" spc="5" dirty="0">
                <a:latin typeface="Times New Roman"/>
                <a:cs typeface="Times New Roman"/>
              </a:rPr>
              <a:t>2	3	4	5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кислотная</a:t>
            </a:r>
            <a:r>
              <a:rPr sz="175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среда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395402" y="3486411"/>
            <a:ext cx="56515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455295" algn="l"/>
              </a:tabLst>
            </a:pPr>
            <a:r>
              <a:rPr sz="1500" spc="5" dirty="0">
                <a:latin typeface="Times New Roman"/>
                <a:cs typeface="Times New Roman"/>
              </a:rPr>
              <a:t>6	7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328409" y="3417192"/>
            <a:ext cx="2918460" cy="67945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455295" algn="l"/>
                <a:tab pos="895985" algn="l"/>
                <a:tab pos="1336675" algn="l"/>
                <a:tab pos="1829435" algn="l"/>
                <a:tab pos="2269490" algn="l"/>
                <a:tab pos="2710815" algn="l"/>
              </a:tabLst>
            </a:pPr>
            <a:r>
              <a:rPr sz="1500" spc="5" dirty="0">
                <a:latin typeface="Times New Roman"/>
                <a:cs typeface="Times New Roman"/>
              </a:rPr>
              <a:t>8	9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0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1</a:t>
            </a:r>
            <a:r>
              <a:rPr sz="1500" dirty="0">
                <a:latin typeface="Times New Roman"/>
                <a:cs typeface="Times New Roman"/>
              </a:rPr>
              <a:t>	1</a:t>
            </a:r>
            <a:r>
              <a:rPr sz="1500" spc="5" dirty="0">
                <a:latin typeface="Times New Roman"/>
                <a:cs typeface="Times New Roman"/>
              </a:rPr>
              <a:t>2</a:t>
            </a:r>
            <a:r>
              <a:rPr sz="1500" dirty="0">
                <a:latin typeface="Times New Roman"/>
                <a:cs typeface="Times New Roman"/>
              </a:rPr>
              <a:t>	1</a:t>
            </a:r>
            <a:r>
              <a:rPr sz="1500" spc="5" dirty="0">
                <a:latin typeface="Times New Roman"/>
                <a:cs typeface="Times New Roman"/>
              </a:rPr>
              <a:t>3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4</a:t>
            </a:r>
            <a:endParaRPr sz="1500">
              <a:latin typeface="Times New Roman"/>
              <a:cs typeface="Times New Roman"/>
            </a:endParaRPr>
          </a:p>
          <a:p>
            <a:pPr marL="645160">
              <a:lnSpc>
                <a:spcPct val="100000"/>
              </a:lnSpc>
              <a:spcBef>
                <a:spcPts val="680"/>
              </a:spcBef>
            </a:pP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щелочная</a:t>
            </a:r>
            <a:r>
              <a:rPr sz="175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50" spc="15" dirty="0">
                <a:solidFill>
                  <a:srgbClr val="FF0000"/>
                </a:solidFill>
                <a:latin typeface="Times New Roman"/>
                <a:cs typeface="Times New Roman"/>
              </a:rPr>
              <a:t>среда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069171" y="4519379"/>
            <a:ext cx="695325" cy="5238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459"/>
              </a:spcBef>
            </a:pPr>
            <a:r>
              <a:rPr sz="1750" spc="-10" dirty="0">
                <a:latin typeface="Times New Roman"/>
                <a:cs typeface="Times New Roman"/>
              </a:rPr>
              <a:t>с</a:t>
            </a:r>
            <a:r>
              <a:rPr sz="1750" spc="30" dirty="0">
                <a:latin typeface="Times New Roman"/>
                <a:cs typeface="Times New Roman"/>
              </a:rPr>
              <a:t>и</a:t>
            </a:r>
            <a:r>
              <a:rPr sz="1750" spc="-5" dirty="0">
                <a:latin typeface="Times New Roman"/>
                <a:cs typeface="Times New Roman"/>
              </a:rPr>
              <a:t>л</a:t>
            </a:r>
            <a:r>
              <a:rPr sz="1750" spc="10" dirty="0">
                <a:latin typeface="Times New Roman"/>
                <a:cs typeface="Times New Roman"/>
              </a:rPr>
              <a:t>ь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10" dirty="0">
                <a:latin typeface="Times New Roman"/>
                <a:cs typeface="Times New Roman"/>
              </a:rPr>
              <a:t>о  кислая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3442584" y="4519379"/>
            <a:ext cx="674370" cy="5238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459"/>
              </a:spcBef>
            </a:pPr>
            <a:r>
              <a:rPr sz="1750" spc="10" dirty="0">
                <a:latin typeface="Times New Roman"/>
                <a:cs typeface="Times New Roman"/>
              </a:rPr>
              <a:t>слабо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к</a:t>
            </a:r>
            <a:r>
              <a:rPr sz="1750" spc="25" dirty="0">
                <a:latin typeface="Times New Roman"/>
                <a:cs typeface="Times New Roman"/>
              </a:rPr>
              <a:t>и</a:t>
            </a:r>
            <a:r>
              <a:rPr sz="1750" spc="-5" dirty="0">
                <a:latin typeface="Times New Roman"/>
                <a:cs typeface="Times New Roman"/>
              </a:rPr>
              <a:t>с</a:t>
            </a:r>
            <a:r>
              <a:rPr sz="1750" spc="10" dirty="0">
                <a:latin typeface="Times New Roman"/>
                <a:cs typeface="Times New Roman"/>
              </a:rPr>
              <a:t>л</a:t>
            </a:r>
            <a:r>
              <a:rPr sz="1750" spc="20" dirty="0">
                <a:latin typeface="Times New Roman"/>
                <a:cs typeface="Times New Roman"/>
              </a:rPr>
              <a:t>а</a:t>
            </a:r>
            <a:r>
              <a:rPr sz="1750" spc="15" dirty="0">
                <a:latin typeface="Times New Roman"/>
                <a:cs typeface="Times New Roman"/>
              </a:rPr>
              <a:t>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392818" y="4519379"/>
            <a:ext cx="122301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50" spc="10" dirty="0">
                <a:latin typeface="Times New Roman"/>
                <a:cs typeface="Times New Roman"/>
              </a:rPr>
              <a:t>нейтральная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825597" y="4519379"/>
            <a:ext cx="964565" cy="5238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459"/>
              </a:spcBef>
            </a:pPr>
            <a:r>
              <a:rPr sz="1750" spc="10" dirty="0">
                <a:latin typeface="Times New Roman"/>
                <a:cs typeface="Times New Roman"/>
              </a:rPr>
              <a:t>слабо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щ</a:t>
            </a:r>
            <a:r>
              <a:rPr sz="1750" spc="15" dirty="0">
                <a:latin typeface="Times New Roman"/>
                <a:cs typeface="Times New Roman"/>
              </a:rPr>
              <a:t>е</a:t>
            </a:r>
            <a:r>
              <a:rPr sz="1750" spc="10" dirty="0">
                <a:latin typeface="Times New Roman"/>
                <a:cs typeface="Times New Roman"/>
              </a:rPr>
              <a:t>л</a:t>
            </a:r>
            <a:r>
              <a:rPr sz="1750" spc="15" dirty="0">
                <a:latin typeface="Times New Roman"/>
                <a:cs typeface="Times New Roman"/>
              </a:rPr>
              <a:t>о</a:t>
            </a:r>
            <a:r>
              <a:rPr sz="1750" spc="10" dirty="0">
                <a:latin typeface="Times New Roman"/>
                <a:cs typeface="Times New Roman"/>
              </a:rPr>
              <a:t>ч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20" dirty="0">
                <a:latin typeface="Times New Roman"/>
                <a:cs typeface="Times New Roman"/>
              </a:rPr>
              <a:t>а</a:t>
            </a:r>
            <a:r>
              <a:rPr sz="1750" spc="15" dirty="0">
                <a:latin typeface="Times New Roman"/>
                <a:cs typeface="Times New Roman"/>
              </a:rPr>
              <a:t>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142746" y="4519379"/>
            <a:ext cx="964565" cy="5238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459"/>
              </a:spcBef>
            </a:pPr>
            <a:r>
              <a:rPr sz="1750" spc="10" dirty="0">
                <a:latin typeface="Times New Roman"/>
                <a:cs typeface="Times New Roman"/>
              </a:rPr>
              <a:t>сильно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щ</a:t>
            </a:r>
            <a:r>
              <a:rPr sz="1750" spc="15" dirty="0">
                <a:latin typeface="Times New Roman"/>
                <a:cs typeface="Times New Roman"/>
              </a:rPr>
              <a:t>е</a:t>
            </a:r>
            <a:r>
              <a:rPr sz="1750" spc="10" dirty="0">
                <a:latin typeface="Times New Roman"/>
                <a:cs typeface="Times New Roman"/>
              </a:rPr>
              <a:t>л</a:t>
            </a:r>
            <a:r>
              <a:rPr sz="1750" spc="15" dirty="0">
                <a:latin typeface="Times New Roman"/>
                <a:cs typeface="Times New Roman"/>
              </a:rPr>
              <a:t>о</a:t>
            </a:r>
            <a:r>
              <a:rPr sz="1750" spc="10" dirty="0">
                <a:latin typeface="Times New Roman"/>
                <a:cs typeface="Times New Roman"/>
              </a:rPr>
              <a:t>ч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20" dirty="0">
                <a:latin typeface="Times New Roman"/>
                <a:cs typeface="Times New Roman"/>
              </a:rPr>
              <a:t>а</a:t>
            </a:r>
            <a:r>
              <a:rPr sz="1750" spc="15" dirty="0">
                <a:latin typeface="Times New Roman"/>
                <a:cs typeface="Times New Roman"/>
              </a:rPr>
              <a:t>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87898" y="3189025"/>
            <a:ext cx="461009" cy="4159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="1" spc="15" dirty="0">
                <a:latin typeface="Times New Roman"/>
                <a:cs typeface="Times New Roman"/>
              </a:rPr>
              <a:t>p</a:t>
            </a:r>
            <a:r>
              <a:rPr sz="2550" b="1" spc="5" dirty="0">
                <a:latin typeface="Times New Roman"/>
                <a:cs typeface="Times New Roman"/>
              </a:rPr>
              <a:t>H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606784" y="4433075"/>
            <a:ext cx="1167130" cy="64008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>
              <a:lnSpc>
                <a:spcPts val="2210"/>
              </a:lnSpc>
              <a:spcBef>
                <a:spcPts val="525"/>
              </a:spcBef>
            </a:pPr>
            <a:r>
              <a:rPr sz="2200" b="1" spc="-5" dirty="0">
                <a:latin typeface="Times New Roman"/>
                <a:cs typeface="Times New Roman"/>
              </a:rPr>
              <a:t>Среда 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р</a:t>
            </a:r>
            <a:r>
              <a:rPr sz="2200" b="1" dirty="0">
                <a:latin typeface="Times New Roman"/>
                <a:cs typeface="Times New Roman"/>
              </a:rPr>
              <a:t>а</a:t>
            </a:r>
            <a:r>
              <a:rPr sz="2200" b="1" spc="-15" dirty="0">
                <a:latin typeface="Times New Roman"/>
                <a:cs typeface="Times New Roman"/>
              </a:rPr>
              <a:t>с</a:t>
            </a:r>
            <a:r>
              <a:rPr sz="2200" b="1" dirty="0">
                <a:latin typeface="Times New Roman"/>
                <a:cs typeface="Times New Roman"/>
              </a:rPr>
              <a:t>т</a:t>
            </a:r>
            <a:r>
              <a:rPr sz="2200" b="1" spc="-10" dirty="0">
                <a:latin typeface="Times New Roman"/>
                <a:cs typeface="Times New Roman"/>
              </a:rPr>
              <a:t>в</a:t>
            </a:r>
            <a:r>
              <a:rPr sz="2200" b="1" spc="-5" dirty="0">
                <a:latin typeface="Times New Roman"/>
                <a:cs typeface="Times New Roman"/>
              </a:rPr>
              <a:t>ора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5124276" y="4136565"/>
            <a:ext cx="2992120" cy="106045"/>
            <a:chOff x="5124276" y="4136565"/>
            <a:chExt cx="2992120" cy="106045"/>
          </a:xfrm>
        </p:grpSpPr>
        <p:sp>
          <p:nvSpPr>
            <p:cNvPr id="56" name="object 56"/>
            <p:cNvSpPr/>
            <p:nvPr/>
          </p:nvSpPr>
          <p:spPr>
            <a:xfrm>
              <a:off x="7911240" y="4136565"/>
              <a:ext cx="205104" cy="106045"/>
            </a:xfrm>
            <a:custGeom>
              <a:avLst/>
              <a:gdLst/>
              <a:ahLst/>
              <a:cxnLst/>
              <a:rect l="l" t="t" r="r" b="b"/>
              <a:pathLst>
                <a:path w="205104" h="106045">
                  <a:moveTo>
                    <a:pt x="0" y="0"/>
                  </a:moveTo>
                  <a:lnTo>
                    <a:pt x="24331" y="53934"/>
                  </a:lnTo>
                  <a:lnTo>
                    <a:pt x="0" y="105738"/>
                  </a:lnTo>
                  <a:lnTo>
                    <a:pt x="204559" y="539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137195" y="4198162"/>
              <a:ext cx="2801620" cy="0"/>
            </a:xfrm>
            <a:custGeom>
              <a:avLst/>
              <a:gdLst/>
              <a:ahLst/>
              <a:cxnLst/>
              <a:rect l="l" t="t" r="r" b="b"/>
              <a:pathLst>
                <a:path w="2801620">
                  <a:moveTo>
                    <a:pt x="280139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124276" y="4180969"/>
              <a:ext cx="2811780" cy="19685"/>
            </a:xfrm>
            <a:custGeom>
              <a:avLst/>
              <a:gdLst/>
              <a:ahLst/>
              <a:cxnLst/>
              <a:rect l="l" t="t" r="r" b="b"/>
              <a:pathLst>
                <a:path w="2811779" h="19685">
                  <a:moveTo>
                    <a:pt x="2811295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2811295" y="19560"/>
                  </a:lnTo>
                  <a:lnTo>
                    <a:pt x="281129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1680632" y="4136565"/>
            <a:ext cx="2991485" cy="106045"/>
            <a:chOff x="1680632" y="4136565"/>
            <a:chExt cx="2991485" cy="106045"/>
          </a:xfrm>
        </p:grpSpPr>
        <p:sp>
          <p:nvSpPr>
            <p:cNvPr id="60" name="object 60"/>
            <p:cNvSpPr/>
            <p:nvPr/>
          </p:nvSpPr>
          <p:spPr>
            <a:xfrm>
              <a:off x="1680632" y="4136565"/>
              <a:ext cx="207010" cy="106045"/>
            </a:xfrm>
            <a:custGeom>
              <a:avLst/>
              <a:gdLst/>
              <a:ahLst/>
              <a:cxnLst/>
              <a:rect l="l" t="t" r="r" b="b"/>
              <a:pathLst>
                <a:path w="207010" h="106045">
                  <a:moveTo>
                    <a:pt x="206712" y="0"/>
                  </a:moveTo>
                  <a:lnTo>
                    <a:pt x="0" y="53934"/>
                  </a:lnTo>
                  <a:lnTo>
                    <a:pt x="206712" y="105738"/>
                  </a:lnTo>
                  <a:lnTo>
                    <a:pt x="179667" y="53934"/>
                  </a:lnTo>
                  <a:lnTo>
                    <a:pt x="2067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870119" y="4198162"/>
              <a:ext cx="2802255" cy="0"/>
            </a:xfrm>
            <a:custGeom>
              <a:avLst/>
              <a:gdLst/>
              <a:ahLst/>
              <a:cxnLst/>
              <a:rect l="l" t="t" r="r" b="b"/>
              <a:pathLst>
                <a:path w="2802254">
                  <a:moveTo>
                    <a:pt x="0" y="0"/>
                  </a:moveTo>
                  <a:lnTo>
                    <a:pt x="2801756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860300" y="4180969"/>
              <a:ext cx="2811780" cy="19685"/>
            </a:xfrm>
            <a:custGeom>
              <a:avLst/>
              <a:gdLst/>
              <a:ahLst/>
              <a:cxnLst/>
              <a:rect l="l" t="t" r="r" b="b"/>
              <a:pathLst>
                <a:path w="2811779" h="19685">
                  <a:moveTo>
                    <a:pt x="2811295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2811295" y="19560"/>
                  </a:lnTo>
                  <a:lnTo>
                    <a:pt x="281129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4792028" y="3765436"/>
            <a:ext cx="106045" cy="523875"/>
            <a:chOff x="4792028" y="3765436"/>
            <a:chExt cx="106045" cy="523875"/>
          </a:xfrm>
        </p:grpSpPr>
        <p:sp>
          <p:nvSpPr>
            <p:cNvPr id="64" name="object 64"/>
            <p:cNvSpPr/>
            <p:nvPr/>
          </p:nvSpPr>
          <p:spPr>
            <a:xfrm>
              <a:off x="4792028" y="4082652"/>
              <a:ext cx="106045" cy="206375"/>
            </a:xfrm>
            <a:custGeom>
              <a:avLst/>
              <a:gdLst/>
              <a:ahLst/>
              <a:cxnLst/>
              <a:rect l="l" t="t" r="r" b="b"/>
              <a:pathLst>
                <a:path w="106045" h="206375">
                  <a:moveTo>
                    <a:pt x="105940" y="0"/>
                  </a:moveTo>
                  <a:lnTo>
                    <a:pt x="54046" y="26945"/>
                  </a:lnTo>
                  <a:lnTo>
                    <a:pt x="0" y="0"/>
                  </a:lnTo>
                  <a:lnTo>
                    <a:pt x="54046" y="206161"/>
                  </a:lnTo>
                  <a:lnTo>
                    <a:pt x="1059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53611" y="3777876"/>
              <a:ext cx="0" cy="334645"/>
            </a:xfrm>
            <a:custGeom>
              <a:avLst/>
              <a:gdLst/>
              <a:ahLst/>
              <a:cxnLst/>
              <a:rect l="l" t="t" r="r" b="b"/>
              <a:pathLst>
                <a:path h="334645">
                  <a:moveTo>
                    <a:pt x="0" y="33462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4836385" y="3765436"/>
              <a:ext cx="19685" cy="344170"/>
            </a:xfrm>
            <a:custGeom>
              <a:avLst/>
              <a:gdLst/>
              <a:ahLst/>
              <a:cxnLst/>
              <a:rect l="l" t="t" r="r" b="b"/>
              <a:pathLst>
                <a:path w="19685" h="344170">
                  <a:moveTo>
                    <a:pt x="19611" y="0"/>
                  </a:moveTo>
                  <a:lnTo>
                    <a:pt x="0" y="0"/>
                  </a:lnTo>
                  <a:lnTo>
                    <a:pt x="0" y="344162"/>
                  </a:lnTo>
                  <a:lnTo>
                    <a:pt x="19611" y="34416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471877" y="5070716"/>
            <a:ext cx="19685" cy="41910"/>
            <a:chOff x="471877" y="5070716"/>
            <a:chExt cx="19685" cy="41910"/>
          </a:xfrm>
        </p:grpSpPr>
        <p:sp>
          <p:nvSpPr>
            <p:cNvPr id="68" name="object 68"/>
            <p:cNvSpPr/>
            <p:nvPr/>
          </p:nvSpPr>
          <p:spPr>
            <a:xfrm>
              <a:off x="481682" y="5070716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-9805" y="17454"/>
                  </a:moveTo>
                  <a:lnTo>
                    <a:pt x="9805" y="17454"/>
                  </a:lnTo>
                </a:path>
              </a:pathLst>
            </a:custGeom>
            <a:ln w="349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81682" y="5105625"/>
              <a:ext cx="0" cy="6985"/>
            </a:xfrm>
            <a:custGeom>
              <a:avLst/>
              <a:gdLst/>
              <a:ahLst/>
              <a:cxnLst/>
              <a:rect l="l" t="t" r="r" b="b"/>
              <a:pathLst>
                <a:path h="6985">
                  <a:moveTo>
                    <a:pt x="-9805" y="3432"/>
                  </a:moveTo>
                  <a:lnTo>
                    <a:pt x="9805" y="3432"/>
                  </a:lnTo>
                </a:path>
              </a:pathLst>
            </a:custGeom>
            <a:ln w="68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" name="object 70"/>
          <p:cNvSpPr/>
          <p:nvPr/>
        </p:nvSpPr>
        <p:spPr>
          <a:xfrm>
            <a:off x="481682" y="4960242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81682" y="484974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81682" y="4739252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81682" y="462824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81682" y="451774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81682" y="4407250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81682" y="429621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454"/>
                </a:moveTo>
                <a:lnTo>
                  <a:pt x="9805" y="17454"/>
                </a:lnTo>
              </a:path>
            </a:pathLst>
          </a:custGeom>
          <a:ln w="349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81682" y="4185744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81682" y="407524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81682" y="3964753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1682" y="3853720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81682" y="3743246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81682" y="363275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81682" y="352171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81682" y="3411223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1682" y="3300749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81682" y="3189716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443"/>
                </a:moveTo>
                <a:lnTo>
                  <a:pt x="9805" y="17443"/>
                </a:lnTo>
              </a:path>
            </a:pathLst>
          </a:custGeom>
          <a:ln w="348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81682" y="3079329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5" y="17110"/>
                </a:moveTo>
                <a:lnTo>
                  <a:pt x="9805" y="17110"/>
                </a:lnTo>
              </a:path>
            </a:pathLst>
          </a:custGeom>
          <a:ln w="342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81682" y="2968704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217"/>
                </a:moveTo>
                <a:lnTo>
                  <a:pt x="9805" y="17217"/>
                </a:lnTo>
              </a:path>
            </a:pathLst>
          </a:custGeom>
          <a:ln w="344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81682" y="2858295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5" y="17110"/>
                </a:moveTo>
                <a:lnTo>
                  <a:pt x="9805" y="17110"/>
                </a:lnTo>
              </a:path>
            </a:pathLst>
          </a:custGeom>
          <a:ln w="342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81682" y="274724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217"/>
                </a:moveTo>
                <a:lnTo>
                  <a:pt x="9805" y="17217"/>
                </a:lnTo>
              </a:path>
            </a:pathLst>
          </a:custGeom>
          <a:ln w="344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493874" y="2580228"/>
            <a:ext cx="100965" cy="95885"/>
          </a:xfrm>
          <a:custGeom>
            <a:avLst/>
            <a:gdLst/>
            <a:ahLst/>
            <a:cxnLst/>
            <a:rect l="l" t="t" r="r" b="b"/>
            <a:pathLst>
              <a:path w="100965" h="95885">
                <a:moveTo>
                  <a:pt x="0" y="95558"/>
                </a:moveTo>
                <a:lnTo>
                  <a:pt x="9541" y="81354"/>
                </a:lnTo>
                <a:lnTo>
                  <a:pt x="19611" y="66503"/>
                </a:lnTo>
              </a:path>
              <a:path w="100965" h="95885">
                <a:moveTo>
                  <a:pt x="71025" y="12052"/>
                </a:moveTo>
                <a:lnTo>
                  <a:pt x="85865" y="2582"/>
                </a:lnTo>
                <a:lnTo>
                  <a:pt x="100705" y="0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70904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81689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892453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00323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114024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22478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335572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44635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557121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66790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77867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889455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000241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111004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221789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332575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44333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554145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664823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77571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886393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99728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107963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21885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329534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44042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551104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66199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772675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883352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994245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104923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215815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326493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43738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548063" y="257743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98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65895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8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769634" y="2577430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98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88095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99185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10252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213205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32409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43477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545669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65634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767239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87791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98881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09948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21038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32105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43195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54262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653521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76419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87487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98576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09644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207339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31801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42891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539587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65048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76115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872050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98272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093621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204298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314976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425869" y="257743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526641" y="2617246"/>
            <a:ext cx="24765" cy="22225"/>
          </a:xfrm>
          <a:custGeom>
            <a:avLst/>
            <a:gdLst/>
            <a:ahLst/>
            <a:cxnLst/>
            <a:rect l="l" t="t" r="r" b="b"/>
            <a:pathLst>
              <a:path w="24765" h="22225">
                <a:moveTo>
                  <a:pt x="0" y="0"/>
                </a:moveTo>
                <a:lnTo>
                  <a:pt x="17441" y="14635"/>
                </a:lnTo>
                <a:lnTo>
                  <a:pt x="24762" y="22167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8583272" y="2705487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8583272" y="2816542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5" y="18186"/>
                </a:moveTo>
                <a:lnTo>
                  <a:pt x="9805" y="18186"/>
                </a:lnTo>
              </a:path>
            </a:pathLst>
          </a:custGeom>
          <a:ln w="363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583272" y="2926951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8583272" y="3037360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8583272" y="314798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87"/>
                </a:moveTo>
                <a:lnTo>
                  <a:pt x="9805" y="18487"/>
                </a:lnTo>
              </a:path>
            </a:pathLst>
          </a:custGeom>
          <a:ln w="36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583272" y="3258975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-9805" y="18240"/>
                </a:moveTo>
                <a:lnTo>
                  <a:pt x="9805" y="18240"/>
                </a:lnTo>
              </a:path>
            </a:pathLst>
          </a:custGeom>
          <a:ln w="36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8583272" y="3369470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583272" y="3479965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583272" y="3590976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-9805" y="18240"/>
                </a:moveTo>
                <a:lnTo>
                  <a:pt x="9805" y="18240"/>
                </a:lnTo>
              </a:path>
            </a:pathLst>
          </a:custGeom>
          <a:ln w="36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583272" y="3701472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583272" y="3811967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583272" y="3922462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583272" y="403347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8583272" y="4143969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583272" y="425446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8583272" y="4365476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-9805" y="18240"/>
                </a:moveTo>
                <a:lnTo>
                  <a:pt x="9805" y="18240"/>
                </a:lnTo>
              </a:path>
            </a:pathLst>
          </a:custGeom>
          <a:ln w="36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8583272" y="4475971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583272" y="4586466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583272" y="4696961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583272" y="4807973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583272" y="4918468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583272" y="5028963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8472595" y="5139981"/>
            <a:ext cx="106045" cy="85725"/>
          </a:xfrm>
          <a:custGeom>
            <a:avLst/>
            <a:gdLst/>
            <a:ahLst/>
            <a:cxnLst/>
            <a:rect l="l" t="t" r="r" b="b"/>
            <a:pathLst>
              <a:path w="106045" h="85725">
                <a:moveTo>
                  <a:pt x="105940" y="0"/>
                </a:moveTo>
                <a:lnTo>
                  <a:pt x="100557" y="12160"/>
                </a:lnTo>
                <a:lnTo>
                  <a:pt x="91082" y="31721"/>
                </a:lnTo>
              </a:path>
              <a:path w="106045" h="85725">
                <a:moveTo>
                  <a:pt x="31652" y="78244"/>
                </a:moveTo>
                <a:lnTo>
                  <a:pt x="12058" y="85645"/>
                </a:lnTo>
                <a:lnTo>
                  <a:pt x="0" y="85645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35911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24822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13754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02665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791597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80508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69440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7583729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747283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7362159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25126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14058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702969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91901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80812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69744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58655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47587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36498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25430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143629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603273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922059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81116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70048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58959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47891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36802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25734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14645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503577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92488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81420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70331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59263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48195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37106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26038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14949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403881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92792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81724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70635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59567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48478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37410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263213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15253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304185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93096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82028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70939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59871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48786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377083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266319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155534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2044749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22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93398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823200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712436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601651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490865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380102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269317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158531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1047768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936983" y="5228270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826197" y="5228270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36583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15434" y="5228270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62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604651" y="5228270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8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508714" y="5181747"/>
            <a:ext cx="27305" cy="24765"/>
          </a:xfrm>
          <a:custGeom>
            <a:avLst/>
            <a:gdLst/>
            <a:ahLst/>
            <a:cxnLst/>
            <a:rect l="l" t="t" r="r" b="b"/>
            <a:pathLst>
              <a:path w="27304" h="24764">
                <a:moveTo>
                  <a:pt x="27032" y="24317"/>
                </a:moveTo>
                <a:lnTo>
                  <a:pt x="9541" y="9514"/>
                </a:lnTo>
                <a:lnTo>
                  <a:pt x="0" y="0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30</a:t>
            </a:fld>
            <a:endParaRPr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51510" y="343661"/>
            <a:ext cx="8190865" cy="3318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17804">
              <a:lnSpc>
                <a:spcPct val="100000"/>
              </a:lnSpc>
              <a:spcBef>
                <a:spcPts val="100"/>
              </a:spcBef>
            </a:pPr>
            <a:r>
              <a:rPr sz="2400" b="1" dirty="0" err="1">
                <a:latin typeface="Times New Roman"/>
                <a:cs typeface="Times New Roman"/>
              </a:rPr>
              <a:t>Пример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lang="ru-RU" sz="2400" b="1" spc="-5" dirty="0" smtClean="0">
                <a:latin typeface="Times New Roman"/>
                <a:cs typeface="Times New Roman"/>
              </a:rPr>
              <a:t>1</a:t>
            </a:r>
            <a:r>
              <a:rPr sz="2400" b="1" dirty="0" smtClean="0">
                <a:latin typeface="Times New Roman"/>
                <a:cs typeface="Times New Roman"/>
              </a:rPr>
              <a:t>.</a:t>
            </a:r>
            <a:r>
              <a:rPr sz="2400" b="1" spc="-10" dirty="0" smtClean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Для </a:t>
            </a:r>
            <a:r>
              <a:rPr sz="2400" dirty="0">
                <a:latin typeface="Times New Roman"/>
                <a:cs typeface="Times New Roman"/>
              </a:rPr>
              <a:t>веществ, </a:t>
            </a:r>
            <a:r>
              <a:rPr sz="2400" spc="-10" dirty="0">
                <a:latin typeface="Times New Roman"/>
                <a:cs typeface="Times New Roman"/>
              </a:rPr>
              <a:t>приведённых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10" dirty="0">
                <a:latin typeface="Times New Roman"/>
                <a:cs typeface="Times New Roman"/>
              </a:rPr>
              <a:t>перечне,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определите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характер </a:t>
            </a:r>
            <a:r>
              <a:rPr sz="2400" spc="-10" dirty="0">
                <a:latin typeface="Times New Roman"/>
                <a:cs typeface="Times New Roman"/>
              </a:rPr>
              <a:t>среды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 </a:t>
            </a:r>
            <a:r>
              <a:rPr sz="2400" spc="-15" dirty="0">
                <a:latin typeface="Times New Roman"/>
                <a:cs typeface="Times New Roman"/>
              </a:rPr>
              <a:t>водных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растворов,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имеющих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одинаковую 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-5" dirty="0">
                <a:latin typeface="Times New Roman"/>
                <a:cs typeface="Times New Roman"/>
              </a:rPr>
              <a:t> (моль/л).</a:t>
            </a:r>
            <a:endParaRPr sz="2400" dirty="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хлорид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аммония</a:t>
            </a: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spc="-15" dirty="0">
                <a:latin typeface="Times New Roman"/>
                <a:cs typeface="Times New Roman"/>
              </a:rPr>
              <a:t>карбонат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натрия</a:t>
            </a:r>
            <a:endParaRPr sz="2400" dirty="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342265" algn="l"/>
              </a:tabLst>
            </a:pPr>
            <a:r>
              <a:rPr sz="2400" spc="-30" dirty="0">
                <a:latin typeface="Times New Roman"/>
                <a:cs typeface="Times New Roman"/>
              </a:rPr>
              <a:t>сульфат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калия</a:t>
            </a:r>
            <a:endParaRPr sz="2400" dirty="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buAutoNum type="arabicParenR"/>
              <a:tabLst>
                <a:tab pos="342265" algn="l"/>
              </a:tabLst>
            </a:pPr>
            <a:r>
              <a:rPr sz="2400" spc="-20" dirty="0">
                <a:latin typeface="Times New Roman"/>
                <a:cs typeface="Times New Roman"/>
              </a:rPr>
              <a:t>сульфид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натрия</a:t>
            </a:r>
            <a:endParaRPr sz="2400" dirty="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</a:pPr>
            <a:r>
              <a:rPr sz="2400" spc="-10" dirty="0">
                <a:latin typeface="Times New Roman"/>
                <a:cs typeface="Times New Roman"/>
              </a:rPr>
              <a:t>Запишите номера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веществ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порядке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убывания </a:t>
            </a:r>
            <a:r>
              <a:rPr sz="2400" spc="-15" dirty="0">
                <a:latin typeface="Times New Roman"/>
                <a:cs typeface="Times New Roman"/>
              </a:rPr>
              <a:t>значения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их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водных </a:t>
            </a:r>
            <a:r>
              <a:rPr sz="2400" spc="-5" dirty="0">
                <a:latin typeface="Times New Roman"/>
                <a:cs typeface="Times New Roman"/>
              </a:rPr>
              <a:t>растворов.</a:t>
            </a:r>
            <a:endParaRPr sz="2400" dirty="0">
              <a:latin typeface="Times New Roman"/>
              <a:cs typeface="Times New Roman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37210" y="4030726"/>
          <a:ext cx="4612003" cy="30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165"/>
                <a:gridCol w="503554"/>
                <a:gridCol w="647700"/>
                <a:gridCol w="575944"/>
                <a:gridCol w="791845"/>
                <a:gridCol w="575945"/>
                <a:gridCol w="450850"/>
              </a:tblGrid>
              <a:tr h="304800">
                <a:tc>
                  <a:txBody>
                    <a:bodyPr/>
                    <a:lstStyle/>
                    <a:p>
                      <a:pPr marL="127000">
                        <a:lnSpc>
                          <a:spcPts val="2300"/>
                        </a:lnSpc>
                      </a:pP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Ответ: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23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2300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→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5285740" y="4030726"/>
            <a:ext cx="589280" cy="317500"/>
          </a:xfrm>
          <a:custGeom>
            <a:avLst/>
            <a:gdLst/>
            <a:ahLst/>
            <a:cxnLst/>
            <a:rect l="l" t="t" r="r" b="b"/>
            <a:pathLst>
              <a:path w="589279" h="317500">
                <a:moveTo>
                  <a:pt x="6350" y="0"/>
                </a:moveTo>
                <a:lnTo>
                  <a:pt x="6350" y="317500"/>
                </a:lnTo>
              </a:path>
              <a:path w="589279" h="317500">
                <a:moveTo>
                  <a:pt x="582422" y="0"/>
                </a:moveTo>
                <a:lnTo>
                  <a:pt x="582422" y="317500"/>
                </a:lnTo>
              </a:path>
              <a:path w="589279" h="317500">
                <a:moveTo>
                  <a:pt x="0" y="6350"/>
                </a:moveTo>
                <a:lnTo>
                  <a:pt x="588772" y="6350"/>
                </a:lnTo>
              </a:path>
              <a:path w="589279" h="317500">
                <a:moveTo>
                  <a:pt x="0" y="311150"/>
                </a:moveTo>
                <a:lnTo>
                  <a:pt x="588772" y="31115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31</a:t>
            </a:fld>
            <a:endParaRPr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86334" y="204342"/>
            <a:ext cx="7930515" cy="49866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77495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имеющих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одинаковую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(моль/л).</a:t>
            </a:r>
            <a:endParaRPr sz="1600">
              <a:latin typeface="Times New Roman"/>
              <a:cs typeface="Times New Roman"/>
            </a:endParaRPr>
          </a:p>
          <a:p>
            <a:pPr marL="277495" marR="534670">
              <a:lnSpc>
                <a:spcPct val="100000"/>
              </a:lnSpc>
              <a:tabLst>
                <a:tab pos="5345430" algn="l"/>
              </a:tabLst>
            </a:pPr>
            <a:r>
              <a:rPr sz="1600" spc="-5" dirty="0">
                <a:latin typeface="Times New Roman"/>
                <a:cs typeface="Times New Roman"/>
              </a:rPr>
              <a:t>1) хлорид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аммония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карбонат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 </a:t>
            </a:r>
            <a:r>
              <a:rPr sz="1600" spc="-25" dirty="0">
                <a:latin typeface="Times New Roman"/>
                <a:cs typeface="Times New Roman"/>
              </a:rPr>
              <a:t>сульфат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калия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сульфид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убывания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sz="2400" i="1" dirty="0">
                <a:latin typeface="Calibri"/>
                <a:cs typeface="Calibri"/>
              </a:rPr>
              <a:t>Базовые</a:t>
            </a:r>
            <a:r>
              <a:rPr sz="2400" i="1" spc="-45" dirty="0">
                <a:latin typeface="Calibri"/>
                <a:cs typeface="Calibri"/>
              </a:rPr>
              <a:t> </a:t>
            </a:r>
            <a:r>
              <a:rPr sz="2400" i="1" dirty="0">
                <a:latin typeface="Calibri"/>
                <a:cs typeface="Calibri"/>
              </a:rPr>
              <a:t>знания</a:t>
            </a:r>
            <a:endParaRPr sz="2400">
              <a:latin typeface="Calibri"/>
              <a:cs typeface="Calibri"/>
            </a:endParaRPr>
          </a:p>
          <a:p>
            <a:pPr marL="344170" indent="-332105">
              <a:lnSpc>
                <a:spcPct val="100000"/>
              </a:lnSpc>
              <a:spcBef>
                <a:spcPts val="575"/>
              </a:spcBef>
              <a:buFont typeface="Calibri"/>
              <a:buAutoNum type="arabicParenR"/>
              <a:tabLst>
                <a:tab pos="344805" algn="l"/>
              </a:tabLst>
            </a:pPr>
            <a:r>
              <a:rPr sz="2400" spc="-15" dirty="0">
                <a:latin typeface="Times New Roman"/>
                <a:cs typeface="Times New Roman"/>
              </a:rPr>
              <a:t>Соли</a:t>
            </a:r>
            <a:r>
              <a:rPr sz="2400" spc="-5" dirty="0">
                <a:latin typeface="Times New Roman"/>
                <a:cs typeface="Times New Roman"/>
              </a:rPr>
              <a:t> MAn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подвергаются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35" dirty="0">
                <a:latin typeface="Times New Roman"/>
                <a:cs typeface="Times New Roman"/>
              </a:rPr>
              <a:t>гидролизу.</a:t>
            </a:r>
            <a:endParaRPr sz="2400">
              <a:latin typeface="Times New Roman"/>
              <a:cs typeface="Times New Roman"/>
            </a:endParaRPr>
          </a:p>
          <a:p>
            <a:pPr marL="315595" marR="2511425" indent="-303530">
              <a:lnSpc>
                <a:spcPts val="3460"/>
              </a:lnSpc>
              <a:spcBef>
                <a:spcPts val="204"/>
              </a:spcBef>
              <a:buFont typeface="Times New Roman"/>
              <a:buAutoNum type="arabicParenR"/>
              <a:tabLst>
                <a:tab pos="342265" algn="l"/>
              </a:tabLst>
            </a:pPr>
            <a:r>
              <a:rPr dirty="0"/>
              <a:t>	</a:t>
            </a:r>
            <a:r>
              <a:rPr sz="2400" dirty="0">
                <a:latin typeface="Times New Roman"/>
                <a:cs typeface="Times New Roman"/>
              </a:rPr>
              <a:t>Сильное основание + сильная </a:t>
            </a:r>
            <a:r>
              <a:rPr sz="2400" spc="-5" dirty="0">
                <a:latin typeface="Times New Roman"/>
                <a:cs typeface="Times New Roman"/>
              </a:rPr>
              <a:t>кислота: </a:t>
            </a:r>
            <a:r>
              <a:rPr sz="2400" spc="-5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≈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нейтральная.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spcBef>
                <a:spcPts val="365"/>
              </a:spcBef>
              <a:buAutoNum type="arabicParenR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Сильное основание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слабая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кислота:</a:t>
            </a:r>
            <a:endParaRPr sz="2400">
              <a:latin typeface="Times New Roman"/>
              <a:cs typeface="Times New Roman"/>
            </a:endParaRPr>
          </a:p>
          <a:p>
            <a:pPr marL="315595">
              <a:lnSpc>
                <a:spcPct val="100000"/>
              </a:lnSpc>
              <a:spcBef>
                <a:spcPts val="575"/>
              </a:spcBef>
            </a:pP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(слабо)щелочная,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&gt;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  <a:p>
            <a:pPr marL="315595" marR="2686685" indent="-303530">
              <a:lnSpc>
                <a:spcPct val="120000"/>
              </a:lnSpc>
              <a:spcBef>
                <a:spcPts val="5"/>
              </a:spcBef>
              <a:buFont typeface="Times New Roman"/>
              <a:buAutoNum type="arabicParenR" startAt="4"/>
              <a:tabLst>
                <a:tab pos="342265" algn="l"/>
              </a:tabLst>
            </a:pPr>
            <a:r>
              <a:rPr dirty="0"/>
              <a:t>	</a:t>
            </a:r>
            <a:r>
              <a:rPr sz="2400" dirty="0">
                <a:latin typeface="Times New Roman"/>
                <a:cs typeface="Times New Roman"/>
              </a:rPr>
              <a:t>Слабое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основание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сильная</a:t>
            </a:r>
            <a:r>
              <a:rPr sz="2400" spc="-5" dirty="0">
                <a:latin typeface="Times New Roman"/>
                <a:cs typeface="Times New Roman"/>
              </a:rPr>
              <a:t> кислота: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среда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5" dirty="0">
                <a:latin typeface="Times New Roman"/>
                <a:cs typeface="Times New Roman"/>
              </a:rPr>
              <a:t>(слабо)кислая,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</a:t>
            </a:r>
            <a:r>
              <a:rPr sz="2400" dirty="0">
                <a:latin typeface="Times New Roman"/>
                <a:cs typeface="Times New Roman"/>
              </a:rPr>
              <a:t> &lt;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  <a:p>
            <a:pPr marL="341630" indent="-329565">
              <a:lnSpc>
                <a:spcPct val="100000"/>
              </a:lnSpc>
              <a:spcBef>
                <a:spcPts val="575"/>
              </a:spcBef>
              <a:buAutoNum type="arabicParenR" startAt="4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кислотах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 </a:t>
            </a:r>
            <a:r>
              <a:rPr sz="2400" dirty="0">
                <a:latin typeface="Times New Roman"/>
                <a:cs typeface="Times New Roman"/>
              </a:rPr>
              <a:t>&lt;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7,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щелочах</a:t>
            </a:r>
            <a:r>
              <a:rPr sz="2400" spc="-5" dirty="0">
                <a:latin typeface="Times New Roman"/>
                <a:cs typeface="Times New Roman"/>
              </a:rPr>
              <a:t> pH</a:t>
            </a:r>
            <a:r>
              <a:rPr sz="2400" dirty="0">
                <a:latin typeface="Times New Roman"/>
                <a:cs typeface="Times New Roman"/>
              </a:rPr>
              <a:t> &gt;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7.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32</a:t>
            </a:fld>
            <a:endParaRPr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42586" y="1370456"/>
            <a:ext cx="417830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Соли</a:t>
            </a:r>
            <a:r>
              <a:rPr sz="1600" spc="-5" dirty="0">
                <a:latin typeface="Times New Roman"/>
                <a:cs typeface="Times New Roman"/>
              </a:rPr>
              <a:t> MAn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подвергаются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гидролизу.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≈ нейтральная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слабый: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щелочная,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&gt;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Слабый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&lt; 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&lt; 7,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щелочах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&gt;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462" y="1361693"/>
            <a:ext cx="3470910" cy="1383665"/>
          </a:xfrm>
          <a:prstGeom prst="rect">
            <a:avLst/>
          </a:prstGeom>
        </p:spPr>
        <p:txBody>
          <a:bodyPr vert="horz" wrap="square" lIns="0" tIns="142875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125"/>
              </a:spcBef>
            </a:pPr>
            <a:r>
              <a:rPr sz="2400" i="1" spc="-15" dirty="0">
                <a:latin typeface="Times New Roman"/>
                <a:cs typeface="Times New Roman"/>
              </a:rPr>
              <a:t>Решение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030"/>
              </a:spcBef>
            </a:pPr>
            <a:r>
              <a:rPr sz="2400" b="1" i="1" dirty="0">
                <a:latin typeface="Times New Roman"/>
                <a:cs typeface="Times New Roman"/>
              </a:rPr>
              <a:t>1-й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этап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определяем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50849" y="3070478"/>
          <a:ext cx="7653020" cy="22524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8920"/>
                <a:gridCol w="1689735"/>
                <a:gridCol w="1335405"/>
                <a:gridCol w="3108960"/>
              </a:tblGrid>
              <a:tr h="851253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5" dirty="0">
                          <a:latin typeface="Times New Roman"/>
                          <a:cs typeface="Times New Roman"/>
                        </a:rPr>
                        <a:t>хлорид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аммония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ts val="266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1)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Cl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ts val="219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соль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077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spc="10" dirty="0">
                          <a:latin typeface="Times New Roman"/>
                          <a:cs typeface="Times New Roman"/>
                        </a:rPr>
                        <a:t>NH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4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OH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30504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HCl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91135" marR="119380">
                        <a:lnSpc>
                          <a:spcPct val="100600"/>
                        </a:lnSpc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Гидролиз</a:t>
                      </a:r>
                      <a:r>
                        <a:rPr sz="2400" spc="-4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катиону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. </a:t>
                      </a:r>
                      <a:r>
                        <a:rPr sz="2000" spc="-484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кислая,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91135">
                        <a:lnSpc>
                          <a:spcPts val="3275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&lt;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68817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Слабое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0504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Сильная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30504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кислота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403603" y="3442334"/>
            <a:ext cx="1370965" cy="637540"/>
          </a:xfrm>
          <a:custGeom>
            <a:avLst/>
            <a:gdLst/>
            <a:ahLst/>
            <a:cxnLst/>
            <a:rect l="l" t="t" r="r" b="b"/>
            <a:pathLst>
              <a:path w="1370964" h="637539">
                <a:moveTo>
                  <a:pt x="53340" y="568325"/>
                </a:moveTo>
                <a:lnTo>
                  <a:pt x="0" y="634745"/>
                </a:lnTo>
                <a:lnTo>
                  <a:pt x="85217" y="637539"/>
                </a:lnTo>
                <a:lnTo>
                  <a:pt x="74396" y="614044"/>
                </a:lnTo>
                <a:lnTo>
                  <a:pt x="60452" y="614044"/>
                </a:lnTo>
                <a:lnTo>
                  <a:pt x="55118" y="602488"/>
                </a:lnTo>
                <a:lnTo>
                  <a:pt x="66635" y="597192"/>
                </a:lnTo>
                <a:lnTo>
                  <a:pt x="53340" y="568325"/>
                </a:lnTo>
                <a:close/>
              </a:path>
              <a:path w="1370964" h="637539">
                <a:moveTo>
                  <a:pt x="66635" y="597192"/>
                </a:moveTo>
                <a:lnTo>
                  <a:pt x="55118" y="602488"/>
                </a:lnTo>
                <a:lnTo>
                  <a:pt x="60452" y="614044"/>
                </a:lnTo>
                <a:lnTo>
                  <a:pt x="71959" y="608754"/>
                </a:lnTo>
                <a:lnTo>
                  <a:pt x="66635" y="597192"/>
                </a:lnTo>
                <a:close/>
              </a:path>
              <a:path w="1370964" h="637539">
                <a:moveTo>
                  <a:pt x="71959" y="608754"/>
                </a:moveTo>
                <a:lnTo>
                  <a:pt x="60452" y="614044"/>
                </a:lnTo>
                <a:lnTo>
                  <a:pt x="74396" y="614044"/>
                </a:lnTo>
                <a:lnTo>
                  <a:pt x="71959" y="608754"/>
                </a:lnTo>
                <a:close/>
              </a:path>
              <a:path w="1370964" h="637539">
                <a:moveTo>
                  <a:pt x="1365504" y="0"/>
                </a:moveTo>
                <a:lnTo>
                  <a:pt x="66635" y="597192"/>
                </a:lnTo>
                <a:lnTo>
                  <a:pt x="71959" y="608754"/>
                </a:lnTo>
                <a:lnTo>
                  <a:pt x="1370838" y="11556"/>
                </a:lnTo>
                <a:lnTo>
                  <a:pt x="136550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31438" y="3414267"/>
            <a:ext cx="731520" cy="735330"/>
          </a:xfrm>
          <a:custGeom>
            <a:avLst/>
            <a:gdLst/>
            <a:ahLst/>
            <a:cxnLst/>
            <a:rect l="l" t="t" r="r" b="b"/>
            <a:pathLst>
              <a:path w="731520" h="735329">
                <a:moveTo>
                  <a:pt x="673237" y="685260"/>
                </a:moveTo>
                <a:lnTo>
                  <a:pt x="650748" y="707644"/>
                </a:lnTo>
                <a:lnTo>
                  <a:pt x="731520" y="734822"/>
                </a:lnTo>
                <a:lnTo>
                  <a:pt x="718100" y="694309"/>
                </a:lnTo>
                <a:lnTo>
                  <a:pt x="682244" y="694309"/>
                </a:lnTo>
                <a:lnTo>
                  <a:pt x="673237" y="685260"/>
                </a:lnTo>
                <a:close/>
              </a:path>
              <a:path w="731520" h="735329">
                <a:moveTo>
                  <a:pt x="682274" y="676265"/>
                </a:moveTo>
                <a:lnTo>
                  <a:pt x="673237" y="685260"/>
                </a:lnTo>
                <a:lnTo>
                  <a:pt x="682244" y="694309"/>
                </a:lnTo>
                <a:lnTo>
                  <a:pt x="691261" y="685292"/>
                </a:lnTo>
                <a:lnTo>
                  <a:pt x="682274" y="676265"/>
                </a:lnTo>
                <a:close/>
              </a:path>
              <a:path w="731520" h="735329">
                <a:moveTo>
                  <a:pt x="704723" y="653923"/>
                </a:moveTo>
                <a:lnTo>
                  <a:pt x="682274" y="676265"/>
                </a:lnTo>
                <a:lnTo>
                  <a:pt x="691261" y="685292"/>
                </a:lnTo>
                <a:lnTo>
                  <a:pt x="682244" y="694309"/>
                </a:lnTo>
                <a:lnTo>
                  <a:pt x="718100" y="694309"/>
                </a:lnTo>
                <a:lnTo>
                  <a:pt x="704723" y="653923"/>
                </a:lnTo>
                <a:close/>
              </a:path>
              <a:path w="731520" h="735329">
                <a:moveTo>
                  <a:pt x="9016" y="0"/>
                </a:moveTo>
                <a:lnTo>
                  <a:pt x="0" y="8890"/>
                </a:lnTo>
                <a:lnTo>
                  <a:pt x="673237" y="685260"/>
                </a:lnTo>
                <a:lnTo>
                  <a:pt x="682274" y="676265"/>
                </a:lnTo>
                <a:lnTo>
                  <a:pt x="901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1510" y="204342"/>
            <a:ext cx="7665084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имеющих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одинаковую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(моль/л).</a:t>
            </a:r>
            <a:endParaRPr sz="1600">
              <a:latin typeface="Times New Roman"/>
              <a:cs typeface="Times New Roman"/>
            </a:endParaRPr>
          </a:p>
          <a:p>
            <a:pPr marL="12700" marR="534670">
              <a:lnSpc>
                <a:spcPct val="100000"/>
              </a:lnSpc>
              <a:tabLst>
                <a:tab pos="5080635" algn="l"/>
              </a:tabLst>
            </a:pPr>
            <a:r>
              <a:rPr sz="1600" spc="-5" dirty="0">
                <a:latin typeface="Times New Roman"/>
                <a:cs typeface="Times New Roman"/>
              </a:rPr>
              <a:t>1) хлорид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аммония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карбонат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 </a:t>
            </a:r>
            <a:r>
              <a:rPr sz="1600" spc="-25" dirty="0">
                <a:latin typeface="Times New Roman"/>
                <a:cs typeface="Times New Roman"/>
              </a:rPr>
              <a:t>сульфат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калия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сульфид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убывания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33</a:t>
            </a:fld>
            <a:endParaRPr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42586" y="1370456"/>
            <a:ext cx="417830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Соли</a:t>
            </a:r>
            <a:r>
              <a:rPr sz="1600" spc="-5" dirty="0">
                <a:latin typeface="Times New Roman"/>
                <a:cs typeface="Times New Roman"/>
              </a:rPr>
              <a:t> MAn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подвергаются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гидролизу.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≈ нейтральная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слабый: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щелочная,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&gt;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Слабый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&lt; 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&lt; 7,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щелочах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&gt;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462" y="1343405"/>
            <a:ext cx="3470910" cy="140208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200"/>
              </a:spcBef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95"/>
              </a:spcBef>
            </a:pPr>
            <a:r>
              <a:rPr sz="2400" b="1" i="1" dirty="0">
                <a:latin typeface="Times New Roman"/>
                <a:cs typeface="Times New Roman"/>
              </a:rPr>
              <a:t>1-й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этап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определяем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50849" y="3070478"/>
          <a:ext cx="7530465" cy="22471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69720"/>
                <a:gridCol w="1724025"/>
                <a:gridCol w="1219200"/>
                <a:gridCol w="3017520"/>
              </a:tblGrid>
              <a:tr h="851253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Карбонат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натрия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15900">
                        <a:lnSpc>
                          <a:spcPts val="266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2)</a:t>
                      </a:r>
                      <a:r>
                        <a:rPr sz="24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3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ts val="219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соль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077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</a:pPr>
                      <a:r>
                        <a:rPr sz="2000" spc="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CO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3</a:t>
                      </a:r>
                      <a:endParaRPr sz="1950" baseline="-21367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 rowSpan="2"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2320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Гидролиз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аниону.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2885">
                        <a:lnSpc>
                          <a:spcPts val="2385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щелочная,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22885">
                        <a:lnSpc>
                          <a:spcPts val="3290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&gt;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94640" marB="0"/>
                </a:tc>
              </a:tr>
              <a:tr h="68817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Сильное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45415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Слабая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4541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кислота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464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403603" y="3442334"/>
            <a:ext cx="1370965" cy="637540"/>
          </a:xfrm>
          <a:custGeom>
            <a:avLst/>
            <a:gdLst/>
            <a:ahLst/>
            <a:cxnLst/>
            <a:rect l="l" t="t" r="r" b="b"/>
            <a:pathLst>
              <a:path w="1370964" h="637539">
                <a:moveTo>
                  <a:pt x="53340" y="568325"/>
                </a:moveTo>
                <a:lnTo>
                  <a:pt x="0" y="634745"/>
                </a:lnTo>
                <a:lnTo>
                  <a:pt x="85217" y="637539"/>
                </a:lnTo>
                <a:lnTo>
                  <a:pt x="74396" y="614044"/>
                </a:lnTo>
                <a:lnTo>
                  <a:pt x="60452" y="614044"/>
                </a:lnTo>
                <a:lnTo>
                  <a:pt x="55118" y="602488"/>
                </a:lnTo>
                <a:lnTo>
                  <a:pt x="66635" y="597192"/>
                </a:lnTo>
                <a:lnTo>
                  <a:pt x="53340" y="568325"/>
                </a:lnTo>
                <a:close/>
              </a:path>
              <a:path w="1370964" h="637539">
                <a:moveTo>
                  <a:pt x="66635" y="597192"/>
                </a:moveTo>
                <a:lnTo>
                  <a:pt x="55118" y="602488"/>
                </a:lnTo>
                <a:lnTo>
                  <a:pt x="60452" y="614044"/>
                </a:lnTo>
                <a:lnTo>
                  <a:pt x="71959" y="608754"/>
                </a:lnTo>
                <a:lnTo>
                  <a:pt x="66635" y="597192"/>
                </a:lnTo>
                <a:close/>
              </a:path>
              <a:path w="1370964" h="637539">
                <a:moveTo>
                  <a:pt x="71959" y="608754"/>
                </a:moveTo>
                <a:lnTo>
                  <a:pt x="60452" y="614044"/>
                </a:lnTo>
                <a:lnTo>
                  <a:pt x="74396" y="614044"/>
                </a:lnTo>
                <a:lnTo>
                  <a:pt x="71959" y="608754"/>
                </a:lnTo>
                <a:close/>
              </a:path>
              <a:path w="1370964" h="637539">
                <a:moveTo>
                  <a:pt x="1365504" y="0"/>
                </a:moveTo>
                <a:lnTo>
                  <a:pt x="66635" y="597192"/>
                </a:lnTo>
                <a:lnTo>
                  <a:pt x="71959" y="608754"/>
                </a:lnTo>
                <a:lnTo>
                  <a:pt x="1370838" y="11556"/>
                </a:lnTo>
                <a:lnTo>
                  <a:pt x="136550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31438" y="3414267"/>
            <a:ext cx="731520" cy="735330"/>
          </a:xfrm>
          <a:custGeom>
            <a:avLst/>
            <a:gdLst/>
            <a:ahLst/>
            <a:cxnLst/>
            <a:rect l="l" t="t" r="r" b="b"/>
            <a:pathLst>
              <a:path w="731520" h="735329">
                <a:moveTo>
                  <a:pt x="673237" y="685260"/>
                </a:moveTo>
                <a:lnTo>
                  <a:pt x="650748" y="707644"/>
                </a:lnTo>
                <a:lnTo>
                  <a:pt x="731520" y="734822"/>
                </a:lnTo>
                <a:lnTo>
                  <a:pt x="718100" y="694309"/>
                </a:lnTo>
                <a:lnTo>
                  <a:pt x="682244" y="694309"/>
                </a:lnTo>
                <a:lnTo>
                  <a:pt x="673237" y="685260"/>
                </a:lnTo>
                <a:close/>
              </a:path>
              <a:path w="731520" h="735329">
                <a:moveTo>
                  <a:pt x="682274" y="676265"/>
                </a:moveTo>
                <a:lnTo>
                  <a:pt x="673237" y="685260"/>
                </a:lnTo>
                <a:lnTo>
                  <a:pt x="682244" y="694309"/>
                </a:lnTo>
                <a:lnTo>
                  <a:pt x="691261" y="685292"/>
                </a:lnTo>
                <a:lnTo>
                  <a:pt x="682274" y="676265"/>
                </a:lnTo>
                <a:close/>
              </a:path>
              <a:path w="731520" h="735329">
                <a:moveTo>
                  <a:pt x="704723" y="653923"/>
                </a:moveTo>
                <a:lnTo>
                  <a:pt x="682274" y="676265"/>
                </a:lnTo>
                <a:lnTo>
                  <a:pt x="691261" y="685292"/>
                </a:lnTo>
                <a:lnTo>
                  <a:pt x="682244" y="694309"/>
                </a:lnTo>
                <a:lnTo>
                  <a:pt x="718100" y="694309"/>
                </a:lnTo>
                <a:lnTo>
                  <a:pt x="704723" y="653923"/>
                </a:lnTo>
                <a:close/>
              </a:path>
              <a:path w="731520" h="735329">
                <a:moveTo>
                  <a:pt x="9016" y="0"/>
                </a:moveTo>
                <a:lnTo>
                  <a:pt x="0" y="8890"/>
                </a:lnTo>
                <a:lnTo>
                  <a:pt x="673237" y="685260"/>
                </a:lnTo>
                <a:lnTo>
                  <a:pt x="682274" y="676265"/>
                </a:lnTo>
                <a:lnTo>
                  <a:pt x="901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1510" y="204342"/>
            <a:ext cx="7665084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имеющих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одинаковую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(моль/л).</a:t>
            </a:r>
            <a:endParaRPr sz="1600">
              <a:latin typeface="Times New Roman"/>
              <a:cs typeface="Times New Roman"/>
            </a:endParaRPr>
          </a:p>
          <a:p>
            <a:pPr marL="12700" marR="534670">
              <a:lnSpc>
                <a:spcPct val="100000"/>
              </a:lnSpc>
              <a:tabLst>
                <a:tab pos="5080635" algn="l"/>
              </a:tabLst>
            </a:pPr>
            <a:r>
              <a:rPr sz="1600" spc="-5" dirty="0">
                <a:latin typeface="Times New Roman"/>
                <a:cs typeface="Times New Roman"/>
              </a:rPr>
              <a:t>1) хлорид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аммония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карбонат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 </a:t>
            </a:r>
            <a:r>
              <a:rPr sz="1600" spc="-25" dirty="0">
                <a:latin typeface="Times New Roman"/>
                <a:cs typeface="Times New Roman"/>
              </a:rPr>
              <a:t>сульфат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калия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сульфид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убывания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34</a:t>
            </a:fld>
            <a:endParaRPr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42586" y="1370456"/>
            <a:ext cx="417830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Соли</a:t>
            </a:r>
            <a:r>
              <a:rPr sz="1600" spc="-5" dirty="0">
                <a:latin typeface="Times New Roman"/>
                <a:cs typeface="Times New Roman"/>
              </a:rPr>
              <a:t> MAn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подвергаются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гидролизу.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≈ нейтральная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слабый: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щелочная,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&gt;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Слабый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&lt; 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&lt; 7,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щелочах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&gt;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462" y="1343405"/>
            <a:ext cx="3470910" cy="140208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200"/>
              </a:spcBef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95"/>
              </a:spcBef>
            </a:pPr>
            <a:r>
              <a:rPr sz="2400" b="1" i="1" dirty="0">
                <a:latin typeface="Times New Roman"/>
                <a:cs typeface="Times New Roman"/>
              </a:rPr>
              <a:t>1-й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этап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определяем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50849" y="3070478"/>
          <a:ext cx="7324724" cy="29176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8920"/>
                <a:gridCol w="1682750"/>
                <a:gridCol w="1343025"/>
                <a:gridCol w="2780029"/>
              </a:tblGrid>
              <a:tr h="851253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20" dirty="0">
                          <a:latin typeface="Times New Roman"/>
                          <a:cs typeface="Times New Roman"/>
                        </a:rPr>
                        <a:t>сульфат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Times New Roman"/>
                          <a:cs typeface="Times New Roman"/>
                        </a:rPr>
                        <a:t>калия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ts val="266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3)</a:t>
                      </a:r>
                      <a:r>
                        <a:rPr sz="24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K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2400" b="1" baseline="-20833" dirty="0">
                          <a:latin typeface="Times New Roman"/>
                          <a:cs typeface="Times New Roman"/>
                        </a:rPr>
                        <a:t>4</a:t>
                      </a:r>
                      <a:endParaRPr sz="2400" baseline="-20833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219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соль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077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spc="5" dirty="0">
                          <a:latin typeface="Times New Roman"/>
                          <a:cs typeface="Times New Roman"/>
                        </a:rPr>
                        <a:t>KOH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37490">
                        <a:lnSpc>
                          <a:spcPct val="100000"/>
                        </a:lnSpc>
                      </a:pPr>
                      <a:r>
                        <a:rPr sz="2000" spc="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SO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4</a:t>
                      </a:r>
                      <a:endParaRPr sz="1950" baseline="-21367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2320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Гидролиз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не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294640" marB="0"/>
                </a:tc>
              </a:tr>
              <a:tr h="344107">
                <a:tc>
                  <a:txBody>
                    <a:bodyPr/>
                    <a:lstStyle/>
                    <a:p>
                      <a:pPr marL="127000">
                        <a:lnSpc>
                          <a:spcPts val="2365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Сильное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2365"/>
                        </a:lnSpc>
                        <a:spcBef>
                          <a:spcPts val="24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Сильная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2730"/>
                        </a:lnSpc>
                      </a:pP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происходит.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4767">
                <a:tc>
                  <a:txBody>
                    <a:bodyPr/>
                    <a:lstStyle/>
                    <a:p>
                      <a:pPr marL="127000">
                        <a:lnSpc>
                          <a:spcPts val="23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37490">
                        <a:lnSpc>
                          <a:spcPts val="23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кислота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2215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приблизительно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110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2215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нейтральная,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0863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ts val="3120"/>
                        </a:lnSpc>
                      </a:pPr>
                      <a:r>
                        <a:rPr sz="2800" b="1" spc="-10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≈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403603" y="3442334"/>
            <a:ext cx="1370965" cy="637540"/>
          </a:xfrm>
          <a:custGeom>
            <a:avLst/>
            <a:gdLst/>
            <a:ahLst/>
            <a:cxnLst/>
            <a:rect l="l" t="t" r="r" b="b"/>
            <a:pathLst>
              <a:path w="1370964" h="637539">
                <a:moveTo>
                  <a:pt x="53340" y="568325"/>
                </a:moveTo>
                <a:lnTo>
                  <a:pt x="0" y="634745"/>
                </a:lnTo>
                <a:lnTo>
                  <a:pt x="85217" y="637539"/>
                </a:lnTo>
                <a:lnTo>
                  <a:pt x="74396" y="614044"/>
                </a:lnTo>
                <a:lnTo>
                  <a:pt x="60452" y="614044"/>
                </a:lnTo>
                <a:lnTo>
                  <a:pt x="55118" y="602488"/>
                </a:lnTo>
                <a:lnTo>
                  <a:pt x="66635" y="597192"/>
                </a:lnTo>
                <a:lnTo>
                  <a:pt x="53340" y="568325"/>
                </a:lnTo>
                <a:close/>
              </a:path>
              <a:path w="1370964" h="637539">
                <a:moveTo>
                  <a:pt x="66635" y="597192"/>
                </a:moveTo>
                <a:lnTo>
                  <a:pt x="55118" y="602488"/>
                </a:lnTo>
                <a:lnTo>
                  <a:pt x="60452" y="614044"/>
                </a:lnTo>
                <a:lnTo>
                  <a:pt x="71959" y="608754"/>
                </a:lnTo>
                <a:lnTo>
                  <a:pt x="66635" y="597192"/>
                </a:lnTo>
                <a:close/>
              </a:path>
              <a:path w="1370964" h="637539">
                <a:moveTo>
                  <a:pt x="71959" y="608754"/>
                </a:moveTo>
                <a:lnTo>
                  <a:pt x="60452" y="614044"/>
                </a:lnTo>
                <a:lnTo>
                  <a:pt x="74396" y="614044"/>
                </a:lnTo>
                <a:lnTo>
                  <a:pt x="71959" y="608754"/>
                </a:lnTo>
                <a:close/>
              </a:path>
              <a:path w="1370964" h="637539">
                <a:moveTo>
                  <a:pt x="1365504" y="0"/>
                </a:moveTo>
                <a:lnTo>
                  <a:pt x="66635" y="597192"/>
                </a:lnTo>
                <a:lnTo>
                  <a:pt x="71959" y="608754"/>
                </a:lnTo>
                <a:lnTo>
                  <a:pt x="1370838" y="11556"/>
                </a:lnTo>
                <a:lnTo>
                  <a:pt x="136550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31438" y="3414267"/>
            <a:ext cx="731520" cy="735330"/>
          </a:xfrm>
          <a:custGeom>
            <a:avLst/>
            <a:gdLst/>
            <a:ahLst/>
            <a:cxnLst/>
            <a:rect l="l" t="t" r="r" b="b"/>
            <a:pathLst>
              <a:path w="731520" h="735329">
                <a:moveTo>
                  <a:pt x="673237" y="685260"/>
                </a:moveTo>
                <a:lnTo>
                  <a:pt x="650748" y="707644"/>
                </a:lnTo>
                <a:lnTo>
                  <a:pt x="731520" y="734822"/>
                </a:lnTo>
                <a:lnTo>
                  <a:pt x="718100" y="694309"/>
                </a:lnTo>
                <a:lnTo>
                  <a:pt x="682244" y="694309"/>
                </a:lnTo>
                <a:lnTo>
                  <a:pt x="673237" y="685260"/>
                </a:lnTo>
                <a:close/>
              </a:path>
              <a:path w="731520" h="735329">
                <a:moveTo>
                  <a:pt x="682274" y="676265"/>
                </a:moveTo>
                <a:lnTo>
                  <a:pt x="673237" y="685260"/>
                </a:lnTo>
                <a:lnTo>
                  <a:pt x="682244" y="694309"/>
                </a:lnTo>
                <a:lnTo>
                  <a:pt x="691261" y="685292"/>
                </a:lnTo>
                <a:lnTo>
                  <a:pt x="682274" y="676265"/>
                </a:lnTo>
                <a:close/>
              </a:path>
              <a:path w="731520" h="735329">
                <a:moveTo>
                  <a:pt x="704723" y="653923"/>
                </a:moveTo>
                <a:lnTo>
                  <a:pt x="682274" y="676265"/>
                </a:lnTo>
                <a:lnTo>
                  <a:pt x="691261" y="685292"/>
                </a:lnTo>
                <a:lnTo>
                  <a:pt x="682244" y="694309"/>
                </a:lnTo>
                <a:lnTo>
                  <a:pt x="718100" y="694309"/>
                </a:lnTo>
                <a:lnTo>
                  <a:pt x="704723" y="653923"/>
                </a:lnTo>
                <a:close/>
              </a:path>
              <a:path w="731520" h="735329">
                <a:moveTo>
                  <a:pt x="9016" y="0"/>
                </a:moveTo>
                <a:lnTo>
                  <a:pt x="0" y="8890"/>
                </a:lnTo>
                <a:lnTo>
                  <a:pt x="673237" y="685260"/>
                </a:lnTo>
                <a:lnTo>
                  <a:pt x="682274" y="676265"/>
                </a:lnTo>
                <a:lnTo>
                  <a:pt x="901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1510" y="204342"/>
            <a:ext cx="7665084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имеющих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одинаковую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(моль/л).</a:t>
            </a:r>
            <a:endParaRPr sz="1600">
              <a:latin typeface="Times New Roman"/>
              <a:cs typeface="Times New Roman"/>
            </a:endParaRPr>
          </a:p>
          <a:p>
            <a:pPr marL="12700" marR="534670">
              <a:lnSpc>
                <a:spcPct val="100000"/>
              </a:lnSpc>
              <a:tabLst>
                <a:tab pos="5080635" algn="l"/>
              </a:tabLst>
            </a:pPr>
            <a:r>
              <a:rPr sz="1600" spc="-5" dirty="0">
                <a:latin typeface="Times New Roman"/>
                <a:cs typeface="Times New Roman"/>
              </a:rPr>
              <a:t>1) хлорид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аммония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карбонат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 </a:t>
            </a:r>
            <a:r>
              <a:rPr sz="1600" spc="-25" dirty="0">
                <a:latin typeface="Times New Roman"/>
                <a:cs typeface="Times New Roman"/>
              </a:rPr>
              <a:t>сульфат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калия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сульфид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убывания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35</a:t>
            </a:fld>
            <a:endParaRPr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442586" y="1370456"/>
            <a:ext cx="417830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Соли</a:t>
            </a:r>
            <a:r>
              <a:rPr sz="1600" spc="-5" dirty="0">
                <a:latin typeface="Times New Roman"/>
                <a:cs typeface="Times New Roman"/>
              </a:rPr>
              <a:t> MAn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подвергаются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гидролизу.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≈ нейтральная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слабый: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щелочная,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&gt;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Слабый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&lt; 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&lt; 7,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щелочах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&gt;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8462" y="1343405"/>
            <a:ext cx="3470910" cy="1402080"/>
          </a:xfrm>
          <a:prstGeom prst="rect">
            <a:avLst/>
          </a:prstGeom>
        </p:spPr>
        <p:txBody>
          <a:bodyPr vert="horz" wrap="square" lIns="0" tIns="152400" rIns="0" bIns="0" rtlCol="0">
            <a:spAutoFit/>
          </a:bodyPr>
          <a:lstStyle/>
          <a:p>
            <a:pPr marL="41275">
              <a:lnSpc>
                <a:spcPct val="100000"/>
              </a:lnSpc>
              <a:spcBef>
                <a:spcPts val="1200"/>
              </a:spcBef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095"/>
              </a:spcBef>
            </a:pPr>
            <a:r>
              <a:rPr sz="2400" b="1" i="1" dirty="0">
                <a:latin typeface="Times New Roman"/>
                <a:cs typeface="Times New Roman"/>
              </a:rPr>
              <a:t>1-й</a:t>
            </a:r>
            <a:r>
              <a:rPr sz="2400" b="1" i="1" spc="-40" dirty="0">
                <a:latin typeface="Times New Roman"/>
                <a:cs typeface="Times New Roman"/>
              </a:rPr>
              <a:t> </a:t>
            </a:r>
            <a:r>
              <a:rPr sz="2400" b="1" i="1" spc="-10" dirty="0">
                <a:latin typeface="Times New Roman"/>
                <a:cs typeface="Times New Roman"/>
              </a:rPr>
              <a:t>этап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определяем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pH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растворов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50849" y="3070478"/>
          <a:ext cx="7529195" cy="224717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8920"/>
                <a:gridCol w="1579880"/>
                <a:gridCol w="1413510"/>
                <a:gridCol w="3016885"/>
              </a:tblGrid>
              <a:tr h="851253">
                <a:tc>
                  <a:txBody>
                    <a:bodyPr/>
                    <a:lstStyle/>
                    <a:p>
                      <a:pPr marL="127000">
                        <a:lnSpc>
                          <a:spcPts val="1964"/>
                        </a:lnSpc>
                      </a:pPr>
                      <a:r>
                        <a:rPr sz="1800" b="1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1800" b="1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сульфид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1800" b="1" spc="-15" dirty="0">
                          <a:latin typeface="Times New Roman"/>
                          <a:cs typeface="Times New Roman"/>
                        </a:rPr>
                        <a:t>натрия</a:t>
                      </a:r>
                      <a:endParaRPr sz="18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66700">
                        <a:lnSpc>
                          <a:spcPts val="2660"/>
                        </a:lnSpc>
                      </a:pPr>
                      <a:r>
                        <a:rPr sz="2400" b="1" dirty="0">
                          <a:latin typeface="Times New Roman"/>
                          <a:cs typeface="Times New Roman"/>
                        </a:rPr>
                        <a:t>4)</a:t>
                      </a:r>
                      <a:r>
                        <a:rPr sz="2400" b="1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Na</a:t>
                      </a:r>
                      <a:r>
                        <a:rPr sz="2400" b="1" spc="-7" baseline="-20833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400" b="1" spc="-5" dirty="0">
                          <a:latin typeface="Times New Roman"/>
                          <a:cs typeface="Times New Roman"/>
                        </a:rPr>
                        <a:t>S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ts val="2195"/>
                        </a:lnSpc>
                      </a:pPr>
                      <a:r>
                        <a:rPr sz="2000" b="1" dirty="0">
                          <a:latin typeface="Times New Roman"/>
                          <a:cs typeface="Times New Roman"/>
                        </a:rPr>
                        <a:t>–</a:t>
                      </a:r>
                      <a:r>
                        <a:rPr sz="2000" b="1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b="1" spc="-10" dirty="0">
                          <a:latin typeface="Times New Roman"/>
                          <a:cs typeface="Times New Roman"/>
                        </a:rPr>
                        <a:t>соль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0774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NaOH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0360">
                        <a:lnSpc>
                          <a:spcPct val="100000"/>
                        </a:lnSpc>
                      </a:pPr>
                      <a:r>
                        <a:rPr sz="2000" spc="10" dirty="0">
                          <a:latin typeface="Times New Roman"/>
                          <a:cs typeface="Times New Roman"/>
                        </a:rPr>
                        <a:t>H</a:t>
                      </a:r>
                      <a:r>
                        <a:rPr sz="1950" spc="15" baseline="-21367" dirty="0">
                          <a:latin typeface="Times New Roman"/>
                          <a:cs typeface="Times New Roman"/>
                        </a:rPr>
                        <a:t>2</a:t>
                      </a:r>
                      <a:r>
                        <a:rPr sz="2000" spc="10" dirty="0">
                          <a:latin typeface="Times New Roman"/>
                          <a:cs typeface="Times New Roman"/>
                        </a:rPr>
                        <a:t>S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4445" marB="0"/>
                </a:tc>
                <a:tc rowSpan="2">
                  <a:txBody>
                    <a:bodyPr/>
                    <a:lstStyle/>
                    <a:p>
                      <a:pPr marL="222885">
                        <a:lnSpc>
                          <a:spcPct val="100000"/>
                        </a:lnSpc>
                        <a:spcBef>
                          <a:spcPts val="2320"/>
                        </a:spcBef>
                      </a:pP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Гидролиз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по</a:t>
                      </a:r>
                      <a:r>
                        <a:rPr sz="24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35" dirty="0">
                          <a:latin typeface="Times New Roman"/>
                          <a:cs typeface="Times New Roman"/>
                        </a:rPr>
                        <a:t>аниону.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  <a:p>
                      <a:pPr marL="222885">
                        <a:lnSpc>
                          <a:spcPts val="2385"/>
                        </a:lnSpc>
                        <a:spcBef>
                          <a:spcPts val="1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Среда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щелочная,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222885">
                        <a:lnSpc>
                          <a:spcPts val="3290"/>
                        </a:lnSpc>
                      </a:pP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pH</a:t>
                      </a:r>
                      <a:r>
                        <a:rPr sz="2800" b="1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&gt;</a:t>
                      </a:r>
                      <a:r>
                        <a:rPr sz="2800" b="1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b="1" spc="-5" dirty="0">
                          <a:latin typeface="Times New Roman"/>
                          <a:cs typeface="Times New Roman"/>
                        </a:rPr>
                        <a:t>7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294640" marB="0"/>
                </a:tc>
              </a:tr>
              <a:tr h="688177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Сильное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127000">
                        <a:lnSpc>
                          <a:spcPct val="100000"/>
                        </a:lnSpc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основание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40360">
                        <a:lnSpc>
                          <a:spcPct val="100000"/>
                        </a:lnSpc>
                        <a:spcBef>
                          <a:spcPts val="245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Слабая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  <a:p>
                      <a:pPr marL="340360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кислота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1115" marB="0"/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94640" marB="0"/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1403603" y="3442334"/>
            <a:ext cx="1370965" cy="637540"/>
          </a:xfrm>
          <a:custGeom>
            <a:avLst/>
            <a:gdLst/>
            <a:ahLst/>
            <a:cxnLst/>
            <a:rect l="l" t="t" r="r" b="b"/>
            <a:pathLst>
              <a:path w="1370964" h="637539">
                <a:moveTo>
                  <a:pt x="53340" y="568325"/>
                </a:moveTo>
                <a:lnTo>
                  <a:pt x="0" y="634745"/>
                </a:lnTo>
                <a:lnTo>
                  <a:pt x="85217" y="637539"/>
                </a:lnTo>
                <a:lnTo>
                  <a:pt x="74396" y="614044"/>
                </a:lnTo>
                <a:lnTo>
                  <a:pt x="60452" y="614044"/>
                </a:lnTo>
                <a:lnTo>
                  <a:pt x="55118" y="602488"/>
                </a:lnTo>
                <a:lnTo>
                  <a:pt x="66635" y="597192"/>
                </a:lnTo>
                <a:lnTo>
                  <a:pt x="53340" y="568325"/>
                </a:lnTo>
                <a:close/>
              </a:path>
              <a:path w="1370964" h="637539">
                <a:moveTo>
                  <a:pt x="66635" y="597192"/>
                </a:moveTo>
                <a:lnTo>
                  <a:pt x="55118" y="602488"/>
                </a:lnTo>
                <a:lnTo>
                  <a:pt x="60452" y="614044"/>
                </a:lnTo>
                <a:lnTo>
                  <a:pt x="71959" y="608754"/>
                </a:lnTo>
                <a:lnTo>
                  <a:pt x="66635" y="597192"/>
                </a:lnTo>
                <a:close/>
              </a:path>
              <a:path w="1370964" h="637539">
                <a:moveTo>
                  <a:pt x="71959" y="608754"/>
                </a:moveTo>
                <a:lnTo>
                  <a:pt x="60452" y="614044"/>
                </a:lnTo>
                <a:lnTo>
                  <a:pt x="74396" y="614044"/>
                </a:lnTo>
                <a:lnTo>
                  <a:pt x="71959" y="608754"/>
                </a:lnTo>
                <a:close/>
              </a:path>
              <a:path w="1370964" h="637539">
                <a:moveTo>
                  <a:pt x="1365504" y="0"/>
                </a:moveTo>
                <a:lnTo>
                  <a:pt x="66635" y="597192"/>
                </a:lnTo>
                <a:lnTo>
                  <a:pt x="71959" y="608754"/>
                </a:lnTo>
                <a:lnTo>
                  <a:pt x="1370838" y="11556"/>
                </a:lnTo>
                <a:lnTo>
                  <a:pt x="1365504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631438" y="3414267"/>
            <a:ext cx="731520" cy="735330"/>
          </a:xfrm>
          <a:custGeom>
            <a:avLst/>
            <a:gdLst/>
            <a:ahLst/>
            <a:cxnLst/>
            <a:rect l="l" t="t" r="r" b="b"/>
            <a:pathLst>
              <a:path w="731520" h="735329">
                <a:moveTo>
                  <a:pt x="673237" y="685260"/>
                </a:moveTo>
                <a:lnTo>
                  <a:pt x="650748" y="707644"/>
                </a:lnTo>
                <a:lnTo>
                  <a:pt x="731520" y="734822"/>
                </a:lnTo>
                <a:lnTo>
                  <a:pt x="718100" y="694309"/>
                </a:lnTo>
                <a:lnTo>
                  <a:pt x="682244" y="694309"/>
                </a:lnTo>
                <a:lnTo>
                  <a:pt x="673237" y="685260"/>
                </a:lnTo>
                <a:close/>
              </a:path>
              <a:path w="731520" h="735329">
                <a:moveTo>
                  <a:pt x="682274" y="676265"/>
                </a:moveTo>
                <a:lnTo>
                  <a:pt x="673237" y="685260"/>
                </a:lnTo>
                <a:lnTo>
                  <a:pt x="682244" y="694309"/>
                </a:lnTo>
                <a:lnTo>
                  <a:pt x="691261" y="685292"/>
                </a:lnTo>
                <a:lnTo>
                  <a:pt x="682274" y="676265"/>
                </a:lnTo>
                <a:close/>
              </a:path>
              <a:path w="731520" h="735329">
                <a:moveTo>
                  <a:pt x="704723" y="653923"/>
                </a:moveTo>
                <a:lnTo>
                  <a:pt x="682274" y="676265"/>
                </a:lnTo>
                <a:lnTo>
                  <a:pt x="691261" y="685292"/>
                </a:lnTo>
                <a:lnTo>
                  <a:pt x="682244" y="694309"/>
                </a:lnTo>
                <a:lnTo>
                  <a:pt x="718100" y="694309"/>
                </a:lnTo>
                <a:lnTo>
                  <a:pt x="704723" y="653923"/>
                </a:lnTo>
                <a:close/>
              </a:path>
              <a:path w="731520" h="735329">
                <a:moveTo>
                  <a:pt x="9016" y="0"/>
                </a:moveTo>
                <a:lnTo>
                  <a:pt x="0" y="8890"/>
                </a:lnTo>
                <a:lnTo>
                  <a:pt x="673237" y="685260"/>
                </a:lnTo>
                <a:lnTo>
                  <a:pt x="682274" y="676265"/>
                </a:lnTo>
                <a:lnTo>
                  <a:pt x="901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51510" y="204342"/>
            <a:ext cx="7665084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имеющих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одинаковую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(моль/л).</a:t>
            </a:r>
            <a:endParaRPr sz="1600">
              <a:latin typeface="Times New Roman"/>
              <a:cs typeface="Times New Roman"/>
            </a:endParaRPr>
          </a:p>
          <a:p>
            <a:pPr marL="12700" marR="534670">
              <a:lnSpc>
                <a:spcPct val="100000"/>
              </a:lnSpc>
              <a:tabLst>
                <a:tab pos="5080635" algn="l"/>
              </a:tabLst>
            </a:pPr>
            <a:r>
              <a:rPr sz="1600" spc="-5" dirty="0">
                <a:latin typeface="Times New Roman"/>
                <a:cs typeface="Times New Roman"/>
              </a:rPr>
              <a:t>1) хлорид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аммония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карбонат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 </a:t>
            </a:r>
            <a:r>
              <a:rPr sz="1600" spc="-25" dirty="0">
                <a:latin typeface="Times New Roman"/>
                <a:cs typeface="Times New Roman"/>
              </a:rPr>
              <a:t>сульфат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калия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сульфид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убывания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36</a:t>
            </a:fld>
            <a:endParaRPr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19903" y="1639569"/>
            <a:ext cx="4178300" cy="1000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1775" indent="-219710">
              <a:lnSpc>
                <a:spcPct val="100000"/>
              </a:lnSpc>
              <a:spcBef>
                <a:spcPts val="95"/>
              </a:spcBef>
              <a:buAutoNum type="arabicParenR" startAt="2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≈ нейтральная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spcBef>
                <a:spcPts val="5"/>
              </a:spcBef>
              <a:buAutoNum type="arabicParenR" startAt="2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слабый: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щелочная,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&gt;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 startAt="2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Слабый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&lt; 7</a:t>
            </a:r>
            <a:endParaRPr sz="160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 startAt="2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&lt; 7,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щелочах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&gt;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37</a:t>
            </a:fld>
            <a:endParaRPr dirty="0"/>
          </a:p>
        </p:txBody>
      </p:sp>
      <p:sp>
        <p:nvSpPr>
          <p:cNvPr id="4" name="object 4"/>
          <p:cNvSpPr txBox="1"/>
          <p:nvPr/>
        </p:nvSpPr>
        <p:spPr>
          <a:xfrm>
            <a:off x="373481" y="1482978"/>
            <a:ext cx="4279900" cy="1351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6205">
              <a:lnSpc>
                <a:spcPct val="100000"/>
              </a:lnSpc>
              <a:spcBef>
                <a:spcPts val="100"/>
              </a:spcBef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1805"/>
              </a:spcBef>
            </a:pPr>
            <a:r>
              <a:rPr sz="2400" b="1" i="1" dirty="0">
                <a:latin typeface="Times New Roman"/>
                <a:cs typeface="Times New Roman"/>
              </a:rPr>
              <a:t>2-й </a:t>
            </a:r>
            <a:r>
              <a:rPr sz="2400" b="1" i="1" spc="-10" dirty="0">
                <a:latin typeface="Times New Roman"/>
                <a:cs typeface="Times New Roman"/>
              </a:rPr>
              <a:t>этап </a:t>
            </a:r>
            <a:r>
              <a:rPr sz="2400" b="1" i="1" dirty="0">
                <a:latin typeface="Times New Roman"/>
                <a:cs typeface="Times New Roman"/>
              </a:rPr>
              <a:t>– </a:t>
            </a:r>
            <a:r>
              <a:rPr sz="2400" spc="-25" dirty="0">
                <a:latin typeface="Times New Roman"/>
                <a:cs typeface="Times New Roman"/>
              </a:rPr>
              <a:t>находим </a:t>
            </a:r>
            <a:r>
              <a:rPr sz="2400" spc="-5" dirty="0">
                <a:latin typeface="Times New Roman"/>
                <a:cs typeface="Times New Roman"/>
              </a:rPr>
              <a:t>правильную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последовательность для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2526" y="2952699"/>
            <a:ext cx="8181340" cy="2585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  <a:tabLst>
                <a:tab pos="1386205" algn="l"/>
              </a:tabLst>
            </a:pPr>
            <a:r>
              <a:rPr sz="2800" spc="-5" dirty="0">
                <a:latin typeface="Times New Roman"/>
                <a:cs typeface="Times New Roman"/>
              </a:rPr>
              <a:t>Na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CO</a:t>
            </a:r>
            <a:r>
              <a:rPr sz="2775" spc="-7" baseline="-21021" dirty="0">
                <a:latin typeface="Times New Roman"/>
                <a:cs typeface="Times New Roman"/>
              </a:rPr>
              <a:t>3	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spc="-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S:</a:t>
            </a:r>
            <a:endParaRPr sz="2800" dirty="0">
              <a:latin typeface="Times New Roman"/>
              <a:cs typeface="Times New Roman"/>
            </a:endParaRPr>
          </a:p>
          <a:p>
            <a:pPr marL="63500" marR="43180">
              <a:lnSpc>
                <a:spcPct val="100000"/>
              </a:lnSpc>
            </a:pPr>
            <a:r>
              <a:rPr sz="2800" spc="-75" dirty="0">
                <a:latin typeface="Times New Roman"/>
                <a:cs typeface="Times New Roman"/>
              </a:rPr>
              <a:t>Т.к. </a:t>
            </a:r>
            <a:r>
              <a:rPr sz="2800" dirty="0">
                <a:latin typeface="Times New Roman"/>
                <a:cs typeface="Times New Roman"/>
              </a:rPr>
              <a:t>H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S </a:t>
            </a:r>
            <a:r>
              <a:rPr sz="2800" spc="-10" dirty="0">
                <a:latin typeface="Times New Roman"/>
                <a:cs typeface="Times New Roman"/>
              </a:rPr>
              <a:t>более </a:t>
            </a:r>
            <a:r>
              <a:rPr sz="2800" spc="-5" dirty="0">
                <a:latin typeface="Times New Roman"/>
                <a:cs typeface="Times New Roman"/>
              </a:rPr>
              <a:t>слабая кислота </a:t>
            </a:r>
            <a:r>
              <a:rPr sz="2800" dirty="0">
                <a:latin typeface="Times New Roman"/>
                <a:cs typeface="Times New Roman"/>
              </a:rPr>
              <a:t>(K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775" spc="7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 </a:t>
            </a:r>
            <a:r>
              <a:rPr sz="2800" spc="5" dirty="0">
                <a:latin typeface="Times New Roman"/>
                <a:cs typeface="Times New Roman"/>
              </a:rPr>
              <a:t>1∙10</a:t>
            </a:r>
            <a:r>
              <a:rPr sz="2775" spc="7" baseline="25525" dirty="0">
                <a:latin typeface="Times New Roman"/>
                <a:cs typeface="Times New Roman"/>
              </a:rPr>
              <a:t>–14</a:t>
            </a:r>
            <a:r>
              <a:rPr sz="2800" spc="5" dirty="0">
                <a:latin typeface="Times New Roman"/>
                <a:cs typeface="Times New Roman"/>
              </a:rPr>
              <a:t>), </a:t>
            </a:r>
            <a:r>
              <a:rPr sz="2800" spc="-5" dirty="0">
                <a:latin typeface="Times New Roman"/>
                <a:cs typeface="Times New Roman"/>
              </a:rPr>
              <a:t>чем </a:t>
            </a:r>
            <a:r>
              <a:rPr sz="2800" dirty="0">
                <a:latin typeface="Times New Roman"/>
                <a:cs typeface="Times New Roman"/>
              </a:rPr>
              <a:t> H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800" dirty="0">
                <a:latin typeface="Times New Roman"/>
                <a:cs typeface="Times New Roman"/>
              </a:rPr>
              <a:t>CO</a:t>
            </a:r>
            <a:r>
              <a:rPr sz="2775" baseline="-21021" dirty="0">
                <a:latin typeface="Times New Roman"/>
                <a:cs typeface="Times New Roman"/>
              </a:rPr>
              <a:t>3</a:t>
            </a:r>
            <a:r>
              <a:rPr sz="2775" spc="359" baseline="-21021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(K</a:t>
            </a:r>
            <a:r>
              <a:rPr sz="2775" baseline="-21021" dirty="0">
                <a:latin typeface="Times New Roman"/>
                <a:cs typeface="Times New Roman"/>
              </a:rPr>
              <a:t>2</a:t>
            </a:r>
            <a:r>
              <a:rPr sz="2775" spc="382" baseline="-21021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= 1∙10</a:t>
            </a:r>
            <a:r>
              <a:rPr sz="2775" spc="-7" baseline="25525" dirty="0">
                <a:latin typeface="Times New Roman"/>
                <a:cs typeface="Times New Roman"/>
              </a:rPr>
              <a:t>–11</a:t>
            </a:r>
            <a:r>
              <a:rPr sz="2800" spc="-5" dirty="0">
                <a:latin typeface="Times New Roman"/>
                <a:cs typeface="Times New Roman"/>
              </a:rPr>
              <a:t>)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то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степень </a:t>
            </a:r>
            <a:r>
              <a:rPr sz="2800" spc="-10" dirty="0">
                <a:latin typeface="Times New Roman"/>
                <a:cs typeface="Times New Roman"/>
              </a:rPr>
              <a:t>гидролиза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60" dirty="0">
                <a:latin typeface="Times New Roman"/>
                <a:cs typeface="Times New Roman"/>
              </a:rPr>
              <a:t>будет </a:t>
            </a:r>
            <a:r>
              <a:rPr sz="2800" spc="-685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больше,</a:t>
            </a:r>
            <a:r>
              <a:rPr sz="2800" spc="-5" dirty="0">
                <a:latin typeface="Times New Roman"/>
                <a:cs typeface="Times New Roman"/>
              </a:rPr>
              <a:t> и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отклонение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20" dirty="0">
                <a:latin typeface="Times New Roman"/>
                <a:cs typeface="Times New Roman"/>
              </a:rPr>
              <a:t>от</a:t>
            </a:r>
            <a:r>
              <a:rPr sz="2800" spc="-5" dirty="0">
                <a:latin typeface="Times New Roman"/>
                <a:cs typeface="Times New Roman"/>
              </a:rPr>
              <a:t> нейтральной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15" dirty="0">
                <a:latin typeface="Times New Roman"/>
                <a:cs typeface="Times New Roman"/>
              </a:rPr>
              <a:t>среды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тоже 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больше,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чем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в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растворе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Na</a:t>
            </a:r>
            <a:r>
              <a:rPr sz="2775" spc="-7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CO</a:t>
            </a:r>
            <a:r>
              <a:rPr sz="2775" spc="-7" baseline="-21021" dirty="0">
                <a:latin typeface="Times New Roman"/>
                <a:cs typeface="Times New Roman"/>
              </a:rPr>
              <a:t>3</a:t>
            </a:r>
            <a:r>
              <a:rPr sz="2800" spc="-5" dirty="0">
                <a:latin typeface="Times New Roman"/>
                <a:cs typeface="Times New Roman"/>
              </a:rPr>
              <a:t>,</a:t>
            </a:r>
            <a:r>
              <a:rPr sz="2800" spc="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и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величина</a:t>
            </a:r>
            <a:r>
              <a:rPr sz="2800" spc="2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pH</a:t>
            </a:r>
            <a:r>
              <a:rPr sz="2800" spc="5" dirty="0">
                <a:latin typeface="Times New Roman"/>
                <a:cs typeface="Times New Roman"/>
              </a:rPr>
              <a:t> </a:t>
            </a:r>
            <a:r>
              <a:rPr sz="2800" spc="-40" dirty="0">
                <a:latin typeface="Times New Roman"/>
                <a:cs typeface="Times New Roman"/>
              </a:rPr>
              <a:t>тоже </a:t>
            </a:r>
            <a:r>
              <a:rPr sz="2800" spc="-3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больше.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51510" y="205867"/>
            <a:ext cx="7714615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Arial"/>
                <a:cs typeface="Arial"/>
              </a:rPr>
              <a:t>Пример</a:t>
            </a:r>
            <a:r>
              <a:rPr sz="1600" b="1" spc="5" dirty="0">
                <a:latin typeface="Arial"/>
                <a:cs typeface="Arial"/>
              </a:rPr>
              <a:t> </a:t>
            </a:r>
            <a:r>
              <a:rPr sz="1600" b="1" spc="-5" dirty="0">
                <a:latin typeface="Arial"/>
                <a:cs typeface="Arial"/>
              </a:rPr>
              <a:t>2.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Для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веществ,</a:t>
            </a:r>
            <a:r>
              <a:rPr sz="1600" spc="-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приведённых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в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перечне,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определите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характер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среды</a:t>
            </a:r>
            <a:r>
              <a:rPr sz="1600" spc="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их </a:t>
            </a:r>
            <a:r>
              <a:rPr sz="1600" spc="-43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водных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растворов,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имеющих</a:t>
            </a:r>
            <a:r>
              <a:rPr sz="1600" spc="35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одинаковую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концентрацию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(моль/л).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5656580" algn="l"/>
              </a:tabLst>
            </a:pPr>
            <a:r>
              <a:rPr sz="1600" spc="-5" dirty="0">
                <a:latin typeface="Arial"/>
                <a:cs typeface="Arial"/>
              </a:rPr>
              <a:t>1)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хлорид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аммония</a:t>
            </a:r>
            <a:r>
              <a:rPr sz="1600" spc="5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2)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карбонат</a:t>
            </a:r>
            <a:r>
              <a:rPr sz="1600" spc="4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натрия</a:t>
            </a:r>
            <a:r>
              <a:rPr sz="1600" spc="50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3)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20" dirty="0">
                <a:latin typeface="Arial"/>
                <a:cs typeface="Arial"/>
              </a:rPr>
              <a:t>сульфат</a:t>
            </a:r>
            <a:r>
              <a:rPr sz="1600" spc="55" dirty="0">
                <a:latin typeface="Arial"/>
                <a:cs typeface="Arial"/>
              </a:rPr>
              <a:t> </a:t>
            </a:r>
            <a:r>
              <a:rPr sz="1600" dirty="0">
                <a:latin typeface="Arial"/>
                <a:cs typeface="Arial"/>
              </a:rPr>
              <a:t>калия	</a:t>
            </a:r>
            <a:r>
              <a:rPr sz="1600" spc="-5" dirty="0">
                <a:latin typeface="Arial"/>
                <a:cs typeface="Arial"/>
              </a:rPr>
              <a:t>4)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сульфид</a:t>
            </a:r>
            <a:r>
              <a:rPr sz="1600" spc="6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натрия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1510" y="937386"/>
            <a:ext cx="7900034" cy="727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805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Запишите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номера</a:t>
            </a:r>
            <a:r>
              <a:rPr sz="1600" spc="2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веществ</a:t>
            </a:r>
            <a:r>
              <a:rPr sz="1600" spc="-5" dirty="0">
                <a:latin typeface="Arial"/>
                <a:cs typeface="Arial"/>
              </a:rPr>
              <a:t> в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порядке</a:t>
            </a:r>
            <a:r>
              <a:rPr sz="160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убывания</a:t>
            </a:r>
            <a:r>
              <a:rPr sz="1600" spc="5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значения</a:t>
            </a:r>
            <a:r>
              <a:rPr sz="1600" spc="7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pH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их</a:t>
            </a:r>
            <a:r>
              <a:rPr sz="1600" spc="20" dirty="0">
                <a:latin typeface="Arial"/>
                <a:cs typeface="Arial"/>
              </a:rPr>
              <a:t> </a:t>
            </a:r>
            <a:r>
              <a:rPr sz="1600" spc="-15" dirty="0">
                <a:latin typeface="Arial"/>
                <a:cs typeface="Arial"/>
              </a:rPr>
              <a:t>водных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растворов.</a:t>
            </a:r>
            <a:endParaRPr sz="1600">
              <a:latin typeface="Arial"/>
              <a:cs typeface="Arial"/>
            </a:endParaRPr>
          </a:p>
          <a:p>
            <a:pPr marL="4380865">
              <a:lnSpc>
                <a:spcPts val="1805"/>
              </a:lnSpc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</a:t>
            </a:r>
            <a:endParaRPr sz="1600">
              <a:latin typeface="Times New Roman"/>
              <a:cs typeface="Times New Roman"/>
            </a:endParaRPr>
          </a:p>
          <a:p>
            <a:pPr marL="4380865">
              <a:lnSpc>
                <a:spcPct val="100000"/>
              </a:lnSpc>
            </a:pPr>
            <a:r>
              <a:rPr sz="1600" spc="-5" dirty="0">
                <a:latin typeface="Times New Roman"/>
                <a:cs typeface="Times New Roman"/>
              </a:rPr>
              <a:t>1)</a:t>
            </a:r>
            <a:r>
              <a:rPr sz="1600" spc="-10" dirty="0">
                <a:latin typeface="Times New Roman"/>
                <a:cs typeface="Times New Roman"/>
              </a:rPr>
              <a:t> Соли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MAn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подвергаются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гидролизу.</a:t>
            </a:r>
            <a:endParaRPr sz="1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892166" y="1395729"/>
            <a:ext cx="4178300" cy="1244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1775" indent="-219710">
              <a:lnSpc>
                <a:spcPct val="100000"/>
              </a:lnSpc>
              <a:spcBef>
                <a:spcPts val="95"/>
              </a:spcBef>
              <a:buAutoNum type="arabicParenR"/>
              <a:tabLst>
                <a:tab pos="232410" algn="l"/>
              </a:tabLst>
            </a:pPr>
            <a:r>
              <a:rPr sz="1600" spc="-10" dirty="0">
                <a:latin typeface="Times New Roman"/>
                <a:cs typeface="Times New Roman"/>
              </a:rPr>
              <a:t>Соли</a:t>
            </a:r>
            <a:r>
              <a:rPr sz="1600" spc="-5" dirty="0">
                <a:latin typeface="Times New Roman"/>
                <a:cs typeface="Times New Roman"/>
              </a:rPr>
              <a:t> MAn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подвергаются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30" dirty="0">
                <a:latin typeface="Times New Roman"/>
                <a:cs typeface="Times New Roman"/>
              </a:rPr>
              <a:t>гидролизу.</a:t>
            </a:r>
            <a:endParaRPr sz="1600" dirty="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≈ нейтральная</a:t>
            </a:r>
            <a:endParaRPr sz="1600" dirty="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spcBef>
                <a:spcPts val="5"/>
              </a:spcBef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Сильный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слабый: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щелочная,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&gt;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 dirty="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Слабый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+ </a:t>
            </a:r>
            <a:r>
              <a:rPr sz="1600" spc="-10" dirty="0">
                <a:latin typeface="Times New Roman"/>
                <a:cs typeface="Times New Roman"/>
              </a:rPr>
              <a:t>сильный: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среда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–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кислая,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 &lt; 7</a:t>
            </a:r>
            <a:endParaRPr sz="1600" dirty="0">
              <a:latin typeface="Times New Roman"/>
              <a:cs typeface="Times New Roman"/>
            </a:endParaRPr>
          </a:p>
          <a:p>
            <a:pPr marL="231775" indent="-219710">
              <a:lnSpc>
                <a:spcPct val="100000"/>
              </a:lnSpc>
              <a:buAutoNum type="arabicParenR"/>
              <a:tabLst>
                <a:tab pos="232410" algn="l"/>
              </a:tabLst>
            </a:pP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кислотах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&lt; 7,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spc="-10" dirty="0">
                <a:latin typeface="Times New Roman"/>
                <a:cs typeface="Times New Roman"/>
              </a:rPr>
              <a:t> щелочах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spc="-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&gt;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7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54000" y="1215223"/>
            <a:ext cx="4276090" cy="1221740"/>
          </a:xfrm>
          <a:prstGeom prst="rect">
            <a:avLst/>
          </a:prstGeom>
        </p:spPr>
        <p:txBody>
          <a:bodyPr vert="horz" wrap="square" lIns="0" tIns="62229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489"/>
              </a:spcBef>
            </a:pPr>
            <a:r>
              <a:rPr sz="2400" i="1" spc="-5" dirty="0">
                <a:latin typeface="Calibri"/>
                <a:cs typeface="Calibri"/>
              </a:rPr>
              <a:t>Решение</a:t>
            </a:r>
            <a:endParaRPr sz="2400" dirty="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385"/>
              </a:spcBef>
            </a:pPr>
            <a:r>
              <a:rPr sz="2400" b="1" i="1" dirty="0">
                <a:latin typeface="Times New Roman"/>
                <a:cs typeface="Times New Roman"/>
              </a:rPr>
              <a:t>2-й </a:t>
            </a:r>
            <a:r>
              <a:rPr sz="2400" b="1" i="1" spc="-10" dirty="0">
                <a:latin typeface="Times New Roman"/>
                <a:cs typeface="Times New Roman"/>
              </a:rPr>
              <a:t>этап </a:t>
            </a:r>
            <a:r>
              <a:rPr sz="2400" b="1" i="1" dirty="0">
                <a:latin typeface="Times New Roman"/>
                <a:cs typeface="Times New Roman"/>
              </a:rPr>
              <a:t>– </a:t>
            </a:r>
            <a:r>
              <a:rPr sz="2400" spc="-30" dirty="0">
                <a:latin typeface="Times New Roman"/>
                <a:cs typeface="Times New Roman"/>
              </a:rPr>
              <a:t>находим </a:t>
            </a:r>
            <a:r>
              <a:rPr sz="2400" spc="-5" dirty="0">
                <a:latin typeface="Times New Roman"/>
                <a:cs typeface="Times New Roman"/>
              </a:rPr>
              <a:t>правильную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последовательность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1510" y="204342"/>
            <a:ext cx="7665084" cy="12166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600" b="1" spc="-5" dirty="0">
                <a:latin typeface="Times New Roman"/>
                <a:cs typeface="Times New Roman"/>
              </a:rPr>
              <a:t>Пример</a:t>
            </a:r>
            <a:r>
              <a:rPr sz="1600" b="1" dirty="0">
                <a:latin typeface="Times New Roman"/>
                <a:cs typeface="Times New Roman"/>
              </a:rPr>
              <a:t> </a:t>
            </a:r>
            <a:r>
              <a:rPr sz="1600" b="1" spc="-5" dirty="0">
                <a:latin typeface="Times New Roman"/>
                <a:cs typeface="Times New Roman"/>
              </a:rPr>
              <a:t>2.</a:t>
            </a:r>
            <a:r>
              <a:rPr sz="1600" b="1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Для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веществ,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приведённых</a:t>
            </a:r>
            <a:r>
              <a:rPr sz="1600" spc="5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перечне,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определите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характер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среды</a:t>
            </a:r>
            <a:r>
              <a:rPr sz="1600" spc="1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 </a:t>
            </a:r>
            <a:r>
              <a:rPr sz="1600" spc="-38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растворов,</a:t>
            </a:r>
            <a:r>
              <a:rPr sz="1600" spc="-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имеющих</a:t>
            </a:r>
            <a:r>
              <a:rPr sz="1600" spc="45" dirty="0">
                <a:latin typeface="Times New Roman"/>
                <a:cs typeface="Times New Roman"/>
              </a:rPr>
              <a:t> </a:t>
            </a:r>
            <a:r>
              <a:rPr sz="1600" spc="-25" dirty="0">
                <a:latin typeface="Times New Roman"/>
                <a:cs typeface="Times New Roman"/>
              </a:rPr>
              <a:t>одинаковую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концентрацию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(моль/л).</a:t>
            </a:r>
            <a:endParaRPr sz="1600" dirty="0">
              <a:latin typeface="Times New Roman"/>
              <a:cs typeface="Times New Roman"/>
            </a:endParaRPr>
          </a:p>
          <a:p>
            <a:pPr marL="12700" marR="534670">
              <a:lnSpc>
                <a:spcPct val="100000"/>
              </a:lnSpc>
              <a:tabLst>
                <a:tab pos="5080635" algn="l"/>
              </a:tabLst>
            </a:pPr>
            <a:r>
              <a:rPr sz="1600" spc="-5" dirty="0">
                <a:latin typeface="Times New Roman"/>
                <a:cs typeface="Times New Roman"/>
              </a:rPr>
              <a:t>1) хлорид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аммония</a:t>
            </a:r>
            <a:r>
              <a:rPr sz="1600" spc="445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2)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карбонат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</a:t>
            </a:r>
            <a:r>
              <a:rPr sz="1600" spc="434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3) </a:t>
            </a:r>
            <a:r>
              <a:rPr sz="1600" spc="-25" dirty="0">
                <a:latin typeface="Times New Roman"/>
                <a:cs typeface="Times New Roman"/>
              </a:rPr>
              <a:t>сульфат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калия	</a:t>
            </a:r>
            <a:r>
              <a:rPr sz="1600" spc="-5" dirty="0">
                <a:latin typeface="Times New Roman"/>
                <a:cs typeface="Times New Roman"/>
              </a:rPr>
              <a:t>4)</a:t>
            </a:r>
            <a:r>
              <a:rPr sz="1600" spc="-15" dirty="0">
                <a:latin typeface="Times New Roman"/>
                <a:cs typeface="Times New Roman"/>
              </a:rPr>
              <a:t> </a:t>
            </a:r>
            <a:r>
              <a:rPr sz="1600" spc="-20" dirty="0">
                <a:latin typeface="Times New Roman"/>
                <a:cs typeface="Times New Roman"/>
              </a:rPr>
              <a:t>сульфид</a:t>
            </a:r>
            <a:r>
              <a:rPr sz="1600" spc="2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натрия 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Запишите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номера</a:t>
            </a:r>
            <a:r>
              <a:rPr sz="1600" spc="20" dirty="0">
                <a:latin typeface="Times New Roman"/>
                <a:cs typeface="Times New Roman"/>
              </a:rPr>
              <a:t> </a:t>
            </a:r>
            <a:r>
              <a:rPr sz="1600" dirty="0">
                <a:latin typeface="Times New Roman"/>
                <a:cs typeface="Times New Roman"/>
              </a:rPr>
              <a:t>веществ</a:t>
            </a:r>
            <a:r>
              <a:rPr sz="1600" spc="3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в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порядке</a:t>
            </a:r>
            <a:r>
              <a:rPr sz="1600" spc="-5" dirty="0">
                <a:latin typeface="Times New Roman"/>
                <a:cs typeface="Times New Roman"/>
              </a:rPr>
              <a:t> </a:t>
            </a:r>
            <a:r>
              <a:rPr sz="1600" spc="-10" dirty="0">
                <a:latin typeface="Times New Roman"/>
                <a:cs typeface="Times New Roman"/>
              </a:rPr>
              <a:t>убывания</a:t>
            </a:r>
            <a:r>
              <a:rPr sz="1600" spc="3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значения</a:t>
            </a:r>
            <a:r>
              <a:rPr sz="1600" spc="4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pH</a:t>
            </a:r>
            <a:r>
              <a:rPr sz="160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их</a:t>
            </a:r>
            <a:r>
              <a:rPr sz="1600" spc="5" dirty="0">
                <a:latin typeface="Times New Roman"/>
                <a:cs typeface="Times New Roman"/>
              </a:rPr>
              <a:t> </a:t>
            </a:r>
            <a:r>
              <a:rPr sz="1600" spc="-15" dirty="0">
                <a:latin typeface="Times New Roman"/>
                <a:cs typeface="Times New Roman"/>
              </a:rPr>
              <a:t>водных</a:t>
            </a:r>
            <a:r>
              <a:rPr sz="1600" spc="10" dirty="0">
                <a:latin typeface="Times New Roman"/>
                <a:cs typeface="Times New Roman"/>
              </a:rPr>
              <a:t> </a:t>
            </a:r>
            <a:r>
              <a:rPr sz="1600" spc="-5" dirty="0">
                <a:latin typeface="Times New Roman"/>
                <a:cs typeface="Times New Roman"/>
              </a:rPr>
              <a:t>растворов.</a:t>
            </a:r>
            <a:endParaRPr sz="1600" dirty="0">
              <a:latin typeface="Times New Roman"/>
              <a:cs typeface="Times New Roman"/>
            </a:endParaRPr>
          </a:p>
          <a:p>
            <a:pPr marL="4453255">
              <a:lnSpc>
                <a:spcPts val="1700"/>
              </a:lnSpc>
            </a:pPr>
            <a:r>
              <a:rPr sz="1600" i="1" spc="-10" dirty="0">
                <a:latin typeface="Times New Roman"/>
                <a:cs typeface="Times New Roman"/>
              </a:rPr>
              <a:t>Базовые</a:t>
            </a:r>
            <a:r>
              <a:rPr sz="1600" i="1" spc="-15" dirty="0">
                <a:latin typeface="Times New Roman"/>
                <a:cs typeface="Times New Roman"/>
              </a:rPr>
              <a:t> </a:t>
            </a:r>
            <a:r>
              <a:rPr sz="1600" i="1" spc="-5" dirty="0">
                <a:latin typeface="Times New Roman"/>
                <a:cs typeface="Times New Roman"/>
              </a:rPr>
              <a:t>знания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4065" y="6098235"/>
            <a:ext cx="18275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i="1" spc="-15" dirty="0">
                <a:latin typeface="Times New Roman"/>
                <a:cs typeface="Times New Roman"/>
              </a:rPr>
              <a:t>Ответ</a:t>
            </a:r>
            <a:r>
              <a:rPr sz="2400" spc="-15" dirty="0">
                <a:latin typeface="Times New Roman"/>
                <a:cs typeface="Times New Roman"/>
              </a:rPr>
              <a:t>: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4231.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20873" y="4650062"/>
            <a:ext cx="1221740" cy="155130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534035" marR="30480">
              <a:lnSpc>
                <a:spcPts val="1780"/>
              </a:lnSpc>
              <a:spcBef>
                <a:spcPts val="459"/>
              </a:spcBef>
            </a:pPr>
            <a:r>
              <a:rPr sz="1750" spc="10" dirty="0">
                <a:latin typeface="Times New Roman"/>
                <a:cs typeface="Times New Roman"/>
              </a:rPr>
              <a:t>слабо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dirty="0">
                <a:latin typeface="Times New Roman"/>
                <a:cs typeface="Times New Roman"/>
              </a:rPr>
              <a:t>к</a:t>
            </a:r>
            <a:r>
              <a:rPr sz="1750" spc="25" dirty="0">
                <a:latin typeface="Times New Roman"/>
                <a:cs typeface="Times New Roman"/>
              </a:rPr>
              <a:t>и</a:t>
            </a:r>
            <a:r>
              <a:rPr sz="1750" spc="-5" dirty="0">
                <a:latin typeface="Times New Roman"/>
                <a:cs typeface="Times New Roman"/>
              </a:rPr>
              <a:t>с</a:t>
            </a:r>
            <a:r>
              <a:rPr sz="1750" spc="10" dirty="0">
                <a:latin typeface="Times New Roman"/>
                <a:cs typeface="Times New Roman"/>
              </a:rPr>
              <a:t>л</a:t>
            </a:r>
            <a:r>
              <a:rPr sz="1750" spc="20" dirty="0">
                <a:latin typeface="Times New Roman"/>
                <a:cs typeface="Times New Roman"/>
              </a:rPr>
              <a:t>а</a:t>
            </a:r>
            <a:r>
              <a:rPr sz="1750" spc="15" dirty="0">
                <a:latin typeface="Times New Roman"/>
                <a:cs typeface="Times New Roman"/>
              </a:rPr>
              <a:t>я</a:t>
            </a:r>
            <a:endParaRPr sz="1750">
              <a:latin typeface="Times New Roman"/>
              <a:cs typeface="Times New Roman"/>
            </a:endParaRPr>
          </a:p>
          <a:p>
            <a:pPr marL="423545" marR="208279" indent="-386080">
              <a:lnSpc>
                <a:spcPct val="100000"/>
              </a:lnSpc>
              <a:spcBef>
                <a:spcPts val="1370"/>
              </a:spcBef>
            </a:pPr>
            <a:r>
              <a:rPr sz="2800" spc="-10" dirty="0">
                <a:latin typeface="Times New Roman"/>
                <a:cs typeface="Times New Roman"/>
              </a:rPr>
              <a:t>NH</a:t>
            </a:r>
            <a:r>
              <a:rPr sz="2775" spc="15" baseline="-21021" dirty="0">
                <a:latin typeface="Times New Roman"/>
                <a:cs typeface="Times New Roman"/>
              </a:rPr>
              <a:t>4</a:t>
            </a:r>
            <a:r>
              <a:rPr sz="2800" spc="-5" dirty="0">
                <a:latin typeface="Times New Roman"/>
                <a:cs typeface="Times New Roman"/>
              </a:rPr>
              <a:t>Cl  1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756431" y="2675311"/>
            <a:ext cx="6478270" cy="4159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="1" spc="5" dirty="0">
                <a:latin typeface="Times New Roman"/>
                <a:cs typeface="Times New Roman"/>
              </a:rPr>
              <a:t>Шкала</a:t>
            </a:r>
            <a:r>
              <a:rPr sz="2550" b="1" dirty="0">
                <a:latin typeface="Times New Roman"/>
                <a:cs typeface="Times New Roman"/>
              </a:rPr>
              <a:t> рН</a:t>
            </a:r>
            <a:r>
              <a:rPr sz="2550" b="1" spc="10" dirty="0">
                <a:latin typeface="Times New Roman"/>
                <a:cs typeface="Times New Roman"/>
              </a:rPr>
              <a:t> </a:t>
            </a:r>
            <a:r>
              <a:rPr sz="2550" b="1" spc="5" dirty="0">
                <a:latin typeface="Times New Roman"/>
                <a:cs typeface="Times New Roman"/>
              </a:rPr>
              <a:t>водных</a:t>
            </a:r>
            <a:r>
              <a:rPr sz="2550" b="1" dirty="0">
                <a:latin typeface="Times New Roman"/>
                <a:cs typeface="Times New Roman"/>
              </a:rPr>
              <a:t> растворов</a:t>
            </a:r>
            <a:r>
              <a:rPr sz="2550" b="1" spc="15" dirty="0">
                <a:latin typeface="Times New Roman"/>
                <a:cs typeface="Times New Roman"/>
              </a:rPr>
              <a:t> </a:t>
            </a:r>
            <a:r>
              <a:rPr sz="2550" b="1" dirty="0">
                <a:latin typeface="Times New Roman"/>
                <a:cs typeface="Times New Roman"/>
              </a:rPr>
              <a:t>электролитов</a:t>
            </a:r>
            <a:endParaRPr sz="255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576737" y="3367447"/>
            <a:ext cx="6878320" cy="145415"/>
            <a:chOff x="1576737" y="3367447"/>
            <a:chExt cx="6878320" cy="145415"/>
          </a:xfrm>
        </p:grpSpPr>
        <p:sp>
          <p:nvSpPr>
            <p:cNvPr id="10" name="object 10"/>
            <p:cNvSpPr/>
            <p:nvPr/>
          </p:nvSpPr>
          <p:spPr>
            <a:xfrm>
              <a:off x="1589722" y="3426934"/>
              <a:ext cx="6807200" cy="0"/>
            </a:xfrm>
            <a:custGeom>
              <a:avLst/>
              <a:gdLst/>
              <a:ahLst/>
              <a:cxnLst/>
              <a:rect l="l" t="t" r="r" b="b"/>
              <a:pathLst>
                <a:path w="6807200">
                  <a:moveTo>
                    <a:pt x="6806647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76737" y="3411872"/>
              <a:ext cx="6817359" cy="19685"/>
            </a:xfrm>
            <a:custGeom>
              <a:avLst/>
              <a:gdLst/>
              <a:ahLst/>
              <a:cxnLst/>
              <a:rect l="l" t="t" r="r" b="b"/>
              <a:pathLst>
                <a:path w="6817359" h="19685">
                  <a:moveTo>
                    <a:pt x="6816789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6816789" y="19560"/>
                  </a:lnTo>
                  <a:lnTo>
                    <a:pt x="68167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695210" y="343380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77962" y="342138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158441" y="3451254"/>
              <a:ext cx="0" cy="61594"/>
            </a:xfrm>
            <a:custGeom>
              <a:avLst/>
              <a:gdLst/>
              <a:ahLst/>
              <a:cxnLst/>
              <a:rect l="l" t="t" r="r" b="b"/>
              <a:pathLst>
                <a:path h="61595">
                  <a:moveTo>
                    <a:pt x="0" y="6131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143346" y="3438834"/>
              <a:ext cx="19685" cy="71755"/>
            </a:xfrm>
            <a:custGeom>
              <a:avLst/>
              <a:gdLst/>
              <a:ahLst/>
              <a:cxnLst/>
              <a:rect l="l" t="t" r="r" b="b"/>
              <a:pathLst>
                <a:path w="19685" h="71754">
                  <a:moveTo>
                    <a:pt x="19611" y="0"/>
                  </a:moveTo>
                  <a:lnTo>
                    <a:pt x="0" y="0"/>
                  </a:lnTo>
                  <a:lnTo>
                    <a:pt x="0" y="71369"/>
                  </a:lnTo>
                  <a:lnTo>
                    <a:pt x="19611" y="71369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623265" y="3451254"/>
              <a:ext cx="0" cy="61594"/>
            </a:xfrm>
            <a:custGeom>
              <a:avLst/>
              <a:gdLst/>
              <a:ahLst/>
              <a:cxnLst/>
              <a:rect l="l" t="t" r="r" b="b"/>
              <a:pathLst>
                <a:path h="61595">
                  <a:moveTo>
                    <a:pt x="0" y="61316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606039" y="3438834"/>
              <a:ext cx="19685" cy="71755"/>
            </a:xfrm>
            <a:custGeom>
              <a:avLst/>
              <a:gdLst/>
              <a:ahLst/>
              <a:cxnLst/>
              <a:rect l="l" t="t" r="r" b="b"/>
              <a:pathLst>
                <a:path w="19685" h="71754">
                  <a:moveTo>
                    <a:pt x="19611" y="0"/>
                  </a:moveTo>
                  <a:lnTo>
                    <a:pt x="0" y="0"/>
                  </a:lnTo>
                  <a:lnTo>
                    <a:pt x="0" y="71369"/>
                  </a:lnTo>
                  <a:lnTo>
                    <a:pt x="19611" y="71369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86646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68774" y="3428787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541845" y="343380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524189" y="342138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04581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989508" y="3428787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69900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52243" y="3428787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88050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370824" y="3428787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851216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836143" y="3428787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306415" y="343380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291342" y="342138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4940172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24884" y="3428787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5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771950" y="343380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754078" y="342138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4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34686" y="3433800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216813" y="3421384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4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697421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682133" y="3428787"/>
              <a:ext cx="19685" cy="74295"/>
            </a:xfrm>
            <a:custGeom>
              <a:avLst/>
              <a:gdLst/>
              <a:ahLst/>
              <a:cxnLst/>
              <a:rect l="l" t="t" r="r" b="b"/>
              <a:pathLst>
                <a:path w="19684" h="74295">
                  <a:moveTo>
                    <a:pt x="19611" y="0"/>
                  </a:moveTo>
                  <a:lnTo>
                    <a:pt x="0" y="0"/>
                  </a:lnTo>
                  <a:lnTo>
                    <a:pt x="0" y="74012"/>
                  </a:lnTo>
                  <a:lnTo>
                    <a:pt x="19611" y="7401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8159941" y="3441203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5">
                  <a:moveTo>
                    <a:pt x="0" y="63964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144865" y="3367455"/>
              <a:ext cx="310515" cy="135890"/>
            </a:xfrm>
            <a:custGeom>
              <a:avLst/>
              <a:gdLst/>
              <a:ahLst/>
              <a:cxnLst/>
              <a:rect l="l" t="t" r="r" b="b"/>
              <a:pathLst>
                <a:path w="310515" h="135889">
                  <a:moveTo>
                    <a:pt x="19608" y="61341"/>
                  </a:moveTo>
                  <a:lnTo>
                    <a:pt x="0" y="61341"/>
                  </a:lnTo>
                  <a:lnTo>
                    <a:pt x="0" y="135356"/>
                  </a:lnTo>
                  <a:lnTo>
                    <a:pt x="19608" y="135356"/>
                  </a:lnTo>
                  <a:lnTo>
                    <a:pt x="19608" y="61341"/>
                  </a:lnTo>
                  <a:close/>
                </a:path>
                <a:path w="310515" h="135889">
                  <a:moveTo>
                    <a:pt x="310070" y="53936"/>
                  </a:moveTo>
                  <a:lnTo>
                    <a:pt x="106146" y="0"/>
                  </a:lnTo>
                  <a:lnTo>
                    <a:pt x="130479" y="53936"/>
                  </a:lnTo>
                  <a:lnTo>
                    <a:pt x="106146" y="105740"/>
                  </a:lnTo>
                  <a:lnTo>
                    <a:pt x="310070" y="5393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8143146" y="3426934"/>
              <a:ext cx="135255" cy="0"/>
            </a:xfrm>
            <a:custGeom>
              <a:avLst/>
              <a:gdLst/>
              <a:ahLst/>
              <a:cxnLst/>
              <a:rect l="l" t="t" r="r" b="b"/>
              <a:pathLst>
                <a:path w="135254">
                  <a:moveTo>
                    <a:pt x="135009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130011" y="3411872"/>
              <a:ext cx="145415" cy="19685"/>
            </a:xfrm>
            <a:custGeom>
              <a:avLst/>
              <a:gdLst/>
              <a:ahLst/>
              <a:cxnLst/>
              <a:rect l="l" t="t" r="r" b="b"/>
              <a:pathLst>
                <a:path w="145415" h="19685">
                  <a:moveTo>
                    <a:pt x="145230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145230" y="19560"/>
                  </a:lnTo>
                  <a:lnTo>
                    <a:pt x="1452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1593709" y="3617094"/>
            <a:ext cx="56515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455295" algn="l"/>
              </a:tabLst>
            </a:pPr>
            <a:r>
              <a:rPr sz="1500" spc="5" dirty="0">
                <a:latin typeface="Times New Roman"/>
                <a:cs typeface="Times New Roman"/>
              </a:rPr>
              <a:t>0	1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2529236" y="3547875"/>
            <a:ext cx="1591310" cy="67945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502284" algn="l"/>
                <a:tab pos="945515" algn="l"/>
                <a:tab pos="1386205" algn="l"/>
              </a:tabLst>
            </a:pPr>
            <a:r>
              <a:rPr sz="1500" spc="5" dirty="0">
                <a:latin typeface="Times New Roman"/>
                <a:cs typeface="Times New Roman"/>
              </a:rPr>
              <a:t>2	3	4	5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80"/>
              </a:spcBef>
            </a:pP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кислотная</a:t>
            </a:r>
            <a:r>
              <a:rPr sz="175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среда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4395402" y="3617094"/>
            <a:ext cx="565150" cy="25654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  <a:tabLst>
                <a:tab pos="455295" algn="l"/>
              </a:tabLst>
            </a:pPr>
            <a:r>
              <a:rPr sz="1500" spc="5" dirty="0">
                <a:latin typeface="Times New Roman"/>
                <a:cs typeface="Times New Roman"/>
              </a:rPr>
              <a:t>6	7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328409" y="3547875"/>
            <a:ext cx="2918460" cy="67945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0"/>
              </a:spcBef>
              <a:tabLst>
                <a:tab pos="455295" algn="l"/>
                <a:tab pos="895985" algn="l"/>
                <a:tab pos="1336675" algn="l"/>
                <a:tab pos="1829435" algn="l"/>
                <a:tab pos="2269490" algn="l"/>
                <a:tab pos="2710815" algn="l"/>
              </a:tabLst>
            </a:pPr>
            <a:r>
              <a:rPr sz="1500" spc="5" dirty="0">
                <a:latin typeface="Times New Roman"/>
                <a:cs typeface="Times New Roman"/>
              </a:rPr>
              <a:t>8	9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0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1</a:t>
            </a:r>
            <a:r>
              <a:rPr sz="1500" dirty="0">
                <a:latin typeface="Times New Roman"/>
                <a:cs typeface="Times New Roman"/>
              </a:rPr>
              <a:t>	1</a:t>
            </a:r>
            <a:r>
              <a:rPr sz="1500" spc="5" dirty="0">
                <a:latin typeface="Times New Roman"/>
                <a:cs typeface="Times New Roman"/>
              </a:rPr>
              <a:t>2</a:t>
            </a:r>
            <a:r>
              <a:rPr sz="1500" dirty="0">
                <a:latin typeface="Times New Roman"/>
                <a:cs typeface="Times New Roman"/>
              </a:rPr>
              <a:t>	1</a:t>
            </a:r>
            <a:r>
              <a:rPr sz="1500" spc="5" dirty="0">
                <a:latin typeface="Times New Roman"/>
                <a:cs typeface="Times New Roman"/>
              </a:rPr>
              <a:t>3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4</a:t>
            </a:r>
            <a:endParaRPr sz="1500">
              <a:latin typeface="Times New Roman"/>
              <a:cs typeface="Times New Roman"/>
            </a:endParaRPr>
          </a:p>
          <a:p>
            <a:pPr marL="645160">
              <a:lnSpc>
                <a:spcPct val="100000"/>
              </a:lnSpc>
              <a:spcBef>
                <a:spcPts val="680"/>
              </a:spcBef>
            </a:pP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щелочная</a:t>
            </a:r>
            <a:r>
              <a:rPr sz="175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50" spc="15" dirty="0">
                <a:solidFill>
                  <a:srgbClr val="FF0000"/>
                </a:solidFill>
                <a:latin typeface="Times New Roman"/>
                <a:cs typeface="Times New Roman"/>
              </a:rPr>
              <a:t>среда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2069171" y="4650062"/>
            <a:ext cx="695325" cy="52387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2700" marR="5080">
              <a:lnSpc>
                <a:spcPts val="1780"/>
              </a:lnSpc>
              <a:spcBef>
                <a:spcPts val="459"/>
              </a:spcBef>
            </a:pPr>
            <a:r>
              <a:rPr sz="1750" spc="-10" dirty="0">
                <a:latin typeface="Times New Roman"/>
                <a:cs typeface="Times New Roman"/>
              </a:rPr>
              <a:t>с</a:t>
            </a:r>
            <a:r>
              <a:rPr sz="1750" spc="30" dirty="0">
                <a:latin typeface="Times New Roman"/>
                <a:cs typeface="Times New Roman"/>
              </a:rPr>
              <a:t>и</a:t>
            </a:r>
            <a:r>
              <a:rPr sz="1750" spc="-5" dirty="0">
                <a:latin typeface="Times New Roman"/>
                <a:cs typeface="Times New Roman"/>
              </a:rPr>
              <a:t>л</a:t>
            </a:r>
            <a:r>
              <a:rPr sz="1750" spc="10" dirty="0">
                <a:latin typeface="Times New Roman"/>
                <a:cs typeface="Times New Roman"/>
              </a:rPr>
              <a:t>ь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10" dirty="0">
                <a:latin typeface="Times New Roman"/>
                <a:cs typeface="Times New Roman"/>
              </a:rPr>
              <a:t>о  кислая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4392818" y="4650062"/>
            <a:ext cx="1223010" cy="2978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750" spc="10" dirty="0">
                <a:latin typeface="Times New Roman"/>
                <a:cs typeface="Times New Roman"/>
              </a:rPr>
              <a:t>нейтральная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4321302" y="4650062"/>
            <a:ext cx="2639695" cy="155130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1516380" marR="175260">
              <a:lnSpc>
                <a:spcPts val="1780"/>
              </a:lnSpc>
              <a:spcBef>
                <a:spcPts val="459"/>
              </a:spcBef>
            </a:pPr>
            <a:r>
              <a:rPr sz="1750" spc="10" dirty="0">
                <a:latin typeface="Times New Roman"/>
                <a:cs typeface="Times New Roman"/>
              </a:rPr>
              <a:t>слабо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щ</a:t>
            </a:r>
            <a:r>
              <a:rPr sz="1750" spc="15" dirty="0">
                <a:latin typeface="Times New Roman"/>
                <a:cs typeface="Times New Roman"/>
              </a:rPr>
              <a:t>е</a:t>
            </a:r>
            <a:r>
              <a:rPr sz="1750" spc="10" dirty="0">
                <a:latin typeface="Times New Roman"/>
                <a:cs typeface="Times New Roman"/>
              </a:rPr>
              <a:t>л</a:t>
            </a:r>
            <a:r>
              <a:rPr sz="1750" spc="15" dirty="0">
                <a:latin typeface="Times New Roman"/>
                <a:cs typeface="Times New Roman"/>
              </a:rPr>
              <a:t>о</a:t>
            </a:r>
            <a:r>
              <a:rPr sz="1750" spc="10" dirty="0">
                <a:latin typeface="Times New Roman"/>
                <a:cs typeface="Times New Roman"/>
              </a:rPr>
              <a:t>ч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20" dirty="0">
                <a:latin typeface="Times New Roman"/>
                <a:cs typeface="Times New Roman"/>
              </a:rPr>
              <a:t>а</a:t>
            </a:r>
            <a:r>
              <a:rPr sz="1750" spc="15" dirty="0">
                <a:latin typeface="Times New Roman"/>
                <a:cs typeface="Times New Roman"/>
              </a:rPr>
              <a:t>я</a:t>
            </a:r>
            <a:endParaRPr sz="1750">
              <a:latin typeface="Times New Roman"/>
              <a:cs typeface="Times New Roman"/>
            </a:endParaRPr>
          </a:p>
          <a:p>
            <a:pPr marL="266700" marR="43180" indent="-216535">
              <a:lnSpc>
                <a:spcPct val="100000"/>
              </a:lnSpc>
              <a:spcBef>
                <a:spcPts val="1370"/>
              </a:spcBef>
              <a:tabLst>
                <a:tab pos="1444625" algn="l"/>
                <a:tab pos="1778635" algn="l"/>
              </a:tabLst>
            </a:pPr>
            <a:r>
              <a:rPr sz="2800" spc="-10" dirty="0">
                <a:latin typeface="Times New Roman"/>
                <a:cs typeface="Times New Roman"/>
              </a:rPr>
              <a:t>K</a:t>
            </a:r>
            <a:r>
              <a:rPr sz="2775" spc="15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S</a:t>
            </a:r>
            <a:r>
              <a:rPr sz="2800" spc="-10" dirty="0">
                <a:latin typeface="Times New Roman"/>
                <a:cs typeface="Times New Roman"/>
              </a:rPr>
              <a:t>O</a:t>
            </a:r>
            <a:r>
              <a:rPr sz="2775" spc="15" baseline="-21021" dirty="0">
                <a:latin typeface="Times New Roman"/>
                <a:cs typeface="Times New Roman"/>
              </a:rPr>
              <a:t>4</a:t>
            </a:r>
            <a:r>
              <a:rPr sz="2775" baseline="-21021" dirty="0">
                <a:latin typeface="Times New Roman"/>
                <a:cs typeface="Times New Roman"/>
              </a:rPr>
              <a:t>	</a:t>
            </a:r>
            <a:r>
              <a:rPr sz="2800" spc="-10" dirty="0">
                <a:latin typeface="Times New Roman"/>
                <a:cs typeface="Times New Roman"/>
              </a:rPr>
              <a:t>Na</a:t>
            </a:r>
            <a:r>
              <a:rPr sz="2775" spc="15" baseline="-21021" dirty="0">
                <a:latin typeface="Times New Roman"/>
                <a:cs typeface="Times New Roman"/>
              </a:rPr>
              <a:t>2</a:t>
            </a:r>
            <a:r>
              <a:rPr sz="2800" spc="-15" dirty="0">
                <a:latin typeface="Times New Roman"/>
                <a:cs typeface="Times New Roman"/>
              </a:rPr>
              <a:t>C</a:t>
            </a:r>
            <a:r>
              <a:rPr sz="2800" spc="-10" dirty="0">
                <a:latin typeface="Times New Roman"/>
                <a:cs typeface="Times New Roman"/>
              </a:rPr>
              <a:t>O</a:t>
            </a:r>
            <a:r>
              <a:rPr sz="2775" spc="7" baseline="-21021" dirty="0">
                <a:latin typeface="Times New Roman"/>
                <a:cs typeface="Times New Roman"/>
              </a:rPr>
              <a:t>3  </a:t>
            </a:r>
            <a:r>
              <a:rPr sz="2800" spc="-5" dirty="0">
                <a:latin typeface="Times New Roman"/>
                <a:cs typeface="Times New Roman"/>
              </a:rPr>
              <a:t>3		2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117346" y="4650062"/>
            <a:ext cx="1275080" cy="1551305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L="38100" marR="289560">
              <a:lnSpc>
                <a:spcPts val="1780"/>
              </a:lnSpc>
              <a:spcBef>
                <a:spcPts val="459"/>
              </a:spcBef>
            </a:pPr>
            <a:r>
              <a:rPr sz="1750" spc="10" dirty="0">
                <a:latin typeface="Times New Roman"/>
                <a:cs typeface="Times New Roman"/>
              </a:rPr>
              <a:t>сильно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щ</a:t>
            </a:r>
            <a:r>
              <a:rPr sz="1750" spc="15" dirty="0">
                <a:latin typeface="Times New Roman"/>
                <a:cs typeface="Times New Roman"/>
              </a:rPr>
              <a:t>е</a:t>
            </a:r>
            <a:r>
              <a:rPr sz="1750" spc="10" dirty="0">
                <a:latin typeface="Times New Roman"/>
                <a:cs typeface="Times New Roman"/>
              </a:rPr>
              <a:t>л</a:t>
            </a:r>
            <a:r>
              <a:rPr sz="1750" spc="15" dirty="0">
                <a:latin typeface="Times New Roman"/>
                <a:cs typeface="Times New Roman"/>
              </a:rPr>
              <a:t>о</a:t>
            </a:r>
            <a:r>
              <a:rPr sz="1750" spc="10" dirty="0">
                <a:latin typeface="Times New Roman"/>
                <a:cs typeface="Times New Roman"/>
              </a:rPr>
              <a:t>ч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20" dirty="0">
                <a:latin typeface="Times New Roman"/>
                <a:cs typeface="Times New Roman"/>
              </a:rPr>
              <a:t>а</a:t>
            </a:r>
            <a:r>
              <a:rPr sz="1750" spc="15" dirty="0">
                <a:latin typeface="Times New Roman"/>
                <a:cs typeface="Times New Roman"/>
              </a:rPr>
              <a:t>я</a:t>
            </a:r>
            <a:endParaRPr sz="1750">
              <a:latin typeface="Times New Roman"/>
              <a:cs typeface="Times New Roman"/>
            </a:endParaRPr>
          </a:p>
          <a:p>
            <a:pPr marL="494665" marR="30480" indent="12065">
              <a:lnSpc>
                <a:spcPct val="100000"/>
              </a:lnSpc>
              <a:spcBef>
                <a:spcPts val="1370"/>
              </a:spcBef>
            </a:pPr>
            <a:r>
              <a:rPr sz="2800" spc="-10" dirty="0">
                <a:latin typeface="Times New Roman"/>
                <a:cs typeface="Times New Roman"/>
              </a:rPr>
              <a:t>Na</a:t>
            </a:r>
            <a:r>
              <a:rPr sz="2775" spc="15" baseline="-21021" dirty="0">
                <a:latin typeface="Times New Roman"/>
                <a:cs typeface="Times New Roman"/>
              </a:rPr>
              <a:t>2</a:t>
            </a:r>
            <a:r>
              <a:rPr sz="2800" spc="-5" dirty="0">
                <a:latin typeface="Times New Roman"/>
                <a:cs typeface="Times New Roman"/>
              </a:rPr>
              <a:t>S  4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87898" y="3319708"/>
            <a:ext cx="461009" cy="4159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550" b="1" spc="15" dirty="0">
                <a:latin typeface="Times New Roman"/>
                <a:cs typeface="Times New Roman"/>
              </a:rPr>
              <a:t>p</a:t>
            </a:r>
            <a:r>
              <a:rPr sz="2550" b="1" spc="5" dirty="0">
                <a:latin typeface="Times New Roman"/>
                <a:cs typeface="Times New Roman"/>
              </a:rPr>
              <a:t>H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606784" y="4563758"/>
            <a:ext cx="1167130" cy="640080"/>
          </a:xfrm>
          <a:prstGeom prst="rect">
            <a:avLst/>
          </a:prstGeom>
        </p:spPr>
        <p:txBody>
          <a:bodyPr vert="horz" wrap="square" lIns="0" tIns="66675" rIns="0" bIns="0" rtlCol="0">
            <a:spAutoFit/>
          </a:bodyPr>
          <a:lstStyle/>
          <a:p>
            <a:pPr marL="12700" marR="5080">
              <a:lnSpc>
                <a:spcPts val="2210"/>
              </a:lnSpc>
              <a:spcBef>
                <a:spcPts val="525"/>
              </a:spcBef>
            </a:pPr>
            <a:r>
              <a:rPr sz="2200" b="1" spc="-5" dirty="0">
                <a:latin typeface="Times New Roman"/>
                <a:cs typeface="Times New Roman"/>
              </a:rPr>
              <a:t>Среда </a:t>
            </a:r>
            <a:r>
              <a:rPr sz="2200" b="1" dirty="0">
                <a:latin typeface="Times New Roman"/>
                <a:cs typeface="Times New Roman"/>
              </a:rPr>
              <a:t> </a:t>
            </a:r>
            <a:r>
              <a:rPr sz="2200" b="1" spc="-10" dirty="0">
                <a:latin typeface="Times New Roman"/>
                <a:cs typeface="Times New Roman"/>
              </a:rPr>
              <a:t>р</a:t>
            </a:r>
            <a:r>
              <a:rPr sz="2200" b="1" dirty="0">
                <a:latin typeface="Times New Roman"/>
                <a:cs typeface="Times New Roman"/>
              </a:rPr>
              <a:t>а</a:t>
            </a:r>
            <a:r>
              <a:rPr sz="2200" b="1" spc="-15" dirty="0">
                <a:latin typeface="Times New Roman"/>
                <a:cs typeface="Times New Roman"/>
              </a:rPr>
              <a:t>с</a:t>
            </a:r>
            <a:r>
              <a:rPr sz="2200" b="1" dirty="0">
                <a:latin typeface="Times New Roman"/>
                <a:cs typeface="Times New Roman"/>
              </a:rPr>
              <a:t>т</a:t>
            </a:r>
            <a:r>
              <a:rPr sz="2200" b="1" spc="-10" dirty="0">
                <a:latin typeface="Times New Roman"/>
                <a:cs typeface="Times New Roman"/>
              </a:rPr>
              <a:t>в</a:t>
            </a:r>
            <a:r>
              <a:rPr sz="2200" b="1" spc="-5" dirty="0">
                <a:latin typeface="Times New Roman"/>
                <a:cs typeface="Times New Roman"/>
              </a:rPr>
              <a:t>ора</a:t>
            </a:r>
            <a:endParaRPr sz="2200">
              <a:latin typeface="Times New Roman"/>
              <a:cs typeface="Times New Roman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5124276" y="4267248"/>
            <a:ext cx="2992120" cy="106045"/>
            <a:chOff x="5124276" y="4267248"/>
            <a:chExt cx="2992120" cy="106045"/>
          </a:xfrm>
        </p:grpSpPr>
        <p:sp>
          <p:nvSpPr>
            <p:cNvPr id="55" name="object 55"/>
            <p:cNvSpPr/>
            <p:nvPr/>
          </p:nvSpPr>
          <p:spPr>
            <a:xfrm>
              <a:off x="7911240" y="4267248"/>
              <a:ext cx="205104" cy="106045"/>
            </a:xfrm>
            <a:custGeom>
              <a:avLst/>
              <a:gdLst/>
              <a:ahLst/>
              <a:cxnLst/>
              <a:rect l="l" t="t" r="r" b="b"/>
              <a:pathLst>
                <a:path w="205104" h="106045">
                  <a:moveTo>
                    <a:pt x="0" y="0"/>
                  </a:moveTo>
                  <a:lnTo>
                    <a:pt x="24331" y="53934"/>
                  </a:lnTo>
                  <a:lnTo>
                    <a:pt x="0" y="105738"/>
                  </a:lnTo>
                  <a:lnTo>
                    <a:pt x="204559" y="539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137195" y="4328845"/>
              <a:ext cx="2801620" cy="0"/>
            </a:xfrm>
            <a:custGeom>
              <a:avLst/>
              <a:gdLst/>
              <a:ahLst/>
              <a:cxnLst/>
              <a:rect l="l" t="t" r="r" b="b"/>
              <a:pathLst>
                <a:path w="2801620">
                  <a:moveTo>
                    <a:pt x="2801390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124276" y="4311652"/>
              <a:ext cx="2811780" cy="19685"/>
            </a:xfrm>
            <a:custGeom>
              <a:avLst/>
              <a:gdLst/>
              <a:ahLst/>
              <a:cxnLst/>
              <a:rect l="l" t="t" r="r" b="b"/>
              <a:pathLst>
                <a:path w="2811779" h="19685">
                  <a:moveTo>
                    <a:pt x="2811295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2811295" y="19560"/>
                  </a:lnTo>
                  <a:lnTo>
                    <a:pt x="281129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" name="object 58"/>
          <p:cNvGrpSpPr/>
          <p:nvPr/>
        </p:nvGrpSpPr>
        <p:grpSpPr>
          <a:xfrm>
            <a:off x="1680632" y="4267248"/>
            <a:ext cx="2991485" cy="106045"/>
            <a:chOff x="1680632" y="4267248"/>
            <a:chExt cx="2991485" cy="106045"/>
          </a:xfrm>
        </p:grpSpPr>
        <p:sp>
          <p:nvSpPr>
            <p:cNvPr id="59" name="object 59"/>
            <p:cNvSpPr/>
            <p:nvPr/>
          </p:nvSpPr>
          <p:spPr>
            <a:xfrm>
              <a:off x="1680632" y="4267248"/>
              <a:ext cx="207010" cy="106045"/>
            </a:xfrm>
            <a:custGeom>
              <a:avLst/>
              <a:gdLst/>
              <a:ahLst/>
              <a:cxnLst/>
              <a:rect l="l" t="t" r="r" b="b"/>
              <a:pathLst>
                <a:path w="207010" h="106045">
                  <a:moveTo>
                    <a:pt x="206712" y="0"/>
                  </a:moveTo>
                  <a:lnTo>
                    <a:pt x="0" y="53934"/>
                  </a:lnTo>
                  <a:lnTo>
                    <a:pt x="206712" y="105738"/>
                  </a:lnTo>
                  <a:lnTo>
                    <a:pt x="179667" y="53934"/>
                  </a:lnTo>
                  <a:lnTo>
                    <a:pt x="2067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870119" y="4328845"/>
              <a:ext cx="2802255" cy="0"/>
            </a:xfrm>
            <a:custGeom>
              <a:avLst/>
              <a:gdLst/>
              <a:ahLst/>
              <a:cxnLst/>
              <a:rect l="l" t="t" r="r" b="b"/>
              <a:pathLst>
                <a:path w="2802254">
                  <a:moveTo>
                    <a:pt x="0" y="0"/>
                  </a:moveTo>
                  <a:lnTo>
                    <a:pt x="2801756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860300" y="4311652"/>
              <a:ext cx="2811780" cy="19685"/>
            </a:xfrm>
            <a:custGeom>
              <a:avLst/>
              <a:gdLst/>
              <a:ahLst/>
              <a:cxnLst/>
              <a:rect l="l" t="t" r="r" b="b"/>
              <a:pathLst>
                <a:path w="2811779" h="19685">
                  <a:moveTo>
                    <a:pt x="2811295" y="0"/>
                  </a:moveTo>
                  <a:lnTo>
                    <a:pt x="0" y="0"/>
                  </a:lnTo>
                  <a:lnTo>
                    <a:pt x="0" y="19560"/>
                  </a:lnTo>
                  <a:lnTo>
                    <a:pt x="2811295" y="19560"/>
                  </a:lnTo>
                  <a:lnTo>
                    <a:pt x="281129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" name="object 62"/>
          <p:cNvGrpSpPr/>
          <p:nvPr/>
        </p:nvGrpSpPr>
        <p:grpSpPr>
          <a:xfrm>
            <a:off x="4792028" y="3896119"/>
            <a:ext cx="106045" cy="523875"/>
            <a:chOff x="4792028" y="3896119"/>
            <a:chExt cx="106045" cy="523875"/>
          </a:xfrm>
        </p:grpSpPr>
        <p:sp>
          <p:nvSpPr>
            <p:cNvPr id="63" name="object 63"/>
            <p:cNvSpPr/>
            <p:nvPr/>
          </p:nvSpPr>
          <p:spPr>
            <a:xfrm>
              <a:off x="4792028" y="4213335"/>
              <a:ext cx="106045" cy="206375"/>
            </a:xfrm>
            <a:custGeom>
              <a:avLst/>
              <a:gdLst/>
              <a:ahLst/>
              <a:cxnLst/>
              <a:rect l="l" t="t" r="r" b="b"/>
              <a:pathLst>
                <a:path w="106045" h="206375">
                  <a:moveTo>
                    <a:pt x="105940" y="0"/>
                  </a:moveTo>
                  <a:lnTo>
                    <a:pt x="54046" y="26945"/>
                  </a:lnTo>
                  <a:lnTo>
                    <a:pt x="0" y="0"/>
                  </a:lnTo>
                  <a:lnTo>
                    <a:pt x="54046" y="206161"/>
                  </a:lnTo>
                  <a:lnTo>
                    <a:pt x="10594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4853611" y="3908559"/>
              <a:ext cx="0" cy="334645"/>
            </a:xfrm>
            <a:custGeom>
              <a:avLst/>
              <a:gdLst/>
              <a:ahLst/>
              <a:cxnLst/>
              <a:rect l="l" t="t" r="r" b="b"/>
              <a:pathLst>
                <a:path h="334645">
                  <a:moveTo>
                    <a:pt x="0" y="334627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836385" y="3896119"/>
              <a:ext cx="19685" cy="344170"/>
            </a:xfrm>
            <a:custGeom>
              <a:avLst/>
              <a:gdLst/>
              <a:ahLst/>
              <a:cxnLst/>
              <a:rect l="l" t="t" r="r" b="b"/>
              <a:pathLst>
                <a:path w="19685" h="344170">
                  <a:moveTo>
                    <a:pt x="19611" y="0"/>
                  </a:moveTo>
                  <a:lnTo>
                    <a:pt x="0" y="0"/>
                  </a:lnTo>
                  <a:lnTo>
                    <a:pt x="0" y="344162"/>
                  </a:lnTo>
                  <a:lnTo>
                    <a:pt x="19611" y="344162"/>
                  </a:lnTo>
                  <a:lnTo>
                    <a:pt x="1961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471877" y="5201399"/>
            <a:ext cx="19685" cy="41910"/>
            <a:chOff x="471877" y="5201399"/>
            <a:chExt cx="19685" cy="41910"/>
          </a:xfrm>
        </p:grpSpPr>
        <p:sp>
          <p:nvSpPr>
            <p:cNvPr id="67" name="object 67"/>
            <p:cNvSpPr/>
            <p:nvPr/>
          </p:nvSpPr>
          <p:spPr>
            <a:xfrm>
              <a:off x="481682" y="5201399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-9805" y="17454"/>
                  </a:moveTo>
                  <a:lnTo>
                    <a:pt x="9805" y="17454"/>
                  </a:lnTo>
                </a:path>
              </a:pathLst>
            </a:custGeom>
            <a:ln w="349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81682" y="5236308"/>
              <a:ext cx="0" cy="6985"/>
            </a:xfrm>
            <a:custGeom>
              <a:avLst/>
              <a:gdLst/>
              <a:ahLst/>
              <a:cxnLst/>
              <a:rect l="l" t="t" r="r" b="b"/>
              <a:pathLst>
                <a:path h="6985">
                  <a:moveTo>
                    <a:pt x="-9805" y="3432"/>
                  </a:moveTo>
                  <a:lnTo>
                    <a:pt x="9805" y="3432"/>
                  </a:lnTo>
                </a:path>
              </a:pathLst>
            </a:custGeom>
            <a:ln w="686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481682" y="5090926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481682" y="4980430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481682" y="4869935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481682" y="4758924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481682" y="4648429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481682" y="4537933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481682" y="4426900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454"/>
                </a:moveTo>
                <a:lnTo>
                  <a:pt x="9805" y="17454"/>
                </a:lnTo>
              </a:path>
            </a:pathLst>
          </a:custGeom>
          <a:ln w="3490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481682" y="4316426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481682" y="420593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481682" y="4095436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481682" y="3984403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481682" y="3873929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481682" y="3763434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481682" y="365240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481682" y="3541906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85"/>
                </a:moveTo>
                <a:lnTo>
                  <a:pt x="9805" y="17185"/>
                </a:lnTo>
              </a:path>
            </a:pathLst>
          </a:custGeom>
          <a:ln w="343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481682" y="3431432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174"/>
                </a:moveTo>
                <a:lnTo>
                  <a:pt x="9805" y="17174"/>
                </a:lnTo>
              </a:path>
            </a:pathLst>
          </a:custGeom>
          <a:ln w="34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481682" y="3320399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443"/>
                </a:moveTo>
                <a:lnTo>
                  <a:pt x="9805" y="17443"/>
                </a:lnTo>
              </a:path>
            </a:pathLst>
          </a:custGeom>
          <a:ln w="3488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81682" y="3210012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5" y="17110"/>
                </a:moveTo>
                <a:lnTo>
                  <a:pt x="9805" y="17110"/>
                </a:lnTo>
              </a:path>
            </a:pathLst>
          </a:custGeom>
          <a:ln w="342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81682" y="3099387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217"/>
                </a:moveTo>
                <a:lnTo>
                  <a:pt x="9805" y="17217"/>
                </a:lnTo>
              </a:path>
            </a:pathLst>
          </a:custGeom>
          <a:ln w="344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481682" y="2988978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5" y="17110"/>
                </a:moveTo>
                <a:lnTo>
                  <a:pt x="9805" y="17110"/>
                </a:lnTo>
              </a:path>
            </a:pathLst>
          </a:custGeom>
          <a:ln w="3422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481682" y="2877923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5" y="17217"/>
                </a:moveTo>
                <a:lnTo>
                  <a:pt x="9805" y="17217"/>
                </a:lnTo>
              </a:path>
            </a:pathLst>
          </a:custGeom>
          <a:ln w="3443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493874" y="2710911"/>
            <a:ext cx="100965" cy="95885"/>
          </a:xfrm>
          <a:custGeom>
            <a:avLst/>
            <a:gdLst/>
            <a:ahLst/>
            <a:cxnLst/>
            <a:rect l="l" t="t" r="r" b="b"/>
            <a:pathLst>
              <a:path w="100965" h="95885">
                <a:moveTo>
                  <a:pt x="0" y="95558"/>
                </a:moveTo>
                <a:lnTo>
                  <a:pt x="9541" y="81354"/>
                </a:lnTo>
                <a:lnTo>
                  <a:pt x="19611" y="66503"/>
                </a:lnTo>
              </a:path>
              <a:path w="100965" h="95885">
                <a:moveTo>
                  <a:pt x="71025" y="12052"/>
                </a:moveTo>
                <a:lnTo>
                  <a:pt x="85865" y="2582"/>
                </a:lnTo>
                <a:lnTo>
                  <a:pt x="100705" y="0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70904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781689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892453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00323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1114024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22478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335572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44635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557121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66790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77867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889455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2000241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2111004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2221789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332575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44333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554145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2664823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77571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886393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99728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3107963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321885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3329534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344042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3551104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366199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772675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883352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994245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4104923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4215815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4326493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443738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4548063" y="270811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98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465895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8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769634" y="2708113"/>
            <a:ext cx="35560" cy="0"/>
          </a:xfrm>
          <a:custGeom>
            <a:avLst/>
            <a:gdLst/>
            <a:ahLst/>
            <a:cxnLst/>
            <a:rect l="l" t="t" r="r" b="b"/>
            <a:pathLst>
              <a:path w="35560">
                <a:moveTo>
                  <a:pt x="0" y="0"/>
                </a:moveTo>
                <a:lnTo>
                  <a:pt x="35098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88095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99185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510252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5213205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532409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543477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5545669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565634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5767239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87791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98881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609948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621038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632105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643195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654262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6653521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676419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87487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98576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709644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7207339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731801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742891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7539587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765048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776115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872050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98272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8093621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8204298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8314976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8425869" y="2708113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52" y="0"/>
                </a:lnTo>
                <a:lnTo>
                  <a:pt x="34452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8526641" y="2747929"/>
            <a:ext cx="24765" cy="22225"/>
          </a:xfrm>
          <a:custGeom>
            <a:avLst/>
            <a:gdLst/>
            <a:ahLst/>
            <a:cxnLst/>
            <a:rect l="l" t="t" r="r" b="b"/>
            <a:pathLst>
              <a:path w="24765" h="22225">
                <a:moveTo>
                  <a:pt x="0" y="0"/>
                </a:moveTo>
                <a:lnTo>
                  <a:pt x="17441" y="14635"/>
                </a:lnTo>
                <a:lnTo>
                  <a:pt x="24762" y="22167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8583272" y="2836170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8583272" y="2947225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5" y="18186"/>
                </a:moveTo>
                <a:lnTo>
                  <a:pt x="9805" y="18186"/>
                </a:lnTo>
              </a:path>
            </a:pathLst>
          </a:custGeom>
          <a:ln w="363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8583272" y="305763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583272" y="3168043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8583272" y="3278668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87"/>
                </a:moveTo>
                <a:lnTo>
                  <a:pt x="9805" y="18487"/>
                </a:lnTo>
              </a:path>
            </a:pathLst>
          </a:custGeom>
          <a:ln w="369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8583272" y="338965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-9805" y="18240"/>
                </a:moveTo>
                <a:lnTo>
                  <a:pt x="9805" y="18240"/>
                </a:lnTo>
              </a:path>
            </a:pathLst>
          </a:custGeom>
          <a:ln w="36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583272" y="3500153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8583272" y="3610648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583272" y="3721660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-9805" y="18240"/>
                </a:moveTo>
                <a:lnTo>
                  <a:pt x="9805" y="18240"/>
                </a:lnTo>
              </a:path>
            </a:pathLst>
          </a:custGeom>
          <a:ln w="36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583272" y="3832155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583272" y="3942650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583272" y="4053145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583272" y="4164157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583272" y="4274652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8583272" y="4385147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583272" y="449615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-9805" y="18240"/>
                </a:moveTo>
                <a:lnTo>
                  <a:pt x="9805" y="18240"/>
                </a:lnTo>
              </a:path>
            </a:pathLst>
          </a:custGeom>
          <a:ln w="3648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8583272" y="460665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8583272" y="4717149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583272" y="482764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583272" y="4938656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583272" y="5049151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509"/>
                </a:moveTo>
                <a:lnTo>
                  <a:pt x="9805" y="18509"/>
                </a:lnTo>
              </a:path>
            </a:pathLst>
          </a:custGeom>
          <a:ln w="3701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583272" y="5159646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5" y="18498"/>
                </a:moveTo>
                <a:lnTo>
                  <a:pt x="9805" y="18498"/>
                </a:lnTo>
              </a:path>
            </a:pathLst>
          </a:custGeom>
          <a:ln w="3699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472595" y="5270664"/>
            <a:ext cx="106045" cy="85725"/>
          </a:xfrm>
          <a:custGeom>
            <a:avLst/>
            <a:gdLst/>
            <a:ahLst/>
            <a:cxnLst/>
            <a:rect l="l" t="t" r="r" b="b"/>
            <a:pathLst>
              <a:path w="106045" h="85725">
                <a:moveTo>
                  <a:pt x="105940" y="0"/>
                </a:moveTo>
                <a:lnTo>
                  <a:pt x="100557" y="12160"/>
                </a:lnTo>
                <a:lnTo>
                  <a:pt x="91082" y="31721"/>
                </a:lnTo>
              </a:path>
              <a:path w="106045" h="85725">
                <a:moveTo>
                  <a:pt x="31652" y="78244"/>
                </a:moveTo>
                <a:lnTo>
                  <a:pt x="12058" y="85645"/>
                </a:lnTo>
                <a:lnTo>
                  <a:pt x="0" y="85645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835911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24822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13754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02665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791597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780508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769440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7583729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747283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7362159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725126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714058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702969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691901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680812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669744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658655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647587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636498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25430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143629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603273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5922059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581116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570048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558959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547891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536802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525734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514645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503577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492488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481420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470331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459263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448195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437106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426038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414949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403881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392792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381724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370635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359567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348478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337410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3263213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5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315253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304185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293096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282028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270939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259871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36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248786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2377083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2266319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2155534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2044749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22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193398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1823200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1712436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601651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490865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1380102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1269317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1158531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1047768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936983" y="535895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00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826197" y="5358953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36583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715434" y="535895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62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604651" y="535895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81" y="0"/>
                </a:moveTo>
                <a:lnTo>
                  <a:pt x="0" y="0"/>
                </a:lnTo>
              </a:path>
            </a:pathLst>
          </a:custGeom>
          <a:ln w="1960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508714" y="5312430"/>
            <a:ext cx="27305" cy="24765"/>
          </a:xfrm>
          <a:custGeom>
            <a:avLst/>
            <a:gdLst/>
            <a:ahLst/>
            <a:cxnLst/>
            <a:rect l="l" t="t" r="r" b="b"/>
            <a:pathLst>
              <a:path w="27304" h="24764">
                <a:moveTo>
                  <a:pt x="27032" y="24317"/>
                </a:moveTo>
                <a:lnTo>
                  <a:pt x="9541" y="9514"/>
                </a:lnTo>
                <a:lnTo>
                  <a:pt x="0" y="0"/>
                </a:lnTo>
              </a:path>
            </a:pathLst>
          </a:custGeom>
          <a:ln w="1960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38</a:t>
            </a:fld>
            <a:endParaRPr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6303" y="64135"/>
            <a:ext cx="7820025" cy="437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225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latin typeface="Arial"/>
                <a:cs typeface="Arial"/>
              </a:rPr>
              <a:t>Константы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диссоциации</a:t>
            </a:r>
            <a:r>
              <a:rPr sz="1600" spc="45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кислот</a:t>
            </a:r>
            <a:r>
              <a:rPr sz="1600" spc="15" dirty="0">
                <a:latin typeface="Arial"/>
                <a:cs typeface="Arial"/>
              </a:rPr>
              <a:t> </a:t>
            </a:r>
            <a:r>
              <a:rPr sz="1600" spc="-5" dirty="0">
                <a:latin typeface="Arial"/>
                <a:cs typeface="Arial"/>
              </a:rPr>
              <a:t>и</a:t>
            </a:r>
            <a:r>
              <a:rPr sz="1600" spc="10" dirty="0">
                <a:latin typeface="Arial"/>
                <a:cs typeface="Arial"/>
              </a:rPr>
              <a:t> </a:t>
            </a:r>
            <a:r>
              <a:rPr sz="1600" spc="-10" dirty="0">
                <a:latin typeface="Arial"/>
                <a:cs typeface="Arial"/>
              </a:rPr>
              <a:t>оснований</a:t>
            </a:r>
            <a:endParaRPr sz="16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Arial"/>
                <a:cs typeface="Arial"/>
              </a:rPr>
              <a:t>(Справочник </a:t>
            </a:r>
            <a:r>
              <a:rPr sz="1100" spc="-10" dirty="0">
                <a:latin typeface="Arial"/>
                <a:cs typeface="Arial"/>
              </a:rPr>
              <a:t>химика.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Т.3: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Химическое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равновесие</a:t>
            </a:r>
            <a:r>
              <a:rPr sz="1100" dirty="0">
                <a:latin typeface="Arial"/>
                <a:cs typeface="Arial"/>
              </a:rPr>
              <a:t> и</a:t>
            </a:r>
            <a:r>
              <a:rPr sz="1100" spc="-5" dirty="0">
                <a:latin typeface="Arial"/>
                <a:cs typeface="Arial"/>
              </a:rPr>
              <a:t> кинетика,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свойства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растворов,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электродные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процессы.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М-Л.,</a:t>
            </a:r>
            <a:r>
              <a:rPr sz="1100" spc="-1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1965)</a:t>
            </a:r>
            <a:endParaRPr sz="1100">
              <a:latin typeface="Arial"/>
              <a:cs typeface="Arial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17182" y="686308"/>
          <a:ext cx="3816984" cy="536449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0025"/>
                <a:gridCol w="870585"/>
                <a:gridCol w="972185"/>
                <a:gridCol w="504189"/>
              </a:tblGrid>
              <a:tr h="167639">
                <a:tc gridSpan="4">
                  <a:txBody>
                    <a:bodyPr/>
                    <a:lstStyle/>
                    <a:p>
                      <a:pPr algn="ctr">
                        <a:lnSpc>
                          <a:spcPts val="122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Кислоты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b="1" dirty="0">
                          <a:latin typeface="Calibri"/>
                          <a:cs typeface="Calibri"/>
                        </a:rPr>
                        <a:t>Вещество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Формула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K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a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pK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Азотистая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HNO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2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4∙10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-4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3,4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Азотная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HNO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3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2,6∙10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-1,64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 rowSpan="3">
                  <a:txBody>
                    <a:bodyPr/>
                    <a:lstStyle/>
                    <a:p>
                      <a:pPr marL="52705">
                        <a:lnSpc>
                          <a:spcPts val="1255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Борная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BO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3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5,8∙10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-10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9,24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1.8∙10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-13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12,74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1,6∙10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-14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13,80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Бромистоводородная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HBr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9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-9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Бромноватая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HBrO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3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-1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0,7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Бромноватистая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HBrO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2,06∙10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-9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8,7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Йодистоводородная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HI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1∙10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11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-11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Йодная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HIO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4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2,3∙10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-2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1,64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Йодноватая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HIO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3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1,7∙10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-1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0,77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rowSpan="2">
                  <a:txBody>
                    <a:bodyPr/>
                    <a:lstStyle/>
                    <a:p>
                      <a:pPr marL="52705">
                        <a:lnSpc>
                          <a:spcPts val="126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Кремниевая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SiO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3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2,2∙10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-10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9,66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1,6∙10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-12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11,80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Марганцовая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HMnO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4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2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-2,3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rowSpan="2">
                  <a:txBody>
                    <a:bodyPr/>
                    <a:lstStyle/>
                    <a:p>
                      <a:pPr marL="52705">
                        <a:lnSpc>
                          <a:spcPts val="126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Серная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4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3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-3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1,2∙10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-2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1,9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 rowSpan="2">
                  <a:txBody>
                    <a:bodyPr/>
                    <a:lstStyle/>
                    <a:p>
                      <a:pPr marL="52705">
                        <a:lnSpc>
                          <a:spcPts val="126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Сернистая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SO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3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1,58∙10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-2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1,8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6,31∙10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-8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7,2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 rowSpan="2">
                  <a:txBody>
                    <a:bodyPr/>
                    <a:lstStyle/>
                    <a:p>
                      <a:pPr marL="52705">
                        <a:lnSpc>
                          <a:spcPts val="126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Сероводородная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S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-8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7,2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1∙10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-14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14,0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rowSpan="2">
                  <a:txBody>
                    <a:bodyPr/>
                    <a:lstStyle/>
                    <a:p>
                      <a:pPr marL="52705">
                        <a:lnSpc>
                          <a:spcPts val="126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Угольная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CO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3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4,45∙10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-7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6,35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4,69∙10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-11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10,33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Фтористоводородная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HF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6,61∙10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-4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3,18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 rowSpan="3">
                  <a:txBody>
                    <a:bodyPr/>
                    <a:lstStyle/>
                    <a:p>
                      <a:pPr marL="52705">
                        <a:lnSpc>
                          <a:spcPts val="126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Фосфорная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PO</a:t>
                      </a:r>
                      <a:r>
                        <a:rPr sz="1050" spc="7" baseline="-19841" dirty="0">
                          <a:latin typeface="Calibri"/>
                          <a:cs typeface="Calibri"/>
                        </a:rPr>
                        <a:t>4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7,52∙10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-3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2,12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1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6,27∙10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-8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7,20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1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5" dirty="0">
                          <a:latin typeface="Calibri"/>
                          <a:cs typeface="Calibri"/>
                        </a:rPr>
                        <a:t>1,26∙10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-12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11,9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Хлористоводородная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HCl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1∙10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7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-7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78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Хлорноватистая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HClO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5,01∙10</a:t>
                      </a:r>
                      <a:r>
                        <a:rPr sz="1050" baseline="27777" dirty="0">
                          <a:latin typeface="Calibri"/>
                          <a:cs typeface="Calibri"/>
                        </a:rPr>
                        <a:t>-8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7,3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39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Хромовая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H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1100" dirty="0">
                          <a:latin typeface="Calibri"/>
                          <a:cs typeface="Calibri"/>
                        </a:rPr>
                        <a:t>CrO</a:t>
                      </a:r>
                      <a:r>
                        <a:rPr sz="1050" baseline="-19841" dirty="0">
                          <a:latin typeface="Calibri"/>
                          <a:cs typeface="Calibri"/>
                        </a:rPr>
                        <a:t>4</a:t>
                      </a:r>
                      <a:endParaRPr sz="1050" baseline="-198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(I)</a:t>
                      </a:r>
                      <a:r>
                        <a:rPr sz="11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100" spc="-5" dirty="0">
                          <a:latin typeface="Calibri"/>
                          <a:cs typeface="Calibri"/>
                        </a:rPr>
                        <a:t>1∙10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-1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67640">
                <a:tc>
                  <a:txBody>
                    <a:bodyPr/>
                    <a:lstStyle/>
                    <a:p>
                      <a:pPr marL="52705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Цианистоводородная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-5" dirty="0">
                          <a:latin typeface="Calibri"/>
                          <a:cs typeface="Calibri"/>
                        </a:rPr>
                        <a:t>HCN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spc="5" dirty="0">
                          <a:latin typeface="Calibri"/>
                          <a:cs typeface="Calibri"/>
                        </a:rPr>
                        <a:t>7,9∙10</a:t>
                      </a:r>
                      <a:r>
                        <a:rPr sz="1050" spc="7" baseline="27777" dirty="0">
                          <a:latin typeface="Calibri"/>
                          <a:cs typeface="Calibri"/>
                        </a:rPr>
                        <a:t>-10</a:t>
                      </a:r>
                      <a:endParaRPr sz="1050" baseline="2777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53340">
                        <a:lnSpc>
                          <a:spcPts val="1220"/>
                        </a:lnSpc>
                      </a:pPr>
                      <a:r>
                        <a:rPr sz="1100" dirty="0">
                          <a:latin typeface="Calibri"/>
                          <a:cs typeface="Calibri"/>
                        </a:rPr>
                        <a:t>9,1</a:t>
                      </a:r>
                      <a:endParaRPr sz="11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4606797" y="686943"/>
          <a:ext cx="3347716" cy="41148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07744"/>
                <a:gridCol w="683894"/>
                <a:gridCol w="935989"/>
                <a:gridCol w="720089"/>
              </a:tblGrid>
              <a:tr h="152400">
                <a:tc gridSpan="4">
                  <a:txBody>
                    <a:bodyPr/>
                    <a:lstStyle/>
                    <a:p>
                      <a:pPr marR="21590" algn="ctr">
                        <a:lnSpc>
                          <a:spcPts val="1100"/>
                        </a:lnSpc>
                      </a:pPr>
                      <a:r>
                        <a:rPr sz="1000" b="1" spc="-5" dirty="0">
                          <a:latin typeface="Calibri"/>
                          <a:cs typeface="Calibri"/>
                        </a:rPr>
                        <a:t>Основания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3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Аммоний,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50"/>
                        </a:lnSpc>
                        <a:spcBef>
                          <a:spcPts val="15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dirty="0">
                          <a:latin typeface="Calibri"/>
                          <a:cs typeface="Calibri"/>
                        </a:rPr>
                        <a:t>NH</a:t>
                      </a:r>
                      <a:r>
                        <a:rPr sz="975" baseline="-21367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OH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1,79∙10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-5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4,75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Барий,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5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Ba(OH)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2,3∙10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-1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0,64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Железо(II),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5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Fe(OH)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1,3∙10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-4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3,89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Железо(III),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5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Fe(OH)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3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1,82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-11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5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(III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)</a:t>
                      </a:r>
                      <a:r>
                        <a:rPr sz="10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dirty="0">
                          <a:latin typeface="Calibri"/>
                          <a:cs typeface="Calibri"/>
                        </a:rPr>
                        <a:t>1,35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-12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10,74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5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11,87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Кальций,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50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Ca(OH)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4,3∙10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-2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1,37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Литий,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LiOH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6,75∙10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-1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0,17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Магний,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Mg(OH)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2,5∙10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-3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2,60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Марганец,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Mn(OH)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5,0∙10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-4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3,30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Медь,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Cu(OH)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3,4∙10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-7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6,47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0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Натрий,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NaOH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5,9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-0,77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Стронций,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Sr(OH)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1,50∙10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-1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0,82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Хром,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Cr(OH)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3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10" dirty="0">
                          <a:latin typeface="Calibri"/>
                          <a:cs typeface="Calibri"/>
                        </a:rPr>
                        <a:t>(III)</a:t>
                      </a:r>
                      <a:r>
                        <a:rPr sz="10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1,02∙10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-10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9,99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69215">
                        <a:lnSpc>
                          <a:spcPts val="114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Цинк,</a:t>
                      </a:r>
                      <a:endParaRPr sz="1000">
                        <a:latin typeface="Calibri"/>
                        <a:cs typeface="Calibri"/>
                      </a:endParaRPr>
                    </a:p>
                    <a:p>
                      <a:pPr marL="69215">
                        <a:lnSpc>
                          <a:spcPts val="1145"/>
                        </a:lnSpc>
                        <a:spcBef>
                          <a:spcPts val="10"/>
                        </a:spcBef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гидроокись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Zn(OH)</a:t>
                      </a:r>
                      <a:r>
                        <a:rPr sz="975" spc="-7" baseline="-21367" dirty="0">
                          <a:latin typeface="Calibri"/>
                          <a:cs typeface="Calibri"/>
                        </a:rPr>
                        <a:t>2</a:t>
                      </a:r>
                      <a:endParaRPr sz="975" baseline="-21367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(II)</a:t>
                      </a:r>
                      <a:r>
                        <a:rPr sz="10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000" spc="-5" dirty="0">
                          <a:latin typeface="Calibri"/>
                          <a:cs typeface="Calibri"/>
                        </a:rPr>
                        <a:t>4∙10</a:t>
                      </a:r>
                      <a:r>
                        <a:rPr sz="975" spc="-7" baseline="25641" dirty="0">
                          <a:latin typeface="Calibri"/>
                          <a:cs typeface="Calibri"/>
                        </a:rPr>
                        <a:t>-5</a:t>
                      </a:r>
                      <a:endParaRPr sz="975" baseline="25641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155"/>
                        </a:lnSpc>
                      </a:pPr>
                      <a:r>
                        <a:rPr sz="1000" spc="-5" dirty="0">
                          <a:latin typeface="Calibri"/>
                          <a:cs typeface="Calibri"/>
                        </a:rPr>
                        <a:t>4,4</a:t>
                      </a:r>
                      <a:endParaRPr sz="10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4863210" y="5328488"/>
            <a:ext cx="1221105" cy="369570"/>
          </a:xfrm>
          <a:prstGeom prst="rect">
            <a:avLst/>
          </a:prstGeom>
          <a:ln w="9525">
            <a:solidFill>
              <a:srgbClr val="4F81BC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92075">
              <a:lnSpc>
                <a:spcPct val="100000"/>
              </a:lnSpc>
              <a:spcBef>
                <a:spcPts val="250"/>
              </a:spcBef>
            </a:pPr>
            <a:r>
              <a:rPr sz="1800" spc="-10" dirty="0">
                <a:latin typeface="Calibri"/>
                <a:cs typeface="Calibri"/>
              </a:rPr>
              <a:t>pK</a:t>
            </a:r>
            <a:r>
              <a:rPr sz="1800" spc="-15" baseline="-20833" dirty="0">
                <a:latin typeface="Calibri"/>
                <a:cs typeface="Calibri"/>
              </a:rPr>
              <a:t>a</a:t>
            </a:r>
            <a:r>
              <a:rPr sz="1800" spc="157" baseline="-20833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=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–lgK</a:t>
            </a:r>
            <a:r>
              <a:rPr sz="1800" spc="-7" baseline="-20833" dirty="0">
                <a:latin typeface="Calibri"/>
                <a:cs typeface="Calibri"/>
              </a:rPr>
              <a:t>a</a:t>
            </a:r>
            <a:endParaRPr sz="1800" baseline="-20833">
              <a:latin typeface="Calibri"/>
              <a:cs typeface="Calibri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39</a:t>
            </a:fld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1227" y="2273934"/>
            <a:ext cx="7498715" cy="3442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Times New Roman"/>
                <a:cs typeface="Times New Roman"/>
              </a:rPr>
              <a:t>Найдём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равновесную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[H</a:t>
            </a:r>
            <a:r>
              <a:rPr sz="2400" spc="-7" baseline="-20833" dirty="0">
                <a:latin typeface="Times New Roman"/>
                <a:cs typeface="Times New Roman"/>
              </a:rPr>
              <a:t>2</a:t>
            </a:r>
            <a:r>
              <a:rPr sz="2400" spc="-5" dirty="0">
                <a:latin typeface="Times New Roman"/>
                <a:cs typeface="Times New Roman"/>
              </a:rPr>
              <a:t>O].</a:t>
            </a:r>
            <a:endParaRPr sz="2400">
              <a:latin typeface="Times New Roman"/>
              <a:cs typeface="Times New Roman"/>
            </a:endParaRPr>
          </a:p>
          <a:p>
            <a:pPr marL="340995" marR="30480" indent="-303530">
              <a:lnSpc>
                <a:spcPts val="2890"/>
              </a:lnSpc>
              <a:spcBef>
                <a:spcPts val="85"/>
              </a:spcBef>
            </a:pPr>
            <a:r>
              <a:rPr sz="2400" dirty="0">
                <a:latin typeface="Times New Roman"/>
                <a:cs typeface="Times New Roman"/>
              </a:rPr>
              <a:t>а)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Вычисляем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молярную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концентрацию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воды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</a:t>
            </a:r>
            <a:r>
              <a:rPr sz="2400" spc="-7" baseline="-20833" dirty="0">
                <a:latin typeface="Times New Roman"/>
                <a:cs typeface="Times New Roman"/>
              </a:rPr>
              <a:t>M</a:t>
            </a:r>
            <a:r>
              <a:rPr sz="2400" spc="7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n/V</a:t>
            </a:r>
            <a:r>
              <a:rPr sz="2400" spc="-7" baseline="-20833" dirty="0">
                <a:latin typeface="Times New Roman"/>
                <a:cs typeface="Times New Roman"/>
              </a:rPr>
              <a:t>(л)</a:t>
            </a:r>
            <a:r>
              <a:rPr sz="2400" spc="-5" dirty="0">
                <a:latin typeface="Times New Roman"/>
                <a:cs typeface="Times New Roman"/>
              </a:rPr>
              <a:t>: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Пусть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V</a:t>
            </a:r>
            <a:r>
              <a:rPr sz="2400" b="1" i="1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л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 1000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мл,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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 г/мл,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тогда:</a:t>
            </a:r>
            <a:endParaRPr sz="2400">
              <a:latin typeface="Times New Roman"/>
              <a:cs typeface="Times New Roman"/>
            </a:endParaRPr>
          </a:p>
          <a:p>
            <a:pPr marL="340995">
              <a:lnSpc>
                <a:spcPts val="2775"/>
              </a:lnSpc>
            </a:pPr>
            <a:r>
              <a:rPr sz="2400" spc="-10" dirty="0">
                <a:latin typeface="Times New Roman"/>
                <a:cs typeface="Times New Roman"/>
              </a:rPr>
              <a:t>m(H</a:t>
            </a:r>
            <a:r>
              <a:rPr sz="2400" spc="-15" baseline="-20833" dirty="0">
                <a:latin typeface="Times New Roman"/>
                <a:cs typeface="Times New Roman"/>
              </a:rPr>
              <a:t>2</a:t>
            </a:r>
            <a:r>
              <a:rPr sz="2400" spc="-10" dirty="0">
                <a:latin typeface="Times New Roman"/>
                <a:cs typeface="Times New Roman"/>
              </a:rPr>
              <a:t>O)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1∙1000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1000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40" dirty="0">
                <a:latin typeface="Times New Roman"/>
                <a:cs typeface="Times New Roman"/>
              </a:rPr>
              <a:t>г,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и</a:t>
            </a:r>
            <a:endParaRPr sz="2400">
              <a:latin typeface="Times New Roman"/>
              <a:cs typeface="Times New Roman"/>
            </a:endParaRPr>
          </a:p>
          <a:p>
            <a:pPr marL="340995">
              <a:lnSpc>
                <a:spcPts val="2865"/>
              </a:lnSpc>
              <a:spcBef>
                <a:spcPts val="15"/>
              </a:spcBef>
            </a:pPr>
            <a:r>
              <a:rPr sz="2400" dirty="0">
                <a:latin typeface="Times New Roman"/>
                <a:cs typeface="Times New Roman"/>
              </a:rPr>
              <a:t>n(H</a:t>
            </a:r>
            <a:r>
              <a:rPr sz="2400" baseline="-20833" dirty="0">
                <a:latin typeface="Times New Roman"/>
                <a:cs typeface="Times New Roman"/>
              </a:rPr>
              <a:t>2</a:t>
            </a:r>
            <a:r>
              <a:rPr sz="2400" dirty="0">
                <a:latin typeface="Times New Roman"/>
                <a:cs typeface="Times New Roman"/>
              </a:rPr>
              <a:t>O)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1000/18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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55,56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моль</a:t>
            </a:r>
            <a:endParaRPr sz="2400">
              <a:latin typeface="Times New Roman"/>
              <a:cs typeface="Times New Roman"/>
            </a:endParaRPr>
          </a:p>
          <a:p>
            <a:pPr marL="302895">
              <a:lnSpc>
                <a:spcPts val="3345"/>
              </a:lnSpc>
            </a:pPr>
            <a:r>
              <a:rPr sz="2800" b="1" i="1" dirty="0">
                <a:latin typeface="Times New Roman"/>
                <a:cs typeface="Times New Roman"/>
              </a:rPr>
              <a:t>C</a:t>
            </a:r>
            <a:r>
              <a:rPr sz="2775" b="1" i="1" baseline="-21021" dirty="0">
                <a:latin typeface="Times New Roman"/>
                <a:cs typeface="Times New Roman"/>
              </a:rPr>
              <a:t>M</a:t>
            </a:r>
            <a:r>
              <a:rPr sz="2800" b="1" i="1" dirty="0">
                <a:latin typeface="Times New Roman"/>
                <a:cs typeface="Times New Roman"/>
              </a:rPr>
              <a:t>(H</a:t>
            </a:r>
            <a:r>
              <a:rPr sz="2775" b="1" i="1" baseline="-21021" dirty="0">
                <a:latin typeface="Times New Roman"/>
                <a:cs typeface="Times New Roman"/>
              </a:rPr>
              <a:t>2</a:t>
            </a:r>
            <a:r>
              <a:rPr sz="2800" b="1" i="1" dirty="0">
                <a:latin typeface="Times New Roman"/>
                <a:cs typeface="Times New Roman"/>
              </a:rPr>
              <a:t>O) </a:t>
            </a:r>
            <a:r>
              <a:rPr sz="2800" b="1" i="1" spc="-5" dirty="0">
                <a:latin typeface="Times New Roman"/>
                <a:cs typeface="Times New Roman"/>
              </a:rPr>
              <a:t>=</a:t>
            </a:r>
            <a:r>
              <a:rPr sz="2800" b="1" i="1" spc="5" dirty="0">
                <a:latin typeface="Times New Roman"/>
                <a:cs typeface="Times New Roman"/>
              </a:rPr>
              <a:t> </a:t>
            </a:r>
            <a:r>
              <a:rPr sz="2800" b="1" i="1" spc="-5" dirty="0">
                <a:latin typeface="Times New Roman"/>
                <a:cs typeface="Times New Roman"/>
              </a:rPr>
              <a:t>n/V</a:t>
            </a:r>
            <a:r>
              <a:rPr sz="2800" b="1" i="1" spc="-1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55,56/1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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55,56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моль/л.</a:t>
            </a:r>
            <a:endParaRPr sz="2400">
              <a:latin typeface="Times New Roman"/>
              <a:cs typeface="Times New Roman"/>
            </a:endParaRPr>
          </a:p>
          <a:p>
            <a:pPr marL="38100">
              <a:lnSpc>
                <a:spcPts val="2795"/>
              </a:lnSpc>
              <a:spcBef>
                <a:spcPts val="2910"/>
              </a:spcBef>
            </a:pPr>
            <a:r>
              <a:rPr sz="2400" dirty="0">
                <a:latin typeface="Times New Roman"/>
                <a:cs typeface="Times New Roman"/>
              </a:rPr>
              <a:t>б)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65" dirty="0">
                <a:latin typeface="Times New Roman"/>
                <a:cs typeface="Times New Roman"/>
              </a:rPr>
              <a:t>Т.к.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Symbol"/>
                <a:cs typeface="Symbol"/>
              </a:rPr>
              <a:t></a:t>
            </a:r>
            <a:r>
              <a:rPr sz="2400" dirty="0">
                <a:latin typeface="Times New Roman"/>
                <a:cs typeface="Times New Roman"/>
              </a:rPr>
              <a:t> &lt;&lt;&lt;1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(1 </a:t>
            </a:r>
            <a:r>
              <a:rPr sz="2400" spc="-25" dirty="0">
                <a:latin typeface="Times New Roman"/>
                <a:cs typeface="Times New Roman"/>
              </a:rPr>
              <a:t>молекула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из </a:t>
            </a: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baseline="24305" dirty="0">
                <a:latin typeface="Times New Roman"/>
                <a:cs typeface="Times New Roman"/>
              </a:rPr>
              <a:t>8</a:t>
            </a:r>
            <a:r>
              <a:rPr sz="2400" dirty="0">
                <a:latin typeface="Times New Roman"/>
                <a:cs typeface="Times New Roman"/>
              </a:rPr>
              <a:t>),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то</a:t>
            </a:r>
            <a:endParaRPr sz="2400">
              <a:latin typeface="Times New Roman"/>
              <a:cs typeface="Times New Roman"/>
            </a:endParaRPr>
          </a:p>
          <a:p>
            <a:pPr marL="417195">
              <a:lnSpc>
                <a:spcPts val="3454"/>
              </a:lnSpc>
            </a:pPr>
            <a:r>
              <a:rPr sz="2800" b="1" i="1" spc="-5" dirty="0">
                <a:latin typeface="Times New Roman"/>
                <a:cs typeface="Times New Roman"/>
              </a:rPr>
              <a:t>[H</a:t>
            </a:r>
            <a:r>
              <a:rPr sz="2775" b="1" i="1" spc="-7" baseline="-21021" dirty="0">
                <a:latin typeface="Times New Roman"/>
                <a:cs typeface="Times New Roman"/>
              </a:rPr>
              <a:t>2</a:t>
            </a:r>
            <a:r>
              <a:rPr sz="2800" b="1" i="1" spc="-5" dirty="0">
                <a:latin typeface="Times New Roman"/>
                <a:cs typeface="Times New Roman"/>
              </a:rPr>
              <a:t>O]</a:t>
            </a:r>
            <a:r>
              <a:rPr sz="2800" b="1" i="1" spc="10" dirty="0">
                <a:latin typeface="Times New Roman"/>
                <a:cs typeface="Times New Roman"/>
              </a:rPr>
              <a:t> </a:t>
            </a:r>
            <a:r>
              <a:rPr sz="2950" b="1" i="1" spc="-90" dirty="0">
                <a:latin typeface="Symbol"/>
                <a:cs typeface="Symbol"/>
              </a:rPr>
              <a:t></a:t>
            </a:r>
            <a:r>
              <a:rPr sz="2950" b="1" i="1" spc="-45" dirty="0">
                <a:latin typeface="Times New Roman"/>
                <a:cs typeface="Times New Roman"/>
              </a:rPr>
              <a:t> </a:t>
            </a:r>
            <a:r>
              <a:rPr sz="2800" b="1" i="1" spc="5" dirty="0">
                <a:latin typeface="Times New Roman"/>
                <a:cs typeface="Times New Roman"/>
              </a:rPr>
              <a:t>С</a:t>
            </a:r>
            <a:r>
              <a:rPr sz="2775" b="1" i="1" spc="7" baseline="-21021" dirty="0">
                <a:latin typeface="Times New Roman"/>
                <a:cs typeface="Times New Roman"/>
              </a:rPr>
              <a:t>М</a:t>
            </a:r>
            <a:r>
              <a:rPr sz="2775" b="1" i="1" spc="202" baseline="-21021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55,56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моль/л.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8509" y="643254"/>
            <a:ext cx="41814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528570" algn="l"/>
              </a:tabLst>
            </a:pPr>
            <a:r>
              <a:rPr sz="2400" spc="-10" dirty="0">
                <a:latin typeface="Times New Roman"/>
                <a:cs typeface="Times New Roman"/>
              </a:rPr>
              <a:t>Выражение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для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К	</a:t>
            </a:r>
            <a:r>
              <a:rPr sz="2400" spc="-10" dirty="0">
                <a:latin typeface="Times New Roman"/>
                <a:cs typeface="Times New Roman"/>
              </a:rPr>
              <a:t>преобразуем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53719" y="796371"/>
            <a:ext cx="4171950" cy="82867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644525" algn="ctr">
              <a:lnSpc>
                <a:spcPct val="100000"/>
              </a:lnSpc>
              <a:spcBef>
                <a:spcPts val="280"/>
              </a:spcBef>
            </a:pPr>
            <a:r>
              <a:rPr sz="1600" spc="-5" dirty="0">
                <a:latin typeface="Times New Roman"/>
                <a:cs typeface="Times New Roman"/>
              </a:rPr>
              <a:t>Д</a:t>
            </a:r>
            <a:endParaRPr sz="1600">
              <a:latin typeface="Times New Roman"/>
              <a:cs typeface="Times New Roman"/>
            </a:endParaRPr>
          </a:p>
          <a:p>
            <a:pPr marL="38100">
              <a:lnSpc>
                <a:spcPct val="100000"/>
              </a:lnSpc>
              <a:spcBef>
                <a:spcPts val="380"/>
              </a:spcBef>
            </a:pPr>
            <a:r>
              <a:rPr sz="3200" b="1" i="1" spc="10" dirty="0">
                <a:latin typeface="Times New Roman"/>
                <a:cs typeface="Times New Roman"/>
              </a:rPr>
              <a:t>K</a:t>
            </a:r>
            <a:r>
              <a:rPr sz="3150" b="1" i="1" spc="15" baseline="-21164" dirty="0">
                <a:latin typeface="Times New Roman"/>
                <a:cs typeface="Times New Roman"/>
              </a:rPr>
              <a:t>Д</a:t>
            </a:r>
            <a:r>
              <a:rPr sz="3150" b="1" i="1" spc="-7" baseline="-21164" dirty="0"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3200" b="1" i="1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spc="5" dirty="0">
                <a:latin typeface="Times New Roman"/>
                <a:cs typeface="Times New Roman"/>
              </a:rPr>
              <a:t>[H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r>
              <a:rPr sz="3200" b="1" i="1" spc="5" dirty="0">
                <a:latin typeface="Times New Roman"/>
                <a:cs typeface="Times New Roman"/>
              </a:rPr>
              <a:t>O]</a:t>
            </a:r>
            <a:r>
              <a:rPr sz="3200" b="1" i="1" spc="-4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=</a:t>
            </a:r>
            <a:r>
              <a:rPr sz="3200" b="1" i="1" spc="-1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[H</a:t>
            </a:r>
            <a:r>
              <a:rPr sz="3150" b="1" i="1" baseline="25132" dirty="0">
                <a:latin typeface="Times New Roman"/>
                <a:cs typeface="Times New Roman"/>
              </a:rPr>
              <a:t>+</a:t>
            </a:r>
            <a:r>
              <a:rPr sz="3200" b="1" i="1" dirty="0">
                <a:latin typeface="Times New Roman"/>
                <a:cs typeface="Times New Roman"/>
              </a:rPr>
              <a:t>]·[OH</a:t>
            </a:r>
            <a:r>
              <a:rPr sz="3150" b="1" i="1" baseline="-21164" dirty="0">
                <a:latin typeface="Times New Roman"/>
                <a:cs typeface="Times New Roman"/>
              </a:rPr>
              <a:t>-</a:t>
            </a:r>
            <a:r>
              <a:rPr sz="3200" b="1" i="1" dirty="0">
                <a:latin typeface="Times New Roman"/>
                <a:cs typeface="Times New Roman"/>
              </a:rPr>
              <a:t>].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689162" y="572634"/>
            <a:ext cx="167640" cy="13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700" spc="-45" dirty="0">
                <a:latin typeface="Symbol"/>
                <a:cs typeface="Symbol"/>
              </a:rPr>
              <a:t></a:t>
            </a:r>
            <a:r>
              <a:rPr sz="700" spc="30" dirty="0">
                <a:latin typeface="Times New Roman"/>
                <a:cs typeface="Times New Roman"/>
              </a:rPr>
              <a:t>16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5"/>
          <p:cNvSpPr txBox="1"/>
          <p:nvPr/>
        </p:nvSpPr>
        <p:spPr>
          <a:xfrm>
            <a:off x="2667000" y="2884098"/>
            <a:ext cx="396240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00">
              <a:lnSpc>
                <a:spcPct val="100000"/>
              </a:lnSpc>
              <a:spcBef>
                <a:spcPts val="95"/>
              </a:spcBef>
              <a:tabLst>
                <a:tab pos="1386205" algn="l"/>
              </a:tabLst>
            </a:pPr>
            <a:r>
              <a:rPr lang="ru-RU" sz="2800" dirty="0" smtClean="0">
                <a:latin typeface="Times New Roman"/>
                <a:cs typeface="Times New Roman"/>
              </a:rPr>
              <a:t>Спасибо за внимание!</a:t>
            </a:r>
            <a:endParaRPr sz="28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51432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1873" y="649135"/>
            <a:ext cx="8041640" cy="527113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41605" marR="3735704" algn="just">
              <a:lnSpc>
                <a:spcPct val="144000"/>
              </a:lnSpc>
              <a:spcBef>
                <a:spcPts val="365"/>
              </a:spcBef>
            </a:pPr>
            <a:r>
              <a:rPr sz="2400" spc="-15" dirty="0">
                <a:latin typeface="Times New Roman"/>
                <a:cs typeface="Times New Roman"/>
              </a:rPr>
              <a:t>Обозначим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3200" b="1" i="1" spc="10" dirty="0">
                <a:latin typeface="Times New Roman"/>
                <a:cs typeface="Times New Roman"/>
              </a:rPr>
              <a:t>K</a:t>
            </a:r>
            <a:r>
              <a:rPr sz="3150" b="1" i="1" spc="15" baseline="-21164" dirty="0">
                <a:latin typeface="Times New Roman"/>
                <a:cs typeface="Times New Roman"/>
              </a:rPr>
              <a:t>Д</a:t>
            </a:r>
            <a:r>
              <a:rPr sz="3150" b="1" i="1" spc="7" baseline="-21164" dirty="0"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3200" b="1" i="1" spc="-2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spc="5" dirty="0">
                <a:latin typeface="Times New Roman"/>
                <a:cs typeface="Times New Roman"/>
              </a:rPr>
              <a:t>[H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r>
              <a:rPr sz="3200" b="1" i="1" spc="5" dirty="0">
                <a:latin typeface="Times New Roman"/>
                <a:cs typeface="Times New Roman"/>
              </a:rPr>
              <a:t>O]</a:t>
            </a:r>
            <a:r>
              <a:rPr sz="3200" b="1" i="1" spc="-3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=</a:t>
            </a:r>
            <a:r>
              <a:rPr sz="3200" b="1" i="1" spc="-35" dirty="0">
                <a:latin typeface="Times New Roman"/>
                <a:cs typeface="Times New Roman"/>
              </a:rPr>
              <a:t> </a:t>
            </a:r>
            <a:r>
              <a:rPr sz="3200" b="1" i="1" spc="10" dirty="0">
                <a:latin typeface="Times New Roman"/>
                <a:cs typeface="Times New Roman"/>
              </a:rPr>
              <a:t>К</a:t>
            </a:r>
            <a:r>
              <a:rPr sz="3150" b="1" i="1" spc="15" baseline="-21164" dirty="0">
                <a:latin typeface="Times New Roman"/>
                <a:cs typeface="Times New Roman"/>
              </a:rPr>
              <a:t>В </a:t>
            </a:r>
            <a:r>
              <a:rPr sz="3150" b="1" i="1" spc="-765" baseline="-21164" dirty="0"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К</a:t>
            </a:r>
            <a:r>
              <a:rPr sz="2400" b="1" i="1" spc="-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400" b="1" i="1" spc="-37" baseline="-20833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i="1" dirty="0">
                <a:solidFill>
                  <a:srgbClr val="FF0000"/>
                </a:solidFill>
                <a:latin typeface="Times New Roman"/>
                <a:cs typeface="Times New Roman"/>
              </a:rPr>
              <a:t>–</a:t>
            </a:r>
            <a:r>
              <a:rPr sz="2400" b="1" i="1" spc="-19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ионн</a:t>
            </a:r>
            <a:r>
              <a:rPr sz="2400" spc="20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400" spc="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FF0000"/>
                </a:solidFill>
                <a:latin typeface="Times New Roman"/>
                <a:cs typeface="Times New Roman"/>
              </a:rPr>
              <a:t>произ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400" spc="-35" dirty="0">
                <a:solidFill>
                  <a:srgbClr val="FF0000"/>
                </a:solidFill>
                <a:latin typeface="Times New Roman"/>
                <a:cs typeface="Times New Roman"/>
              </a:rPr>
              <a:t>е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дение</a:t>
            </a:r>
            <a:r>
              <a:rPr sz="2400" spc="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spc="-20" dirty="0">
                <a:solidFill>
                  <a:srgbClr val="FF0000"/>
                </a:solidFill>
                <a:latin typeface="Times New Roman"/>
                <a:cs typeface="Times New Roman"/>
              </a:rPr>
              <a:t>в</a:t>
            </a:r>
            <a:r>
              <a:rPr sz="2400" spc="-75" dirty="0">
                <a:solidFill>
                  <a:srgbClr val="FF0000"/>
                </a:solidFill>
                <a:latin typeface="Times New Roman"/>
                <a:cs typeface="Times New Roman"/>
              </a:rPr>
              <a:t>о</a:t>
            </a:r>
            <a:r>
              <a:rPr sz="2400" dirty="0">
                <a:solidFill>
                  <a:srgbClr val="FF0000"/>
                </a:solidFill>
                <a:latin typeface="Times New Roman"/>
                <a:cs typeface="Times New Roman"/>
              </a:rPr>
              <a:t>ды  </a:t>
            </a:r>
            <a:r>
              <a:rPr sz="2400" spc="-5" dirty="0">
                <a:latin typeface="Times New Roman"/>
                <a:cs typeface="Times New Roman"/>
              </a:rPr>
              <a:t>При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25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baseline="24305" dirty="0">
                <a:latin typeface="Times New Roman"/>
                <a:cs typeface="Times New Roman"/>
              </a:rPr>
              <a:t>º</a:t>
            </a:r>
            <a:r>
              <a:rPr sz="2400" dirty="0">
                <a:latin typeface="Times New Roman"/>
                <a:cs typeface="Times New Roman"/>
              </a:rPr>
              <a:t>С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(298К)</a:t>
            </a:r>
            <a:r>
              <a:rPr sz="2400" spc="-5" dirty="0">
                <a:latin typeface="Times New Roman"/>
                <a:cs typeface="Times New Roman"/>
              </a:rPr>
              <a:t> получаем:</a:t>
            </a:r>
            <a:endParaRPr sz="2400">
              <a:latin typeface="Times New Roman"/>
              <a:cs typeface="Times New Roman"/>
            </a:endParaRPr>
          </a:p>
          <a:p>
            <a:pPr marL="141605" algn="just">
              <a:lnSpc>
                <a:spcPct val="100000"/>
              </a:lnSpc>
              <a:spcBef>
                <a:spcPts val="1440"/>
              </a:spcBef>
            </a:pPr>
            <a:r>
              <a:rPr sz="2400" b="1" i="1" spc="-5" dirty="0">
                <a:latin typeface="Times New Roman"/>
                <a:cs typeface="Times New Roman"/>
              </a:rPr>
              <a:t>К</a:t>
            </a:r>
            <a:r>
              <a:rPr sz="2400" b="1" i="1" spc="-7" baseline="-20833" dirty="0">
                <a:latin typeface="Times New Roman"/>
                <a:cs typeface="Times New Roman"/>
              </a:rPr>
              <a:t>В</a:t>
            </a:r>
            <a:r>
              <a:rPr sz="2400" b="1" i="1" spc="254" baseline="-20833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=</a:t>
            </a:r>
            <a:r>
              <a:rPr sz="2400" b="1" i="1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1,8 </a:t>
            </a:r>
            <a:r>
              <a:rPr sz="1800" b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1800" b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10</a:t>
            </a:r>
            <a:r>
              <a:rPr sz="2400" spc="-7" baseline="24305" dirty="0">
                <a:latin typeface="Times New Roman"/>
                <a:cs typeface="Times New Roman"/>
              </a:rPr>
              <a:t>–16</a:t>
            </a:r>
            <a:r>
              <a:rPr sz="2400" spc="277" baseline="24305" dirty="0"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2400" b="1" spc="-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55,56 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1800" b="1" dirty="0">
                <a:solidFill>
                  <a:srgbClr val="C0504D"/>
                </a:solidFill>
                <a:latin typeface="Times New Roman"/>
                <a:cs typeface="Times New Roman"/>
              </a:rPr>
              <a:t>· </a:t>
            </a:r>
            <a:r>
              <a:rPr sz="2400" dirty="0">
                <a:latin typeface="Times New Roman"/>
                <a:cs typeface="Times New Roman"/>
              </a:rPr>
              <a:t>10</a:t>
            </a:r>
            <a:r>
              <a:rPr sz="2400" baseline="24305" dirty="0">
                <a:latin typeface="Times New Roman"/>
                <a:cs typeface="Times New Roman"/>
              </a:rPr>
              <a:t>–14</a:t>
            </a:r>
            <a:endParaRPr sz="2400" baseline="24305">
              <a:latin typeface="Times New Roman"/>
              <a:cs typeface="Times New Roman"/>
            </a:endParaRPr>
          </a:p>
          <a:p>
            <a:pPr marL="141605">
              <a:lnSpc>
                <a:spcPct val="100000"/>
              </a:lnSpc>
              <a:spcBef>
                <a:spcPts val="1900"/>
              </a:spcBef>
            </a:pPr>
            <a:r>
              <a:rPr sz="3200" b="1" i="1" spc="10" dirty="0">
                <a:solidFill>
                  <a:srgbClr val="C0504D"/>
                </a:solidFill>
                <a:latin typeface="Times New Roman"/>
                <a:cs typeface="Times New Roman"/>
              </a:rPr>
              <a:t>К</a:t>
            </a:r>
            <a:r>
              <a:rPr sz="3150" b="1" i="1" spc="15" baseline="-21164" dirty="0">
                <a:solidFill>
                  <a:srgbClr val="C0504D"/>
                </a:solidFill>
                <a:latin typeface="Times New Roman"/>
                <a:cs typeface="Times New Roman"/>
              </a:rPr>
              <a:t>В</a:t>
            </a:r>
            <a:r>
              <a:rPr sz="3150" b="1" i="1" spc="405" baseline="-21164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=</a:t>
            </a:r>
            <a:r>
              <a:rPr sz="3200" b="1" i="1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[H</a:t>
            </a:r>
            <a:r>
              <a:rPr sz="3150" b="1" i="1" baseline="25132" dirty="0">
                <a:solidFill>
                  <a:srgbClr val="C0504D"/>
                </a:solidFill>
                <a:latin typeface="Times New Roman"/>
                <a:cs typeface="Times New Roman"/>
              </a:rPr>
              <a:t>+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]·[OH</a:t>
            </a:r>
            <a:r>
              <a:rPr sz="3150" b="1" i="1" baseline="25132" dirty="0">
                <a:solidFill>
                  <a:srgbClr val="C0504D"/>
                </a:solidFill>
                <a:latin typeface="Times New Roman"/>
                <a:cs typeface="Times New Roman"/>
              </a:rPr>
              <a:t>-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]</a:t>
            </a:r>
            <a:r>
              <a:rPr sz="3200" b="1" i="1" spc="-3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=</a:t>
            </a:r>
            <a:r>
              <a:rPr sz="3200" b="1" i="1" spc="-1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1 ·</a:t>
            </a:r>
            <a:r>
              <a:rPr sz="3200" b="1" i="1" spc="5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spc="10" dirty="0">
                <a:solidFill>
                  <a:srgbClr val="C0504D"/>
                </a:solidFill>
                <a:latin typeface="Times New Roman"/>
                <a:cs typeface="Times New Roman"/>
              </a:rPr>
              <a:t>10</a:t>
            </a:r>
            <a:r>
              <a:rPr sz="3150" b="1" i="1" spc="15" baseline="25132" dirty="0">
                <a:solidFill>
                  <a:srgbClr val="C0504D"/>
                </a:solidFill>
                <a:latin typeface="Times New Roman"/>
                <a:cs typeface="Times New Roman"/>
              </a:rPr>
              <a:t>–14</a:t>
            </a:r>
            <a:r>
              <a:rPr sz="3150" b="1" i="1" spc="359" baseline="25132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spc="-15" dirty="0">
                <a:solidFill>
                  <a:srgbClr val="C0504D"/>
                </a:solidFill>
                <a:latin typeface="Times New Roman"/>
                <a:cs typeface="Times New Roman"/>
              </a:rPr>
              <a:t>(моль/л)</a:t>
            </a:r>
            <a:endParaRPr sz="3200">
              <a:latin typeface="Times New Roman"/>
              <a:cs typeface="Times New Roman"/>
            </a:endParaRPr>
          </a:p>
          <a:p>
            <a:pPr marL="50800">
              <a:lnSpc>
                <a:spcPts val="2705"/>
              </a:lnSpc>
              <a:spcBef>
                <a:spcPts val="3215"/>
              </a:spcBef>
            </a:pPr>
            <a:r>
              <a:rPr sz="24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Вывод:</a:t>
            </a:r>
            <a:endParaRPr sz="2400">
              <a:latin typeface="Times New Roman"/>
              <a:cs typeface="Times New Roman"/>
            </a:endParaRPr>
          </a:p>
          <a:p>
            <a:pPr marL="50800">
              <a:lnSpc>
                <a:spcPts val="3185"/>
              </a:lnSpc>
            </a:pPr>
            <a:r>
              <a:rPr sz="2800" b="1" cap="small" spc="10" dirty="0">
                <a:latin typeface="Times New Roman"/>
                <a:cs typeface="Times New Roman"/>
              </a:rPr>
              <a:t>в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лю</a:t>
            </a:r>
            <a:r>
              <a:rPr sz="2800" b="1" spc="-40" dirty="0">
                <a:latin typeface="Times New Roman"/>
                <a:cs typeface="Times New Roman"/>
              </a:rPr>
              <a:t>б</a:t>
            </a:r>
            <a:r>
              <a:rPr sz="2800" b="1" spc="-50" dirty="0">
                <a:latin typeface="Times New Roman"/>
                <a:cs typeface="Times New Roman"/>
              </a:rPr>
              <a:t>о</a:t>
            </a:r>
            <a:r>
              <a:rPr sz="2800" b="1" spc="-5" dirty="0">
                <a:latin typeface="Times New Roman"/>
                <a:cs typeface="Times New Roman"/>
              </a:rPr>
              <a:t>м </a:t>
            </a:r>
            <a:r>
              <a:rPr sz="2800" b="1" spc="-10" dirty="0">
                <a:latin typeface="Times New Roman"/>
                <a:cs typeface="Times New Roman"/>
              </a:rPr>
              <a:t>р</a:t>
            </a:r>
            <a:r>
              <a:rPr sz="2800" b="1" dirty="0">
                <a:latin typeface="Times New Roman"/>
                <a:cs typeface="Times New Roman"/>
              </a:rPr>
              <a:t>а</a:t>
            </a:r>
            <a:r>
              <a:rPr sz="2800" b="1" spc="-5" dirty="0">
                <a:latin typeface="Times New Roman"/>
                <a:cs typeface="Times New Roman"/>
              </a:rPr>
              <a:t>с</a:t>
            </a:r>
            <a:r>
              <a:rPr sz="2800" b="1" spc="-20" dirty="0">
                <a:latin typeface="Times New Roman"/>
                <a:cs typeface="Times New Roman"/>
              </a:rPr>
              <a:t>т</a:t>
            </a:r>
            <a:r>
              <a:rPr sz="2800" b="1" spc="-30" dirty="0">
                <a:latin typeface="Times New Roman"/>
                <a:cs typeface="Times New Roman"/>
              </a:rPr>
              <a:t>в</a:t>
            </a:r>
            <a:r>
              <a:rPr sz="2800" b="1" spc="-5" dirty="0">
                <a:latin typeface="Times New Roman"/>
                <a:cs typeface="Times New Roman"/>
              </a:rPr>
              <a:t>о</a:t>
            </a:r>
            <a:r>
              <a:rPr sz="2800" b="1" dirty="0">
                <a:latin typeface="Times New Roman"/>
                <a:cs typeface="Times New Roman"/>
              </a:rPr>
              <a:t>р</a:t>
            </a:r>
            <a:r>
              <a:rPr sz="2800" b="1" spc="-5" dirty="0">
                <a:latin typeface="Times New Roman"/>
                <a:cs typeface="Times New Roman"/>
              </a:rPr>
              <a:t>е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25" dirty="0">
                <a:latin typeface="Times New Roman"/>
                <a:cs typeface="Times New Roman"/>
              </a:rPr>
              <a:t>в</a:t>
            </a:r>
            <a:r>
              <a:rPr sz="2800" b="1" spc="20" dirty="0">
                <a:latin typeface="Times New Roman"/>
                <a:cs typeface="Times New Roman"/>
              </a:rPr>
              <a:t>с</a:t>
            </a:r>
            <a:r>
              <a:rPr sz="2800" b="1" spc="-5" dirty="0">
                <a:latin typeface="Times New Roman"/>
                <a:cs typeface="Times New Roman"/>
              </a:rPr>
              <a:t>е</a:t>
            </a:r>
            <a:r>
              <a:rPr sz="2800" b="1" spc="-155" dirty="0">
                <a:latin typeface="Times New Roman"/>
                <a:cs typeface="Times New Roman"/>
              </a:rPr>
              <a:t>г</a:t>
            </a:r>
            <a:r>
              <a:rPr sz="2800" b="1" spc="-5" dirty="0">
                <a:latin typeface="Times New Roman"/>
                <a:cs typeface="Times New Roman"/>
              </a:rPr>
              <a:t>да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110" dirty="0">
                <a:latin typeface="Times New Roman"/>
                <a:cs typeface="Times New Roman"/>
              </a:rPr>
              <a:t>б</a:t>
            </a:r>
            <a:r>
              <a:rPr sz="2800" b="1" spc="-185" dirty="0">
                <a:latin typeface="Times New Roman"/>
                <a:cs typeface="Times New Roman"/>
              </a:rPr>
              <a:t>у</a:t>
            </a:r>
            <a:r>
              <a:rPr sz="2800" b="1" spc="-5" dirty="0">
                <a:latin typeface="Times New Roman"/>
                <a:cs typeface="Times New Roman"/>
              </a:rPr>
              <a:t>дут </a:t>
            </a:r>
            <a:r>
              <a:rPr sz="2800" b="1" spc="-10" dirty="0">
                <a:latin typeface="Times New Roman"/>
                <a:cs typeface="Times New Roman"/>
              </a:rPr>
              <a:t>при</a:t>
            </a:r>
            <a:r>
              <a:rPr sz="2800" b="1" spc="-55" dirty="0">
                <a:latin typeface="Times New Roman"/>
                <a:cs typeface="Times New Roman"/>
              </a:rPr>
              <a:t>с</a:t>
            </a:r>
            <a:r>
              <a:rPr sz="2800" b="1" spc="-5" dirty="0">
                <a:latin typeface="Times New Roman"/>
                <a:cs typeface="Times New Roman"/>
              </a:rPr>
              <a:t>у</a:t>
            </a:r>
            <a:r>
              <a:rPr sz="2800" b="1" spc="25" dirty="0">
                <a:latin typeface="Times New Roman"/>
                <a:cs typeface="Times New Roman"/>
              </a:rPr>
              <a:t>т</a:t>
            </a:r>
            <a:r>
              <a:rPr sz="2800" b="1" spc="-5" dirty="0">
                <a:latin typeface="Times New Roman"/>
                <a:cs typeface="Times New Roman"/>
              </a:rPr>
              <a:t>с</a:t>
            </a:r>
            <a:r>
              <a:rPr sz="2800" b="1" spc="-20" dirty="0">
                <a:latin typeface="Times New Roman"/>
                <a:cs typeface="Times New Roman"/>
              </a:rPr>
              <a:t>т</a:t>
            </a:r>
            <a:r>
              <a:rPr sz="2800" b="1" spc="-30" dirty="0">
                <a:latin typeface="Times New Roman"/>
                <a:cs typeface="Times New Roman"/>
              </a:rPr>
              <a:t>в</a:t>
            </a:r>
            <a:r>
              <a:rPr sz="2800" b="1" spc="-75" dirty="0">
                <a:latin typeface="Times New Roman"/>
                <a:cs typeface="Times New Roman"/>
              </a:rPr>
              <a:t>о</a:t>
            </a:r>
            <a:r>
              <a:rPr sz="2800" b="1" spc="-10" dirty="0">
                <a:latin typeface="Times New Roman"/>
                <a:cs typeface="Times New Roman"/>
              </a:rPr>
              <a:t>в</a:t>
            </a:r>
            <a:r>
              <a:rPr sz="2800" b="1" spc="-75" dirty="0">
                <a:latin typeface="Times New Roman"/>
                <a:cs typeface="Times New Roman"/>
              </a:rPr>
              <a:t>а</a:t>
            </a:r>
            <a:r>
              <a:rPr sz="2800" b="1" spc="-10" dirty="0">
                <a:latin typeface="Times New Roman"/>
                <a:cs typeface="Times New Roman"/>
              </a:rPr>
              <a:t>ть</a:t>
            </a:r>
            <a:endParaRPr sz="2800">
              <a:latin typeface="Times New Roman"/>
              <a:cs typeface="Times New Roman"/>
            </a:endParaRPr>
          </a:p>
          <a:p>
            <a:pPr marL="50800" marR="43180" indent="86360">
              <a:lnSpc>
                <a:spcPts val="3840"/>
              </a:lnSpc>
              <a:spcBef>
                <a:spcPts val="95"/>
              </a:spcBef>
            </a:pPr>
            <a:r>
              <a:rPr sz="2800" b="1" cap="small" spc="-140" dirty="0">
                <a:latin typeface="Times New Roman"/>
                <a:cs typeface="Times New Roman"/>
              </a:rPr>
              <a:t>и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и</a:t>
            </a:r>
            <a:r>
              <a:rPr sz="2800" b="1" dirty="0">
                <a:latin typeface="Times New Roman"/>
                <a:cs typeface="Times New Roman"/>
              </a:rPr>
              <a:t>о</a:t>
            </a:r>
            <a:r>
              <a:rPr sz="2800" b="1" spc="-10" dirty="0">
                <a:latin typeface="Times New Roman"/>
                <a:cs typeface="Times New Roman"/>
              </a:rPr>
              <a:t>н</a:t>
            </a:r>
            <a:r>
              <a:rPr sz="2800" b="1" spc="-5" dirty="0">
                <a:latin typeface="Times New Roman"/>
                <a:cs typeface="Times New Roman"/>
              </a:rPr>
              <a:t>ы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Н</a:t>
            </a:r>
            <a:r>
              <a:rPr sz="3150" b="1" i="1" spc="15" baseline="25132" dirty="0">
                <a:latin typeface="Times New Roman"/>
                <a:cs typeface="Times New Roman"/>
              </a:rPr>
              <a:t>+</a:t>
            </a:r>
            <a:r>
              <a:rPr sz="2800" b="1" spc="-5" dirty="0">
                <a:latin typeface="Times New Roman"/>
                <a:cs typeface="Times New Roman"/>
              </a:rPr>
              <a:t>, </a:t>
            </a:r>
            <a:r>
              <a:rPr sz="2800" b="1" spc="-45" dirty="0">
                <a:latin typeface="Times New Roman"/>
                <a:cs typeface="Times New Roman"/>
              </a:rPr>
              <a:t>о</a:t>
            </a:r>
            <a:r>
              <a:rPr sz="2800" b="1" spc="-10" dirty="0">
                <a:latin typeface="Times New Roman"/>
                <a:cs typeface="Times New Roman"/>
              </a:rPr>
              <a:t>тв</a:t>
            </a:r>
            <a:r>
              <a:rPr sz="2800" b="1" spc="-90" dirty="0">
                <a:latin typeface="Times New Roman"/>
                <a:cs typeface="Times New Roman"/>
              </a:rPr>
              <a:t>е</a:t>
            </a:r>
            <a:r>
              <a:rPr sz="2800" b="1" spc="-5" dirty="0">
                <a:latin typeface="Times New Roman"/>
                <a:cs typeface="Times New Roman"/>
              </a:rPr>
              <a:t>чающие </a:t>
            </a:r>
            <a:r>
              <a:rPr sz="2800" b="1" dirty="0">
                <a:latin typeface="Times New Roman"/>
                <a:cs typeface="Times New Roman"/>
              </a:rPr>
              <a:t>з</a:t>
            </a:r>
            <a:r>
              <a:rPr sz="2800" b="1" spc="-5" dirty="0">
                <a:latin typeface="Times New Roman"/>
                <a:cs typeface="Times New Roman"/>
              </a:rPr>
              <a:t>а </a:t>
            </a:r>
            <a:r>
              <a:rPr sz="2800" b="1" spc="-10" dirty="0">
                <a:latin typeface="Times New Roman"/>
                <a:cs typeface="Times New Roman"/>
              </a:rPr>
              <a:t>кисл</a:t>
            </a:r>
            <a:r>
              <a:rPr sz="2800" b="1" spc="-40" dirty="0">
                <a:latin typeface="Times New Roman"/>
                <a:cs typeface="Times New Roman"/>
              </a:rPr>
              <a:t>о</a:t>
            </a:r>
            <a:r>
              <a:rPr sz="2800" b="1" spc="-10" dirty="0">
                <a:latin typeface="Times New Roman"/>
                <a:cs typeface="Times New Roman"/>
              </a:rPr>
              <a:t>тны</a:t>
            </a:r>
            <a:r>
              <a:rPr sz="2800" b="1" spc="-5" dirty="0">
                <a:latin typeface="Times New Roman"/>
                <a:cs typeface="Times New Roman"/>
              </a:rPr>
              <a:t>е</a:t>
            </a:r>
            <a:r>
              <a:rPr sz="2800" b="1" spc="1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</a:t>
            </a:r>
            <a:r>
              <a:rPr sz="2800" b="1" spc="-35" dirty="0">
                <a:latin typeface="Times New Roman"/>
                <a:cs typeface="Times New Roman"/>
              </a:rPr>
              <a:t>в</a:t>
            </a:r>
            <a:r>
              <a:rPr sz="2800" b="1" spc="-5" dirty="0">
                <a:latin typeface="Times New Roman"/>
                <a:cs typeface="Times New Roman"/>
              </a:rPr>
              <a:t>ойства, и</a:t>
            </a:r>
            <a:r>
              <a:rPr sz="2800" b="1" spc="-10" dirty="0">
                <a:latin typeface="Times New Roman"/>
                <a:cs typeface="Times New Roman"/>
              </a:rPr>
              <a:t> ион</a:t>
            </a:r>
            <a:r>
              <a:rPr sz="2800" b="1" spc="-5" dirty="0">
                <a:latin typeface="Times New Roman"/>
                <a:cs typeface="Times New Roman"/>
              </a:rPr>
              <a:t>ы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ОН</a:t>
            </a:r>
            <a:r>
              <a:rPr sz="3150" b="1" i="1" spc="22" baseline="25132" dirty="0">
                <a:latin typeface="Times New Roman"/>
                <a:cs typeface="Times New Roman"/>
              </a:rPr>
              <a:t>–</a:t>
            </a:r>
            <a:r>
              <a:rPr sz="2800" b="1" spc="-5" dirty="0">
                <a:latin typeface="Times New Roman"/>
                <a:cs typeface="Times New Roman"/>
              </a:rPr>
              <a:t>,</a:t>
            </a:r>
            <a:r>
              <a:rPr sz="2800" b="1" spc="-20" dirty="0">
                <a:latin typeface="Times New Roman"/>
                <a:cs typeface="Times New Roman"/>
              </a:rPr>
              <a:t> </a:t>
            </a:r>
            <a:r>
              <a:rPr sz="2800" b="1" spc="-40" dirty="0">
                <a:latin typeface="Times New Roman"/>
                <a:cs typeface="Times New Roman"/>
              </a:rPr>
              <a:t>о</a:t>
            </a:r>
            <a:r>
              <a:rPr sz="2800" b="1" spc="-10" dirty="0">
                <a:latin typeface="Times New Roman"/>
                <a:cs typeface="Times New Roman"/>
              </a:rPr>
              <a:t>тв</a:t>
            </a:r>
            <a:r>
              <a:rPr sz="2800" b="1" spc="-90" dirty="0">
                <a:latin typeface="Times New Roman"/>
                <a:cs typeface="Times New Roman"/>
              </a:rPr>
              <a:t>е</a:t>
            </a:r>
            <a:r>
              <a:rPr sz="2800" b="1" spc="-5" dirty="0">
                <a:latin typeface="Times New Roman"/>
                <a:cs typeface="Times New Roman"/>
              </a:rPr>
              <a:t>чающие </a:t>
            </a:r>
            <a:r>
              <a:rPr sz="2800" b="1" dirty="0">
                <a:latin typeface="Times New Roman"/>
                <a:cs typeface="Times New Roman"/>
              </a:rPr>
              <a:t>з</a:t>
            </a:r>
            <a:r>
              <a:rPr sz="2800" b="1" spc="-5" dirty="0">
                <a:latin typeface="Times New Roman"/>
                <a:cs typeface="Times New Roman"/>
              </a:rPr>
              <a:t>а </a:t>
            </a:r>
            <a:r>
              <a:rPr sz="2800" b="1" spc="-10" dirty="0">
                <a:latin typeface="Times New Roman"/>
                <a:cs typeface="Times New Roman"/>
              </a:rPr>
              <a:t>щел</a:t>
            </a:r>
            <a:r>
              <a:rPr sz="2800" b="1" spc="-70" dirty="0">
                <a:latin typeface="Times New Roman"/>
                <a:cs typeface="Times New Roman"/>
              </a:rPr>
              <a:t>о</a:t>
            </a:r>
            <a:r>
              <a:rPr sz="2800" b="1" spc="-5" dirty="0">
                <a:latin typeface="Times New Roman"/>
                <a:cs typeface="Times New Roman"/>
              </a:rPr>
              <a:t>чные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</a:t>
            </a:r>
            <a:r>
              <a:rPr sz="2800" b="1" spc="-35" dirty="0">
                <a:latin typeface="Times New Roman"/>
                <a:cs typeface="Times New Roman"/>
              </a:rPr>
              <a:t>в</a:t>
            </a:r>
            <a:r>
              <a:rPr sz="2800" b="1" spc="-5" dirty="0">
                <a:latin typeface="Times New Roman"/>
                <a:cs typeface="Times New Roman"/>
              </a:rPr>
              <a:t>ойства.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48436" y="208026"/>
            <a:ext cx="41465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00"/>
              </a:spcBef>
            </a:pPr>
            <a:r>
              <a:rPr sz="3200" b="1" i="1" spc="10" dirty="0">
                <a:latin typeface="Times New Roman"/>
                <a:cs typeface="Times New Roman"/>
              </a:rPr>
              <a:t>K</a:t>
            </a:r>
            <a:r>
              <a:rPr sz="3150" b="1" i="1" spc="15" baseline="-21164" dirty="0">
                <a:latin typeface="Times New Roman"/>
                <a:cs typeface="Times New Roman"/>
              </a:rPr>
              <a:t>Д</a:t>
            </a:r>
            <a:r>
              <a:rPr sz="3150" b="1" i="1" spc="-7" baseline="-21164" dirty="0">
                <a:latin typeface="Times New Roman"/>
                <a:cs typeface="Times New Roman"/>
              </a:rPr>
              <a:t> </a:t>
            </a:r>
            <a:r>
              <a:rPr sz="3200" b="1" i="1" dirty="0">
                <a:solidFill>
                  <a:srgbClr val="C0504D"/>
                </a:solidFill>
                <a:latin typeface="Times New Roman"/>
                <a:cs typeface="Times New Roman"/>
              </a:rPr>
              <a:t>·</a:t>
            </a:r>
            <a:r>
              <a:rPr sz="3200" b="1" i="1" spc="-20" dirty="0">
                <a:solidFill>
                  <a:srgbClr val="C0504D"/>
                </a:solidFill>
                <a:latin typeface="Times New Roman"/>
                <a:cs typeface="Times New Roman"/>
              </a:rPr>
              <a:t> </a:t>
            </a:r>
            <a:r>
              <a:rPr sz="3200" b="1" i="1" spc="5" dirty="0">
                <a:latin typeface="Times New Roman"/>
                <a:cs typeface="Times New Roman"/>
              </a:rPr>
              <a:t>[H</a:t>
            </a:r>
            <a:r>
              <a:rPr sz="3150" b="1" i="1" spc="7" baseline="-21164" dirty="0">
                <a:latin typeface="Times New Roman"/>
                <a:cs typeface="Times New Roman"/>
              </a:rPr>
              <a:t>2</a:t>
            </a:r>
            <a:r>
              <a:rPr sz="3200" b="1" i="1" spc="5" dirty="0">
                <a:latin typeface="Times New Roman"/>
                <a:cs typeface="Times New Roman"/>
              </a:rPr>
              <a:t>O]</a:t>
            </a:r>
            <a:r>
              <a:rPr sz="3200" b="1" i="1" spc="-5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=</a:t>
            </a:r>
            <a:r>
              <a:rPr sz="3200" b="1" i="1" spc="-1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[H</a:t>
            </a:r>
            <a:r>
              <a:rPr sz="3150" b="1" i="1" baseline="25132" dirty="0">
                <a:latin typeface="Times New Roman"/>
                <a:cs typeface="Times New Roman"/>
              </a:rPr>
              <a:t>+</a:t>
            </a:r>
            <a:r>
              <a:rPr sz="3200" b="1" i="1" dirty="0">
                <a:latin typeface="Times New Roman"/>
                <a:cs typeface="Times New Roman"/>
              </a:rPr>
              <a:t>]·[OH</a:t>
            </a:r>
            <a:r>
              <a:rPr sz="3150" b="1" i="1" baseline="-21164" dirty="0">
                <a:latin typeface="Times New Roman"/>
                <a:cs typeface="Times New Roman"/>
              </a:rPr>
              <a:t>-</a:t>
            </a:r>
            <a:r>
              <a:rPr sz="3200" b="1" i="1" dirty="0">
                <a:latin typeface="Times New Roman"/>
                <a:cs typeface="Times New Roman"/>
              </a:rPr>
              <a:t>].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943222" y="3567125"/>
            <a:ext cx="332168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3600" b="1" i="1" dirty="0">
                <a:latin typeface="Times New Roman"/>
                <a:cs typeface="Times New Roman"/>
              </a:rPr>
              <a:t>pOH</a:t>
            </a:r>
            <a:r>
              <a:rPr sz="3600" b="1" i="1" spc="-35" dirty="0">
                <a:latin typeface="Times New Roman"/>
                <a:cs typeface="Times New Roman"/>
              </a:rPr>
              <a:t> </a:t>
            </a:r>
            <a:r>
              <a:rPr sz="3600" b="1" i="1" dirty="0">
                <a:latin typeface="Times New Roman"/>
                <a:cs typeface="Times New Roman"/>
              </a:rPr>
              <a:t>=</a:t>
            </a:r>
            <a:r>
              <a:rPr sz="3600" b="1" i="1" spc="-40" dirty="0">
                <a:latin typeface="Times New Roman"/>
                <a:cs typeface="Times New Roman"/>
              </a:rPr>
              <a:t> </a:t>
            </a:r>
            <a:r>
              <a:rPr sz="3600" b="1" i="1" spc="-5" dirty="0">
                <a:latin typeface="Times New Roman"/>
                <a:cs typeface="Times New Roman"/>
              </a:rPr>
              <a:t>–lg[OH</a:t>
            </a:r>
            <a:r>
              <a:rPr sz="3600" b="1" i="1" spc="-7" baseline="25462" dirty="0">
                <a:latin typeface="Times New Roman"/>
                <a:cs typeface="Times New Roman"/>
              </a:rPr>
              <a:t>–</a:t>
            </a:r>
            <a:r>
              <a:rPr sz="3600" b="1" i="1" spc="-5" dirty="0">
                <a:latin typeface="Times New Roman"/>
                <a:cs typeface="Times New Roman"/>
              </a:rPr>
              <a:t>],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69416" y="4119117"/>
            <a:ext cx="7158355" cy="2207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350"/>
              </a:lnSpc>
              <a:spcBef>
                <a:spcPts val="95"/>
              </a:spcBef>
            </a:pPr>
            <a:r>
              <a:rPr sz="2800" spc="-40" dirty="0">
                <a:latin typeface="Times New Roman"/>
                <a:cs typeface="Times New Roman"/>
              </a:rPr>
              <a:t>тогда</a:t>
            </a:r>
            <a:endParaRPr sz="2800">
              <a:latin typeface="Times New Roman"/>
              <a:cs typeface="Times New Roman"/>
            </a:endParaRPr>
          </a:p>
          <a:p>
            <a:pPr marR="307340" algn="ctr">
              <a:lnSpc>
                <a:spcPts val="4310"/>
              </a:lnSpc>
              <a:tabLst>
                <a:tab pos="812165" algn="l"/>
              </a:tabLst>
            </a:pPr>
            <a:r>
              <a:rPr sz="3600" b="1" i="1" dirty="0">
                <a:latin typeface="Times New Roman"/>
                <a:cs typeface="Times New Roman"/>
              </a:rPr>
              <a:t>pH	+</a:t>
            </a:r>
            <a:r>
              <a:rPr sz="3600" b="1" i="1" spc="-15" dirty="0">
                <a:latin typeface="Times New Roman"/>
                <a:cs typeface="Times New Roman"/>
              </a:rPr>
              <a:t> </a:t>
            </a:r>
            <a:r>
              <a:rPr sz="3600" b="1" i="1" dirty="0">
                <a:latin typeface="Times New Roman"/>
                <a:cs typeface="Times New Roman"/>
              </a:rPr>
              <a:t>pOH</a:t>
            </a:r>
            <a:r>
              <a:rPr sz="3600" b="1" i="1" spc="-15" dirty="0">
                <a:latin typeface="Times New Roman"/>
                <a:cs typeface="Times New Roman"/>
              </a:rPr>
              <a:t> </a:t>
            </a:r>
            <a:r>
              <a:rPr sz="3600" b="1" i="1" dirty="0">
                <a:latin typeface="Times New Roman"/>
                <a:cs typeface="Times New Roman"/>
              </a:rPr>
              <a:t>=</a:t>
            </a:r>
            <a:r>
              <a:rPr sz="3600" b="1" i="1" spc="-15" dirty="0">
                <a:latin typeface="Times New Roman"/>
                <a:cs typeface="Times New Roman"/>
              </a:rPr>
              <a:t> </a:t>
            </a:r>
            <a:r>
              <a:rPr sz="3600" b="1" i="1" dirty="0">
                <a:latin typeface="Times New Roman"/>
                <a:cs typeface="Times New Roman"/>
              </a:rPr>
              <a:t>14.</a:t>
            </a:r>
            <a:endParaRPr sz="3600">
              <a:latin typeface="Times New Roman"/>
              <a:cs typeface="Times New Roman"/>
            </a:endParaRPr>
          </a:p>
          <a:p>
            <a:pPr marL="12700" marR="5080">
              <a:lnSpc>
                <a:spcPct val="100299"/>
              </a:lnSpc>
              <a:spcBef>
                <a:spcPts val="380"/>
              </a:spcBef>
            </a:pPr>
            <a:r>
              <a:rPr sz="2400" b="1" spc="-20" dirty="0">
                <a:latin typeface="Times New Roman"/>
                <a:cs typeface="Times New Roman"/>
              </a:rPr>
              <a:t>Водородный </a:t>
            </a:r>
            <a:r>
              <a:rPr sz="2400" b="1" spc="-15" dirty="0">
                <a:latin typeface="Times New Roman"/>
                <a:cs typeface="Times New Roman"/>
              </a:rPr>
              <a:t>показатель </a:t>
            </a:r>
            <a:r>
              <a:rPr sz="2800" b="1" i="1" spc="-5" dirty="0">
                <a:latin typeface="Times New Roman"/>
                <a:cs typeface="Times New Roman"/>
              </a:rPr>
              <a:t>рН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spc="-10" dirty="0">
                <a:latin typeface="Times New Roman"/>
                <a:cs typeface="Times New Roman"/>
              </a:rPr>
              <a:t>отрицательный 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десятичный </a:t>
            </a:r>
            <a:r>
              <a:rPr sz="2400" spc="-5" dirty="0">
                <a:latin typeface="Times New Roman"/>
                <a:cs typeface="Times New Roman"/>
              </a:rPr>
              <a:t>логарифм </a:t>
            </a:r>
            <a:r>
              <a:rPr sz="2400" spc="-10" dirty="0">
                <a:latin typeface="Times New Roman"/>
                <a:cs typeface="Times New Roman"/>
              </a:rPr>
              <a:t>концентрации </a:t>
            </a:r>
            <a:r>
              <a:rPr sz="2400" spc="-5" dirty="0">
                <a:latin typeface="Times New Roman"/>
                <a:cs typeface="Times New Roman"/>
              </a:rPr>
              <a:t>ионов </a:t>
            </a:r>
            <a:r>
              <a:rPr sz="2400" spc="-20" dirty="0">
                <a:latin typeface="Times New Roman"/>
                <a:cs typeface="Times New Roman"/>
              </a:rPr>
              <a:t>водорода </a:t>
            </a:r>
            <a:r>
              <a:rPr sz="2400" dirty="0">
                <a:latin typeface="Times New Roman"/>
                <a:cs typeface="Times New Roman"/>
              </a:rPr>
              <a:t>в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растворе.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0151" y="156718"/>
            <a:ext cx="6012180" cy="34359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4795" marR="1598295" indent="-227329">
              <a:lnSpc>
                <a:spcPct val="120000"/>
              </a:lnSpc>
              <a:spcBef>
                <a:spcPts val="100"/>
              </a:spcBef>
            </a:pPr>
            <a:r>
              <a:rPr sz="2400" spc="-15" dirty="0">
                <a:latin typeface="Times New Roman"/>
                <a:cs typeface="Times New Roman"/>
              </a:rPr>
              <a:t>Логарифмируя </a:t>
            </a:r>
            <a:r>
              <a:rPr sz="2400" spc="-10" dirty="0">
                <a:latin typeface="Times New Roman"/>
                <a:cs typeface="Times New Roman"/>
              </a:rPr>
              <a:t>выражение </a:t>
            </a:r>
            <a:r>
              <a:rPr sz="2400" dirty="0">
                <a:latin typeface="Times New Roman"/>
                <a:cs typeface="Times New Roman"/>
              </a:rPr>
              <a:t>для </a:t>
            </a:r>
            <a:r>
              <a:rPr sz="2400" spc="-5" dirty="0">
                <a:latin typeface="Times New Roman"/>
                <a:cs typeface="Times New Roman"/>
              </a:rPr>
              <a:t>К</a:t>
            </a:r>
            <a:r>
              <a:rPr sz="2400" spc="-7" baseline="-20833" dirty="0">
                <a:latin typeface="Times New Roman"/>
                <a:cs typeface="Times New Roman"/>
              </a:rPr>
              <a:t>В </a:t>
            </a:r>
            <a:r>
              <a:rPr sz="2400" spc="-577" baseline="-20833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К</a:t>
            </a:r>
            <a:r>
              <a:rPr sz="2400" spc="-7" baseline="-20833" dirty="0">
                <a:latin typeface="Times New Roman"/>
                <a:cs typeface="Times New Roman"/>
              </a:rPr>
              <a:t>В</a:t>
            </a:r>
            <a:r>
              <a:rPr sz="2400" spc="300" baseline="-20833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[H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]·[OH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]</a:t>
            </a:r>
            <a:r>
              <a:rPr sz="2400" spc="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· 10</a:t>
            </a:r>
            <a:r>
              <a:rPr sz="2400" baseline="24305" dirty="0">
                <a:latin typeface="Times New Roman"/>
                <a:cs typeface="Times New Roman"/>
              </a:rPr>
              <a:t>–14</a:t>
            </a:r>
            <a:endParaRPr sz="2400" baseline="24305">
              <a:latin typeface="Times New Roman"/>
              <a:cs typeface="Times New Roman"/>
            </a:endParaRPr>
          </a:p>
          <a:p>
            <a:pPr marL="18859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получим:</a:t>
            </a:r>
            <a:endParaRPr sz="2400">
              <a:latin typeface="Times New Roman"/>
              <a:cs typeface="Times New Roman"/>
            </a:endParaRPr>
          </a:p>
          <a:p>
            <a:pPr marL="188595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lg[H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]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lg[OH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]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–14</a:t>
            </a:r>
            <a:endParaRPr sz="2400">
              <a:latin typeface="Times New Roman"/>
              <a:cs typeface="Times New Roman"/>
            </a:endParaRPr>
          </a:p>
          <a:p>
            <a:pPr marL="264795">
              <a:lnSpc>
                <a:spcPct val="100000"/>
              </a:lnSpc>
              <a:spcBef>
                <a:spcPts val="575"/>
              </a:spcBef>
            </a:pPr>
            <a:r>
              <a:rPr sz="2400" spc="-5" dirty="0">
                <a:latin typeface="Times New Roman"/>
                <a:cs typeface="Times New Roman"/>
              </a:rPr>
              <a:t>меняем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знаки:</a:t>
            </a:r>
            <a:endParaRPr sz="2400">
              <a:latin typeface="Times New Roman"/>
              <a:cs typeface="Times New Roman"/>
            </a:endParaRPr>
          </a:p>
          <a:p>
            <a:pPr marL="188595">
              <a:lnSpc>
                <a:spcPct val="100000"/>
              </a:lnSpc>
              <a:spcBef>
                <a:spcPts val="580"/>
              </a:spcBef>
            </a:pPr>
            <a:r>
              <a:rPr sz="2400" spc="-5" dirty="0">
                <a:latin typeface="Times New Roman"/>
                <a:cs typeface="Times New Roman"/>
              </a:rPr>
              <a:t>–lg[H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]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lg[OH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]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=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14</a:t>
            </a:r>
            <a:endParaRPr sz="2400">
              <a:latin typeface="Times New Roman"/>
              <a:cs typeface="Times New Roman"/>
            </a:endParaRPr>
          </a:p>
          <a:p>
            <a:pPr marL="181610">
              <a:lnSpc>
                <a:spcPct val="100000"/>
              </a:lnSpc>
              <a:spcBef>
                <a:spcPts val="1789"/>
              </a:spcBef>
            </a:pPr>
            <a:r>
              <a:rPr sz="2800" b="1" spc="-10" dirty="0">
                <a:latin typeface="Times New Roman"/>
                <a:cs typeface="Times New Roman"/>
              </a:rPr>
              <a:t>Введём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обозначение</a:t>
            </a:r>
            <a:r>
              <a:rPr sz="2800" b="1" spc="-15" dirty="0">
                <a:latin typeface="Times New Roman"/>
                <a:cs typeface="Times New Roman"/>
              </a:rPr>
              <a:t> </a:t>
            </a:r>
            <a:r>
              <a:rPr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>pH</a:t>
            </a:r>
            <a:r>
              <a:rPr sz="3600" b="1" i="1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i="1" dirty="0">
                <a:solidFill>
                  <a:srgbClr val="FF0000"/>
                </a:solidFill>
                <a:latin typeface="Times New Roman"/>
                <a:cs typeface="Times New Roman"/>
              </a:rPr>
              <a:t>=</a:t>
            </a:r>
            <a:r>
              <a:rPr sz="3600" b="1" i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–lg[H</a:t>
            </a:r>
            <a:r>
              <a:rPr sz="3600" b="1" i="1" spc="-7" baseline="25462" dirty="0">
                <a:solidFill>
                  <a:srgbClr val="FF0000"/>
                </a:solidFill>
                <a:latin typeface="Times New Roman"/>
                <a:cs typeface="Times New Roman"/>
              </a:rPr>
              <a:t>+</a:t>
            </a:r>
            <a:r>
              <a:rPr sz="3600" b="1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]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6</a:t>
            </a:fld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69288" y="3554490"/>
            <a:ext cx="5401945" cy="106045"/>
            <a:chOff x="1369288" y="3554490"/>
            <a:chExt cx="5401945" cy="106045"/>
          </a:xfrm>
        </p:grpSpPr>
        <p:sp>
          <p:nvSpPr>
            <p:cNvPr id="3" name="object 3"/>
            <p:cNvSpPr/>
            <p:nvPr/>
          </p:nvSpPr>
          <p:spPr>
            <a:xfrm>
              <a:off x="1369288" y="3554490"/>
              <a:ext cx="203200" cy="106045"/>
            </a:xfrm>
            <a:custGeom>
              <a:avLst/>
              <a:gdLst/>
              <a:ahLst/>
              <a:cxnLst/>
              <a:rect l="l" t="t" r="r" b="b"/>
              <a:pathLst>
                <a:path w="203200" h="106045">
                  <a:moveTo>
                    <a:pt x="203148" y="0"/>
                  </a:moveTo>
                  <a:lnTo>
                    <a:pt x="0" y="54109"/>
                  </a:lnTo>
                  <a:lnTo>
                    <a:pt x="203148" y="105667"/>
                  </a:lnTo>
                  <a:lnTo>
                    <a:pt x="178945" y="54109"/>
                  </a:lnTo>
                  <a:lnTo>
                    <a:pt x="20314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57962" y="3613450"/>
              <a:ext cx="5213350" cy="0"/>
            </a:xfrm>
            <a:custGeom>
              <a:avLst/>
              <a:gdLst/>
              <a:ahLst/>
              <a:cxnLst/>
              <a:rect l="l" t="t" r="r" b="b"/>
              <a:pathLst>
                <a:path w="5213350">
                  <a:moveTo>
                    <a:pt x="0" y="0"/>
                  </a:moveTo>
                  <a:lnTo>
                    <a:pt x="521297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548233" y="3598901"/>
              <a:ext cx="5222875" cy="19685"/>
            </a:xfrm>
            <a:custGeom>
              <a:avLst/>
              <a:gdLst/>
              <a:ahLst/>
              <a:cxnLst/>
              <a:rect l="l" t="t" r="r" b="b"/>
              <a:pathLst>
                <a:path w="5222875" h="19685">
                  <a:moveTo>
                    <a:pt x="5222442" y="0"/>
                  </a:moveTo>
                  <a:lnTo>
                    <a:pt x="0" y="0"/>
                  </a:lnTo>
                  <a:lnTo>
                    <a:pt x="0" y="19397"/>
                  </a:lnTo>
                  <a:lnTo>
                    <a:pt x="5222442" y="19397"/>
                  </a:lnTo>
                  <a:lnTo>
                    <a:pt x="522244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152026" y="3896736"/>
            <a:ext cx="5556250" cy="106680"/>
            <a:chOff x="3152026" y="3896736"/>
            <a:chExt cx="5556250" cy="106680"/>
          </a:xfrm>
        </p:grpSpPr>
        <p:sp>
          <p:nvSpPr>
            <p:cNvPr id="7" name="object 7"/>
            <p:cNvSpPr/>
            <p:nvPr/>
          </p:nvSpPr>
          <p:spPr>
            <a:xfrm>
              <a:off x="8498700" y="3896736"/>
              <a:ext cx="209550" cy="106680"/>
            </a:xfrm>
            <a:custGeom>
              <a:avLst/>
              <a:gdLst/>
              <a:ahLst/>
              <a:cxnLst/>
              <a:rect l="l" t="t" r="r" b="b"/>
              <a:pathLst>
                <a:path w="209550" h="106679">
                  <a:moveTo>
                    <a:pt x="0" y="0"/>
                  </a:moveTo>
                  <a:lnTo>
                    <a:pt x="27754" y="54248"/>
                  </a:lnTo>
                  <a:lnTo>
                    <a:pt x="0" y="106389"/>
                  </a:lnTo>
                  <a:lnTo>
                    <a:pt x="209257" y="542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164766" y="3956514"/>
              <a:ext cx="5365115" cy="0"/>
            </a:xfrm>
            <a:custGeom>
              <a:avLst/>
              <a:gdLst/>
              <a:ahLst/>
              <a:cxnLst/>
              <a:rect l="l" t="t" r="r" b="b"/>
              <a:pathLst>
                <a:path w="5365115">
                  <a:moveTo>
                    <a:pt x="5364551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152026" y="3941504"/>
              <a:ext cx="5374640" cy="19685"/>
            </a:xfrm>
            <a:custGeom>
              <a:avLst/>
              <a:gdLst/>
              <a:ahLst/>
              <a:cxnLst/>
              <a:rect l="l" t="t" r="r" b="b"/>
              <a:pathLst>
                <a:path w="5374640" h="19685">
                  <a:moveTo>
                    <a:pt x="5374395" y="0"/>
                  </a:moveTo>
                  <a:lnTo>
                    <a:pt x="0" y="0"/>
                  </a:lnTo>
                  <a:lnTo>
                    <a:pt x="0" y="19487"/>
                  </a:lnTo>
                  <a:lnTo>
                    <a:pt x="5374395" y="19487"/>
                  </a:lnTo>
                  <a:lnTo>
                    <a:pt x="537439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53694" y="3192008"/>
            <a:ext cx="7401149" cy="3330399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989330">
              <a:lnSpc>
                <a:spcPct val="100000"/>
              </a:lnSpc>
              <a:spcBef>
                <a:spcPts val="490"/>
              </a:spcBef>
            </a:pPr>
            <a:r>
              <a:rPr sz="1900" spc="15" dirty="0">
                <a:latin typeface="Times New Roman"/>
                <a:cs typeface="Times New Roman"/>
              </a:rPr>
              <a:t>Кислотность</a:t>
            </a:r>
            <a:r>
              <a:rPr sz="1900" spc="-45" dirty="0">
                <a:latin typeface="Times New Roman"/>
                <a:cs typeface="Times New Roman"/>
              </a:rPr>
              <a:t> </a:t>
            </a:r>
            <a:r>
              <a:rPr sz="1900" spc="10" dirty="0">
                <a:latin typeface="Times New Roman"/>
                <a:cs typeface="Times New Roman"/>
              </a:rPr>
              <a:t>усиливается</a:t>
            </a:r>
            <a:endParaRPr sz="1900" dirty="0">
              <a:latin typeface="Times New Roman"/>
              <a:cs typeface="Times New Roman"/>
            </a:endParaRPr>
          </a:p>
          <a:p>
            <a:pPr marL="2782570">
              <a:lnSpc>
                <a:spcPct val="100000"/>
              </a:lnSpc>
              <a:spcBef>
                <a:spcPts val="365"/>
              </a:spcBef>
            </a:pPr>
            <a:r>
              <a:rPr sz="1950" spc="15" dirty="0">
                <a:latin typeface="Times New Roman"/>
                <a:cs typeface="Times New Roman"/>
              </a:rPr>
              <a:t>Щёлочность</a:t>
            </a:r>
            <a:r>
              <a:rPr sz="1950" spc="-5" dirty="0">
                <a:latin typeface="Times New Roman"/>
                <a:cs typeface="Times New Roman"/>
              </a:rPr>
              <a:t> </a:t>
            </a:r>
            <a:r>
              <a:rPr sz="1950" spc="10" dirty="0">
                <a:latin typeface="Times New Roman"/>
                <a:cs typeface="Times New Roman"/>
              </a:rPr>
              <a:t>усиливается</a:t>
            </a:r>
            <a:endParaRPr sz="195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 dirty="0">
              <a:latin typeface="Times New Roman"/>
              <a:cs typeface="Times New Roman"/>
            </a:endParaRPr>
          </a:p>
          <a:p>
            <a:pPr marL="335280" marR="48133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Шкала </a:t>
            </a:r>
            <a:r>
              <a:rPr sz="2400" dirty="0">
                <a:latin typeface="Times New Roman"/>
                <a:cs typeface="Times New Roman"/>
              </a:rPr>
              <a:t>рН: в нейтральной </a:t>
            </a:r>
            <a:r>
              <a:rPr sz="2400" spc="-10" dirty="0">
                <a:latin typeface="Times New Roman"/>
                <a:cs typeface="Times New Roman"/>
              </a:rPr>
              <a:t>среде </a:t>
            </a:r>
            <a:r>
              <a:rPr sz="2400" spc="-5" dirty="0">
                <a:latin typeface="Times New Roman"/>
                <a:cs typeface="Times New Roman"/>
              </a:rPr>
              <a:t>[H</a:t>
            </a:r>
            <a:r>
              <a:rPr sz="2400" spc="-7" baseline="24305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] </a:t>
            </a:r>
            <a:r>
              <a:rPr sz="2400" dirty="0">
                <a:latin typeface="Times New Roman"/>
                <a:cs typeface="Times New Roman"/>
              </a:rPr>
              <a:t>= </a:t>
            </a:r>
            <a:r>
              <a:rPr sz="2400" spc="-5" dirty="0">
                <a:latin typeface="Times New Roman"/>
                <a:cs typeface="Times New Roman"/>
              </a:rPr>
              <a:t>[OH</a:t>
            </a:r>
            <a:r>
              <a:rPr sz="2400" spc="-7" baseline="24305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], </a:t>
            </a:r>
            <a:r>
              <a:rPr sz="2400" dirty="0">
                <a:latin typeface="Times New Roman"/>
                <a:cs typeface="Times New Roman"/>
              </a:rPr>
              <a:t>рН ≈ 7. </a:t>
            </a:r>
            <a:r>
              <a:rPr sz="2400" spc="-5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кислот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(кислые </a:t>
            </a:r>
            <a:r>
              <a:rPr sz="2400" spc="-10" dirty="0">
                <a:latin typeface="Times New Roman"/>
                <a:cs typeface="Times New Roman"/>
              </a:rPr>
              <a:t>среды) </a:t>
            </a:r>
            <a:r>
              <a:rPr sz="2400" b="1" spc="-5" dirty="0">
                <a:latin typeface="Times New Roman"/>
                <a:cs typeface="Times New Roman"/>
              </a:rPr>
              <a:t>рН </a:t>
            </a:r>
            <a:r>
              <a:rPr sz="2400" b="1" dirty="0">
                <a:latin typeface="Times New Roman"/>
                <a:cs typeface="Times New Roman"/>
              </a:rPr>
              <a:t>&lt; 7</a:t>
            </a:r>
            <a:r>
              <a:rPr sz="2400" dirty="0">
                <a:latin typeface="Times New Roman"/>
                <a:cs typeface="Times New Roman"/>
              </a:rPr>
              <a:t>,</a:t>
            </a:r>
          </a:p>
          <a:p>
            <a:pPr marL="335280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В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растворах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щелочей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(щелочные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среды) </a:t>
            </a:r>
            <a:r>
              <a:rPr sz="2400" b="1" spc="-5" dirty="0">
                <a:latin typeface="Times New Roman"/>
                <a:cs typeface="Times New Roman"/>
              </a:rPr>
              <a:t>pH</a:t>
            </a:r>
            <a:r>
              <a:rPr sz="2400" b="1" spc="1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&gt;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5" dirty="0">
                <a:latin typeface="Times New Roman"/>
                <a:cs typeface="Times New Roman"/>
              </a:rPr>
              <a:t>7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3100" dirty="0">
              <a:latin typeface="Times New Roman"/>
              <a:cs typeface="Times New Roman"/>
            </a:endParaRPr>
          </a:p>
          <a:p>
            <a:pPr marL="25400" marR="17780">
              <a:lnSpc>
                <a:spcPct val="100000"/>
              </a:lnSpc>
            </a:pP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!!! 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Уменьшение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величины рН на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1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означает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увеличение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концентрации</a:t>
            </a:r>
            <a:r>
              <a:rPr sz="2400" b="1" spc="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кислоты</a:t>
            </a:r>
            <a:r>
              <a:rPr sz="24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10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раз!!!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880417" y="350451"/>
            <a:ext cx="6477635" cy="41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b="1" spc="5" dirty="0">
                <a:latin typeface="Times New Roman"/>
                <a:cs typeface="Times New Roman"/>
              </a:rPr>
              <a:t>Шкала</a:t>
            </a:r>
            <a:r>
              <a:rPr sz="2550" b="1" dirty="0">
                <a:latin typeface="Times New Roman"/>
                <a:cs typeface="Times New Roman"/>
              </a:rPr>
              <a:t> рН</a:t>
            </a:r>
            <a:r>
              <a:rPr sz="2550" b="1" spc="5" dirty="0">
                <a:latin typeface="Times New Roman"/>
                <a:cs typeface="Times New Roman"/>
              </a:rPr>
              <a:t> водных</a:t>
            </a:r>
            <a:r>
              <a:rPr sz="2550" b="1" spc="-5" dirty="0">
                <a:latin typeface="Times New Roman"/>
                <a:cs typeface="Times New Roman"/>
              </a:rPr>
              <a:t> </a:t>
            </a:r>
            <a:r>
              <a:rPr sz="2550" b="1" dirty="0">
                <a:latin typeface="Times New Roman"/>
                <a:cs typeface="Times New Roman"/>
              </a:rPr>
              <a:t>растворов</a:t>
            </a:r>
            <a:r>
              <a:rPr sz="2550" b="1" spc="10" dirty="0">
                <a:latin typeface="Times New Roman"/>
                <a:cs typeface="Times New Roman"/>
              </a:rPr>
              <a:t> </a:t>
            </a:r>
            <a:r>
              <a:rPr sz="2550" b="1" dirty="0">
                <a:latin typeface="Times New Roman"/>
                <a:cs typeface="Times New Roman"/>
              </a:rPr>
              <a:t>электролитов</a:t>
            </a:r>
            <a:endParaRPr sz="2550">
              <a:latin typeface="Times New Roman"/>
              <a:cs typeface="Times New Roman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1700758" y="1039610"/>
            <a:ext cx="6877684" cy="145415"/>
            <a:chOff x="1700758" y="1039610"/>
            <a:chExt cx="6877684" cy="145415"/>
          </a:xfrm>
        </p:grpSpPr>
        <p:sp>
          <p:nvSpPr>
            <p:cNvPr id="15" name="object 15"/>
            <p:cNvSpPr/>
            <p:nvPr/>
          </p:nvSpPr>
          <p:spPr>
            <a:xfrm>
              <a:off x="1713739" y="1098798"/>
              <a:ext cx="6805930" cy="0"/>
            </a:xfrm>
            <a:custGeom>
              <a:avLst/>
              <a:gdLst/>
              <a:ahLst/>
              <a:cxnLst/>
              <a:rect l="l" t="t" r="r" b="b"/>
              <a:pathLst>
                <a:path w="6805930">
                  <a:moveTo>
                    <a:pt x="680530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00758" y="1083811"/>
              <a:ext cx="6816090" cy="19685"/>
            </a:xfrm>
            <a:custGeom>
              <a:avLst/>
              <a:gdLst/>
              <a:ahLst/>
              <a:cxnLst/>
              <a:rect l="l" t="t" r="r" b="b"/>
              <a:pathLst>
                <a:path w="6816090" h="19684">
                  <a:moveTo>
                    <a:pt x="6815856" y="0"/>
                  </a:moveTo>
                  <a:lnTo>
                    <a:pt x="0" y="0"/>
                  </a:lnTo>
                  <a:lnTo>
                    <a:pt x="0" y="19490"/>
                  </a:lnTo>
                  <a:lnTo>
                    <a:pt x="6815856" y="19490"/>
                  </a:lnTo>
                  <a:lnTo>
                    <a:pt x="681585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19712" y="110630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01975" y="1093986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5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282311" y="1123031"/>
              <a:ext cx="0" cy="62230"/>
            </a:xfrm>
            <a:custGeom>
              <a:avLst/>
              <a:gdLst/>
              <a:ahLst/>
              <a:cxnLst/>
              <a:rect l="l" t="t" r="r" b="b"/>
              <a:pathLst>
                <a:path h="62230">
                  <a:moveTo>
                    <a:pt x="0" y="617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67200" y="1110677"/>
              <a:ext cx="19685" cy="71120"/>
            </a:xfrm>
            <a:custGeom>
              <a:avLst/>
              <a:gdLst/>
              <a:ahLst/>
              <a:cxnLst/>
              <a:rect l="l" t="t" r="r" b="b"/>
              <a:pathLst>
                <a:path w="19685" h="71119">
                  <a:moveTo>
                    <a:pt x="19605" y="0"/>
                  </a:moveTo>
                  <a:lnTo>
                    <a:pt x="0" y="0"/>
                  </a:lnTo>
                  <a:lnTo>
                    <a:pt x="0" y="71113"/>
                  </a:lnTo>
                  <a:lnTo>
                    <a:pt x="19605" y="71113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47644" y="1123031"/>
              <a:ext cx="0" cy="62230"/>
            </a:xfrm>
            <a:custGeom>
              <a:avLst/>
              <a:gdLst/>
              <a:ahLst/>
              <a:cxnLst/>
              <a:rect l="l" t="t" r="r" b="b"/>
              <a:pathLst>
                <a:path h="62230">
                  <a:moveTo>
                    <a:pt x="0" y="6176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2729778" y="1110677"/>
              <a:ext cx="19685" cy="71120"/>
            </a:xfrm>
            <a:custGeom>
              <a:avLst/>
              <a:gdLst/>
              <a:ahLst/>
              <a:cxnLst/>
              <a:rect l="l" t="t" r="r" b="b"/>
              <a:pathLst>
                <a:path w="19685" h="71119">
                  <a:moveTo>
                    <a:pt x="19605" y="0"/>
                  </a:moveTo>
                  <a:lnTo>
                    <a:pt x="0" y="0"/>
                  </a:lnTo>
                  <a:lnTo>
                    <a:pt x="0" y="71113"/>
                  </a:lnTo>
                  <a:lnTo>
                    <a:pt x="19605" y="71113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210028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192377" y="1101277"/>
              <a:ext cx="20320" cy="73660"/>
            </a:xfrm>
            <a:custGeom>
              <a:avLst/>
              <a:gdLst/>
              <a:ahLst/>
              <a:cxnLst/>
              <a:rect l="l" t="t" r="r" b="b"/>
              <a:pathLst>
                <a:path w="20319" h="73659">
                  <a:moveTo>
                    <a:pt x="2013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20135" y="73221"/>
                  </a:lnTo>
                  <a:lnTo>
                    <a:pt x="201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665308" y="110630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648087" y="1093986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5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128338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113270" y="1101277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5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593090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575869" y="1101277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5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511399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493533" y="1101277"/>
              <a:ext cx="20320" cy="73660"/>
            </a:xfrm>
            <a:custGeom>
              <a:avLst/>
              <a:gdLst/>
              <a:ahLst/>
              <a:cxnLst/>
              <a:rect l="l" t="t" r="r" b="b"/>
              <a:pathLst>
                <a:path w="20320" h="73659">
                  <a:moveTo>
                    <a:pt x="2013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20135" y="73221"/>
                  </a:lnTo>
                  <a:lnTo>
                    <a:pt x="201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973999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958930" y="1101277"/>
              <a:ext cx="20320" cy="73660"/>
            </a:xfrm>
            <a:custGeom>
              <a:avLst/>
              <a:gdLst/>
              <a:ahLst/>
              <a:cxnLst/>
              <a:rect l="l" t="t" r="r" b="b"/>
              <a:pathLst>
                <a:path w="20320" h="73659">
                  <a:moveTo>
                    <a:pt x="2013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20135" y="73221"/>
                  </a:lnTo>
                  <a:lnTo>
                    <a:pt x="2013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429709" y="110630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414641" y="1093986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5" h="73659">
                  <a:moveTo>
                    <a:pt x="19606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6" y="73221"/>
                  </a:lnTo>
                  <a:lnTo>
                    <a:pt x="196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063653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5048585" y="1101277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5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894892" y="110630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877240" y="1093986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4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357491" y="1106304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339839" y="1093986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4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820090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805021" y="1101277"/>
              <a:ext cx="19685" cy="73660"/>
            </a:xfrm>
            <a:custGeom>
              <a:avLst/>
              <a:gdLst/>
              <a:ahLst/>
              <a:cxnLst/>
              <a:rect l="l" t="t" r="r" b="b"/>
              <a:pathLst>
                <a:path w="19684" h="73659">
                  <a:moveTo>
                    <a:pt x="19605" y="0"/>
                  </a:moveTo>
                  <a:lnTo>
                    <a:pt x="0" y="0"/>
                  </a:lnTo>
                  <a:lnTo>
                    <a:pt x="0" y="73221"/>
                  </a:lnTo>
                  <a:lnTo>
                    <a:pt x="19605" y="73221"/>
                  </a:lnTo>
                  <a:lnTo>
                    <a:pt x="196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282689" y="1113595"/>
              <a:ext cx="0" cy="64135"/>
            </a:xfrm>
            <a:custGeom>
              <a:avLst/>
              <a:gdLst/>
              <a:ahLst/>
              <a:cxnLst/>
              <a:rect l="l" t="t" r="r" b="b"/>
              <a:pathLst>
                <a:path h="64134">
                  <a:moveTo>
                    <a:pt x="0" y="63691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267611" y="1039621"/>
              <a:ext cx="310515" cy="135255"/>
            </a:xfrm>
            <a:custGeom>
              <a:avLst/>
              <a:gdLst/>
              <a:ahLst/>
              <a:cxnLst/>
              <a:rect l="l" t="t" r="r" b="b"/>
              <a:pathLst>
                <a:path w="310515" h="135255">
                  <a:moveTo>
                    <a:pt x="20142" y="61658"/>
                  </a:moveTo>
                  <a:lnTo>
                    <a:pt x="0" y="61658"/>
                  </a:lnTo>
                  <a:lnTo>
                    <a:pt x="0" y="134886"/>
                  </a:lnTo>
                  <a:lnTo>
                    <a:pt x="20142" y="134886"/>
                  </a:lnTo>
                  <a:lnTo>
                    <a:pt x="20142" y="61658"/>
                  </a:lnTo>
                  <a:close/>
                </a:path>
                <a:path w="310515" h="135255">
                  <a:moveTo>
                    <a:pt x="310413" y="54254"/>
                  </a:moveTo>
                  <a:lnTo>
                    <a:pt x="105918" y="0"/>
                  </a:lnTo>
                  <a:lnTo>
                    <a:pt x="130886" y="54254"/>
                  </a:lnTo>
                  <a:lnTo>
                    <a:pt x="105918" y="105295"/>
                  </a:lnTo>
                  <a:lnTo>
                    <a:pt x="310413" y="542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265683" y="1098798"/>
              <a:ext cx="135255" cy="0"/>
            </a:xfrm>
            <a:custGeom>
              <a:avLst/>
              <a:gdLst/>
              <a:ahLst/>
              <a:cxnLst/>
              <a:rect l="l" t="t" r="r" b="b"/>
              <a:pathLst>
                <a:path w="135254">
                  <a:moveTo>
                    <a:pt x="135184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252768" y="1083811"/>
              <a:ext cx="146050" cy="19685"/>
            </a:xfrm>
            <a:custGeom>
              <a:avLst/>
              <a:gdLst/>
              <a:ahLst/>
              <a:cxnLst/>
              <a:rect l="l" t="t" r="r" b="b"/>
              <a:pathLst>
                <a:path w="146050" h="19684">
                  <a:moveTo>
                    <a:pt x="145717" y="0"/>
                  </a:moveTo>
                  <a:lnTo>
                    <a:pt x="0" y="0"/>
                  </a:lnTo>
                  <a:lnTo>
                    <a:pt x="0" y="19490"/>
                  </a:lnTo>
                  <a:lnTo>
                    <a:pt x="145717" y="19490"/>
                  </a:lnTo>
                  <a:lnTo>
                    <a:pt x="1457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1717743" y="1288337"/>
            <a:ext cx="565150" cy="255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55295" algn="l"/>
              </a:tabLst>
            </a:pPr>
            <a:r>
              <a:rPr sz="1500" spc="5" dirty="0">
                <a:latin typeface="Times New Roman"/>
                <a:cs typeface="Times New Roman"/>
              </a:rPr>
              <a:t>0	1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2652929" y="1206853"/>
            <a:ext cx="1591310" cy="70421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  <a:tabLst>
                <a:tab pos="502284" algn="l"/>
                <a:tab pos="945515" algn="l"/>
                <a:tab pos="1386205" algn="l"/>
              </a:tabLst>
            </a:pPr>
            <a:r>
              <a:rPr sz="1500" spc="5" dirty="0">
                <a:latin typeface="Times New Roman"/>
                <a:cs typeface="Times New Roman"/>
              </a:rPr>
              <a:t>2	3	4	5</a:t>
            </a:r>
            <a:endParaRPr sz="1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85"/>
              </a:spcBef>
            </a:pP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кислотная</a:t>
            </a:r>
            <a:r>
              <a:rPr sz="1750" spc="-5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среда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4518609" y="1288337"/>
            <a:ext cx="565150" cy="2559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55295" algn="l"/>
              </a:tabLst>
            </a:pPr>
            <a:r>
              <a:rPr sz="1500" spc="5" dirty="0">
                <a:latin typeface="Times New Roman"/>
                <a:cs typeface="Times New Roman"/>
              </a:rPr>
              <a:t>6	7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5451772" y="1206853"/>
            <a:ext cx="2917190" cy="704215"/>
          </a:xfrm>
          <a:prstGeom prst="rect">
            <a:avLst/>
          </a:prstGeom>
        </p:spPr>
        <p:txBody>
          <a:bodyPr vert="horz" wrap="square" lIns="0" tIns="9525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50"/>
              </a:spcBef>
              <a:tabLst>
                <a:tab pos="455295" algn="l"/>
                <a:tab pos="895985" algn="l"/>
                <a:tab pos="1336675" algn="l"/>
                <a:tab pos="1828800" algn="l"/>
                <a:tab pos="2268855" algn="l"/>
                <a:tab pos="2710180" algn="l"/>
              </a:tabLst>
            </a:pPr>
            <a:r>
              <a:rPr sz="1500" spc="5" dirty="0">
                <a:latin typeface="Times New Roman"/>
                <a:cs typeface="Times New Roman"/>
              </a:rPr>
              <a:t>8	9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0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20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1</a:t>
            </a:r>
            <a:r>
              <a:rPr sz="1500" dirty="0">
                <a:latin typeface="Times New Roman"/>
                <a:cs typeface="Times New Roman"/>
              </a:rPr>
              <a:t>	1</a:t>
            </a:r>
            <a:r>
              <a:rPr sz="1500" spc="5" dirty="0">
                <a:latin typeface="Times New Roman"/>
                <a:cs typeface="Times New Roman"/>
              </a:rPr>
              <a:t>2</a:t>
            </a:r>
            <a:r>
              <a:rPr sz="1500" dirty="0">
                <a:latin typeface="Times New Roman"/>
                <a:cs typeface="Times New Roman"/>
              </a:rPr>
              <a:t>	1</a:t>
            </a:r>
            <a:r>
              <a:rPr sz="1500" spc="5" dirty="0">
                <a:latin typeface="Times New Roman"/>
                <a:cs typeface="Times New Roman"/>
              </a:rPr>
              <a:t>3</a:t>
            </a:r>
            <a:r>
              <a:rPr sz="1500" dirty="0">
                <a:latin typeface="Times New Roman"/>
                <a:cs typeface="Times New Roman"/>
              </a:rPr>
              <a:t>	</a:t>
            </a:r>
            <a:r>
              <a:rPr sz="1500" spc="15" dirty="0">
                <a:latin typeface="Times New Roman"/>
                <a:cs typeface="Times New Roman"/>
              </a:rPr>
              <a:t>1</a:t>
            </a:r>
            <a:r>
              <a:rPr sz="1500" spc="5" dirty="0">
                <a:latin typeface="Times New Roman"/>
                <a:cs typeface="Times New Roman"/>
              </a:rPr>
              <a:t>4</a:t>
            </a:r>
            <a:endParaRPr sz="1500">
              <a:latin typeface="Times New Roman"/>
              <a:cs typeface="Times New Roman"/>
            </a:endParaRPr>
          </a:p>
          <a:p>
            <a:pPr marL="644525">
              <a:lnSpc>
                <a:spcPct val="100000"/>
              </a:lnSpc>
              <a:spcBef>
                <a:spcPts val="785"/>
              </a:spcBef>
            </a:pPr>
            <a:r>
              <a:rPr sz="1750" spc="10" dirty="0">
                <a:solidFill>
                  <a:srgbClr val="FF0000"/>
                </a:solidFill>
                <a:latin typeface="Times New Roman"/>
                <a:cs typeface="Times New Roman"/>
              </a:rPr>
              <a:t>щелочная</a:t>
            </a:r>
            <a:r>
              <a:rPr sz="1750" spc="-1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1750" spc="15" dirty="0">
                <a:solidFill>
                  <a:srgbClr val="FF0000"/>
                </a:solidFill>
                <a:latin typeface="Times New Roman"/>
                <a:cs typeface="Times New Roman"/>
              </a:rPr>
              <a:t>среда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193043" y="2591513"/>
            <a:ext cx="694690" cy="52451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>
              <a:lnSpc>
                <a:spcPts val="1789"/>
              </a:lnSpc>
              <a:spcBef>
                <a:spcPts val="445"/>
              </a:spcBef>
            </a:pPr>
            <a:r>
              <a:rPr sz="1750" spc="-5" dirty="0">
                <a:latin typeface="Times New Roman"/>
                <a:cs typeface="Times New Roman"/>
              </a:rPr>
              <a:t>с</a:t>
            </a:r>
            <a:r>
              <a:rPr sz="1750" spc="25" dirty="0">
                <a:latin typeface="Times New Roman"/>
                <a:cs typeface="Times New Roman"/>
              </a:rPr>
              <a:t>и</a:t>
            </a:r>
            <a:r>
              <a:rPr sz="1750" spc="-5" dirty="0">
                <a:latin typeface="Times New Roman"/>
                <a:cs typeface="Times New Roman"/>
              </a:rPr>
              <a:t>л</a:t>
            </a:r>
            <a:r>
              <a:rPr sz="1750" spc="10" dirty="0">
                <a:latin typeface="Times New Roman"/>
                <a:cs typeface="Times New Roman"/>
              </a:rPr>
              <a:t>ь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10" dirty="0">
                <a:latin typeface="Times New Roman"/>
                <a:cs typeface="Times New Roman"/>
              </a:rPr>
              <a:t>о  кислая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566504" y="2591513"/>
            <a:ext cx="673735" cy="52451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>
              <a:lnSpc>
                <a:spcPts val="1789"/>
              </a:lnSpc>
              <a:spcBef>
                <a:spcPts val="445"/>
              </a:spcBef>
            </a:pPr>
            <a:r>
              <a:rPr sz="1750" spc="10" dirty="0">
                <a:latin typeface="Times New Roman"/>
                <a:cs typeface="Times New Roman"/>
              </a:rPr>
              <a:t>слабо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spc="-5" dirty="0">
                <a:latin typeface="Times New Roman"/>
                <a:cs typeface="Times New Roman"/>
              </a:rPr>
              <a:t>к</a:t>
            </a:r>
            <a:r>
              <a:rPr sz="1750" spc="25" dirty="0">
                <a:latin typeface="Times New Roman"/>
                <a:cs typeface="Times New Roman"/>
              </a:rPr>
              <a:t>и</a:t>
            </a:r>
            <a:r>
              <a:rPr sz="1750" spc="-5" dirty="0">
                <a:latin typeface="Times New Roman"/>
                <a:cs typeface="Times New Roman"/>
              </a:rPr>
              <a:t>с</a:t>
            </a:r>
            <a:r>
              <a:rPr sz="1750" spc="15" dirty="0">
                <a:latin typeface="Times New Roman"/>
                <a:cs typeface="Times New Roman"/>
              </a:rPr>
              <a:t>л</a:t>
            </a:r>
            <a:r>
              <a:rPr sz="1750" spc="10" dirty="0">
                <a:latin typeface="Times New Roman"/>
                <a:cs typeface="Times New Roman"/>
              </a:rPr>
              <a:t>а</a:t>
            </a:r>
            <a:r>
              <a:rPr sz="1750" spc="15" dirty="0">
                <a:latin typeface="Times New Roman"/>
                <a:cs typeface="Times New Roman"/>
              </a:rPr>
              <a:t>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516457" y="2591513"/>
            <a:ext cx="1223010" cy="2965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50" spc="10" dirty="0">
                <a:latin typeface="Times New Roman"/>
                <a:cs typeface="Times New Roman"/>
              </a:rPr>
              <a:t>нейтральная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5948813" y="2591513"/>
            <a:ext cx="964565" cy="52451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>
              <a:lnSpc>
                <a:spcPts val="1789"/>
              </a:lnSpc>
              <a:spcBef>
                <a:spcPts val="445"/>
              </a:spcBef>
            </a:pPr>
            <a:r>
              <a:rPr sz="1750" spc="10" dirty="0">
                <a:latin typeface="Times New Roman"/>
                <a:cs typeface="Times New Roman"/>
              </a:rPr>
              <a:t>слабо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щ</a:t>
            </a:r>
            <a:r>
              <a:rPr sz="1750" spc="15" dirty="0">
                <a:latin typeface="Times New Roman"/>
                <a:cs typeface="Times New Roman"/>
              </a:rPr>
              <a:t>е</a:t>
            </a:r>
            <a:r>
              <a:rPr sz="1750" spc="10" dirty="0">
                <a:latin typeface="Times New Roman"/>
                <a:cs typeface="Times New Roman"/>
              </a:rPr>
              <a:t>лоч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15" dirty="0">
                <a:latin typeface="Times New Roman"/>
                <a:cs typeface="Times New Roman"/>
              </a:rPr>
              <a:t>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7265574" y="2591513"/>
            <a:ext cx="964565" cy="524510"/>
          </a:xfrm>
          <a:prstGeom prst="rect">
            <a:avLst/>
          </a:prstGeom>
        </p:spPr>
        <p:txBody>
          <a:bodyPr vert="horz" wrap="square" lIns="0" tIns="56515" rIns="0" bIns="0" rtlCol="0">
            <a:spAutoFit/>
          </a:bodyPr>
          <a:lstStyle/>
          <a:p>
            <a:pPr marL="12700" marR="5080">
              <a:lnSpc>
                <a:spcPts val="1789"/>
              </a:lnSpc>
              <a:spcBef>
                <a:spcPts val="445"/>
              </a:spcBef>
            </a:pPr>
            <a:r>
              <a:rPr sz="1750" spc="10" dirty="0">
                <a:latin typeface="Times New Roman"/>
                <a:cs typeface="Times New Roman"/>
              </a:rPr>
              <a:t>сильно </a:t>
            </a:r>
            <a:r>
              <a:rPr sz="1750" spc="15" dirty="0">
                <a:latin typeface="Times New Roman"/>
                <a:cs typeface="Times New Roman"/>
              </a:rPr>
              <a:t> </a:t>
            </a:r>
            <a:r>
              <a:rPr sz="1750" spc="5" dirty="0">
                <a:latin typeface="Times New Roman"/>
                <a:cs typeface="Times New Roman"/>
              </a:rPr>
              <a:t>щ</a:t>
            </a:r>
            <a:r>
              <a:rPr sz="1750" spc="15" dirty="0">
                <a:latin typeface="Times New Roman"/>
                <a:cs typeface="Times New Roman"/>
              </a:rPr>
              <a:t>е</a:t>
            </a:r>
            <a:r>
              <a:rPr sz="1750" spc="10" dirty="0">
                <a:latin typeface="Times New Roman"/>
                <a:cs typeface="Times New Roman"/>
              </a:rPr>
              <a:t>л</a:t>
            </a:r>
            <a:r>
              <a:rPr sz="1750" spc="15" dirty="0">
                <a:latin typeface="Times New Roman"/>
                <a:cs typeface="Times New Roman"/>
              </a:rPr>
              <a:t>о</a:t>
            </a:r>
            <a:r>
              <a:rPr sz="1750" spc="10" dirty="0">
                <a:latin typeface="Times New Roman"/>
                <a:cs typeface="Times New Roman"/>
              </a:rPr>
              <a:t>ч</a:t>
            </a:r>
            <a:r>
              <a:rPr sz="1750" spc="5" dirty="0">
                <a:latin typeface="Times New Roman"/>
                <a:cs typeface="Times New Roman"/>
              </a:rPr>
              <a:t>н</a:t>
            </a:r>
            <a:r>
              <a:rPr sz="1750" spc="15" dirty="0">
                <a:latin typeface="Times New Roman"/>
                <a:cs typeface="Times New Roman"/>
              </a:rPr>
              <a:t>ая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812177" y="992020"/>
            <a:ext cx="461009" cy="4146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550" b="1" spc="15" dirty="0">
                <a:latin typeface="Times New Roman"/>
                <a:cs typeface="Times New Roman"/>
              </a:rPr>
              <a:t>p</a:t>
            </a:r>
            <a:r>
              <a:rPr sz="2550" b="1" spc="5" dirty="0">
                <a:latin typeface="Times New Roman"/>
                <a:cs typeface="Times New Roman"/>
              </a:rPr>
              <a:t>H</a:t>
            </a:r>
            <a:endParaRPr sz="2550">
              <a:latin typeface="Times New Roman"/>
              <a:cs typeface="Times New Roman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731109" y="2447059"/>
            <a:ext cx="1166495" cy="63754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12700" marR="5080">
              <a:lnSpc>
                <a:spcPts val="2200"/>
              </a:lnSpc>
              <a:spcBef>
                <a:spcPts val="520"/>
              </a:spcBef>
            </a:pPr>
            <a:r>
              <a:rPr sz="2150" b="1" spc="20" dirty="0">
                <a:latin typeface="Times New Roman"/>
                <a:cs typeface="Times New Roman"/>
              </a:rPr>
              <a:t>Среда </a:t>
            </a:r>
            <a:r>
              <a:rPr sz="2150" b="1" spc="25" dirty="0">
                <a:latin typeface="Times New Roman"/>
                <a:cs typeface="Times New Roman"/>
              </a:rPr>
              <a:t> </a:t>
            </a:r>
            <a:r>
              <a:rPr sz="2150" b="1" spc="20" dirty="0">
                <a:latin typeface="Times New Roman"/>
                <a:cs typeface="Times New Roman"/>
              </a:rPr>
              <a:t>р</a:t>
            </a:r>
            <a:r>
              <a:rPr sz="2150" b="1" spc="30" dirty="0">
                <a:latin typeface="Times New Roman"/>
                <a:cs typeface="Times New Roman"/>
              </a:rPr>
              <a:t>а</a:t>
            </a:r>
            <a:r>
              <a:rPr sz="2150" b="1" spc="10" dirty="0">
                <a:latin typeface="Times New Roman"/>
                <a:cs typeface="Times New Roman"/>
              </a:rPr>
              <a:t>с</a:t>
            </a:r>
            <a:r>
              <a:rPr sz="2150" b="1" spc="20" dirty="0">
                <a:latin typeface="Times New Roman"/>
                <a:cs typeface="Times New Roman"/>
              </a:rPr>
              <a:t>тв</a:t>
            </a:r>
            <a:r>
              <a:rPr sz="2150" b="1" spc="25" dirty="0">
                <a:latin typeface="Times New Roman"/>
                <a:cs typeface="Times New Roman"/>
              </a:rPr>
              <a:t>о</a:t>
            </a:r>
            <a:r>
              <a:rPr sz="2150" b="1" spc="20" dirty="0">
                <a:latin typeface="Times New Roman"/>
                <a:cs typeface="Times New Roman"/>
              </a:rPr>
              <a:t>ра</a:t>
            </a:r>
            <a:endParaRPr sz="2150">
              <a:latin typeface="Times New Roman"/>
              <a:cs typeface="Times New Roman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5247703" y="1950956"/>
            <a:ext cx="2990850" cy="105410"/>
            <a:chOff x="5247703" y="1950956"/>
            <a:chExt cx="2990850" cy="105410"/>
          </a:xfrm>
        </p:grpSpPr>
        <p:sp>
          <p:nvSpPr>
            <p:cNvPr id="61" name="object 61"/>
            <p:cNvSpPr/>
            <p:nvPr/>
          </p:nvSpPr>
          <p:spPr>
            <a:xfrm>
              <a:off x="8033845" y="1950956"/>
              <a:ext cx="205104" cy="105410"/>
            </a:xfrm>
            <a:custGeom>
              <a:avLst/>
              <a:gdLst/>
              <a:ahLst/>
              <a:cxnLst/>
              <a:rect l="l" t="t" r="r" b="b"/>
              <a:pathLst>
                <a:path w="205104" h="105410">
                  <a:moveTo>
                    <a:pt x="0" y="0"/>
                  </a:moveTo>
                  <a:lnTo>
                    <a:pt x="24970" y="53719"/>
                  </a:lnTo>
                  <a:lnTo>
                    <a:pt x="0" y="105337"/>
                  </a:lnTo>
                  <a:lnTo>
                    <a:pt x="204499" y="5371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260188" y="2012310"/>
              <a:ext cx="2801620" cy="0"/>
            </a:xfrm>
            <a:custGeom>
              <a:avLst/>
              <a:gdLst/>
              <a:ahLst/>
              <a:cxnLst/>
              <a:rect l="l" t="t" r="r" b="b"/>
              <a:pathLst>
                <a:path w="2801620">
                  <a:moveTo>
                    <a:pt x="2800995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247703" y="1994673"/>
              <a:ext cx="2811145" cy="20320"/>
            </a:xfrm>
            <a:custGeom>
              <a:avLst/>
              <a:gdLst/>
              <a:ahLst/>
              <a:cxnLst/>
              <a:rect l="l" t="t" r="r" b="b"/>
              <a:pathLst>
                <a:path w="2811145" h="20319">
                  <a:moveTo>
                    <a:pt x="2811112" y="0"/>
                  </a:moveTo>
                  <a:lnTo>
                    <a:pt x="0" y="0"/>
                  </a:lnTo>
                  <a:lnTo>
                    <a:pt x="0" y="20017"/>
                  </a:lnTo>
                  <a:lnTo>
                    <a:pt x="2811112" y="20017"/>
                  </a:lnTo>
                  <a:lnTo>
                    <a:pt x="2811112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" name="object 64"/>
          <p:cNvGrpSpPr/>
          <p:nvPr/>
        </p:nvGrpSpPr>
        <p:grpSpPr>
          <a:xfrm>
            <a:off x="1804622" y="1950956"/>
            <a:ext cx="2990850" cy="105410"/>
            <a:chOff x="1804622" y="1950956"/>
            <a:chExt cx="2990850" cy="105410"/>
          </a:xfrm>
        </p:grpSpPr>
        <p:sp>
          <p:nvSpPr>
            <p:cNvPr id="65" name="object 65"/>
            <p:cNvSpPr/>
            <p:nvPr/>
          </p:nvSpPr>
          <p:spPr>
            <a:xfrm>
              <a:off x="1804622" y="1950956"/>
              <a:ext cx="207010" cy="105410"/>
            </a:xfrm>
            <a:custGeom>
              <a:avLst/>
              <a:gdLst/>
              <a:ahLst/>
              <a:cxnLst/>
              <a:rect l="l" t="t" r="r" b="b"/>
              <a:pathLst>
                <a:path w="207010" h="105410">
                  <a:moveTo>
                    <a:pt x="206651" y="0"/>
                  </a:moveTo>
                  <a:lnTo>
                    <a:pt x="0" y="53719"/>
                  </a:lnTo>
                  <a:lnTo>
                    <a:pt x="206651" y="105337"/>
                  </a:lnTo>
                  <a:lnTo>
                    <a:pt x="179615" y="53719"/>
                  </a:lnTo>
                  <a:lnTo>
                    <a:pt x="20665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994053" y="2012310"/>
              <a:ext cx="2800985" cy="0"/>
            </a:xfrm>
            <a:custGeom>
              <a:avLst/>
              <a:gdLst/>
              <a:ahLst/>
              <a:cxnLst/>
              <a:rect l="l" t="t" r="r" b="b"/>
              <a:pathLst>
                <a:path w="2800985">
                  <a:moveTo>
                    <a:pt x="0" y="0"/>
                  </a:moveTo>
                  <a:lnTo>
                    <a:pt x="2800952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984238" y="1994673"/>
              <a:ext cx="2810510" cy="20320"/>
            </a:xfrm>
            <a:custGeom>
              <a:avLst/>
              <a:gdLst/>
              <a:ahLst/>
              <a:cxnLst/>
              <a:rect l="l" t="t" r="r" b="b"/>
              <a:pathLst>
                <a:path w="2810510" h="20319">
                  <a:moveTo>
                    <a:pt x="2810467" y="0"/>
                  </a:moveTo>
                  <a:lnTo>
                    <a:pt x="0" y="0"/>
                  </a:lnTo>
                  <a:lnTo>
                    <a:pt x="0" y="20017"/>
                  </a:lnTo>
                  <a:lnTo>
                    <a:pt x="2810467" y="20017"/>
                  </a:lnTo>
                  <a:lnTo>
                    <a:pt x="2810467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/>
          <p:cNvGrpSpPr/>
          <p:nvPr/>
        </p:nvGrpSpPr>
        <p:grpSpPr>
          <a:xfrm>
            <a:off x="4915553" y="1994683"/>
            <a:ext cx="106045" cy="522605"/>
            <a:chOff x="4915553" y="1994683"/>
            <a:chExt cx="106045" cy="522605"/>
          </a:xfrm>
        </p:grpSpPr>
        <p:sp>
          <p:nvSpPr>
            <p:cNvPr id="69" name="object 69"/>
            <p:cNvSpPr/>
            <p:nvPr/>
          </p:nvSpPr>
          <p:spPr>
            <a:xfrm>
              <a:off x="4915553" y="2310738"/>
              <a:ext cx="106045" cy="206375"/>
            </a:xfrm>
            <a:custGeom>
              <a:avLst/>
              <a:gdLst/>
              <a:ahLst/>
              <a:cxnLst/>
              <a:rect l="l" t="t" r="r" b="b"/>
              <a:pathLst>
                <a:path w="106045" h="206375">
                  <a:moveTo>
                    <a:pt x="105909" y="0"/>
                  </a:moveTo>
                  <a:lnTo>
                    <a:pt x="54030" y="26870"/>
                  </a:lnTo>
                  <a:lnTo>
                    <a:pt x="0" y="0"/>
                  </a:lnTo>
                  <a:lnTo>
                    <a:pt x="54030" y="205957"/>
                  </a:lnTo>
                  <a:lnTo>
                    <a:pt x="105909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4977333" y="2007571"/>
              <a:ext cx="0" cy="333375"/>
            </a:xfrm>
            <a:custGeom>
              <a:avLst/>
              <a:gdLst/>
              <a:ahLst/>
              <a:cxnLst/>
              <a:rect l="l" t="t" r="r" b="b"/>
              <a:pathLst>
                <a:path h="333375">
                  <a:moveTo>
                    <a:pt x="0" y="332932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959466" y="1994683"/>
              <a:ext cx="20320" cy="343535"/>
            </a:xfrm>
            <a:custGeom>
              <a:avLst/>
              <a:gdLst/>
              <a:ahLst/>
              <a:cxnLst/>
              <a:rect l="l" t="t" r="r" b="b"/>
              <a:pathLst>
                <a:path w="20320" h="343535">
                  <a:moveTo>
                    <a:pt x="20135" y="0"/>
                  </a:moveTo>
                  <a:lnTo>
                    <a:pt x="0" y="0"/>
                  </a:lnTo>
                  <a:lnTo>
                    <a:pt x="0" y="342926"/>
                  </a:lnTo>
                  <a:lnTo>
                    <a:pt x="20135" y="342926"/>
                  </a:lnTo>
                  <a:lnTo>
                    <a:pt x="20135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/>
          <p:cNvGrpSpPr/>
          <p:nvPr/>
        </p:nvGrpSpPr>
        <p:grpSpPr>
          <a:xfrm>
            <a:off x="581392" y="3079819"/>
            <a:ext cx="22225" cy="64135"/>
            <a:chOff x="581392" y="3079819"/>
            <a:chExt cx="22225" cy="64135"/>
          </a:xfrm>
        </p:grpSpPr>
        <p:sp>
          <p:nvSpPr>
            <p:cNvPr id="73" name="object 73"/>
            <p:cNvSpPr/>
            <p:nvPr/>
          </p:nvSpPr>
          <p:spPr>
            <a:xfrm>
              <a:off x="591194" y="3079819"/>
              <a:ext cx="0" cy="34290"/>
            </a:xfrm>
            <a:custGeom>
              <a:avLst/>
              <a:gdLst/>
              <a:ahLst/>
              <a:cxnLst/>
              <a:rect l="l" t="t" r="r" b="b"/>
              <a:pathLst>
                <a:path h="34289">
                  <a:moveTo>
                    <a:pt x="-9802" y="17123"/>
                  </a:moveTo>
                  <a:lnTo>
                    <a:pt x="9802" y="17123"/>
                  </a:lnTo>
                </a:path>
              </a:pathLst>
            </a:custGeom>
            <a:ln w="342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91194" y="3114066"/>
              <a:ext cx="2540" cy="19685"/>
            </a:xfrm>
            <a:custGeom>
              <a:avLst/>
              <a:gdLst/>
              <a:ahLst/>
              <a:cxnLst/>
              <a:rect l="l" t="t" r="r" b="b"/>
              <a:pathLst>
                <a:path w="2540" h="19685">
                  <a:moveTo>
                    <a:pt x="2120" y="19484"/>
                  </a:moveTo>
                  <a:lnTo>
                    <a:pt x="0" y="0"/>
                  </a:lnTo>
                </a:path>
              </a:pathLst>
            </a:custGeom>
            <a:ln w="196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/>
          <p:nvPr/>
        </p:nvSpPr>
        <p:spPr>
          <a:xfrm>
            <a:off x="591194" y="2969720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591194" y="2859622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91194" y="2749009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591194" y="2638911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591194" y="2528812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591194" y="2418714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591194" y="230810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2" y="17381"/>
                </a:moveTo>
                <a:lnTo>
                  <a:pt x="9802" y="17381"/>
                </a:lnTo>
              </a:path>
            </a:pathLst>
          </a:custGeom>
          <a:ln w="3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591194" y="2198002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91194" y="2087904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591194" y="1977806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591194" y="1867729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13"/>
                </a:moveTo>
                <a:lnTo>
                  <a:pt x="9802" y="17113"/>
                </a:lnTo>
              </a:path>
            </a:pathLst>
          </a:custGeom>
          <a:ln w="342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591194" y="1757094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2" y="17381"/>
                </a:moveTo>
                <a:lnTo>
                  <a:pt x="9802" y="17381"/>
                </a:lnTo>
              </a:path>
            </a:pathLst>
          </a:custGeom>
          <a:ln w="3476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591194" y="1646996"/>
            <a:ext cx="0" cy="34290"/>
          </a:xfrm>
          <a:custGeom>
            <a:avLst/>
            <a:gdLst/>
            <a:ahLst/>
            <a:cxnLst/>
            <a:rect l="l" t="t" r="r" b="b"/>
            <a:pathLst>
              <a:path h="34289">
                <a:moveTo>
                  <a:pt x="-9802" y="17123"/>
                </a:moveTo>
                <a:lnTo>
                  <a:pt x="9802" y="17123"/>
                </a:lnTo>
              </a:path>
            </a:pathLst>
          </a:custGeom>
          <a:ln w="342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91194" y="1536919"/>
            <a:ext cx="0" cy="34290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-9802" y="17113"/>
                </a:moveTo>
                <a:lnTo>
                  <a:pt x="9802" y="17113"/>
                </a:lnTo>
              </a:path>
            </a:pathLst>
          </a:custGeom>
          <a:ln w="342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91194" y="1426820"/>
            <a:ext cx="0" cy="34290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-9802" y="17113"/>
                </a:moveTo>
                <a:lnTo>
                  <a:pt x="9802" y="17113"/>
                </a:lnTo>
              </a:path>
            </a:pathLst>
          </a:custGeom>
          <a:ln w="342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591194" y="1316722"/>
            <a:ext cx="0" cy="34290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-9802" y="17113"/>
                </a:moveTo>
                <a:lnTo>
                  <a:pt x="9802" y="17113"/>
                </a:lnTo>
              </a:path>
            </a:pathLst>
          </a:custGeom>
          <a:ln w="3422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591194" y="1206088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2" y="17391"/>
                </a:moveTo>
                <a:lnTo>
                  <a:pt x="9802" y="17391"/>
                </a:lnTo>
              </a:path>
            </a:pathLst>
          </a:custGeom>
          <a:ln w="347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591194" y="109601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2" y="17155"/>
                </a:moveTo>
                <a:lnTo>
                  <a:pt x="9802" y="17155"/>
                </a:lnTo>
              </a:path>
            </a:pathLst>
          </a:custGeom>
          <a:ln w="343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591194" y="985998"/>
            <a:ext cx="0" cy="34290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-9802" y="17048"/>
                </a:moveTo>
                <a:lnTo>
                  <a:pt x="9802" y="17048"/>
                </a:lnTo>
              </a:path>
            </a:pathLst>
          </a:custGeom>
          <a:ln w="34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591194" y="875771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2" y="17155"/>
                </a:moveTo>
                <a:lnTo>
                  <a:pt x="9802" y="17155"/>
                </a:lnTo>
              </a:path>
            </a:pathLst>
          </a:custGeom>
          <a:ln w="343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591194" y="765758"/>
            <a:ext cx="0" cy="34290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-9802" y="17048"/>
                </a:moveTo>
                <a:lnTo>
                  <a:pt x="9802" y="17048"/>
                </a:lnTo>
              </a:path>
            </a:pathLst>
          </a:custGeom>
          <a:ln w="34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591194" y="655102"/>
            <a:ext cx="0" cy="34925"/>
          </a:xfrm>
          <a:custGeom>
            <a:avLst/>
            <a:gdLst/>
            <a:ahLst/>
            <a:cxnLst/>
            <a:rect l="l" t="t" r="r" b="b"/>
            <a:pathLst>
              <a:path h="34925">
                <a:moveTo>
                  <a:pt x="-9802" y="17155"/>
                </a:moveTo>
                <a:lnTo>
                  <a:pt x="9802" y="17155"/>
                </a:lnTo>
              </a:path>
            </a:pathLst>
          </a:custGeom>
          <a:ln w="3431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591194" y="545090"/>
            <a:ext cx="0" cy="34290"/>
          </a:xfrm>
          <a:custGeom>
            <a:avLst/>
            <a:gdLst/>
            <a:ahLst/>
            <a:cxnLst/>
            <a:rect l="l" t="t" r="r" b="b"/>
            <a:pathLst>
              <a:path h="34290">
                <a:moveTo>
                  <a:pt x="-9802" y="17048"/>
                </a:moveTo>
                <a:lnTo>
                  <a:pt x="9802" y="17048"/>
                </a:lnTo>
              </a:path>
            </a:pathLst>
          </a:custGeom>
          <a:ln w="3409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608151" y="383180"/>
            <a:ext cx="106045" cy="90805"/>
          </a:xfrm>
          <a:custGeom>
            <a:avLst/>
            <a:gdLst/>
            <a:ahLst/>
            <a:cxnLst/>
            <a:rect l="l" t="t" r="r" b="b"/>
            <a:pathLst>
              <a:path w="106045" h="90804">
                <a:moveTo>
                  <a:pt x="0" y="90712"/>
                </a:moveTo>
                <a:lnTo>
                  <a:pt x="4770" y="83420"/>
                </a:lnTo>
                <a:lnTo>
                  <a:pt x="19606" y="61761"/>
                </a:lnTo>
              </a:path>
              <a:path w="106045" h="90804">
                <a:moveTo>
                  <a:pt x="73654" y="10079"/>
                </a:moveTo>
                <a:lnTo>
                  <a:pt x="81072" y="5361"/>
                </a:lnTo>
                <a:lnTo>
                  <a:pt x="105975" y="0"/>
                </a:lnTo>
              </a:path>
            </a:pathLst>
          </a:custGeom>
          <a:ln w="195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79043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90116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011918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12267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233402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34415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454907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565638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67639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787122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63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89787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2008627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2119358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223011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2340863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245159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256234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267316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2783808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2894669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300531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311617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3226819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333746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3448324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3558969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3669829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872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3781119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389176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400262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411327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422413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433477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444563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455628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466692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477778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488843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7" name="object 137"/>
          <p:cNvSpPr/>
          <p:nvPr/>
        </p:nvSpPr>
        <p:spPr>
          <a:xfrm>
            <a:off x="499929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" name="object 138"/>
          <p:cNvSpPr/>
          <p:nvPr/>
        </p:nvSpPr>
        <p:spPr>
          <a:xfrm>
            <a:off x="510993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9" name="object 139"/>
          <p:cNvSpPr/>
          <p:nvPr/>
        </p:nvSpPr>
        <p:spPr>
          <a:xfrm>
            <a:off x="522079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" name="object 140"/>
          <p:cNvSpPr/>
          <p:nvPr/>
        </p:nvSpPr>
        <p:spPr>
          <a:xfrm>
            <a:off x="533144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" name="object 141"/>
          <p:cNvSpPr/>
          <p:nvPr/>
        </p:nvSpPr>
        <p:spPr>
          <a:xfrm>
            <a:off x="544230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2" name="object 142"/>
          <p:cNvSpPr/>
          <p:nvPr/>
        </p:nvSpPr>
        <p:spPr>
          <a:xfrm>
            <a:off x="555294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3" name="object 143"/>
          <p:cNvSpPr/>
          <p:nvPr/>
        </p:nvSpPr>
        <p:spPr>
          <a:xfrm>
            <a:off x="566380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/>
          <p:nvPr/>
        </p:nvSpPr>
        <p:spPr>
          <a:xfrm>
            <a:off x="577445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588531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599595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610681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21746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328105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43896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54961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660470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677111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688197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/>
          <p:nvPr/>
        </p:nvSpPr>
        <p:spPr>
          <a:xfrm>
            <a:off x="699262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" name="object 156"/>
          <p:cNvSpPr/>
          <p:nvPr/>
        </p:nvSpPr>
        <p:spPr>
          <a:xfrm>
            <a:off x="710348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" name="object 157"/>
          <p:cNvSpPr/>
          <p:nvPr/>
        </p:nvSpPr>
        <p:spPr>
          <a:xfrm>
            <a:off x="721412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" name="object 158"/>
          <p:cNvSpPr/>
          <p:nvPr/>
        </p:nvSpPr>
        <p:spPr>
          <a:xfrm>
            <a:off x="732498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159"/>
          <p:cNvSpPr/>
          <p:nvPr/>
        </p:nvSpPr>
        <p:spPr>
          <a:xfrm>
            <a:off x="743563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160"/>
          <p:cNvSpPr/>
          <p:nvPr/>
        </p:nvSpPr>
        <p:spPr>
          <a:xfrm>
            <a:off x="754649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161"/>
          <p:cNvSpPr/>
          <p:nvPr/>
        </p:nvSpPr>
        <p:spPr>
          <a:xfrm>
            <a:off x="7657136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776778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7878641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989286" y="383180"/>
            <a:ext cx="35560" cy="0"/>
          </a:xfrm>
          <a:custGeom>
            <a:avLst/>
            <a:gdLst/>
            <a:ahLst/>
            <a:cxnLst/>
            <a:rect l="l" t="t" r="r" b="b"/>
            <a:pathLst>
              <a:path w="35559">
                <a:moveTo>
                  <a:pt x="0" y="0"/>
                </a:moveTo>
                <a:lnTo>
                  <a:pt x="35087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8100577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8211437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8322082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8" name="object 168"/>
          <p:cNvSpPr/>
          <p:nvPr/>
        </p:nvSpPr>
        <p:spPr>
          <a:xfrm>
            <a:off x="8432942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" name="object 169"/>
          <p:cNvSpPr/>
          <p:nvPr/>
        </p:nvSpPr>
        <p:spPr>
          <a:xfrm>
            <a:off x="8543587" y="383180"/>
            <a:ext cx="34925" cy="0"/>
          </a:xfrm>
          <a:custGeom>
            <a:avLst/>
            <a:gdLst/>
            <a:ahLst/>
            <a:cxnLst/>
            <a:rect l="l" t="t" r="r" b="b"/>
            <a:pathLst>
              <a:path w="34925">
                <a:moveTo>
                  <a:pt x="0" y="0"/>
                </a:moveTo>
                <a:lnTo>
                  <a:pt x="34441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0" name="object 170"/>
          <p:cNvSpPr/>
          <p:nvPr/>
        </p:nvSpPr>
        <p:spPr>
          <a:xfrm>
            <a:off x="8644330" y="420066"/>
            <a:ext cx="27305" cy="22860"/>
          </a:xfrm>
          <a:custGeom>
            <a:avLst/>
            <a:gdLst/>
            <a:ahLst/>
            <a:cxnLst/>
            <a:rect l="l" t="t" r="r" b="b"/>
            <a:pathLst>
              <a:path w="27304" h="22859">
                <a:moveTo>
                  <a:pt x="0" y="0"/>
                </a:moveTo>
                <a:lnTo>
                  <a:pt x="22172" y="17370"/>
                </a:lnTo>
                <a:lnTo>
                  <a:pt x="26907" y="22302"/>
                </a:lnTo>
              </a:path>
            </a:pathLst>
          </a:custGeom>
          <a:ln w="1956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" name="object 171"/>
          <p:cNvSpPr/>
          <p:nvPr/>
        </p:nvSpPr>
        <p:spPr>
          <a:xfrm>
            <a:off x="8705680" y="506060"/>
            <a:ext cx="0" cy="37465"/>
          </a:xfrm>
          <a:custGeom>
            <a:avLst/>
            <a:gdLst/>
            <a:ahLst/>
            <a:cxnLst/>
            <a:rect l="l" t="t" r="r" b="b"/>
            <a:pathLst>
              <a:path h="37465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8705680" y="616073"/>
            <a:ext cx="0" cy="37465"/>
          </a:xfrm>
          <a:custGeom>
            <a:avLst/>
            <a:gdLst/>
            <a:ahLst/>
            <a:cxnLst/>
            <a:rect l="l" t="t" r="r" b="b"/>
            <a:pathLst>
              <a:path h="37465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8705680" y="726300"/>
            <a:ext cx="0" cy="37465"/>
          </a:xfrm>
          <a:custGeom>
            <a:avLst/>
            <a:gdLst/>
            <a:ahLst/>
            <a:cxnLst/>
            <a:rect l="l" t="t" r="r" b="b"/>
            <a:pathLst>
              <a:path h="37465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8705680" y="836312"/>
            <a:ext cx="0" cy="37465"/>
          </a:xfrm>
          <a:custGeom>
            <a:avLst/>
            <a:gdLst/>
            <a:ahLst/>
            <a:cxnLst/>
            <a:rect l="l" t="t" r="r" b="b"/>
            <a:pathLst>
              <a:path h="37465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8705680" y="946968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2" y="18120"/>
                </a:moveTo>
                <a:lnTo>
                  <a:pt x="9802" y="18120"/>
                </a:lnTo>
              </a:path>
            </a:pathLst>
          </a:custGeom>
          <a:ln w="3624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" name="object 176"/>
          <p:cNvSpPr/>
          <p:nvPr/>
        </p:nvSpPr>
        <p:spPr>
          <a:xfrm>
            <a:off x="8705680" y="1056981"/>
            <a:ext cx="0" cy="37465"/>
          </a:xfrm>
          <a:custGeom>
            <a:avLst/>
            <a:gdLst/>
            <a:ahLst/>
            <a:cxnLst/>
            <a:rect l="l" t="t" r="r" b="b"/>
            <a:pathLst>
              <a:path h="37465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" name="object 177"/>
          <p:cNvSpPr/>
          <p:nvPr/>
        </p:nvSpPr>
        <p:spPr>
          <a:xfrm>
            <a:off x="8705680" y="1167208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2" y="18389"/>
                </a:moveTo>
                <a:lnTo>
                  <a:pt x="9802" y="18389"/>
                </a:lnTo>
              </a:path>
            </a:pathLst>
          </a:custGeom>
          <a:ln w="3677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" name="object 178"/>
          <p:cNvSpPr/>
          <p:nvPr/>
        </p:nvSpPr>
        <p:spPr>
          <a:xfrm>
            <a:off x="8705680" y="1277220"/>
            <a:ext cx="0" cy="37465"/>
          </a:xfrm>
          <a:custGeom>
            <a:avLst/>
            <a:gdLst/>
            <a:ahLst/>
            <a:cxnLst/>
            <a:rect l="l" t="t" r="r" b="b"/>
            <a:pathLst>
              <a:path h="37465">
                <a:moveTo>
                  <a:pt x="-9802" y="18431"/>
                </a:moveTo>
                <a:lnTo>
                  <a:pt x="9802" y="18431"/>
                </a:lnTo>
              </a:path>
            </a:pathLst>
          </a:custGeom>
          <a:ln w="368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" name="object 179"/>
          <p:cNvSpPr/>
          <p:nvPr/>
        </p:nvSpPr>
        <p:spPr>
          <a:xfrm>
            <a:off x="8705680" y="1387297"/>
            <a:ext cx="0" cy="37465"/>
          </a:xfrm>
          <a:custGeom>
            <a:avLst/>
            <a:gdLst/>
            <a:ahLst/>
            <a:cxnLst/>
            <a:rect l="l" t="t" r="r" b="b"/>
            <a:pathLst>
              <a:path h="37465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0" name="object 180"/>
          <p:cNvSpPr/>
          <p:nvPr/>
        </p:nvSpPr>
        <p:spPr>
          <a:xfrm>
            <a:off x="8705680" y="1497932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2" y="18174"/>
                </a:moveTo>
                <a:lnTo>
                  <a:pt x="9802" y="18174"/>
                </a:lnTo>
              </a:path>
            </a:pathLst>
          </a:custGeom>
          <a:ln w="3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" name="object 181"/>
          <p:cNvSpPr/>
          <p:nvPr/>
        </p:nvSpPr>
        <p:spPr>
          <a:xfrm>
            <a:off x="8705680" y="1608030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31"/>
                </a:moveTo>
                <a:lnTo>
                  <a:pt x="9802" y="18431"/>
                </a:lnTo>
              </a:path>
            </a:pathLst>
          </a:custGeom>
          <a:ln w="368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" name="object 182"/>
          <p:cNvSpPr/>
          <p:nvPr/>
        </p:nvSpPr>
        <p:spPr>
          <a:xfrm>
            <a:off x="8705680" y="1718107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" name="object 183"/>
          <p:cNvSpPr/>
          <p:nvPr/>
        </p:nvSpPr>
        <p:spPr>
          <a:xfrm>
            <a:off x="8705680" y="1828206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" name="object 184"/>
          <p:cNvSpPr/>
          <p:nvPr/>
        </p:nvSpPr>
        <p:spPr>
          <a:xfrm>
            <a:off x="8705680" y="193830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" name="object 185"/>
          <p:cNvSpPr/>
          <p:nvPr/>
        </p:nvSpPr>
        <p:spPr>
          <a:xfrm>
            <a:off x="8705680" y="2048938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2" y="18174"/>
                </a:moveTo>
                <a:lnTo>
                  <a:pt x="9802" y="18174"/>
                </a:lnTo>
              </a:path>
            </a:pathLst>
          </a:custGeom>
          <a:ln w="3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" name="object 186"/>
          <p:cNvSpPr/>
          <p:nvPr/>
        </p:nvSpPr>
        <p:spPr>
          <a:xfrm>
            <a:off x="8705680" y="2159015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" name="object 187"/>
          <p:cNvSpPr/>
          <p:nvPr/>
        </p:nvSpPr>
        <p:spPr>
          <a:xfrm>
            <a:off x="8705680" y="2269114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8" name="object 188"/>
          <p:cNvSpPr/>
          <p:nvPr/>
        </p:nvSpPr>
        <p:spPr>
          <a:xfrm>
            <a:off x="8705680" y="2379212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9" name="object 189"/>
          <p:cNvSpPr/>
          <p:nvPr/>
        </p:nvSpPr>
        <p:spPr>
          <a:xfrm>
            <a:off x="8705680" y="2489847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2" y="18163"/>
                </a:moveTo>
                <a:lnTo>
                  <a:pt x="9802" y="18163"/>
                </a:lnTo>
              </a:path>
            </a:pathLst>
          </a:custGeom>
          <a:ln w="3632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0" name="object 190"/>
          <p:cNvSpPr/>
          <p:nvPr/>
        </p:nvSpPr>
        <p:spPr>
          <a:xfrm>
            <a:off x="8705680" y="2599924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2" y="18174"/>
                </a:moveTo>
                <a:lnTo>
                  <a:pt x="9802" y="18174"/>
                </a:lnTo>
              </a:path>
            </a:pathLst>
          </a:custGeom>
          <a:ln w="3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1" name="object 191"/>
          <p:cNvSpPr/>
          <p:nvPr/>
        </p:nvSpPr>
        <p:spPr>
          <a:xfrm>
            <a:off x="8705680" y="2710022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2" name="object 192"/>
          <p:cNvSpPr/>
          <p:nvPr/>
        </p:nvSpPr>
        <p:spPr>
          <a:xfrm>
            <a:off x="8705680" y="2820120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42"/>
                </a:moveTo>
                <a:lnTo>
                  <a:pt x="9802" y="18442"/>
                </a:lnTo>
              </a:path>
            </a:pathLst>
          </a:custGeom>
          <a:ln w="36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3" name="object 193"/>
          <p:cNvSpPr/>
          <p:nvPr/>
        </p:nvSpPr>
        <p:spPr>
          <a:xfrm>
            <a:off x="8705680" y="2930219"/>
            <a:ext cx="0" cy="37465"/>
          </a:xfrm>
          <a:custGeom>
            <a:avLst/>
            <a:gdLst/>
            <a:ahLst/>
            <a:cxnLst/>
            <a:rect l="l" t="t" r="r" b="b"/>
            <a:pathLst>
              <a:path h="37464">
                <a:moveTo>
                  <a:pt x="-9802" y="18431"/>
                </a:moveTo>
                <a:lnTo>
                  <a:pt x="9802" y="18431"/>
                </a:lnTo>
              </a:path>
            </a:pathLst>
          </a:custGeom>
          <a:ln w="3686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4" name="object 194"/>
          <p:cNvSpPr/>
          <p:nvPr/>
        </p:nvSpPr>
        <p:spPr>
          <a:xfrm>
            <a:off x="8705680" y="3040832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-9802" y="18174"/>
                </a:moveTo>
                <a:lnTo>
                  <a:pt x="9802" y="18174"/>
                </a:lnTo>
              </a:path>
            </a:pathLst>
          </a:custGeom>
          <a:ln w="363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5" name="object 195"/>
          <p:cNvSpPr/>
          <p:nvPr/>
        </p:nvSpPr>
        <p:spPr>
          <a:xfrm>
            <a:off x="8590299" y="3150934"/>
            <a:ext cx="108585" cy="85725"/>
          </a:xfrm>
          <a:custGeom>
            <a:avLst/>
            <a:gdLst/>
            <a:ahLst/>
            <a:cxnLst/>
            <a:rect l="l" t="t" r="r" b="b"/>
            <a:pathLst>
              <a:path w="108584" h="85725">
                <a:moveTo>
                  <a:pt x="108061" y="0"/>
                </a:moveTo>
                <a:lnTo>
                  <a:pt x="105909" y="9482"/>
                </a:lnTo>
                <a:lnTo>
                  <a:pt x="93208" y="31607"/>
                </a:lnTo>
              </a:path>
              <a:path w="108584" h="85725">
                <a:moveTo>
                  <a:pt x="34441" y="78488"/>
                </a:moveTo>
                <a:lnTo>
                  <a:pt x="17005" y="83230"/>
                </a:lnTo>
                <a:lnTo>
                  <a:pt x="0" y="85338"/>
                </a:lnTo>
              </a:path>
            </a:pathLst>
          </a:custGeom>
          <a:ln w="19568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8479439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8368794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8257933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9" name="object 199"/>
          <p:cNvSpPr/>
          <p:nvPr/>
        </p:nvSpPr>
        <p:spPr>
          <a:xfrm>
            <a:off x="8147289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" name="object 200"/>
          <p:cNvSpPr/>
          <p:nvPr/>
        </p:nvSpPr>
        <p:spPr>
          <a:xfrm>
            <a:off x="8036428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" name="object 201"/>
          <p:cNvSpPr/>
          <p:nvPr/>
        </p:nvSpPr>
        <p:spPr>
          <a:xfrm>
            <a:off x="7925784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" name="object 202"/>
          <p:cNvSpPr/>
          <p:nvPr/>
        </p:nvSpPr>
        <p:spPr>
          <a:xfrm>
            <a:off x="7815139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37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7704279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204"/>
          <p:cNvSpPr/>
          <p:nvPr/>
        </p:nvSpPr>
        <p:spPr>
          <a:xfrm>
            <a:off x="7593634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37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7482774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7372129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7261269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7150623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7039764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6928473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817828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706968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59632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485678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37481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264173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15331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04266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593180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582116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571030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559965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548879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537815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526729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515664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504578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493514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482449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471363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460299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449213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438148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4270626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240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415998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25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4049121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3938477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" name="object 238"/>
          <p:cNvSpPr/>
          <p:nvPr/>
        </p:nvSpPr>
        <p:spPr>
          <a:xfrm>
            <a:off x="3827616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" name="object 239"/>
          <p:cNvSpPr/>
          <p:nvPr/>
        </p:nvSpPr>
        <p:spPr>
          <a:xfrm>
            <a:off x="3716971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" name="object 240"/>
          <p:cNvSpPr/>
          <p:nvPr/>
        </p:nvSpPr>
        <p:spPr>
          <a:xfrm>
            <a:off x="3606111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1" name="object 241"/>
          <p:cNvSpPr/>
          <p:nvPr/>
        </p:nvSpPr>
        <p:spPr>
          <a:xfrm>
            <a:off x="3495466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3384822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37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3273961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29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3163316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3637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3052456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2941811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2830951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2720306" y="3236273"/>
            <a:ext cx="36830" cy="0"/>
          </a:xfrm>
          <a:custGeom>
            <a:avLst/>
            <a:gdLst/>
            <a:ahLst/>
            <a:cxnLst/>
            <a:rect l="l" t="t" r="r" b="b"/>
            <a:pathLst>
              <a:path w="36830">
                <a:moveTo>
                  <a:pt x="36594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" name="object 249"/>
          <p:cNvSpPr/>
          <p:nvPr/>
        </p:nvSpPr>
        <p:spPr>
          <a:xfrm>
            <a:off x="2608972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0" name="object 250"/>
          <p:cNvSpPr/>
          <p:nvPr/>
        </p:nvSpPr>
        <p:spPr>
          <a:xfrm>
            <a:off x="2498241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" name="object 251"/>
          <p:cNvSpPr/>
          <p:nvPr/>
        </p:nvSpPr>
        <p:spPr>
          <a:xfrm>
            <a:off x="2387489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2" name="object 252"/>
          <p:cNvSpPr/>
          <p:nvPr/>
        </p:nvSpPr>
        <p:spPr>
          <a:xfrm>
            <a:off x="2276736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2166005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2055253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1944500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1833769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7" name="object 257"/>
          <p:cNvSpPr/>
          <p:nvPr/>
        </p:nvSpPr>
        <p:spPr>
          <a:xfrm>
            <a:off x="1723016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" name="object 258"/>
          <p:cNvSpPr/>
          <p:nvPr/>
        </p:nvSpPr>
        <p:spPr>
          <a:xfrm>
            <a:off x="1612264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4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1501533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1390780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1280028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111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" name="object 262"/>
          <p:cNvSpPr/>
          <p:nvPr/>
        </p:nvSpPr>
        <p:spPr>
          <a:xfrm>
            <a:off x="1169297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" name="object 263"/>
          <p:cNvSpPr/>
          <p:nvPr/>
        </p:nvSpPr>
        <p:spPr>
          <a:xfrm>
            <a:off x="1058544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" name="object 264"/>
          <p:cNvSpPr/>
          <p:nvPr/>
        </p:nvSpPr>
        <p:spPr>
          <a:xfrm>
            <a:off x="947813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" name="object 265"/>
          <p:cNvSpPr/>
          <p:nvPr/>
        </p:nvSpPr>
        <p:spPr>
          <a:xfrm>
            <a:off x="837061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" name="object 266"/>
          <p:cNvSpPr/>
          <p:nvPr/>
        </p:nvSpPr>
        <p:spPr>
          <a:xfrm>
            <a:off x="726308" y="3236273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089" y="0"/>
                </a:moveTo>
                <a:lnTo>
                  <a:pt x="0" y="0"/>
                </a:lnTo>
              </a:path>
            </a:pathLst>
          </a:custGeom>
          <a:ln w="195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" name="object 267"/>
          <p:cNvSpPr/>
          <p:nvPr/>
        </p:nvSpPr>
        <p:spPr>
          <a:xfrm>
            <a:off x="625636" y="3199925"/>
            <a:ext cx="29209" cy="19685"/>
          </a:xfrm>
          <a:custGeom>
            <a:avLst/>
            <a:gdLst/>
            <a:ahLst/>
            <a:cxnLst/>
            <a:rect l="l" t="t" r="r" b="b"/>
            <a:pathLst>
              <a:path w="29209" h="19685">
                <a:moveTo>
                  <a:pt x="29144" y="19489"/>
                </a:moveTo>
                <a:lnTo>
                  <a:pt x="19606" y="14749"/>
                </a:lnTo>
                <a:lnTo>
                  <a:pt x="2120" y="0"/>
                </a:lnTo>
                <a:lnTo>
                  <a:pt x="0" y="0"/>
                </a:lnTo>
              </a:path>
            </a:pathLst>
          </a:custGeom>
          <a:ln w="1955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" name="object 2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7</a:t>
            </a:fld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4022" y="243586"/>
            <a:ext cx="269494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2.</a:t>
            </a:r>
            <a:r>
              <a:rPr sz="4000" b="1" spc="-7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Гидролиз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6890" y="949553"/>
            <a:ext cx="8258809" cy="40779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00" marR="17780">
              <a:lnSpc>
                <a:spcPct val="120000"/>
              </a:lnSpc>
              <a:spcBef>
                <a:spcPts val="100"/>
              </a:spcBef>
            </a:pPr>
            <a:r>
              <a:rPr sz="3200" b="1" spc="-25" dirty="0">
                <a:latin typeface="Times New Roman"/>
                <a:cs typeface="Times New Roman"/>
              </a:rPr>
              <a:t>Гидролизом </a:t>
            </a:r>
            <a:r>
              <a:rPr sz="3200" spc="-5" dirty="0">
                <a:latin typeface="Times New Roman"/>
                <a:cs typeface="Times New Roman"/>
              </a:rPr>
              <a:t>называется </a:t>
            </a:r>
            <a:r>
              <a:rPr sz="3200" spc="5" dirty="0">
                <a:latin typeface="Times New Roman"/>
                <a:cs typeface="Times New Roman"/>
              </a:rPr>
              <a:t>реакция 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взаимодействия </a:t>
            </a:r>
            <a:r>
              <a:rPr sz="3200" spc="5" dirty="0">
                <a:latin typeface="Times New Roman"/>
                <a:cs typeface="Times New Roman"/>
              </a:rPr>
              <a:t>вещества </a:t>
            </a:r>
            <a:r>
              <a:rPr sz="3200" dirty="0">
                <a:latin typeface="Times New Roman"/>
                <a:cs typeface="Times New Roman"/>
              </a:rPr>
              <a:t>с </a:t>
            </a:r>
            <a:r>
              <a:rPr sz="3200" spc="-20" dirty="0">
                <a:latin typeface="Times New Roman"/>
                <a:cs typeface="Times New Roman"/>
              </a:rPr>
              <a:t>водой, </a:t>
            </a:r>
            <a:r>
              <a:rPr sz="3200" spc="-5" dirty="0">
                <a:latin typeface="Times New Roman"/>
                <a:cs typeface="Times New Roman"/>
              </a:rPr>
              <a:t>при </a:t>
            </a:r>
            <a:r>
              <a:rPr sz="3200" spc="-40" dirty="0">
                <a:latin typeface="Times New Roman"/>
                <a:cs typeface="Times New Roman"/>
              </a:rPr>
              <a:t>котором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составные </a:t>
            </a:r>
            <a:r>
              <a:rPr sz="3200" dirty="0">
                <a:latin typeface="Times New Roman"/>
                <a:cs typeface="Times New Roman"/>
              </a:rPr>
              <a:t>части </a:t>
            </a:r>
            <a:r>
              <a:rPr sz="3200" spc="5" dirty="0">
                <a:latin typeface="Times New Roman"/>
                <a:cs typeface="Times New Roman"/>
              </a:rPr>
              <a:t>вещества </a:t>
            </a:r>
            <a:r>
              <a:rPr sz="3200" dirty="0">
                <a:latin typeface="Times New Roman"/>
                <a:cs typeface="Times New Roman"/>
              </a:rPr>
              <a:t>соединяются с 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15" dirty="0">
                <a:latin typeface="Times New Roman"/>
                <a:cs typeface="Times New Roman"/>
              </a:rPr>
              <a:t>составными</a:t>
            </a:r>
            <a:r>
              <a:rPr sz="3200" spc="-4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частями</a:t>
            </a:r>
            <a:r>
              <a:rPr sz="3200" spc="-15" dirty="0">
                <a:latin typeface="Times New Roman"/>
                <a:cs typeface="Times New Roman"/>
              </a:rPr>
              <a:t> </a:t>
            </a:r>
            <a:r>
              <a:rPr sz="3200" spc="-25" dirty="0">
                <a:latin typeface="Times New Roman"/>
                <a:cs typeface="Times New Roman"/>
              </a:rPr>
              <a:t>воды.</a:t>
            </a:r>
            <a:endParaRPr sz="3200" dirty="0">
              <a:latin typeface="Times New Roman"/>
              <a:cs typeface="Times New Roman"/>
            </a:endParaRPr>
          </a:p>
          <a:p>
            <a:pPr marL="1033780" marR="1760220">
              <a:lnSpc>
                <a:spcPct val="170100"/>
              </a:lnSpc>
              <a:spcBef>
                <a:spcPts val="409"/>
              </a:spcBef>
            </a:pPr>
            <a:r>
              <a:rPr sz="3200" b="1" spc="5" dirty="0">
                <a:latin typeface="Times New Roman"/>
                <a:cs typeface="Times New Roman"/>
              </a:rPr>
              <a:t>PCl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15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 </a:t>
            </a:r>
            <a:r>
              <a:rPr sz="3200" b="1" spc="5" dirty="0">
                <a:latin typeface="Times New Roman"/>
                <a:cs typeface="Times New Roman"/>
              </a:rPr>
              <a:t>3H</a:t>
            </a:r>
            <a:r>
              <a:rPr sz="3150" b="1" spc="7" baseline="-21164" dirty="0">
                <a:latin typeface="Times New Roman"/>
                <a:cs typeface="Times New Roman"/>
              </a:rPr>
              <a:t>2</a:t>
            </a:r>
            <a:r>
              <a:rPr sz="3200" b="1" spc="5" dirty="0">
                <a:latin typeface="Times New Roman"/>
                <a:cs typeface="Times New Roman"/>
              </a:rPr>
              <a:t>O </a:t>
            </a:r>
            <a:r>
              <a:rPr sz="3200" b="1" dirty="0">
                <a:latin typeface="Times New Roman"/>
                <a:cs typeface="Times New Roman"/>
              </a:rPr>
              <a:t>= </a:t>
            </a:r>
            <a:r>
              <a:rPr sz="3200" b="1" spc="5" dirty="0">
                <a:latin typeface="Times New Roman"/>
                <a:cs typeface="Times New Roman"/>
              </a:rPr>
              <a:t>H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200" b="1" spc="5" dirty="0">
                <a:latin typeface="Times New Roman"/>
                <a:cs typeface="Times New Roman"/>
              </a:rPr>
              <a:t>PO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15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+ 3HCl </a:t>
            </a:r>
            <a:r>
              <a:rPr sz="3200" b="1" spc="5" dirty="0">
                <a:latin typeface="Times New Roman"/>
                <a:cs typeface="Times New Roman"/>
              </a:rPr>
              <a:t> PCl</a:t>
            </a:r>
            <a:r>
              <a:rPr sz="3150" b="1" spc="7" baseline="-21164" dirty="0">
                <a:latin typeface="Times New Roman"/>
                <a:cs typeface="Times New Roman"/>
              </a:rPr>
              <a:t>3</a:t>
            </a:r>
            <a:r>
              <a:rPr sz="3150" b="1" spc="352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3HOH</a:t>
            </a:r>
            <a:r>
              <a:rPr sz="3200" b="1" spc="-3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=</a:t>
            </a:r>
            <a:r>
              <a:rPr sz="3200" b="1" spc="-1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P(OH)</a:t>
            </a:r>
            <a:r>
              <a:rPr sz="3150" b="1" baseline="-21164" dirty="0">
                <a:latin typeface="Times New Roman"/>
                <a:cs typeface="Times New Roman"/>
              </a:rPr>
              <a:t>3</a:t>
            </a:r>
            <a:r>
              <a:rPr sz="3150" b="1" spc="345" baseline="-21164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+</a:t>
            </a:r>
            <a:r>
              <a:rPr sz="3200" b="1" spc="-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3HCl</a:t>
            </a:r>
            <a:endParaRPr sz="32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1076" y="243586"/>
            <a:ext cx="410273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3.</a:t>
            </a:r>
            <a:r>
              <a:rPr sz="4000" b="1" spc="-3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35" dirty="0">
                <a:solidFill>
                  <a:srgbClr val="FF0000"/>
                </a:solidFill>
                <a:latin typeface="Times New Roman"/>
                <a:cs typeface="Times New Roman"/>
              </a:rPr>
              <a:t>Гидролиз</a:t>
            </a:r>
            <a:r>
              <a:rPr sz="40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4000" b="1" spc="-15" dirty="0">
                <a:solidFill>
                  <a:srgbClr val="FF0000"/>
                </a:solidFill>
                <a:latin typeface="Times New Roman"/>
                <a:cs typeface="Times New Roman"/>
              </a:rPr>
              <a:t>солей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9590" y="1000759"/>
            <a:ext cx="7449820" cy="1489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spc="-25" dirty="0">
                <a:latin typeface="Times New Roman"/>
                <a:cs typeface="Times New Roman"/>
              </a:rPr>
              <a:t>Гидролизом </a:t>
            </a:r>
            <a:r>
              <a:rPr sz="3200" b="1" spc="-10" dirty="0">
                <a:latin typeface="Times New Roman"/>
                <a:cs typeface="Times New Roman"/>
              </a:rPr>
              <a:t>солей </a:t>
            </a:r>
            <a:r>
              <a:rPr sz="3200" spc="-5" dirty="0">
                <a:latin typeface="Times New Roman"/>
                <a:cs typeface="Times New Roman"/>
              </a:rPr>
              <a:t>называется </a:t>
            </a:r>
            <a:r>
              <a:rPr sz="3200" spc="5" dirty="0">
                <a:latin typeface="Times New Roman"/>
                <a:cs typeface="Times New Roman"/>
              </a:rPr>
              <a:t>реакция 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обменного</a:t>
            </a:r>
            <a:r>
              <a:rPr sz="3200" spc="-6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взаимодействия</a:t>
            </a:r>
            <a:r>
              <a:rPr sz="3200" spc="-3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между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солью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и </a:t>
            </a:r>
            <a:r>
              <a:rPr sz="3200" spc="-78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водой,</a:t>
            </a:r>
            <a:r>
              <a:rPr sz="3200" spc="-3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приводящая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к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образованию</a:t>
            </a:r>
            <a:r>
              <a:rPr sz="3200" spc="-5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слабого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9590" y="2423339"/>
            <a:ext cx="3490595" cy="168846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25"/>
              </a:spcBef>
            </a:pPr>
            <a:r>
              <a:rPr sz="3200" spc="-5" dirty="0">
                <a:latin typeface="Times New Roman"/>
                <a:cs typeface="Times New Roman"/>
              </a:rPr>
              <a:t>электролита.</a:t>
            </a:r>
            <a:endParaRPr sz="3200">
              <a:latin typeface="Times New Roman"/>
              <a:cs typeface="Times New Roman"/>
            </a:endParaRPr>
          </a:p>
          <a:p>
            <a:pPr marL="1885950">
              <a:lnSpc>
                <a:spcPct val="100000"/>
              </a:lnSpc>
              <a:spcBef>
                <a:spcPts val="365"/>
              </a:spcBef>
              <a:tabLst>
                <a:tab pos="3049270" algn="l"/>
              </a:tabLst>
            </a:pPr>
            <a:r>
              <a:rPr sz="3200" b="1" i="1" dirty="0">
                <a:latin typeface="Times New Roman"/>
                <a:cs typeface="Times New Roman"/>
              </a:rPr>
              <a:t>MAn	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endParaRPr sz="3350">
              <a:latin typeface="Wingdings 3"/>
              <a:cs typeface="Wingdings 3"/>
            </a:endParaRPr>
          </a:p>
          <a:p>
            <a:pPr marL="1885950">
              <a:lnSpc>
                <a:spcPct val="100000"/>
              </a:lnSpc>
              <a:spcBef>
                <a:spcPts val="520"/>
              </a:spcBef>
              <a:tabLst>
                <a:tab pos="3114675" algn="l"/>
              </a:tabLst>
            </a:pPr>
            <a:r>
              <a:rPr sz="3200" b="1" i="1" dirty="0">
                <a:latin typeface="Times New Roman"/>
                <a:cs typeface="Times New Roman"/>
              </a:rPr>
              <a:t>HOH	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endParaRPr sz="3350">
              <a:latin typeface="Wingdings 3"/>
              <a:cs typeface="Wingdings 3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0588" y="4503765"/>
            <a:ext cx="6950075" cy="21082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651000">
              <a:lnSpc>
                <a:spcPct val="100000"/>
              </a:lnSpc>
              <a:spcBef>
                <a:spcPts val="125"/>
              </a:spcBef>
            </a:pPr>
            <a:r>
              <a:rPr sz="3200" b="1" i="1" dirty="0">
                <a:latin typeface="Times New Roman"/>
                <a:cs typeface="Times New Roman"/>
              </a:rPr>
              <a:t>MAn</a:t>
            </a:r>
            <a:r>
              <a:rPr sz="3200" b="1" i="1" spc="-2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2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HOH</a:t>
            </a:r>
            <a:r>
              <a:rPr sz="3200" b="1" i="1" spc="-15" dirty="0">
                <a:latin typeface="Times New Roman"/>
                <a:cs typeface="Times New Roman"/>
              </a:rPr>
              <a:t> </a:t>
            </a:r>
            <a:r>
              <a:rPr sz="3350" b="1" i="1" spc="-135" dirty="0">
                <a:latin typeface="Wingdings 3"/>
                <a:cs typeface="Wingdings 3"/>
              </a:rPr>
              <a:t></a:t>
            </a:r>
            <a:r>
              <a:rPr sz="3350" b="1" i="1" spc="-5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MOH</a:t>
            </a:r>
            <a:r>
              <a:rPr sz="3200" b="1" i="1" spc="-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+</a:t>
            </a:r>
            <a:r>
              <a:rPr sz="3200" b="1" i="1" spc="-2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HAn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2270"/>
              </a:spcBef>
            </a:pPr>
            <a:r>
              <a:rPr sz="2800" b="1" spc="-25" dirty="0">
                <a:latin typeface="Times New Roman"/>
                <a:cs typeface="Times New Roman"/>
              </a:rPr>
              <a:t>Гидролиз</a:t>
            </a:r>
            <a:r>
              <a:rPr sz="2800" b="1" spc="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– </a:t>
            </a:r>
            <a:r>
              <a:rPr sz="2800" b="1" spc="-40" dirty="0">
                <a:latin typeface="Times New Roman"/>
                <a:cs typeface="Times New Roman"/>
              </a:rPr>
              <a:t>результат</a:t>
            </a:r>
            <a:r>
              <a:rPr sz="2800" b="1" spc="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поляризационного </a:t>
            </a:r>
            <a:r>
              <a:rPr sz="2800" b="1" spc="-5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взаимодействия </a:t>
            </a:r>
            <a:r>
              <a:rPr sz="2800" b="1" spc="-20" dirty="0">
                <a:latin typeface="Times New Roman"/>
                <a:cs typeface="Times New Roman"/>
              </a:rPr>
              <a:t>ионов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соли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с</a:t>
            </a:r>
            <a:r>
              <a:rPr sz="2800" b="1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их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15" dirty="0">
                <a:latin typeface="Times New Roman"/>
                <a:cs typeface="Times New Roman"/>
              </a:rPr>
              <a:t>гидратной </a:t>
            </a:r>
            <a:r>
              <a:rPr sz="2800" b="1" spc="-685" dirty="0">
                <a:latin typeface="Times New Roman"/>
                <a:cs typeface="Times New Roman"/>
              </a:rPr>
              <a:t> </a:t>
            </a:r>
            <a:r>
              <a:rPr sz="2800" b="1" spc="-20" dirty="0">
                <a:latin typeface="Times New Roman"/>
                <a:cs typeface="Times New Roman"/>
              </a:rPr>
              <a:t>оболочкой.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24427" y="2781300"/>
            <a:ext cx="863600" cy="15843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127000" rIns="0" bIns="0" rtlCol="0">
            <a:spAutoFit/>
          </a:bodyPr>
          <a:lstStyle/>
          <a:p>
            <a:pPr marL="120014">
              <a:lnSpc>
                <a:spcPct val="100000"/>
              </a:lnSpc>
              <a:spcBef>
                <a:spcPts val="1000"/>
              </a:spcBef>
            </a:pPr>
            <a:r>
              <a:rPr sz="4800" b="1" i="1" spc="7" baseline="-16493" dirty="0">
                <a:latin typeface="Times New Roman"/>
                <a:cs typeface="Times New Roman"/>
              </a:rPr>
              <a:t>M</a:t>
            </a:r>
            <a:r>
              <a:rPr sz="2100" b="1" i="1" spc="5" dirty="0"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  <a:p>
            <a:pPr marL="85090">
              <a:lnSpc>
                <a:spcPct val="100000"/>
              </a:lnSpc>
              <a:spcBef>
                <a:spcPts val="1660"/>
              </a:spcBef>
            </a:pPr>
            <a:r>
              <a:rPr sz="3200" b="1" i="1" spc="5" dirty="0">
                <a:latin typeface="Times New Roman"/>
                <a:cs typeface="Times New Roman"/>
              </a:rPr>
              <a:t>OH</a:t>
            </a:r>
            <a:r>
              <a:rPr sz="3150" b="1" i="1" spc="7" baseline="25132" dirty="0">
                <a:latin typeface="Times New Roman"/>
                <a:cs typeface="Times New Roman"/>
              </a:rPr>
              <a:t>–</a:t>
            </a:r>
            <a:endParaRPr sz="3150" baseline="25132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853685" y="3017266"/>
            <a:ext cx="2578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i="1" dirty="0">
                <a:latin typeface="Times New Roman"/>
                <a:cs typeface="Times New Roman"/>
              </a:rPr>
              <a:t>+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47234" y="3593719"/>
            <a:ext cx="25781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i="1" dirty="0">
                <a:latin typeface="Times New Roman"/>
                <a:cs typeface="Times New Roman"/>
              </a:rPr>
              <a:t>+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292597" y="2781300"/>
            <a:ext cx="863600" cy="1584325"/>
          </a:xfrm>
          <a:prstGeom prst="rect">
            <a:avLst/>
          </a:prstGeom>
          <a:ln w="9525">
            <a:solidFill>
              <a:srgbClr val="000000"/>
            </a:solidFill>
          </a:ln>
        </p:spPr>
        <p:txBody>
          <a:bodyPr vert="horz" wrap="square" lIns="0" tIns="248920" rIns="0" bIns="0" rtlCol="0">
            <a:spAutoFit/>
          </a:bodyPr>
          <a:lstStyle/>
          <a:p>
            <a:pPr marR="127635" algn="r">
              <a:lnSpc>
                <a:spcPts val="3710"/>
              </a:lnSpc>
              <a:spcBef>
                <a:spcPts val="1960"/>
              </a:spcBef>
            </a:pPr>
            <a:r>
              <a:rPr sz="3200" b="1" i="1" dirty="0">
                <a:latin typeface="Times New Roman"/>
                <a:cs typeface="Times New Roman"/>
              </a:rPr>
              <a:t>An</a:t>
            </a:r>
            <a:r>
              <a:rPr sz="3150" b="1" i="1" baseline="25132" dirty="0">
                <a:latin typeface="Times New Roman"/>
                <a:cs typeface="Times New Roman"/>
              </a:rPr>
              <a:t>–</a:t>
            </a:r>
            <a:endParaRPr sz="3150" baseline="25132">
              <a:latin typeface="Times New Roman"/>
              <a:cs typeface="Times New Roman"/>
            </a:endParaRPr>
          </a:p>
          <a:p>
            <a:pPr marR="80010" algn="r">
              <a:lnSpc>
                <a:spcPts val="3710"/>
              </a:lnSpc>
            </a:pPr>
            <a:r>
              <a:rPr sz="4800" b="1" i="1" spc="15" baseline="-16493" dirty="0">
                <a:latin typeface="Times New Roman"/>
                <a:cs typeface="Times New Roman"/>
              </a:rPr>
              <a:t>H</a:t>
            </a:r>
            <a:r>
              <a:rPr sz="2100" b="1" i="1" spc="10" dirty="0">
                <a:latin typeface="Times New Roman"/>
                <a:cs typeface="Times New Roman"/>
              </a:rPr>
              <a:t>+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81</TotalTime>
  <Words>3059</Words>
  <Application>Microsoft Office PowerPoint</Application>
  <PresentationFormat>Экран (4:3)</PresentationFormat>
  <Paragraphs>832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Office Theme</vt:lpstr>
      <vt:lpstr>Гидролиз солей. </vt:lpstr>
      <vt:lpstr>План</vt:lpstr>
      <vt:lpstr>1. Понятие о рН.</vt:lpstr>
      <vt:lpstr>Презентация PowerPoint</vt:lpstr>
      <vt:lpstr>KД · [H2O] = [H+]·[OH-].</vt:lpstr>
      <vt:lpstr>Презентация PowerPoint</vt:lpstr>
      <vt:lpstr>Шкала рН водных растворов электролитов</vt:lpstr>
      <vt:lpstr>2. Гидролиз</vt:lpstr>
      <vt:lpstr>3. Гидролиз солей</vt:lpstr>
      <vt:lpstr>CO2–</vt:lpstr>
      <vt:lpstr>Презентация PowerPoint</vt:lpstr>
      <vt:lpstr>Презентация PowerPoint</vt:lpstr>
      <vt:lpstr>3б) соль образована катионом слабого  основания и анионом сильной кислоты</vt:lpstr>
      <vt:lpstr>Cu2+</vt:lpstr>
      <vt:lpstr>Презентация PowerPoint</vt:lpstr>
      <vt:lpstr>CH3COONH4 </vt:lpstr>
      <vt:lpstr>CH3COONH4 </vt:lpstr>
      <vt:lpstr>NaCl  Na+ + Cl–</vt:lpstr>
      <vt:lpstr>Презентация PowerPoint</vt:lpstr>
      <vt:lpstr>Ряд силы кислот (по убыванию) (Справочник химика. Т.3: Химическое равновесие и кинетика, свойства растворов, электродные процессы. М-Л., 1965)</vt:lpstr>
      <vt:lpstr>Презентация PowerPoint</vt:lpstr>
      <vt:lpstr>4. Степень гидролиза h -</vt:lpstr>
      <vt:lpstr>Степень гидролиза зависит от</vt:lpstr>
      <vt:lpstr>Презентация PowerPoint</vt:lpstr>
      <vt:lpstr>Презентация PowerPoint</vt:lpstr>
      <vt:lpstr>Презентация PowerPoint</vt:lpstr>
      <vt:lpstr>21. Для веществ, приведённых в перечне, определите характер среды их водных растворов.</vt:lpstr>
      <vt:lpstr>21. Для веществ, приведённых в перечне, определите характер среды их водных растворов.</vt:lpstr>
      <vt:lpstr>21. Для веществ, приведённых в перечне, определите характер среды их водных растворов.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ВНД</dc:creator>
  <cp:lastModifiedBy>Калибатова</cp:lastModifiedBy>
  <cp:revision>6</cp:revision>
  <dcterms:created xsi:type="dcterms:W3CDTF">2023-10-03T06:49:24Z</dcterms:created>
  <dcterms:modified xsi:type="dcterms:W3CDTF">2024-01-17T10:21:37Z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2022-10-24T00:00:00Z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2023-10-03T00:00:00Z</vt:filetime>
  </property>
</Properties>
</file>