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81" r:id="rId2"/>
    <p:sldId id="299" r:id="rId3"/>
    <p:sldId id="296" r:id="rId4"/>
    <p:sldId id="291" r:id="rId5"/>
    <p:sldId id="292" r:id="rId6"/>
    <p:sldId id="293" r:id="rId7"/>
    <p:sldId id="294" r:id="rId8"/>
    <p:sldId id="298" r:id="rId9"/>
    <p:sldId id="301" r:id="rId10"/>
    <p:sldId id="297" r:id="rId11"/>
    <p:sldId id="305" r:id="rId12"/>
    <p:sldId id="304" r:id="rId13"/>
  </p:sldIdLst>
  <p:sldSz cx="12192000" cy="6858000"/>
  <p:notesSz cx="6797675" cy="9872663"/>
  <p:embeddedFontLst>
    <p:embeddedFont>
      <p:font typeface="Montserrat" panose="020B0604020202020204" charset="-52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elvetica" panose="020B0604020202020204" pitchFamily="34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62BE"/>
    <a:srgbClr val="FF5952"/>
    <a:srgbClr val="8F7BD7"/>
    <a:srgbClr val="6F8BBE"/>
    <a:srgbClr val="BED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62" autoAdjust="0"/>
    <p:restoredTop sz="94946" autoAdjust="0"/>
  </p:normalViewPr>
  <p:slideViewPr>
    <p:cSldViewPr snapToGrid="0">
      <p:cViewPr varScale="1">
        <p:scale>
          <a:sx n="73" d="100"/>
          <a:sy n="73" d="100"/>
        </p:scale>
        <p:origin x="96" y="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251092245685993"/>
          <c:y val="9.8983008515254906E-2"/>
          <c:w val="0.36717782152230982"/>
          <c:h val="0.57704133858267859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 w="19050" cap="rnd" cmpd="sng" algn="ctr">
              <a:solidFill>
                <a:srgbClr val="FF595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Доля учащихся, по которым осуществляется ведение цифрового профиля</c:v>
                </c:pt>
                <c:pt idx="1">
                  <c:v>Доля учащихся, которым предложены рекомендации 
по повышению качества обучения и формированию индивидуальных траекторий с использованием данных цифрового портфолио учащегося</c:v>
                </c:pt>
                <c:pt idx="2">
                  <c:v>Доля педагогических работников, получивших возможность использования верифицированного цифрового образовательного контента и цифровых образовательных сервисов</c:v>
                </c:pt>
                <c:pt idx="3">
                  <c:v>Доля учащихся, имеющих возможность бесплатного доступа к верифицированному цифровому образовательному контенту и сервисам 
для самостоятельной подготовки</c:v>
                </c:pt>
                <c:pt idx="4">
                  <c:v>Доля заданий, выполненных учащимися в электронной форме и проверяемых с использованием технологий автоматизированной проверки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 formatCode="0%">
                  <c:v>0.39000000000000012</c:v>
                </c:pt>
                <c:pt idx="1">
                  <c:v>0.30800000000000011</c:v>
                </c:pt>
                <c:pt idx="2">
                  <c:v>0.43500000000000011</c:v>
                </c:pt>
                <c:pt idx="3">
                  <c:v>0.29400000000000009</c:v>
                </c:pt>
                <c:pt idx="4">
                  <c:v>0.35500000000000009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A0-4278-ABFC-3B25C756BD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ln w="19050" cap="rnd" cmpd="sng" algn="ctr">
              <a:solidFill>
                <a:srgbClr val="59CC7F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Доля учащихся, по которым осуществляется ведение цифрового профиля</c:v>
                </c:pt>
                <c:pt idx="1">
                  <c:v>Доля учащихся, которым предложены рекомендации 
по повышению качества обучения и формированию индивидуальных траекторий с использованием данных цифрового портфолио учащегося</c:v>
                </c:pt>
                <c:pt idx="2">
                  <c:v>Доля педагогических работников, получивших возможность использования верифицированного цифрового образовательного контента и цифровых образовательных сервисов</c:v>
                </c:pt>
                <c:pt idx="3">
                  <c:v>Доля учащихся, имеющих возможность бесплатного доступа к верифицированному цифровому образовательному контенту и сервисам 
для самостоятельной подготовки</c:v>
                </c:pt>
                <c:pt idx="4">
                  <c:v>Доля заданий, выполненных учащимися в электронной форме и проверяемых с использованием технологий автоматизированной проверки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A0-4278-ABFC-3B25C756BD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6231288"/>
        <c:axId val="416242264"/>
      </c:radarChart>
      <c:catAx>
        <c:axId val="416231288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16242264"/>
        <c:crosses val="autoZero"/>
        <c:auto val="1"/>
        <c:lblAlgn val="ctr"/>
        <c:lblOffset val="100"/>
        <c:noMultiLvlLbl val="0"/>
      </c:catAx>
      <c:valAx>
        <c:axId val="41624226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cross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PT Sans" panose="020B0503020203020204" pitchFamily="34" charset="-52"/>
                <a:ea typeface="+mn-ea"/>
                <a:cs typeface="+mn-cs"/>
              </a:defRPr>
            </a:pPr>
            <a:endParaRPr lang="ru-RU"/>
          </a:p>
        </c:txPr>
        <c:crossAx val="416231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2234798842643"/>
          <c:y val="0.92083489147108866"/>
          <c:w val="0.37026906458648945"/>
          <c:h val="7.66552191416891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5ECBE-85BF-46E7-BFE0-2507A0F6754B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2268C-7720-40E3-AA11-3F0F6E584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2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4FC1-0C1F-49D2-9E2A-8F00989960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49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="" xmlns:a16="http://schemas.microsoft.com/office/drawing/2014/main" id="{5FC6983D-2D43-4840-99CD-27EBCA3F5F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>
            <a:extLst>
              <a:ext uri="{FF2B5EF4-FFF2-40B4-BE49-F238E27FC236}">
                <a16:creationId xmlns="" xmlns:a16="http://schemas.microsoft.com/office/drawing/2014/main" id="{BDBC4A11-A838-8E4A-8D80-5116DD6D1F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36868" name="Номер слайда 3">
            <a:extLst>
              <a:ext uri="{FF2B5EF4-FFF2-40B4-BE49-F238E27FC236}">
                <a16:creationId xmlns="" xmlns:a16="http://schemas.microsoft.com/office/drawing/2014/main" id="{F2E0EEAC-478B-6146-9507-28CF9D3F8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30E2C2-84D4-4642-B24B-A355D7F5729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809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="" xmlns:a16="http://schemas.microsoft.com/office/drawing/2014/main" id="{5FC6983D-2D43-4840-99CD-27EBCA3F5F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>
            <a:extLst>
              <a:ext uri="{FF2B5EF4-FFF2-40B4-BE49-F238E27FC236}">
                <a16:creationId xmlns="" xmlns:a16="http://schemas.microsoft.com/office/drawing/2014/main" id="{BDBC4A11-A838-8E4A-8D80-5116DD6D1F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36868" name="Номер слайда 3">
            <a:extLst>
              <a:ext uri="{FF2B5EF4-FFF2-40B4-BE49-F238E27FC236}">
                <a16:creationId xmlns="" xmlns:a16="http://schemas.microsoft.com/office/drawing/2014/main" id="{F2E0EEAC-478B-6146-9507-28CF9D3F8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30E2C2-84D4-4642-B24B-A355D7F57297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2885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="" xmlns:a16="http://schemas.microsoft.com/office/drawing/2014/main" id="{5FC6983D-2D43-4840-99CD-27EBCA3F5F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>
            <a:extLst>
              <a:ext uri="{FF2B5EF4-FFF2-40B4-BE49-F238E27FC236}">
                <a16:creationId xmlns="" xmlns:a16="http://schemas.microsoft.com/office/drawing/2014/main" id="{BDBC4A11-A838-8E4A-8D80-5116DD6D1F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36868" name="Номер слайда 3">
            <a:extLst>
              <a:ext uri="{FF2B5EF4-FFF2-40B4-BE49-F238E27FC236}">
                <a16:creationId xmlns="" xmlns:a16="http://schemas.microsoft.com/office/drawing/2014/main" id="{F2E0EEAC-478B-6146-9507-28CF9D3F8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30E2C2-84D4-4642-B24B-A355D7F57297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8005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="" xmlns:a16="http://schemas.microsoft.com/office/drawing/2014/main" id="{5FC6983D-2D43-4840-99CD-27EBCA3F5F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>
            <a:extLst>
              <a:ext uri="{FF2B5EF4-FFF2-40B4-BE49-F238E27FC236}">
                <a16:creationId xmlns="" xmlns:a16="http://schemas.microsoft.com/office/drawing/2014/main" id="{BDBC4A11-A838-8E4A-8D80-5116DD6D1F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36868" name="Номер слайда 3">
            <a:extLst>
              <a:ext uri="{FF2B5EF4-FFF2-40B4-BE49-F238E27FC236}">
                <a16:creationId xmlns="" xmlns:a16="http://schemas.microsoft.com/office/drawing/2014/main" id="{F2E0EEAC-478B-6146-9507-28CF9D3F8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30E2C2-84D4-4642-B24B-A355D7F57297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9172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="" xmlns:a16="http://schemas.microsoft.com/office/drawing/2014/main" id="{5FC6983D-2D43-4840-99CD-27EBCA3F5F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>
            <a:extLst>
              <a:ext uri="{FF2B5EF4-FFF2-40B4-BE49-F238E27FC236}">
                <a16:creationId xmlns="" xmlns:a16="http://schemas.microsoft.com/office/drawing/2014/main" id="{BDBC4A11-A838-8E4A-8D80-5116DD6D1F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36868" name="Номер слайда 3">
            <a:extLst>
              <a:ext uri="{FF2B5EF4-FFF2-40B4-BE49-F238E27FC236}">
                <a16:creationId xmlns="" xmlns:a16="http://schemas.microsoft.com/office/drawing/2014/main" id="{F2E0EEAC-478B-6146-9507-28CF9D3F8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30E2C2-84D4-4642-B24B-A355D7F5729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809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="" xmlns:a16="http://schemas.microsoft.com/office/drawing/2014/main" id="{5FC6983D-2D43-4840-99CD-27EBCA3F5F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>
            <a:extLst>
              <a:ext uri="{FF2B5EF4-FFF2-40B4-BE49-F238E27FC236}">
                <a16:creationId xmlns="" xmlns:a16="http://schemas.microsoft.com/office/drawing/2014/main" id="{BDBC4A11-A838-8E4A-8D80-5116DD6D1F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36868" name="Номер слайда 3">
            <a:extLst>
              <a:ext uri="{FF2B5EF4-FFF2-40B4-BE49-F238E27FC236}">
                <a16:creationId xmlns="" xmlns:a16="http://schemas.microsoft.com/office/drawing/2014/main" id="{F2E0EEAC-478B-6146-9507-28CF9D3F8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30E2C2-84D4-4642-B24B-A355D7F57297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4123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03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5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3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89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1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21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94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65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20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14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9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41C7E-75DC-4401-A1DF-A9AC6FEABF5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0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6.svg"/><Relationship Id="rId3" Type="http://schemas.openxmlformats.org/officeDocument/2006/relationships/image" Target="../media/image24.jpeg"/><Relationship Id="rId7" Type="http://schemas.openxmlformats.org/officeDocument/2006/relationships/image" Target="../media/image40.svg"/><Relationship Id="rId12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4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21.png"/><Relationship Id="rId4" Type="http://schemas.openxmlformats.org/officeDocument/2006/relationships/image" Target="../media/image30.sv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-15240"/>
            <a:ext cx="12192000" cy="5029200"/>
          </a:xfrm>
          <a:prstGeom prst="rect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D7A8E8E-8811-5C40-9652-B6A415685FFD}"/>
              </a:ext>
            </a:extLst>
          </p:cNvPr>
          <p:cNvSpPr txBox="1"/>
          <p:nvPr/>
        </p:nvSpPr>
        <p:spPr>
          <a:xfrm>
            <a:off x="4040371" y="3429001"/>
            <a:ext cx="6053471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rgbClr val="192855"/>
              </a:solidFill>
              <a:latin typeface="Calibri" pitchFamily="34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rgbClr val="192855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5326E3-B45C-2047-94D4-8BA09F5ABB05}"/>
              </a:ext>
            </a:extLst>
          </p:cNvPr>
          <p:cNvSpPr/>
          <p:nvPr/>
        </p:nvSpPr>
        <p:spPr>
          <a:xfrm>
            <a:off x="851073" y="1999365"/>
            <a:ext cx="5940378" cy="223086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1219170" eaLnBrk="0" fontAlgn="base" hangingPunct="0">
              <a:lnSpc>
                <a:spcPct val="107000"/>
              </a:lnSpc>
              <a:spcBef>
                <a:spcPct val="0"/>
              </a:spcBef>
              <a:defRPr/>
            </a:pPr>
            <a:r>
              <a:rPr lang="ru-RU" sz="3200" b="1" dirty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 цифровой трансформации региональной системы образования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C5326E3-B45C-2047-94D4-8BA09F5ABB05}"/>
              </a:ext>
            </a:extLst>
          </p:cNvPr>
          <p:cNvSpPr/>
          <p:nvPr/>
        </p:nvSpPr>
        <p:spPr>
          <a:xfrm>
            <a:off x="9636419" y="5839820"/>
            <a:ext cx="1613852" cy="4359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1219170" eaLnBrk="0" fontAlgn="base" hangingPunct="0">
              <a:lnSpc>
                <a:spcPct val="107000"/>
              </a:lnSpc>
              <a:spcBef>
                <a:spcPct val="0"/>
              </a:spcBef>
              <a:defRPr/>
            </a:pPr>
            <a:r>
              <a:rPr lang="en-US" sz="1900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edu.gov.ru</a:t>
            </a:r>
            <a:endParaRPr lang="ru-RU" sz="1900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1174" y="647700"/>
            <a:ext cx="531606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66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A731AEA4-B0E7-4D0D-AF30-13E7F1F85432}"/>
              </a:ext>
            </a:extLst>
          </p:cNvPr>
          <p:cNvSpPr/>
          <p:nvPr/>
        </p:nvSpPr>
        <p:spPr>
          <a:xfrm>
            <a:off x="2891138" y="65823"/>
            <a:ext cx="5959808" cy="5959808"/>
          </a:xfrm>
          <a:prstGeom prst="ellipse">
            <a:avLst/>
          </a:prstGeom>
          <a:solidFill>
            <a:srgbClr val="CCE5FD">
              <a:alpha val="5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947" y="279009"/>
            <a:ext cx="488949" cy="537092"/>
          </a:xfrm>
          <a:prstGeom prst="rect">
            <a:avLst/>
          </a:prstGeom>
        </p:spPr>
      </p:pic>
      <p:sp>
        <p:nvSpPr>
          <p:cNvPr id="13" name="Название 1">
            <a:extLst>
              <a:ext uri="{FF2B5EF4-FFF2-40B4-BE49-F238E27FC236}">
                <a16:creationId xmlns="" xmlns:a16="http://schemas.microsoft.com/office/drawing/2014/main" id="{14C184D4-628B-4365-A437-25282E5B628C}"/>
              </a:ext>
            </a:extLst>
          </p:cNvPr>
          <p:cNvSpPr txBox="1">
            <a:spLocks/>
          </p:cNvSpPr>
          <p:nvPr/>
        </p:nvSpPr>
        <p:spPr bwMode="auto">
          <a:xfrm>
            <a:off x="793751" y="397948"/>
            <a:ext cx="10272183" cy="4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>
                <a:latin typeface="Montserrat" pitchFamily="2" charset="-52"/>
              </a:rPr>
              <a:t>«Цифровая зрелость» отрасли «Образование» </a:t>
            </a:r>
            <a:br>
              <a:rPr lang="ru-RU" sz="2400" b="1" dirty="0">
                <a:latin typeface="Montserrat" pitchFamily="2" charset="-52"/>
              </a:rPr>
            </a:br>
            <a:r>
              <a:rPr lang="ru-RU" sz="2400" b="1" dirty="0">
                <a:latin typeface="Montserrat" pitchFamily="2" charset="-52"/>
              </a:rPr>
              <a:t>для потребителей 2021-2024 гг.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="" xmlns:a16="http://schemas.microsoft.com/office/drawing/2014/main" id="{F8B5A03D-293D-4B58-B550-9B0875D28B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210580"/>
              </p:ext>
            </p:extLst>
          </p:nvPr>
        </p:nvGraphicFramePr>
        <p:xfrm>
          <a:off x="187569" y="1120180"/>
          <a:ext cx="11366947" cy="411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C22A760-49F0-4DC0-A9A6-D0894A228A61}"/>
              </a:ext>
            </a:extLst>
          </p:cNvPr>
          <p:cNvSpPr/>
          <p:nvPr/>
        </p:nvSpPr>
        <p:spPr>
          <a:xfrm>
            <a:off x="375137" y="5978922"/>
            <a:ext cx="2642261" cy="6937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100% школ с Интернетом</a:t>
            </a:r>
          </a:p>
        </p:txBody>
      </p:sp>
      <p:sp>
        <p:nvSpPr>
          <p:cNvPr id="18" name="Стрелка вправо 18">
            <a:extLst>
              <a:ext uri="{FF2B5EF4-FFF2-40B4-BE49-F238E27FC236}">
                <a16:creationId xmlns="" xmlns:a16="http://schemas.microsoft.com/office/drawing/2014/main" id="{67B022FF-9BCE-49C3-BA00-F25C8CF647FE}"/>
              </a:ext>
            </a:extLst>
          </p:cNvPr>
          <p:cNvSpPr/>
          <p:nvPr/>
        </p:nvSpPr>
        <p:spPr>
          <a:xfrm>
            <a:off x="378134" y="5565723"/>
            <a:ext cx="11477761" cy="328295"/>
          </a:xfrm>
          <a:prstGeom prst="rightArrow">
            <a:avLst>
              <a:gd name="adj1" fmla="val 50000"/>
              <a:gd name="adj2" fmla="val 7179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EE5637-21D0-4725-9E39-A75B086FF69E}"/>
              </a:ext>
            </a:extLst>
          </p:cNvPr>
          <p:cNvSpPr txBox="1"/>
          <p:nvPr/>
        </p:nvSpPr>
        <p:spPr>
          <a:xfrm>
            <a:off x="1320801" y="5426777"/>
            <a:ext cx="9831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2021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     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           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2022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           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    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2023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 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F1DD367-078B-49A1-A1BF-AF952C794A6C}"/>
              </a:ext>
            </a:extLst>
          </p:cNvPr>
          <p:cNvSpPr/>
          <p:nvPr/>
        </p:nvSpPr>
        <p:spPr>
          <a:xfrm>
            <a:off x="3220843" y="5978921"/>
            <a:ext cx="2642261" cy="69372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Библиотека цифрового образовательного контента, все услуги для граждан переведены </a:t>
            </a:r>
            <a:b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</a:b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в электронный вид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0FDC36E3-287A-4EB8-A5F3-B61E3D6BB32E}"/>
              </a:ext>
            </a:extLst>
          </p:cNvPr>
          <p:cNvSpPr/>
          <p:nvPr/>
        </p:nvSpPr>
        <p:spPr>
          <a:xfrm>
            <a:off x="6066549" y="5978922"/>
            <a:ext cx="2642261" cy="6937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Цифровой профиль учащегося, использование технологий ИИ</a:t>
            </a:r>
            <a:b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</a:b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в образовании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6EC34816-61CA-433B-8578-8814042EFA52}"/>
              </a:ext>
            </a:extLst>
          </p:cNvPr>
          <p:cNvSpPr/>
          <p:nvPr/>
        </p:nvSpPr>
        <p:spPr>
          <a:xfrm>
            <a:off x="8912254" y="5978921"/>
            <a:ext cx="2642261" cy="693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32 тыс. школ обновили инфраструктуру, 100% школ</a:t>
            </a:r>
            <a:b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</a:b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с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лвс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/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скс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,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wi-fi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cs typeface="Arial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5F11209E-222A-44A1-AE15-99DEA3E69C34}"/>
              </a:ext>
            </a:extLst>
          </p:cNvPr>
          <p:cNvGrpSpPr/>
          <p:nvPr/>
        </p:nvGrpSpPr>
        <p:grpSpPr>
          <a:xfrm>
            <a:off x="1636029" y="5808845"/>
            <a:ext cx="96291" cy="163373"/>
            <a:chOff x="1636029" y="5808845"/>
            <a:chExt cx="96291" cy="163373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="" xmlns:a16="http://schemas.microsoft.com/office/drawing/2014/main" id="{629C5F98-E377-4A4C-917F-4C62CDB4300F}"/>
                </a:ext>
              </a:extLst>
            </p:cNvPr>
            <p:cNvCxnSpPr>
              <a:cxnSpLocks/>
            </p:cNvCxnSpPr>
            <p:nvPr/>
          </p:nvCxnSpPr>
          <p:spPr>
            <a:xfrm>
              <a:off x="1684175" y="5808845"/>
              <a:ext cx="0" cy="128369"/>
            </a:xfrm>
            <a:prstGeom prst="line">
              <a:avLst/>
            </a:prstGeom>
            <a:ln w="19050">
              <a:solidFill>
                <a:srgbClr val="41C3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>
              <a:extLst>
                <a:ext uri="{FF2B5EF4-FFF2-40B4-BE49-F238E27FC236}">
                  <a16:creationId xmlns="" xmlns:a16="http://schemas.microsoft.com/office/drawing/2014/main" id="{14F349AB-BB81-43A1-9694-A5B881A26D11}"/>
                </a:ext>
              </a:extLst>
            </p:cNvPr>
            <p:cNvSpPr/>
            <p:nvPr/>
          </p:nvSpPr>
          <p:spPr>
            <a:xfrm>
              <a:off x="1636029" y="5875927"/>
              <a:ext cx="96291" cy="96291"/>
            </a:xfrm>
            <a:prstGeom prst="ellipse">
              <a:avLst/>
            </a:prstGeom>
            <a:solidFill>
              <a:srgbClr val="41C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B033DB1E-0AAC-4E2B-95C6-A5F02AC30C05}"/>
              </a:ext>
            </a:extLst>
          </p:cNvPr>
          <p:cNvGrpSpPr/>
          <p:nvPr/>
        </p:nvGrpSpPr>
        <p:grpSpPr>
          <a:xfrm>
            <a:off x="4471727" y="5812537"/>
            <a:ext cx="96291" cy="163373"/>
            <a:chOff x="1636029" y="5808845"/>
            <a:chExt cx="96291" cy="163373"/>
          </a:xfrm>
        </p:grpSpPr>
        <p:cxnSp>
          <p:nvCxnSpPr>
            <p:cNvPr id="28" name="Прямая соединительная линия 27">
              <a:extLst>
                <a:ext uri="{FF2B5EF4-FFF2-40B4-BE49-F238E27FC236}">
                  <a16:creationId xmlns="" xmlns:a16="http://schemas.microsoft.com/office/drawing/2014/main" id="{92E6BD26-62F4-4875-9AD8-3A9CE088DC75}"/>
                </a:ext>
              </a:extLst>
            </p:cNvPr>
            <p:cNvCxnSpPr>
              <a:cxnSpLocks/>
            </p:cNvCxnSpPr>
            <p:nvPr/>
          </p:nvCxnSpPr>
          <p:spPr>
            <a:xfrm>
              <a:off x="1684175" y="5808845"/>
              <a:ext cx="0" cy="128369"/>
            </a:xfrm>
            <a:prstGeom prst="line">
              <a:avLst/>
            </a:prstGeom>
            <a:ln w="19050">
              <a:solidFill>
                <a:srgbClr val="41C3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>
              <a:extLst>
                <a:ext uri="{FF2B5EF4-FFF2-40B4-BE49-F238E27FC236}">
                  <a16:creationId xmlns="" xmlns:a16="http://schemas.microsoft.com/office/drawing/2014/main" id="{346CFA81-4DE4-496E-AEC4-C37932241188}"/>
                </a:ext>
              </a:extLst>
            </p:cNvPr>
            <p:cNvSpPr/>
            <p:nvPr/>
          </p:nvSpPr>
          <p:spPr>
            <a:xfrm>
              <a:off x="1636029" y="5875927"/>
              <a:ext cx="96291" cy="96291"/>
            </a:xfrm>
            <a:prstGeom prst="ellipse">
              <a:avLst/>
            </a:prstGeom>
            <a:solidFill>
              <a:srgbClr val="41C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B9B37E17-B734-49C7-A8BE-078B37116DCC}"/>
              </a:ext>
            </a:extLst>
          </p:cNvPr>
          <p:cNvGrpSpPr/>
          <p:nvPr/>
        </p:nvGrpSpPr>
        <p:grpSpPr>
          <a:xfrm>
            <a:off x="7291388" y="5801459"/>
            <a:ext cx="96291" cy="163373"/>
            <a:chOff x="1636029" y="5808845"/>
            <a:chExt cx="96291" cy="163373"/>
          </a:xfrm>
        </p:grpSpPr>
        <p:cxnSp>
          <p:nvCxnSpPr>
            <p:cNvPr id="31" name="Прямая соединительная линия 30">
              <a:extLst>
                <a:ext uri="{FF2B5EF4-FFF2-40B4-BE49-F238E27FC236}">
                  <a16:creationId xmlns="" xmlns:a16="http://schemas.microsoft.com/office/drawing/2014/main" id="{9B9D56E1-7C74-4BB1-A840-664D98DAC6A4}"/>
                </a:ext>
              </a:extLst>
            </p:cNvPr>
            <p:cNvCxnSpPr>
              <a:cxnSpLocks/>
            </p:cNvCxnSpPr>
            <p:nvPr/>
          </p:nvCxnSpPr>
          <p:spPr>
            <a:xfrm>
              <a:off x="1684175" y="5808845"/>
              <a:ext cx="0" cy="128369"/>
            </a:xfrm>
            <a:prstGeom prst="line">
              <a:avLst/>
            </a:prstGeom>
            <a:ln w="19050">
              <a:solidFill>
                <a:srgbClr val="41C3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Овал 31">
              <a:extLst>
                <a:ext uri="{FF2B5EF4-FFF2-40B4-BE49-F238E27FC236}">
                  <a16:creationId xmlns="" xmlns:a16="http://schemas.microsoft.com/office/drawing/2014/main" id="{0A8E5E56-54A4-4888-9896-64D08FBD1DAB}"/>
                </a:ext>
              </a:extLst>
            </p:cNvPr>
            <p:cNvSpPr/>
            <p:nvPr/>
          </p:nvSpPr>
          <p:spPr>
            <a:xfrm>
              <a:off x="1636029" y="5875927"/>
              <a:ext cx="96291" cy="96291"/>
            </a:xfrm>
            <a:prstGeom prst="ellipse">
              <a:avLst/>
            </a:prstGeom>
            <a:solidFill>
              <a:srgbClr val="41C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47C38D0A-34B2-4DCC-AAEE-244A20AC17AD}"/>
              </a:ext>
            </a:extLst>
          </p:cNvPr>
          <p:cNvGrpSpPr/>
          <p:nvPr/>
        </p:nvGrpSpPr>
        <p:grpSpPr>
          <a:xfrm>
            <a:off x="10084451" y="5816924"/>
            <a:ext cx="96291" cy="163373"/>
            <a:chOff x="1636029" y="5808845"/>
            <a:chExt cx="96291" cy="163373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="" xmlns:a16="http://schemas.microsoft.com/office/drawing/2014/main" id="{43899379-4496-49CE-89B3-ED9AD32865D7}"/>
                </a:ext>
              </a:extLst>
            </p:cNvPr>
            <p:cNvCxnSpPr>
              <a:cxnSpLocks/>
            </p:cNvCxnSpPr>
            <p:nvPr/>
          </p:nvCxnSpPr>
          <p:spPr>
            <a:xfrm>
              <a:off x="1684175" y="5808845"/>
              <a:ext cx="0" cy="128369"/>
            </a:xfrm>
            <a:prstGeom prst="line">
              <a:avLst/>
            </a:prstGeom>
            <a:ln w="19050">
              <a:solidFill>
                <a:srgbClr val="41C3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4">
              <a:extLst>
                <a:ext uri="{FF2B5EF4-FFF2-40B4-BE49-F238E27FC236}">
                  <a16:creationId xmlns="" xmlns:a16="http://schemas.microsoft.com/office/drawing/2014/main" id="{F8E00ECF-85E3-4322-9EBA-B13DA49F6C77}"/>
                </a:ext>
              </a:extLst>
            </p:cNvPr>
            <p:cNvSpPr/>
            <p:nvPr/>
          </p:nvSpPr>
          <p:spPr>
            <a:xfrm>
              <a:off x="1636029" y="5875927"/>
              <a:ext cx="96291" cy="96291"/>
            </a:xfrm>
            <a:prstGeom prst="ellipse">
              <a:avLst/>
            </a:prstGeom>
            <a:solidFill>
              <a:srgbClr val="41C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Номер слайда 4">
            <a:extLst>
              <a:ext uri="{FF2B5EF4-FFF2-40B4-BE49-F238E27FC236}">
                <a16:creationId xmlns="" xmlns:a16="http://schemas.microsoft.com/office/drawing/2014/main" id="{D75D530B-1B60-4564-A3FD-E869356ACC88}"/>
              </a:ext>
            </a:extLst>
          </p:cNvPr>
          <p:cNvSpPr txBox="1">
            <a:spLocks/>
          </p:cNvSpPr>
          <p:nvPr/>
        </p:nvSpPr>
        <p:spPr>
          <a:xfrm>
            <a:off x="11450385" y="6358770"/>
            <a:ext cx="598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0B7B6-909C-4269-89F9-0326688F66C7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PT Sans" pitchFamily="34" charset="-52"/>
                <a:cs typeface="Times New Roman" pitchFamily="18" charset="0"/>
              </a:rPr>
              <a:pPr/>
              <a:t>10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PT Sans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15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69475D8E-7849-4119-80E4-360F2A0EC5EB}"/>
              </a:ext>
            </a:extLst>
          </p:cNvPr>
          <p:cNvSpPr/>
          <p:nvPr/>
        </p:nvSpPr>
        <p:spPr>
          <a:xfrm>
            <a:off x="1108813" y="1768415"/>
            <a:ext cx="4475999" cy="4525954"/>
          </a:xfrm>
          <a:prstGeom prst="rect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Montserrat" pitchFamily="2" charset="-52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947" y="279009"/>
            <a:ext cx="488949" cy="537092"/>
          </a:xfrm>
          <a:prstGeom prst="rect">
            <a:avLst/>
          </a:prstGeom>
        </p:spPr>
      </p:pic>
      <p:sp>
        <p:nvSpPr>
          <p:cNvPr id="13" name="Название 1">
            <a:extLst>
              <a:ext uri="{FF2B5EF4-FFF2-40B4-BE49-F238E27FC236}">
                <a16:creationId xmlns="" xmlns:a16="http://schemas.microsoft.com/office/drawing/2014/main" id="{14C184D4-628B-4365-A437-25282E5B628C}"/>
              </a:ext>
            </a:extLst>
          </p:cNvPr>
          <p:cNvSpPr txBox="1">
            <a:spLocks/>
          </p:cNvSpPr>
          <p:nvPr/>
        </p:nvSpPr>
        <p:spPr bwMode="auto">
          <a:xfrm>
            <a:off x="793751" y="397948"/>
            <a:ext cx="10272183" cy="4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>
                <a:latin typeface="Montserrat" pitchFamily="2" charset="-52"/>
              </a:rPr>
              <a:t>Ситуационно-аналитический центр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 err="1" smtClean="0">
                <a:latin typeface="Montserrat" pitchFamily="2" charset="-52"/>
              </a:rPr>
              <a:t>Минпросвещения</a:t>
            </a:r>
            <a:r>
              <a:rPr lang="ru-RU" sz="2400" b="1" dirty="0" smtClean="0">
                <a:latin typeface="Montserrat" pitchFamily="2" charset="-52"/>
              </a:rPr>
              <a:t> России</a:t>
            </a:r>
            <a:endParaRPr lang="ru-RU" sz="2400" b="1" dirty="0">
              <a:latin typeface="Montserrat" pitchFamily="2" charset="-52"/>
            </a:endParaRPr>
          </a:p>
        </p:txBody>
      </p:sp>
      <p:sp>
        <p:nvSpPr>
          <p:cNvPr id="24" name="Номер слайда 4">
            <a:extLst>
              <a:ext uri="{FF2B5EF4-FFF2-40B4-BE49-F238E27FC236}">
                <a16:creationId xmlns="" xmlns:a16="http://schemas.microsoft.com/office/drawing/2014/main" id="{D75D530B-1B60-4564-A3FD-E869356ACC88}"/>
              </a:ext>
            </a:extLst>
          </p:cNvPr>
          <p:cNvSpPr txBox="1">
            <a:spLocks/>
          </p:cNvSpPr>
          <p:nvPr/>
        </p:nvSpPr>
        <p:spPr>
          <a:xfrm>
            <a:off x="11450385" y="6358770"/>
            <a:ext cx="598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0B7B6-909C-4269-89F9-0326688F66C7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PT Sans" pitchFamily="34" charset="-52"/>
                <a:cs typeface="Times New Roman" pitchFamily="18" charset="0"/>
              </a:rPr>
              <a:pPr/>
              <a:t>11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PT Sans" pitchFamily="34" charset="-52"/>
              <a:cs typeface="Times New Roman" pitchFamily="18" charset="0"/>
            </a:endParaRPr>
          </a:p>
        </p:txBody>
      </p:sp>
      <p:pic>
        <p:nvPicPr>
          <p:cNvPr id="36" name="Рисунок 35" descr="Изображение выглядит как текст, пол, внутренний, рабочий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B3B8D9DF-A720-4186-91E0-8D2679948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05"/>
          <a:stretch/>
        </p:blipFill>
        <p:spPr>
          <a:xfrm>
            <a:off x="819629" y="1489481"/>
            <a:ext cx="4597758" cy="4635274"/>
          </a:xfrm>
          <a:prstGeom prst="rect">
            <a:avLst/>
          </a:prstGeom>
        </p:spPr>
      </p:pic>
      <p:sp>
        <p:nvSpPr>
          <p:cNvPr id="37" name="Подсистема отображения информации - от 20 млн. руб.">
            <a:extLst>
              <a:ext uri="{FF2B5EF4-FFF2-40B4-BE49-F238E27FC236}">
                <a16:creationId xmlns="" xmlns:a16="http://schemas.microsoft.com/office/drawing/2014/main" id="{EADB593A-E46E-47F7-8018-4ADD20898B4E}"/>
              </a:ext>
            </a:extLst>
          </p:cNvPr>
          <p:cNvSpPr txBox="1"/>
          <p:nvPr/>
        </p:nvSpPr>
        <p:spPr>
          <a:xfrm>
            <a:off x="7147394" y="2625697"/>
            <a:ext cx="391854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 algn="l" defTabSz="1828433">
              <a:defRPr sz="3200" b="1">
                <a:solidFill>
                  <a:srgbClr val="08204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Концентрация информационных потоков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по реализации нацпроекта "Образование“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и гос. программ в регионах</a:t>
            </a:r>
            <a:endParaRPr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одсистема инфраструктурного обеспечения - от 25 млн. Руб.">
            <a:extLst>
              <a:ext uri="{FF2B5EF4-FFF2-40B4-BE49-F238E27FC236}">
                <a16:creationId xmlns="" xmlns:a16="http://schemas.microsoft.com/office/drawing/2014/main" id="{56AC09C4-C3CB-46DD-A440-085569627DA1}"/>
              </a:ext>
            </a:extLst>
          </p:cNvPr>
          <p:cNvSpPr txBox="1"/>
          <p:nvPr/>
        </p:nvSpPr>
        <p:spPr>
          <a:xfrm>
            <a:off x="7169697" y="1596097"/>
            <a:ext cx="411742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 algn="l" defTabSz="1828433">
              <a:defRPr sz="3200" b="1">
                <a:solidFill>
                  <a:srgbClr val="08204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sz="1600" dirty="0">
                <a:solidFill>
                  <a:srgbClr val="8E6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Мотивирующий мониторинг регионов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Аналитика и мониторинг ключевых показателей системы образования. </a:t>
            </a:r>
          </a:p>
        </p:txBody>
      </p:sp>
      <p:sp>
        <p:nvSpPr>
          <p:cNvPr id="39" name="Подсистема звукового обеспечения, персонального звукоусиления и интерактивного голосования - от 15 млн. руб.">
            <a:extLst>
              <a:ext uri="{FF2B5EF4-FFF2-40B4-BE49-F238E27FC236}">
                <a16:creationId xmlns="" xmlns:a16="http://schemas.microsoft.com/office/drawing/2014/main" id="{92C94D60-300E-4E91-AB15-B203F0A2CD91}"/>
              </a:ext>
            </a:extLst>
          </p:cNvPr>
          <p:cNvSpPr txBox="1"/>
          <p:nvPr/>
        </p:nvSpPr>
        <p:spPr>
          <a:xfrm>
            <a:off x="7169696" y="3685468"/>
            <a:ext cx="421955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 algn="l" defTabSz="1828433">
              <a:defRPr sz="3200" b="1">
                <a:solidFill>
                  <a:srgbClr val="08204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Эффективные цифровые коммуникации всех участников образовательного процесса</a:t>
            </a:r>
            <a:endParaRPr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одсистема звукового обеспечения, персонального звукоусиления и интерактивного голосования - от 15 млн. руб.">
            <a:extLst>
              <a:ext uri="{FF2B5EF4-FFF2-40B4-BE49-F238E27FC236}">
                <a16:creationId xmlns="" xmlns:a16="http://schemas.microsoft.com/office/drawing/2014/main" id="{454CDCF2-76FD-4426-A67B-95EAF744F872}"/>
              </a:ext>
            </a:extLst>
          </p:cNvPr>
          <p:cNvSpPr txBox="1"/>
          <p:nvPr/>
        </p:nvSpPr>
        <p:spPr>
          <a:xfrm>
            <a:off x="7169697" y="4502678"/>
            <a:ext cx="391854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 algn="l" defTabSz="1828433">
              <a:defRPr sz="3200" b="1">
                <a:solidFill>
                  <a:srgbClr val="08204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Инцидент менеджмент</a:t>
            </a:r>
            <a:endParaRPr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одсистема звукового обеспечения, персонального звукоусиления и интерактивного голосования - от 15 млн. руб.">
            <a:extLst>
              <a:ext uri="{FF2B5EF4-FFF2-40B4-BE49-F238E27FC236}">
                <a16:creationId xmlns="" xmlns:a16="http://schemas.microsoft.com/office/drawing/2014/main" id="{82F137CB-8180-4D53-95C7-A7EB78B0227D}"/>
              </a:ext>
            </a:extLst>
          </p:cNvPr>
          <p:cNvSpPr txBox="1"/>
          <p:nvPr/>
        </p:nvSpPr>
        <p:spPr>
          <a:xfrm>
            <a:off x="7169697" y="5350143"/>
            <a:ext cx="391854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 algn="l" defTabSz="1828433">
              <a:defRPr sz="3200" b="1">
                <a:solidFill>
                  <a:srgbClr val="08204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оперативного подключения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и интеграции необходимых систем и реестров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BAFC55-7A22-4BF7-AEEB-100453435C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6326" y="2656173"/>
            <a:ext cx="646332" cy="6463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A20ADDB-8664-4BE9-82F1-C17A1E568B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06326" y="1626874"/>
            <a:ext cx="646332" cy="6463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019E07D-8804-448E-9BFA-14D8C29CB7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06326" y="3538222"/>
            <a:ext cx="646332" cy="6463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9B0EB25-7C9A-4D10-AE8F-C7EE499567F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62895" y="4346174"/>
            <a:ext cx="733194" cy="73319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5EA5ACE9-63C9-4F82-BED6-86EBB17FD3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62895" y="5240073"/>
            <a:ext cx="733194" cy="73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35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69475D8E-7849-4119-80E4-360F2A0EC5EB}"/>
              </a:ext>
            </a:extLst>
          </p:cNvPr>
          <p:cNvSpPr/>
          <p:nvPr/>
        </p:nvSpPr>
        <p:spPr>
          <a:xfrm>
            <a:off x="382796" y="4179189"/>
            <a:ext cx="4875003" cy="2383535"/>
          </a:xfrm>
          <a:prstGeom prst="rect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Montserrat" pitchFamily="2" charset="-52"/>
              <a:cs typeface="Arial" pitchFamily="34" charset="0"/>
            </a:endParaRPr>
          </a:p>
        </p:txBody>
      </p:sp>
      <p:pic>
        <p:nvPicPr>
          <p:cNvPr id="25" name="Рисунок 24" descr="20210201-Presentation-Ministry-(3)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" y="1917692"/>
            <a:ext cx="4363734" cy="3444882"/>
          </a:xfrm>
          <a:prstGeom prst="rect">
            <a:avLst/>
          </a:prstGeom>
        </p:spPr>
      </p:pic>
      <p:pic>
        <p:nvPicPr>
          <p:cNvPr id="27" name="Рисунок 26" descr="20210201-Presentation-Ministry-(3)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6538" y="3213187"/>
            <a:ext cx="3606987" cy="284748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143500" y="1038225"/>
            <a:ext cx="6515100" cy="809625"/>
          </a:xfrm>
          <a:prstGeom prst="rect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947" y="279009"/>
            <a:ext cx="488949" cy="537092"/>
          </a:xfrm>
          <a:prstGeom prst="rect">
            <a:avLst/>
          </a:prstGeom>
        </p:spPr>
      </p:pic>
      <p:sp>
        <p:nvSpPr>
          <p:cNvPr id="13" name="Название 1">
            <a:extLst>
              <a:ext uri="{FF2B5EF4-FFF2-40B4-BE49-F238E27FC236}">
                <a16:creationId xmlns="" xmlns:a16="http://schemas.microsoft.com/office/drawing/2014/main" id="{14C184D4-628B-4365-A437-25282E5B628C}"/>
              </a:ext>
            </a:extLst>
          </p:cNvPr>
          <p:cNvSpPr txBox="1">
            <a:spLocks/>
          </p:cNvSpPr>
          <p:nvPr/>
        </p:nvSpPr>
        <p:spPr bwMode="auto">
          <a:xfrm>
            <a:off x="793751" y="397948"/>
            <a:ext cx="10272183" cy="4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 err="1">
                <a:latin typeface="Montserrat" pitchFamily="2" charset="-52"/>
              </a:rPr>
              <a:t>Сферум</a:t>
            </a:r>
            <a:r>
              <a:rPr lang="ru-RU" sz="2400" b="1" dirty="0">
                <a:latin typeface="Montserrat" pitchFamily="2" charset="-52"/>
              </a:rPr>
              <a:t>: сценарии использования</a:t>
            </a:r>
          </a:p>
        </p:txBody>
      </p:sp>
      <p:sp>
        <p:nvSpPr>
          <p:cNvPr id="24" name="Номер слайда 4">
            <a:extLst>
              <a:ext uri="{FF2B5EF4-FFF2-40B4-BE49-F238E27FC236}">
                <a16:creationId xmlns="" xmlns:a16="http://schemas.microsoft.com/office/drawing/2014/main" id="{D75D530B-1B60-4564-A3FD-E869356ACC88}"/>
              </a:ext>
            </a:extLst>
          </p:cNvPr>
          <p:cNvSpPr txBox="1">
            <a:spLocks/>
          </p:cNvSpPr>
          <p:nvPr/>
        </p:nvSpPr>
        <p:spPr>
          <a:xfrm>
            <a:off x="11450385" y="6358770"/>
            <a:ext cx="598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0B7B6-909C-4269-89F9-0326688F66C7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PT Sans" pitchFamily="34" charset="-52"/>
                <a:cs typeface="Times New Roman" pitchFamily="18" charset="0"/>
              </a:rPr>
              <a:pPr/>
              <a:t>12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PT Sans" pitchFamily="34" charset="-52"/>
              <a:cs typeface="Times New Roman" pitchFamily="18" charset="0"/>
            </a:endParaRPr>
          </a:p>
        </p:txBody>
      </p:sp>
      <p:sp>
        <p:nvSpPr>
          <p:cNvPr id="37" name="Подсистема отображения информации - от 20 млн. руб.">
            <a:extLst>
              <a:ext uri="{FF2B5EF4-FFF2-40B4-BE49-F238E27FC236}">
                <a16:creationId xmlns="" xmlns:a16="http://schemas.microsoft.com/office/drawing/2014/main" id="{EADB593A-E46E-47F7-8018-4ADD20898B4E}"/>
              </a:ext>
            </a:extLst>
          </p:cNvPr>
          <p:cNvSpPr txBox="1"/>
          <p:nvPr/>
        </p:nvSpPr>
        <p:spPr>
          <a:xfrm>
            <a:off x="5457824" y="2555271"/>
            <a:ext cx="6276975" cy="3139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 anchorCtr="0">
            <a:spAutoFit/>
          </a:bodyPr>
          <a:lstStyle>
            <a:lvl1pPr algn="l" defTabSz="1828433">
              <a:defRPr sz="3200" b="1">
                <a:solidFill>
                  <a:srgbClr val="08204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285750" indent="-285750" defTabSz="914400">
              <a:lnSpc>
                <a:spcPct val="115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Групповые видеоконференции </a:t>
            </a:r>
          </a:p>
          <a:p>
            <a:pPr marL="285750" indent="-285750" defTabSz="914400">
              <a:lnSpc>
                <a:spcPct val="115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ru-RU" sz="1400" b="0" dirty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285750" indent="-285750" defTabSz="914400">
              <a:lnSpc>
                <a:spcPct val="115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Простая и безопасная регистрация</a:t>
            </a:r>
          </a:p>
          <a:p>
            <a:pPr marL="285750" indent="-285750" defTabSz="914400">
              <a:lnSpc>
                <a:spcPct val="115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ru-RU" sz="1400" b="0" dirty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285750" indent="-285750" defTabSz="914400">
              <a:lnSpc>
                <a:spcPct val="115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Чаты для учебы и общения</a:t>
            </a:r>
          </a:p>
          <a:p>
            <a:pPr marL="285750" indent="-285750" defTabSz="914400">
              <a:lnSpc>
                <a:spcPct val="115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ru-RU" sz="1400" b="0" dirty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285750" indent="-285750" defTabSz="914400">
              <a:lnSpc>
                <a:spcPct val="115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Сообщества школ и классов</a:t>
            </a:r>
          </a:p>
          <a:p>
            <a:pPr marL="285750" indent="-285750" defTabSz="914400">
              <a:lnSpc>
                <a:spcPct val="115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ru-RU" sz="1400" b="0" dirty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285750" indent="-285750" defTabSz="914400">
              <a:lnSpc>
                <a:spcPct val="115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Интеграция с платформой «Моя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школа» (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Минпросвещения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России)</a:t>
            </a:r>
          </a:p>
        </p:txBody>
      </p:sp>
      <p:sp>
        <p:nvSpPr>
          <p:cNvPr id="17" name="Название 1">
            <a:extLst>
              <a:ext uri="{FF2B5EF4-FFF2-40B4-BE49-F238E27FC236}">
                <a16:creationId xmlns="" xmlns:a16="http://schemas.microsoft.com/office/drawing/2014/main" id="{443144A8-0FE5-3F44-A206-C3DF0F8F1627}"/>
              </a:ext>
            </a:extLst>
          </p:cNvPr>
          <p:cNvSpPr txBox="1">
            <a:spLocks/>
          </p:cNvSpPr>
          <p:nvPr/>
        </p:nvSpPr>
        <p:spPr bwMode="auto">
          <a:xfrm>
            <a:off x="5424386" y="1207290"/>
            <a:ext cx="5510314" cy="51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Платформа «</a:t>
            </a:r>
            <a:r>
              <a:rPr lang="ru-RU" altLang="ru-RU" sz="1800" b="1" dirty="0" err="1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Сферум</a:t>
            </a:r>
            <a:r>
              <a:rPr lang="ru-RU" altLang="ru-RU" sz="1800" b="1" dirty="0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» - </a:t>
            </a:r>
            <a:br>
              <a:rPr lang="ru-RU" altLang="ru-RU" sz="1800" b="1" dirty="0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800" b="1" dirty="0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исключительно российская разработка</a:t>
            </a:r>
          </a:p>
        </p:txBody>
      </p:sp>
      <p:pic>
        <p:nvPicPr>
          <p:cNvPr id="18" name="Рисунок 17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" y="1035263"/>
            <a:ext cx="3067050" cy="733025"/>
          </a:xfrm>
          <a:prstGeom prst="rect">
            <a:avLst/>
          </a:prstGeom>
        </p:spPr>
      </p:pic>
      <p:sp>
        <p:nvSpPr>
          <p:cNvPr id="21" name="Название 1">
            <a:extLst>
              <a:ext uri="{FF2B5EF4-FFF2-40B4-BE49-F238E27FC236}">
                <a16:creationId xmlns="" xmlns:a16="http://schemas.microsoft.com/office/drawing/2014/main" id="{443144A8-0FE5-3F44-A206-C3DF0F8F1627}"/>
              </a:ext>
            </a:extLst>
          </p:cNvPr>
          <p:cNvSpPr txBox="1">
            <a:spLocks/>
          </p:cNvSpPr>
          <p:nvPr/>
        </p:nvSpPr>
        <p:spPr bwMode="auto">
          <a:xfrm>
            <a:off x="5440898" y="2157375"/>
            <a:ext cx="2407701" cy="3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ru-RU" sz="2000" b="1" dirty="0">
                <a:solidFill>
                  <a:srgbClr val="8E62BE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ФУНКЦИОНАЛ:</a:t>
            </a:r>
          </a:p>
        </p:txBody>
      </p:sp>
      <p:pic>
        <p:nvPicPr>
          <p:cNvPr id="23" name="Рисунок 22" descr="0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4639" y="3941065"/>
            <a:ext cx="2153148" cy="2383534"/>
          </a:xfrm>
          <a:prstGeom prst="rect">
            <a:avLst/>
          </a:prstGeom>
        </p:spPr>
      </p:pic>
      <p:sp>
        <p:nvSpPr>
          <p:cNvPr id="28" name="Подсистема отображения информации - от 20 млн. руб.">
            <a:extLst>
              <a:ext uri="{FF2B5EF4-FFF2-40B4-BE49-F238E27FC236}">
                <a16:creationId xmlns="" xmlns:a16="http://schemas.microsoft.com/office/drawing/2014/main" id="{EADB593A-E46E-47F7-8018-4ADD20898B4E}"/>
              </a:ext>
            </a:extLst>
          </p:cNvPr>
          <p:cNvSpPr txBox="1"/>
          <p:nvPr/>
        </p:nvSpPr>
        <p:spPr>
          <a:xfrm>
            <a:off x="5474246" y="5987655"/>
            <a:ext cx="618435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 algn="l" defTabSz="1828433">
              <a:defRPr sz="3200" b="1">
                <a:solidFill>
                  <a:srgbClr val="08204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sz="1200" dirty="0">
                <a:solidFill>
                  <a:srgbClr val="8E6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r>
              <a:rPr lang="en-US" sz="1200" dirty="0">
                <a:solidFill>
                  <a:srgbClr val="8E6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8E6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Апробация платформы «</a:t>
            </a:r>
            <a:r>
              <a:rPr lang="ru-RU" sz="1200" dirty="0" err="1">
                <a:solidFill>
                  <a:srgbClr val="8E6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Сферум</a:t>
            </a:r>
            <a:r>
              <a:rPr lang="ru-RU" sz="1200" dirty="0">
                <a:solidFill>
                  <a:srgbClr val="8E6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15 субъектах Российской Федерации. </a:t>
            </a:r>
            <a:r>
              <a:rPr lang="en-US" sz="1200" dirty="0">
                <a:solidFill>
                  <a:srgbClr val="8E6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srgbClr val="8E62B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8E6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конца 2021 г. апробация указанной платформы пройдет во всех субъектах Российской Федерации.</a:t>
            </a:r>
            <a:endParaRPr sz="1200" dirty="0">
              <a:solidFill>
                <a:srgbClr val="8E62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31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право 53">
            <a:extLst>
              <a:ext uri="{FF2B5EF4-FFF2-40B4-BE49-F238E27FC236}">
                <a16:creationId xmlns="" xmlns:a16="http://schemas.microsoft.com/office/drawing/2014/main" id="{C58620B0-F5C2-4815-AA14-9F2F0795F546}"/>
              </a:ext>
            </a:extLst>
          </p:cNvPr>
          <p:cNvSpPr/>
          <p:nvPr/>
        </p:nvSpPr>
        <p:spPr>
          <a:xfrm>
            <a:off x="0" y="4964861"/>
            <a:ext cx="4796287" cy="1893139"/>
          </a:xfrm>
          <a:prstGeom prst="rightArrow">
            <a:avLst>
              <a:gd name="adj1" fmla="val 50000"/>
              <a:gd name="adj2" fmla="val 33274"/>
            </a:avLst>
          </a:prstGeom>
          <a:solidFill>
            <a:srgbClr val="CCE5FD">
              <a:alpha val="5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4"/>
          <p:cNvSpPr txBox="1">
            <a:spLocks/>
          </p:cNvSpPr>
          <p:nvPr/>
        </p:nvSpPr>
        <p:spPr>
          <a:xfrm>
            <a:off x="11450385" y="6358770"/>
            <a:ext cx="598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0B7B6-909C-4269-89F9-0326688F66C7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PT Sans" pitchFamily="34" charset="-52"/>
                <a:cs typeface="Times New Roman" pitchFamily="18" charset="0"/>
              </a:rPr>
              <a:pPr/>
              <a:t>2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PT Sans" pitchFamily="34" charset="-52"/>
              <a:cs typeface="Times New Roman" pitchFamily="18" charset="0"/>
            </a:endParaRPr>
          </a:p>
        </p:txBody>
      </p:sp>
      <p:sp>
        <p:nvSpPr>
          <p:cNvPr id="32" name="Название 1">
            <a:extLst>
              <a:ext uri="{FF2B5EF4-FFF2-40B4-BE49-F238E27FC236}">
                <a16:creationId xmlns="" xmlns:a16="http://schemas.microsoft.com/office/drawing/2014/main" id="{443144A8-0FE5-3F44-A206-C3DF0F8F1627}"/>
              </a:ext>
            </a:extLst>
          </p:cNvPr>
          <p:cNvSpPr txBox="1">
            <a:spLocks/>
          </p:cNvSpPr>
          <p:nvPr/>
        </p:nvSpPr>
        <p:spPr bwMode="auto">
          <a:xfrm>
            <a:off x="785813" y="476260"/>
            <a:ext cx="8480107" cy="36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Индекс цифровой трансформации регионов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600" y="297843"/>
            <a:ext cx="452772" cy="497353"/>
          </a:xfrm>
          <a:prstGeom prst="rect">
            <a:avLst/>
          </a:prstGeom>
        </p:spPr>
      </p:pic>
      <p:sp>
        <p:nvSpPr>
          <p:cNvPr id="11" name="Название 1">
            <a:extLst>
              <a:ext uri="{FF2B5EF4-FFF2-40B4-BE49-F238E27FC236}">
                <a16:creationId xmlns="" xmlns:a16="http://schemas.microsoft.com/office/drawing/2014/main" id="{3C262F64-9677-412D-80FD-9B737CEE54B6}"/>
              </a:ext>
            </a:extLst>
          </p:cNvPr>
          <p:cNvSpPr txBox="1">
            <a:spLocks/>
          </p:cNvSpPr>
          <p:nvPr/>
        </p:nvSpPr>
        <p:spPr bwMode="auto">
          <a:xfrm>
            <a:off x="682019" y="1159266"/>
            <a:ext cx="11509981" cy="98871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8F7BD7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В основе измерения индекса цифровой трансформации регионов -</a:t>
            </a:r>
            <a:r>
              <a:rPr lang="en-US" altLang="ru-RU" sz="1800" b="1" dirty="0">
                <a:solidFill>
                  <a:srgbClr val="8F7BD7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altLang="ru-RU" sz="1800" b="1" dirty="0">
                <a:solidFill>
                  <a:srgbClr val="8F7BD7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altLang="ru-RU" sz="1800" b="1" dirty="0">
                <a:solidFill>
                  <a:srgbClr val="8F7BD7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адаптированная методика Центра перспективных управленческих решений</a:t>
            </a:r>
            <a:br>
              <a:rPr lang="ru-RU" altLang="ru-RU" sz="1800" b="1" dirty="0">
                <a:solidFill>
                  <a:srgbClr val="8F7BD7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ru-RU" sz="1800" b="1" u="sng" dirty="0">
                <a:solidFill>
                  <a:srgbClr val="8F7BD7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www.</a:t>
            </a:r>
            <a:r>
              <a:rPr lang="en" altLang="ru-RU" sz="1800" b="1" u="sng" dirty="0" err="1">
                <a:solidFill>
                  <a:srgbClr val="8F7BD7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cdto.wiki</a:t>
            </a:r>
            <a:r>
              <a:rPr lang="ru-RU" altLang="ru-RU" sz="1800" b="1" dirty="0">
                <a:solidFill>
                  <a:srgbClr val="8F7BD7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altLang="ru-RU" sz="1800" dirty="0">
                <a:solidFill>
                  <a:srgbClr val="8F7BD7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Цифровая зрелость. Методология оценки цифровой зрелости организации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64E09CB3-5546-4B70-AA0A-DED15B322FF2}"/>
              </a:ext>
            </a:extLst>
          </p:cNvPr>
          <p:cNvSpPr/>
          <p:nvPr/>
        </p:nvSpPr>
        <p:spPr>
          <a:xfrm>
            <a:off x="0" y="2415399"/>
            <a:ext cx="12192000" cy="2549462"/>
          </a:xfrm>
          <a:prstGeom prst="rect">
            <a:avLst/>
          </a:prstGeom>
          <a:solidFill>
            <a:srgbClr val="41C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 descr="map_Russia-1.png">
            <a:extLst>
              <a:ext uri="{FF2B5EF4-FFF2-40B4-BE49-F238E27FC236}">
                <a16:creationId xmlns="" xmlns:a16="http://schemas.microsoft.com/office/drawing/2014/main" id="{D7E59C5E-F2FE-4763-A336-971E022E5A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</a:blip>
          <a:stretch>
            <a:fillRect/>
          </a:stretch>
        </p:blipFill>
        <p:spPr>
          <a:xfrm>
            <a:off x="2916619" y="2190568"/>
            <a:ext cx="4976553" cy="2977005"/>
          </a:xfrm>
          <a:prstGeom prst="rect">
            <a:avLst/>
          </a:prstGeom>
        </p:spPr>
      </p:pic>
      <p:sp>
        <p:nvSpPr>
          <p:cNvPr id="18" name="Название 1">
            <a:extLst>
              <a:ext uri="{FF2B5EF4-FFF2-40B4-BE49-F238E27FC236}">
                <a16:creationId xmlns="" xmlns:a16="http://schemas.microsoft.com/office/drawing/2014/main" id="{1CBFD1D1-4F23-41D7-BCE8-CABDC64DD3C8}"/>
              </a:ext>
            </a:extLst>
          </p:cNvPr>
          <p:cNvSpPr txBox="1">
            <a:spLocks/>
          </p:cNvSpPr>
          <p:nvPr/>
        </p:nvSpPr>
        <p:spPr bwMode="auto">
          <a:xfrm>
            <a:off x="484707" y="3470405"/>
            <a:ext cx="2286345" cy="43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8" name="Название 1">
            <a:extLst>
              <a:ext uri="{FF2B5EF4-FFF2-40B4-BE49-F238E27FC236}">
                <a16:creationId xmlns="" xmlns:a16="http://schemas.microsoft.com/office/drawing/2014/main" id="{443144A8-0FE5-3F44-A206-C3DF0F8F1627}"/>
              </a:ext>
            </a:extLst>
          </p:cNvPr>
          <p:cNvSpPr txBox="1">
            <a:spLocks/>
          </p:cNvSpPr>
          <p:nvPr/>
        </p:nvSpPr>
        <p:spPr bwMode="auto">
          <a:xfrm>
            <a:off x="2864433" y="4427730"/>
            <a:ext cx="8051396" cy="43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b="1" dirty="0">
                <a:solidFill>
                  <a:schemeClr val="bg1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ИТОГ ИЗМЕРЕНИЯ – ИНДЕКС ЦИФРОВОЙ ЗРЕЛОСТИ СУБЪЕКТА </a:t>
            </a:r>
          </a:p>
        </p:txBody>
      </p:sp>
      <p:sp>
        <p:nvSpPr>
          <p:cNvPr id="19" name="Название 1">
            <a:extLst>
              <a:ext uri="{FF2B5EF4-FFF2-40B4-BE49-F238E27FC236}">
                <a16:creationId xmlns="" xmlns:a16="http://schemas.microsoft.com/office/drawing/2014/main" id="{68E6F24A-E5D7-4E25-A05F-13E9471A3D55}"/>
              </a:ext>
            </a:extLst>
          </p:cNvPr>
          <p:cNvSpPr txBox="1">
            <a:spLocks/>
          </p:cNvSpPr>
          <p:nvPr/>
        </p:nvSpPr>
        <p:spPr bwMode="auto">
          <a:xfrm>
            <a:off x="2141265" y="5728696"/>
            <a:ext cx="2884601" cy="41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Что считаем?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C19238B-1DAD-4A39-BBD6-74B1F47DD238}"/>
              </a:ext>
            </a:extLst>
          </p:cNvPr>
          <p:cNvSpPr/>
          <p:nvPr/>
        </p:nvSpPr>
        <p:spPr>
          <a:xfrm>
            <a:off x="4829998" y="5373398"/>
            <a:ext cx="6892505" cy="1076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latin typeface="PT Sans" panose="020B05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уровень цифровой трансформации субъекта (в перспективе – муниципалитета)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latin typeface="PT Sans" panose="020B05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цифровая зрелость для потребителя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latin typeface="PT Sans" panose="020B05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мотивирующий мониторинг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DA942D7-ED7E-4CC1-A6B5-0688F1D987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2508" y="2700734"/>
            <a:ext cx="690744" cy="6907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2E99E27-939C-4C67-ABDD-BA656D99BB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94000" y="2754202"/>
            <a:ext cx="583808" cy="5838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1CA1590-EBB4-46E5-BDC9-0C23F58BE0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20669" y="2754202"/>
            <a:ext cx="583808" cy="5838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D43F8E7-0842-4D3D-8BAA-871D65FBFD7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49937" y="2749525"/>
            <a:ext cx="593162" cy="593162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7460F515-8ED8-4372-ADA1-6CEE1E69F915}"/>
              </a:ext>
            </a:extLst>
          </p:cNvPr>
          <p:cNvSpPr/>
          <p:nvPr/>
        </p:nvSpPr>
        <p:spPr>
          <a:xfrm>
            <a:off x="2823407" y="3470405"/>
            <a:ext cx="2231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Процессы</a:t>
            </a:r>
            <a:b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услуги</a:t>
            </a:r>
            <a:endParaRPr lang="ru-RU" sz="16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419271E5-7916-4216-844B-0586082F79EB}"/>
              </a:ext>
            </a:extLst>
          </p:cNvPr>
          <p:cNvSpPr/>
          <p:nvPr/>
        </p:nvSpPr>
        <p:spPr>
          <a:xfrm>
            <a:off x="5549916" y="3470405"/>
            <a:ext cx="10374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Данные</a:t>
            </a:r>
            <a:endParaRPr lang="ru-RU" sz="16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9C9B636-18CC-4FD1-BBEA-8AF255778E9F}"/>
              </a:ext>
            </a:extLst>
          </p:cNvPr>
          <p:cNvSpPr/>
          <p:nvPr/>
        </p:nvSpPr>
        <p:spPr>
          <a:xfrm>
            <a:off x="7714498" y="3470405"/>
            <a:ext cx="1396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  <a:endParaRPr lang="ru-RU" sz="16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7432ED8D-7EFA-46D8-9A0F-771115D8971A}"/>
              </a:ext>
            </a:extLst>
          </p:cNvPr>
          <p:cNvSpPr/>
          <p:nvPr/>
        </p:nvSpPr>
        <p:spPr>
          <a:xfrm>
            <a:off x="10114048" y="3470405"/>
            <a:ext cx="971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Кадры </a:t>
            </a:r>
            <a:endParaRPr lang="ru-RU" sz="16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12AFAB2-0757-44A0-9907-90B08549510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26208" y="4243341"/>
            <a:ext cx="561123" cy="5611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C2D2A8BB-06DE-49BA-8C7D-5DC4A60138C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44411" y="2641331"/>
            <a:ext cx="690744" cy="69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трелка вправо 18">
            <a:extLst>
              <a:ext uri="{FF2B5EF4-FFF2-40B4-BE49-F238E27FC236}">
                <a16:creationId xmlns="" xmlns:a16="http://schemas.microsoft.com/office/drawing/2014/main" id="{14D66D3D-75D4-4758-A959-DD0192375784}"/>
              </a:ext>
            </a:extLst>
          </p:cNvPr>
          <p:cNvSpPr/>
          <p:nvPr/>
        </p:nvSpPr>
        <p:spPr>
          <a:xfrm>
            <a:off x="0" y="2411808"/>
            <a:ext cx="12192000" cy="3389987"/>
          </a:xfrm>
          <a:prstGeom prst="rightArrow">
            <a:avLst>
              <a:gd name="adj1" fmla="val 50000"/>
              <a:gd name="adj2" fmla="val 33274"/>
            </a:avLst>
          </a:prstGeom>
          <a:solidFill>
            <a:srgbClr val="CCE5FD">
              <a:alpha val="5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EC36569C-C773-440D-8CFB-7D726A7FF125}"/>
              </a:ext>
            </a:extLst>
          </p:cNvPr>
          <p:cNvSpPr/>
          <p:nvPr/>
        </p:nvSpPr>
        <p:spPr>
          <a:xfrm>
            <a:off x="6529205" y="4433148"/>
            <a:ext cx="2951063" cy="20443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cs typeface="Arial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92F2612C-964D-4AF6-9915-E3158DCFEC51}"/>
              </a:ext>
            </a:extLst>
          </p:cNvPr>
          <p:cNvSpPr/>
          <p:nvPr/>
        </p:nvSpPr>
        <p:spPr>
          <a:xfrm>
            <a:off x="2571300" y="4433169"/>
            <a:ext cx="2951063" cy="20443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cs typeface="Arial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9160E779-55C4-4227-8C67-8A4C2965CD33}"/>
              </a:ext>
            </a:extLst>
          </p:cNvPr>
          <p:cNvSpPr/>
          <p:nvPr/>
        </p:nvSpPr>
        <p:spPr>
          <a:xfrm>
            <a:off x="8285499" y="1859648"/>
            <a:ext cx="2951063" cy="20443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cs typeface="Arial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87772333-F110-4794-B2C7-6BAD6D53662D}"/>
              </a:ext>
            </a:extLst>
          </p:cNvPr>
          <p:cNvSpPr/>
          <p:nvPr/>
        </p:nvSpPr>
        <p:spPr>
          <a:xfrm>
            <a:off x="4524711" y="1859648"/>
            <a:ext cx="2951063" cy="20443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cs typeface="Arial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FEE08494-9265-4D39-85A0-B57F947A7AD3}"/>
              </a:ext>
            </a:extLst>
          </p:cNvPr>
          <p:cNvSpPr/>
          <p:nvPr/>
        </p:nvSpPr>
        <p:spPr>
          <a:xfrm>
            <a:off x="620222" y="1870208"/>
            <a:ext cx="2951063" cy="20443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cs typeface="Arial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947" y="279009"/>
            <a:ext cx="488949" cy="537092"/>
          </a:xfrm>
          <a:prstGeom prst="rect">
            <a:avLst/>
          </a:prstGeom>
        </p:spPr>
      </p:pic>
      <p:sp>
        <p:nvSpPr>
          <p:cNvPr id="30" name="Название 1">
            <a:extLst>
              <a:ext uri="{FF2B5EF4-FFF2-40B4-BE49-F238E27FC236}">
                <a16:creationId xmlns="" xmlns:a16="http://schemas.microsoft.com/office/drawing/2014/main" id="{443144A8-0FE5-3F44-A206-C3DF0F8F1627}"/>
              </a:ext>
            </a:extLst>
          </p:cNvPr>
          <p:cNvSpPr txBox="1">
            <a:spLocks/>
          </p:cNvSpPr>
          <p:nvPr/>
        </p:nvSpPr>
        <p:spPr bwMode="auto">
          <a:xfrm>
            <a:off x="793751" y="397948"/>
            <a:ext cx="10272183" cy="4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</a:rPr>
              <a:t>Цифровая трансформация системы образования предполагает действия по 5 направлениям:</a:t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</a:rPr>
            </a:b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</a:endParaRPr>
          </a:p>
        </p:txBody>
      </p:sp>
      <p:sp>
        <p:nvSpPr>
          <p:cNvPr id="25" name="Объект 2">
            <a:extLst>
              <a:ext uri="{FF2B5EF4-FFF2-40B4-BE49-F238E27FC236}">
                <a16:creationId xmlns="" xmlns:a16="http://schemas.microsoft.com/office/drawing/2014/main" id="{24EB44DC-A88E-4A2B-A817-277974592531}"/>
              </a:ext>
            </a:extLst>
          </p:cNvPr>
          <p:cNvSpPr txBox="1">
            <a:spLocks/>
          </p:cNvSpPr>
          <p:nvPr/>
        </p:nvSpPr>
        <p:spPr bwMode="auto">
          <a:xfrm>
            <a:off x="620221" y="2265779"/>
            <a:ext cx="2951064" cy="1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Формирование современной инфраструктуры образовательных организаций 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200" dirty="0">
                <a:solidFill>
                  <a:prstClr val="black"/>
                </a:solidFill>
                <a:latin typeface="Montserrat" pitchFamily="2" charset="-52"/>
              </a:rPr>
              <a:t>(компьютерные классы, средства визуализации, Интернет и др.)</a:t>
            </a:r>
            <a:endParaRPr lang="ru-RU" sz="1600" dirty="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DDCD401-679E-4F0F-A5EB-CCA24E214223}"/>
              </a:ext>
            </a:extLst>
          </p:cNvPr>
          <p:cNvSpPr/>
          <p:nvPr/>
        </p:nvSpPr>
        <p:spPr>
          <a:xfrm>
            <a:off x="4524710" y="2299426"/>
            <a:ext cx="2951063" cy="153887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Реализация</a:t>
            </a:r>
            <a:br>
              <a:rPr lang="ru-RU" sz="14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в электронной </a:t>
            </a:r>
            <a:r>
              <a:rPr lang="en-US" sz="1400" dirty="0">
                <a:solidFill>
                  <a:prstClr val="black"/>
                </a:solidFill>
                <a:latin typeface="Montserrat" pitchFamily="2" charset="-52"/>
              </a:rPr>
              <a:t/>
            </a:r>
            <a:br>
              <a:rPr lang="en-US" sz="14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форме услуг</a:t>
            </a:r>
            <a:r>
              <a:rPr lang="en-US" sz="1400" dirty="0">
                <a:solidFill>
                  <a:prstClr val="black"/>
                </a:solidFill>
                <a:latin typeface="Montserrat" pitchFamily="2" charset="-52"/>
              </a:rPr>
              <a:t/>
            </a:r>
            <a:br>
              <a:rPr lang="en-US" sz="14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в сфере образования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Montserrat" pitchFamily="2" charset="-52"/>
              </a:rPr>
              <a:t>(запись в школу,  на участие </a:t>
            </a:r>
            <a:br>
              <a:rPr lang="ru-RU" sz="12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200" dirty="0">
                <a:solidFill>
                  <a:prstClr val="black"/>
                </a:solidFill>
                <a:latin typeface="Montserrat" pitchFamily="2" charset="-52"/>
              </a:rPr>
              <a:t>в ГИА, отслеживание текущей успеваемости и др.)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3312D3A-C0DA-492F-A579-7A6D049924A8}"/>
              </a:ext>
            </a:extLst>
          </p:cNvPr>
          <p:cNvSpPr/>
          <p:nvPr/>
        </p:nvSpPr>
        <p:spPr>
          <a:xfrm>
            <a:off x="8285499" y="2366935"/>
            <a:ext cx="2951063" cy="153887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Реализация</a:t>
            </a:r>
            <a:br>
              <a:rPr lang="ru-RU" sz="14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в электронной форме функций</a:t>
            </a:r>
            <a:r>
              <a:rPr lang="en-US" sz="1400" dirty="0">
                <a:solidFill>
                  <a:prstClr val="black"/>
                </a:solidFill>
                <a:latin typeface="Montserrat" pitchFamily="2" charset="-52"/>
              </a:rPr>
              <a:t/>
            </a:r>
            <a:br>
              <a:rPr lang="en-US" sz="14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в сфере образования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Montserrat" pitchFamily="2" charset="-52"/>
              </a:rPr>
              <a:t>(реестры кадров, </a:t>
            </a:r>
            <a:br>
              <a:rPr lang="ru-RU" sz="12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200" dirty="0">
                <a:solidFill>
                  <a:prstClr val="black"/>
                </a:solidFill>
                <a:latin typeface="Montserrat" pitchFamily="2" charset="-52"/>
              </a:rPr>
              <a:t>контингента, электронный журнал и дневник и др.)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C07133C-CE42-416A-B7C9-D3BDF1EC1D4B}"/>
              </a:ext>
            </a:extLst>
          </p:cNvPr>
          <p:cNvSpPr/>
          <p:nvPr/>
        </p:nvSpPr>
        <p:spPr>
          <a:xfrm>
            <a:off x="2571299" y="5023323"/>
            <a:ext cx="2951063" cy="129265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Современное управление</a:t>
            </a:r>
            <a:br>
              <a:rPr lang="ru-RU" sz="14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на основе данных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Montserrat" pitchFamily="2" charset="-52"/>
              </a:rPr>
              <a:t>(типовые сайты, мониторинг использования оборудования, автоматизированная подготовка отчетов и др.)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7C7D454-668D-4BA4-AD85-81C0F4F8D8F6}"/>
              </a:ext>
            </a:extLst>
          </p:cNvPr>
          <p:cNvSpPr/>
          <p:nvPr/>
        </p:nvSpPr>
        <p:spPr>
          <a:xfrm>
            <a:off x="6529205" y="4812496"/>
            <a:ext cx="2951063" cy="156965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Подготовка кадров</a:t>
            </a:r>
            <a:br>
              <a:rPr lang="ru-RU" sz="14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для работы</a:t>
            </a:r>
            <a:r>
              <a:rPr lang="en-US" sz="1400" dirty="0">
                <a:solidFill>
                  <a:prstClr val="black"/>
                </a:solidFill>
                <a:latin typeface="Montserrat" pitchFamily="2" charset="-52"/>
              </a:rPr>
              <a:t/>
            </a:r>
            <a:br>
              <a:rPr lang="en-US" sz="14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в цифровой образовательной</a:t>
            </a:r>
            <a:br>
              <a:rPr lang="ru-RU" sz="14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среде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Montserrat" pitchFamily="2" charset="-52"/>
              </a:rPr>
              <a:t>(работа с региональными РЦТ, повышение квалификации и др.)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D8CDF576-C8E1-44CC-B405-8F3CBB58E09C}"/>
              </a:ext>
            </a:extLst>
          </p:cNvPr>
          <p:cNvSpPr/>
          <p:nvPr/>
        </p:nvSpPr>
        <p:spPr>
          <a:xfrm>
            <a:off x="1760582" y="1588626"/>
            <a:ext cx="577609" cy="577609"/>
          </a:xfrm>
          <a:prstGeom prst="ellipse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947131DC-30F8-40D4-8A67-73CFF25953C2}"/>
              </a:ext>
            </a:extLst>
          </p:cNvPr>
          <p:cNvSpPr/>
          <p:nvPr/>
        </p:nvSpPr>
        <p:spPr>
          <a:xfrm>
            <a:off x="5711436" y="1581404"/>
            <a:ext cx="577609" cy="577609"/>
          </a:xfrm>
          <a:prstGeom prst="ellipse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7E750963-2366-4202-A710-22CF37F0FF03}"/>
              </a:ext>
            </a:extLst>
          </p:cNvPr>
          <p:cNvSpPr/>
          <p:nvPr/>
        </p:nvSpPr>
        <p:spPr>
          <a:xfrm>
            <a:off x="9480268" y="1555581"/>
            <a:ext cx="577609" cy="577609"/>
          </a:xfrm>
          <a:prstGeom prst="ellipse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60131FAD-E687-4691-A412-5C639764D732}"/>
              </a:ext>
            </a:extLst>
          </p:cNvPr>
          <p:cNvSpPr/>
          <p:nvPr/>
        </p:nvSpPr>
        <p:spPr>
          <a:xfrm>
            <a:off x="3758025" y="4192884"/>
            <a:ext cx="577609" cy="577609"/>
          </a:xfrm>
          <a:prstGeom prst="ellipse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D99F45F2-80D9-43CE-B75E-73AF5C4DAF24}"/>
              </a:ext>
            </a:extLst>
          </p:cNvPr>
          <p:cNvSpPr/>
          <p:nvPr/>
        </p:nvSpPr>
        <p:spPr>
          <a:xfrm>
            <a:off x="7687906" y="4150804"/>
            <a:ext cx="577609" cy="577609"/>
          </a:xfrm>
          <a:prstGeom prst="ellipse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Номер слайда 4"/>
          <p:cNvSpPr txBox="1">
            <a:spLocks/>
          </p:cNvSpPr>
          <p:nvPr/>
        </p:nvSpPr>
        <p:spPr>
          <a:xfrm>
            <a:off x="11450385" y="6358770"/>
            <a:ext cx="598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0B7B6-909C-4269-89F9-0326688F66C7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PT Sans" pitchFamily="34" charset="-52"/>
                <a:cs typeface="Times New Roman" pitchFamily="18" charset="0"/>
              </a:rPr>
              <a:pPr/>
              <a:t>3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PT Sans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82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азвание 1">
            <a:extLst>
              <a:ext uri="{FF2B5EF4-FFF2-40B4-BE49-F238E27FC236}">
                <a16:creationId xmlns="" xmlns:a16="http://schemas.microsoft.com/office/drawing/2014/main" id="{7125AFC5-B0D5-944C-9BD6-17D4E3699AAB}"/>
              </a:ext>
            </a:extLst>
          </p:cNvPr>
          <p:cNvSpPr txBox="1">
            <a:spLocks/>
          </p:cNvSpPr>
          <p:nvPr/>
        </p:nvSpPr>
        <p:spPr bwMode="auto">
          <a:xfrm>
            <a:off x="682020" y="1236901"/>
            <a:ext cx="4598640" cy="7061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8F7BD7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В российских школах </a:t>
            </a:r>
            <a:br>
              <a:rPr lang="ru-RU" altLang="ru-RU" sz="1800" b="1" dirty="0">
                <a:solidFill>
                  <a:srgbClr val="8F7BD7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altLang="ru-RU" sz="1800" b="1" dirty="0">
                <a:solidFill>
                  <a:srgbClr val="8F7BD7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817 тыс. учебных кабинетов</a:t>
            </a:r>
          </a:p>
        </p:txBody>
      </p:sp>
      <p:sp>
        <p:nvSpPr>
          <p:cNvPr id="35845" name="Title 1">
            <a:extLst>
              <a:ext uri="{FF2B5EF4-FFF2-40B4-BE49-F238E27FC236}">
                <a16:creationId xmlns="" xmlns:a16="http://schemas.microsoft.com/office/drawing/2014/main" id="{2730D004-C0DD-4746-9C53-0A1DAD28A173}"/>
              </a:ext>
            </a:extLst>
          </p:cNvPr>
          <p:cNvSpPr txBox="1">
            <a:spLocks/>
          </p:cNvSpPr>
          <p:nvPr/>
        </p:nvSpPr>
        <p:spPr bwMode="auto">
          <a:xfrm>
            <a:off x="9535585" y="152401"/>
            <a:ext cx="2366433" cy="4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2615" tIns="66313" rIns="132615" bIns="66313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chemeClr val="bg1"/>
                </a:solidFill>
                <a:latin typeface="PT Sans" panose="020B05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МИНИСТЕРСТВО</a:t>
            </a:r>
            <a:r>
              <a:rPr lang="en-US" altLang="ru-RU" sz="900" b="1" dirty="0">
                <a:solidFill>
                  <a:schemeClr val="bg1"/>
                </a:solidFill>
                <a:latin typeface="PT Sans" panose="020B05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altLang="ru-RU" sz="900" b="1" dirty="0">
                <a:solidFill>
                  <a:schemeClr val="bg1"/>
                </a:solidFill>
                <a:latin typeface="PT Sans" panose="020B05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ПРОСВЕЩЕНИЯ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chemeClr val="bg1"/>
                </a:solidFill>
                <a:latin typeface="PT Sans" panose="020B05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РОССИЙСКЙ ФЕДЕРАЦИИ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947" y="279009"/>
            <a:ext cx="488949" cy="537092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EA650514-16D5-C04A-B155-A3313390B6DD}"/>
              </a:ext>
            </a:extLst>
          </p:cNvPr>
          <p:cNvSpPr/>
          <p:nvPr/>
        </p:nvSpPr>
        <p:spPr>
          <a:xfrm>
            <a:off x="1775460" y="2491740"/>
            <a:ext cx="3733800" cy="25083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9170" eaLnBrk="0" fontAlgn="base" hangingPunct="0">
              <a:spcBef>
                <a:spcPts val="2400"/>
              </a:spcBef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10% - 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беспроводными точками доступа к сети «Интернет»</a:t>
            </a:r>
          </a:p>
          <a:p>
            <a:pPr defTabSz="1219170" eaLnBrk="0" fontAlgn="base" hangingPunct="0">
              <a:spcBef>
                <a:spcPts val="2400"/>
              </a:spcBef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38% - 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проекционным оборудованием </a:t>
            </a:r>
          </a:p>
          <a:p>
            <a:pPr defTabSz="1219170" eaLnBrk="0" fontAlgn="base" hangingPunct="0">
              <a:spcBef>
                <a:spcPts val="2400"/>
              </a:spcBef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12% - 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электронными досками/интерактивными панелями</a:t>
            </a:r>
          </a:p>
          <a:p>
            <a:pPr defTabSz="1219170" eaLnBrk="0" fontAlgn="base" hangingPunct="0">
              <a:spcBef>
                <a:spcPts val="2400"/>
              </a:spcBef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7% - 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камерой, направленной на доску, </a:t>
            </a:r>
            <a:b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возможностью трансляции урока</a:t>
            </a:r>
          </a:p>
        </p:txBody>
      </p:sp>
      <p:sp>
        <p:nvSpPr>
          <p:cNvPr id="37" name="Название 1">
            <a:extLst>
              <a:ext uri="{FF2B5EF4-FFF2-40B4-BE49-F238E27FC236}">
                <a16:creationId xmlns="" xmlns:a16="http://schemas.microsoft.com/office/drawing/2014/main" id="{443144A8-0FE5-3F44-A206-C3DF0F8F1627}"/>
              </a:ext>
            </a:extLst>
          </p:cNvPr>
          <p:cNvSpPr txBox="1">
            <a:spLocks/>
          </p:cNvSpPr>
          <p:nvPr/>
        </p:nvSpPr>
        <p:spPr bwMode="auto">
          <a:xfrm>
            <a:off x="793751" y="381014"/>
            <a:ext cx="9867900" cy="37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Инфраструктура сегодня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99CC0283-759C-6C4E-A36E-9F3969A379BB}"/>
              </a:ext>
            </a:extLst>
          </p:cNvPr>
          <p:cNvSpPr/>
          <p:nvPr/>
        </p:nvSpPr>
        <p:spPr>
          <a:xfrm>
            <a:off x="11732775" y="6521837"/>
            <a:ext cx="459224" cy="32829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300" dirty="0">
                <a:solidFill>
                  <a:schemeClr val="bg1"/>
                </a:solidFill>
                <a:latin typeface="Montserrat" pitchFamily="2" charset="-52"/>
              </a:rPr>
              <a:t>8</a:t>
            </a:r>
            <a:endParaRPr lang="ru-RU" sz="7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87037" y="1933694"/>
            <a:ext cx="1967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Из них оснащены: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EA650514-16D5-C04A-B155-A3313390B6DD}"/>
              </a:ext>
            </a:extLst>
          </p:cNvPr>
          <p:cNvSpPr/>
          <p:nvPr/>
        </p:nvSpPr>
        <p:spPr>
          <a:xfrm>
            <a:off x="7376160" y="2522220"/>
            <a:ext cx="3482340" cy="21544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9170" eaLnBrk="0" fontAlgn="base" hangingPunct="0">
              <a:spcBef>
                <a:spcPts val="2400"/>
              </a:spcBef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6% 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имеют систему ВКС</a:t>
            </a:r>
          </a:p>
          <a:p>
            <a:pPr defTabSz="1219170" eaLnBrk="0" fontAlgn="base" hangingPunct="0">
              <a:spcBef>
                <a:spcPts val="2400"/>
              </a:spcBef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19,9% 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имеют серверное оборудование (разных годов выпуска и комплектаций)</a:t>
            </a:r>
          </a:p>
          <a:p>
            <a:pPr defTabSz="1219170" eaLnBrk="0" fontAlgn="base" hangingPunct="0">
              <a:spcBef>
                <a:spcPts val="2400"/>
              </a:spcBef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20% 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школ получили новые комплекты оборудования в рамках федерального проекта «Цифровая образовательная среда» в 2019-2020 годах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402037" y="1956554"/>
            <a:ext cx="889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Из них:</a:t>
            </a:r>
          </a:p>
        </p:txBody>
      </p:sp>
      <p:sp>
        <p:nvSpPr>
          <p:cNvPr id="52" name="Название 1">
            <a:extLst>
              <a:ext uri="{FF2B5EF4-FFF2-40B4-BE49-F238E27FC236}">
                <a16:creationId xmlns="" xmlns:a16="http://schemas.microsoft.com/office/drawing/2014/main" id="{7125AFC5-B0D5-944C-9BD6-17D4E3699AAB}"/>
              </a:ext>
            </a:extLst>
          </p:cNvPr>
          <p:cNvSpPr txBox="1">
            <a:spLocks/>
          </p:cNvSpPr>
          <p:nvPr/>
        </p:nvSpPr>
        <p:spPr bwMode="auto">
          <a:xfrm>
            <a:off x="6343680" y="1221661"/>
            <a:ext cx="4088100" cy="6680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41C36C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В России </a:t>
            </a:r>
            <a:br>
              <a:rPr lang="ru-RU" altLang="ru-RU" sz="1800" b="1" dirty="0">
                <a:solidFill>
                  <a:srgbClr val="41C36C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altLang="ru-RU" sz="1800" b="1" dirty="0">
                <a:solidFill>
                  <a:srgbClr val="41C36C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42 тысячи школ</a:t>
            </a:r>
          </a:p>
        </p:txBody>
      </p:sp>
      <p:pic>
        <p:nvPicPr>
          <p:cNvPr id="59" name="Рисунок 58" descr="Рисуно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80078" y="3802380"/>
            <a:ext cx="560802" cy="560802"/>
          </a:xfrm>
          <a:prstGeom prst="rect">
            <a:avLst/>
          </a:prstGeom>
        </p:spPr>
      </p:pic>
      <p:pic>
        <p:nvPicPr>
          <p:cNvPr id="60" name="Рисунок 59" descr="Рисунок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54162" y="2380510"/>
            <a:ext cx="548595" cy="542499"/>
          </a:xfrm>
          <a:prstGeom prst="rect">
            <a:avLst/>
          </a:prstGeom>
        </p:spPr>
      </p:pic>
      <p:pic>
        <p:nvPicPr>
          <p:cNvPr id="61" name="Рисунок 60" descr="Рисунок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2928" y="3142503"/>
            <a:ext cx="481544" cy="359634"/>
          </a:xfrm>
          <a:prstGeom prst="rect">
            <a:avLst/>
          </a:prstGeom>
        </p:spPr>
      </p:pic>
      <p:pic>
        <p:nvPicPr>
          <p:cNvPr id="62" name="Рисунок 61" descr="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3430" y="2383884"/>
            <a:ext cx="681990" cy="564103"/>
          </a:xfrm>
          <a:prstGeom prst="rect">
            <a:avLst/>
          </a:prstGeom>
        </p:spPr>
      </p:pic>
      <p:pic>
        <p:nvPicPr>
          <p:cNvPr id="63" name="Рисунок 62" descr="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3410" y="3033690"/>
            <a:ext cx="605790" cy="525307"/>
          </a:xfrm>
          <a:prstGeom prst="rect">
            <a:avLst/>
          </a:prstGeom>
        </p:spPr>
      </p:pic>
      <p:pic>
        <p:nvPicPr>
          <p:cNvPr id="64" name="Рисунок 63" descr="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4810" y="3764287"/>
            <a:ext cx="679170" cy="570503"/>
          </a:xfrm>
          <a:prstGeom prst="rect">
            <a:avLst/>
          </a:prstGeom>
        </p:spPr>
      </p:pic>
      <p:pic>
        <p:nvPicPr>
          <p:cNvPr id="65" name="Рисунок 64" descr="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3784" y="4523347"/>
            <a:ext cx="486796" cy="399173"/>
          </a:xfrm>
          <a:prstGeom prst="rect">
            <a:avLst/>
          </a:prstGeom>
        </p:spPr>
      </p:pic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8DAF1F09-787C-1341-BB07-9887E6C9289F}"/>
              </a:ext>
            </a:extLst>
          </p:cNvPr>
          <p:cNvSpPr/>
          <p:nvPr/>
        </p:nvSpPr>
        <p:spPr>
          <a:xfrm>
            <a:off x="793866" y="5372971"/>
            <a:ext cx="10582794" cy="9592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595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60958" rIns="121917" bIns="60958" rtlCol="0" anchor="ctr"/>
          <a:lstStyle/>
          <a:p>
            <a:pPr indent="-285750">
              <a:spcBef>
                <a:spcPct val="0"/>
              </a:spcBef>
            </a:pPr>
            <a:r>
              <a:rPr lang="ru-RU" sz="1400" b="1" dirty="0">
                <a:solidFill>
                  <a:srgbClr val="FF5952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Только 31% школ имеют подключение к сети «Интернет» более 50 </a:t>
            </a:r>
            <a:r>
              <a:rPr lang="ru-RU" sz="1400" b="1" dirty="0" err="1">
                <a:solidFill>
                  <a:srgbClr val="FF5952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мбит</a:t>
            </a:r>
            <a:r>
              <a:rPr lang="ru-RU" sz="1400" b="1" dirty="0">
                <a:solidFill>
                  <a:srgbClr val="FF5952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/сек. </a:t>
            </a:r>
            <a:br>
              <a:rPr lang="ru-RU" sz="1400" b="1" dirty="0">
                <a:solidFill>
                  <a:srgbClr val="FF5952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dirty="0">
                <a:solidFill>
                  <a:srgbClr val="FF5952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(Росстат, данные за 2019 г.)</a:t>
            </a:r>
          </a:p>
        </p:txBody>
      </p:sp>
      <p:sp>
        <p:nvSpPr>
          <p:cNvPr id="21" name="Номер слайда 4"/>
          <p:cNvSpPr txBox="1">
            <a:spLocks/>
          </p:cNvSpPr>
          <p:nvPr/>
        </p:nvSpPr>
        <p:spPr>
          <a:xfrm>
            <a:off x="11450385" y="6358770"/>
            <a:ext cx="598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0B7B6-909C-4269-89F9-0326688F66C7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PT Sans" pitchFamily="34" charset="-52"/>
                <a:cs typeface="Times New Roman" pitchFamily="18" charset="0"/>
              </a:rPr>
              <a:pPr/>
              <a:t>4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PT Sans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80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8E1CB32-7C40-46F3-8B53-9120C903D7FF}"/>
              </a:ext>
            </a:extLst>
          </p:cNvPr>
          <p:cNvSpPr/>
          <p:nvPr/>
        </p:nvSpPr>
        <p:spPr>
          <a:xfrm>
            <a:off x="0" y="3696521"/>
            <a:ext cx="12192000" cy="3161480"/>
          </a:xfrm>
          <a:prstGeom prst="rect">
            <a:avLst/>
          </a:prstGeom>
          <a:solidFill>
            <a:srgbClr val="41C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7E6918B-F69B-49B1-A116-FDC6B2D0D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5946" y="3704360"/>
            <a:ext cx="5637480" cy="3161480"/>
          </a:xfrm>
          <a:prstGeom prst="rect">
            <a:avLst/>
          </a:prstGeom>
        </p:spPr>
      </p:pic>
      <p:sp>
        <p:nvSpPr>
          <p:cNvPr id="54" name="Овал 53">
            <a:extLst>
              <a:ext uri="{FF2B5EF4-FFF2-40B4-BE49-F238E27FC236}">
                <a16:creationId xmlns="" xmlns:a16="http://schemas.microsoft.com/office/drawing/2014/main" id="{FC5DB167-8574-41D9-983C-A6975ADF5E79}"/>
              </a:ext>
            </a:extLst>
          </p:cNvPr>
          <p:cNvSpPr/>
          <p:nvPr/>
        </p:nvSpPr>
        <p:spPr>
          <a:xfrm>
            <a:off x="4533494" y="880590"/>
            <a:ext cx="2462671" cy="2462671"/>
          </a:xfrm>
          <a:prstGeom prst="ellipse">
            <a:avLst/>
          </a:prstGeom>
          <a:solidFill>
            <a:srgbClr val="CCE5FD">
              <a:alpha val="5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39" name="Название 1">
            <a:extLst>
              <a:ext uri="{FF2B5EF4-FFF2-40B4-BE49-F238E27FC236}">
                <a16:creationId xmlns="" xmlns:a16="http://schemas.microsoft.com/office/drawing/2014/main" id="{443144A8-0FE5-3F44-A206-C3DF0F8F1627}"/>
              </a:ext>
            </a:extLst>
          </p:cNvPr>
          <p:cNvSpPr txBox="1">
            <a:spLocks/>
          </p:cNvSpPr>
          <p:nvPr/>
        </p:nvSpPr>
        <p:spPr bwMode="auto">
          <a:xfrm>
            <a:off x="793752" y="336559"/>
            <a:ext cx="9784869" cy="64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</a:rPr>
              <a:t>Услуги в электронном виде для граждан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693" y="336165"/>
            <a:ext cx="603696" cy="663137"/>
          </a:xfrm>
          <a:prstGeom prst="rect">
            <a:avLst/>
          </a:prstGeom>
        </p:spPr>
      </p:pic>
      <p:pic>
        <p:nvPicPr>
          <p:cNvPr id="56" name="Рисунок 55" descr="noun_archive_192478.png">
            <a:extLst>
              <a:ext uri="{FF2B5EF4-FFF2-40B4-BE49-F238E27FC236}">
                <a16:creationId xmlns="" xmlns:a16="http://schemas.microsoft.com/office/drawing/2014/main" id="{013BEF3B-E30D-4026-AD63-F09B75400FB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48754" y="1514980"/>
            <a:ext cx="1214141" cy="1214141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CCBECA24-6CCD-4DC9-A1C3-A352144DC983}"/>
              </a:ext>
            </a:extLst>
          </p:cNvPr>
          <p:cNvSpPr/>
          <p:nvPr/>
        </p:nvSpPr>
        <p:spPr>
          <a:xfrm>
            <a:off x="463641" y="1046581"/>
            <a:ext cx="3562500" cy="565308"/>
          </a:xfrm>
          <a:prstGeom prst="rect">
            <a:avLst/>
          </a:prstGeom>
          <a:noFill/>
          <a:ln>
            <a:noFill/>
          </a:ln>
        </p:spPr>
        <p:txBody>
          <a:bodyPr lIns="239994" tIns="239994" rIns="239994" bIns="239994" anchor="ctr" anchorCtr="0"/>
          <a:lstStyle/>
          <a:p>
            <a:pPr algn="r" defTabSz="1219170" eaLnBrk="0" fontAlgn="base" hangingPunct="0">
              <a:defRPr/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Зачисление детей на обучение </a:t>
            </a:r>
            <a:b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образовательным программам дошкольного образования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6E551214-BDDF-4BB5-BDC4-B29F8772C8E6}"/>
              </a:ext>
            </a:extLst>
          </p:cNvPr>
          <p:cNvSpPr/>
          <p:nvPr/>
        </p:nvSpPr>
        <p:spPr>
          <a:xfrm>
            <a:off x="861340" y="2816391"/>
            <a:ext cx="3164800" cy="531245"/>
          </a:xfrm>
          <a:prstGeom prst="rect">
            <a:avLst/>
          </a:prstGeom>
          <a:noFill/>
          <a:ln>
            <a:noFill/>
          </a:ln>
        </p:spPr>
        <p:txBody>
          <a:bodyPr lIns="239994" tIns="239994" rIns="239994" bIns="239994" anchor="ctr" anchorCtr="0"/>
          <a:lstStyle/>
          <a:p>
            <a:pPr algn="r" defTabSz="1219170" eaLnBrk="0" fontAlgn="base" hangingPunct="0">
              <a:defRPr/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Предоставление информации </a:t>
            </a:r>
            <a:b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 текущей успеваемости учащегося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0A3E022F-A92E-438B-AD84-A4553EF08C89}"/>
              </a:ext>
            </a:extLst>
          </p:cNvPr>
          <p:cNvSpPr/>
          <p:nvPr/>
        </p:nvSpPr>
        <p:spPr>
          <a:xfrm>
            <a:off x="793753" y="1890288"/>
            <a:ext cx="3223921" cy="692856"/>
          </a:xfrm>
          <a:prstGeom prst="rect">
            <a:avLst/>
          </a:prstGeom>
          <a:noFill/>
          <a:ln>
            <a:noFill/>
          </a:ln>
        </p:spPr>
        <p:txBody>
          <a:bodyPr lIns="239994" tIns="239994" rIns="239994" bIns="239994" anchor="ctr" anchorCtr="0"/>
          <a:lstStyle/>
          <a:p>
            <a:pPr algn="r" defTabSz="1219170" eaLnBrk="0" fontAlgn="base" hangingPunct="0">
              <a:defRPr/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Зачисление детей на обучение </a:t>
            </a:r>
            <a:b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образовательным программам начального, основного общего, среднего общего образования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48EEBB3D-3F45-4913-A6DF-7000D646E226}"/>
              </a:ext>
            </a:extLst>
          </p:cNvPr>
          <p:cNvSpPr/>
          <p:nvPr/>
        </p:nvSpPr>
        <p:spPr>
          <a:xfrm>
            <a:off x="7309797" y="986663"/>
            <a:ext cx="3631201" cy="531245"/>
          </a:xfrm>
          <a:prstGeom prst="rect">
            <a:avLst/>
          </a:prstGeom>
          <a:noFill/>
          <a:ln>
            <a:noFill/>
          </a:ln>
        </p:spPr>
        <p:txBody>
          <a:bodyPr lIns="239994" tIns="239994" rIns="239994" bIns="239994" anchor="ctr" anchorCtr="0"/>
          <a:lstStyle/>
          <a:p>
            <a:pPr defTabSz="1219170" eaLnBrk="0" fontAlgn="base" hangingPunct="0">
              <a:defRPr/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Запись на государственную итоговую аттестацию (далее – ГИА)</a:t>
            </a:r>
          </a:p>
        </p:txBody>
      </p:sp>
      <p:sp>
        <p:nvSpPr>
          <p:cNvPr id="61" name="Овал 60">
            <a:extLst>
              <a:ext uri="{FF2B5EF4-FFF2-40B4-BE49-F238E27FC236}">
                <a16:creationId xmlns="" xmlns:a16="http://schemas.microsoft.com/office/drawing/2014/main" id="{485ECC99-1E0C-4FD8-8734-3DE0130C932E}"/>
              </a:ext>
            </a:extLst>
          </p:cNvPr>
          <p:cNvSpPr/>
          <p:nvPr/>
        </p:nvSpPr>
        <p:spPr>
          <a:xfrm>
            <a:off x="3912795" y="1086316"/>
            <a:ext cx="149805" cy="149805"/>
          </a:xfrm>
          <a:prstGeom prst="ellipse">
            <a:avLst/>
          </a:prstGeom>
          <a:noFill/>
          <a:ln>
            <a:solidFill>
              <a:srgbClr val="59C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="" xmlns:a16="http://schemas.microsoft.com/office/drawing/2014/main" id="{6AB257E4-CA3F-4457-ADD9-AFE1715321BD}"/>
              </a:ext>
            </a:extLst>
          </p:cNvPr>
          <p:cNvSpPr/>
          <p:nvPr/>
        </p:nvSpPr>
        <p:spPr>
          <a:xfrm>
            <a:off x="3916126" y="1894527"/>
            <a:ext cx="149805" cy="149805"/>
          </a:xfrm>
          <a:prstGeom prst="ellipse">
            <a:avLst/>
          </a:prstGeom>
          <a:noFill/>
          <a:ln>
            <a:solidFill>
              <a:srgbClr val="59C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="" xmlns:a16="http://schemas.microsoft.com/office/drawing/2014/main" id="{7EA7D692-6A13-4E53-AE38-61501F879EC7}"/>
              </a:ext>
            </a:extLst>
          </p:cNvPr>
          <p:cNvSpPr/>
          <p:nvPr/>
        </p:nvSpPr>
        <p:spPr>
          <a:xfrm>
            <a:off x="3915890" y="2820044"/>
            <a:ext cx="149805" cy="149805"/>
          </a:xfrm>
          <a:prstGeom prst="ellipse">
            <a:avLst/>
          </a:prstGeom>
          <a:noFill/>
          <a:ln>
            <a:solidFill>
              <a:srgbClr val="59C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64" name="Овал 63">
            <a:extLst>
              <a:ext uri="{FF2B5EF4-FFF2-40B4-BE49-F238E27FC236}">
                <a16:creationId xmlns="" xmlns:a16="http://schemas.microsoft.com/office/drawing/2014/main" id="{F77213DA-08CE-477B-B805-AB3EFF3172BA}"/>
              </a:ext>
            </a:extLst>
          </p:cNvPr>
          <p:cNvSpPr/>
          <p:nvPr/>
        </p:nvSpPr>
        <p:spPr>
          <a:xfrm>
            <a:off x="7289105" y="1070316"/>
            <a:ext cx="149805" cy="149805"/>
          </a:xfrm>
          <a:prstGeom prst="ellipse">
            <a:avLst/>
          </a:prstGeom>
          <a:noFill/>
          <a:ln>
            <a:solidFill>
              <a:srgbClr val="59C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C1F73333-833A-458E-84E2-98F6C0BF5F83}"/>
              </a:ext>
            </a:extLst>
          </p:cNvPr>
          <p:cNvSpPr/>
          <p:nvPr/>
        </p:nvSpPr>
        <p:spPr>
          <a:xfrm>
            <a:off x="7309797" y="1550770"/>
            <a:ext cx="3800377" cy="220532"/>
          </a:xfrm>
          <a:prstGeom prst="rect">
            <a:avLst/>
          </a:prstGeom>
          <a:noFill/>
          <a:ln>
            <a:noFill/>
          </a:ln>
        </p:spPr>
        <p:txBody>
          <a:bodyPr lIns="239994" tIns="239994" rIns="239994" bIns="239994" anchor="ctr" anchorCtr="0"/>
          <a:lstStyle/>
          <a:p>
            <a:pPr defTabSz="1219170" eaLnBrk="0" fontAlgn="base" hangingPunct="0">
              <a:defRPr/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Публикация результатов участников ГИА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50A269D8-9077-456D-A400-408D0ECF8797}"/>
              </a:ext>
            </a:extLst>
          </p:cNvPr>
          <p:cNvSpPr/>
          <p:nvPr/>
        </p:nvSpPr>
        <p:spPr>
          <a:xfrm>
            <a:off x="7309799" y="1879420"/>
            <a:ext cx="3800376" cy="371787"/>
          </a:xfrm>
          <a:prstGeom prst="rect">
            <a:avLst/>
          </a:prstGeom>
          <a:noFill/>
          <a:ln>
            <a:noFill/>
          </a:ln>
        </p:spPr>
        <p:txBody>
          <a:bodyPr lIns="239994" tIns="239994" rIns="239994" bIns="239994" anchor="ctr" anchorCtr="0"/>
          <a:lstStyle/>
          <a:p>
            <a:pPr defTabSz="1219170" eaLnBrk="0" fontAlgn="base" hangingPunct="0">
              <a:defRPr/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Проведение апелляции участников ГИА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E0B2F587-CD9D-46E5-99A8-41CA00882247}"/>
              </a:ext>
            </a:extLst>
          </p:cNvPr>
          <p:cNvSpPr/>
          <p:nvPr/>
        </p:nvSpPr>
        <p:spPr>
          <a:xfrm>
            <a:off x="7318384" y="2259966"/>
            <a:ext cx="3951817" cy="589873"/>
          </a:xfrm>
          <a:prstGeom prst="rect">
            <a:avLst/>
          </a:prstGeom>
          <a:noFill/>
          <a:ln>
            <a:noFill/>
          </a:ln>
        </p:spPr>
        <p:txBody>
          <a:bodyPr lIns="239994" tIns="239994" rIns="239994" bIns="239994" anchor="ctr" anchorCtr="0"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Запись на участие во всероссийской олимпиаде школьников</a:t>
            </a:r>
          </a:p>
        </p:txBody>
      </p:sp>
      <p:sp>
        <p:nvSpPr>
          <p:cNvPr id="69" name="Овал 68">
            <a:extLst>
              <a:ext uri="{FF2B5EF4-FFF2-40B4-BE49-F238E27FC236}">
                <a16:creationId xmlns="" xmlns:a16="http://schemas.microsoft.com/office/drawing/2014/main" id="{1F2FFADC-82DE-4033-8451-E56775380277}"/>
              </a:ext>
            </a:extLst>
          </p:cNvPr>
          <p:cNvSpPr/>
          <p:nvPr/>
        </p:nvSpPr>
        <p:spPr>
          <a:xfrm>
            <a:off x="7289105" y="1590554"/>
            <a:ext cx="149805" cy="149805"/>
          </a:xfrm>
          <a:prstGeom prst="ellipse">
            <a:avLst/>
          </a:prstGeom>
          <a:noFill/>
          <a:ln>
            <a:solidFill>
              <a:srgbClr val="59C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70" name="Овал 69">
            <a:extLst>
              <a:ext uri="{FF2B5EF4-FFF2-40B4-BE49-F238E27FC236}">
                <a16:creationId xmlns="" xmlns:a16="http://schemas.microsoft.com/office/drawing/2014/main" id="{D54089E6-CC66-444A-83B5-A1C1A25696B2}"/>
              </a:ext>
            </a:extLst>
          </p:cNvPr>
          <p:cNvSpPr/>
          <p:nvPr/>
        </p:nvSpPr>
        <p:spPr>
          <a:xfrm>
            <a:off x="7301200" y="1986055"/>
            <a:ext cx="149805" cy="149805"/>
          </a:xfrm>
          <a:prstGeom prst="ellipse">
            <a:avLst/>
          </a:prstGeom>
          <a:noFill/>
          <a:ln>
            <a:solidFill>
              <a:srgbClr val="59C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71" name="Овал 70">
            <a:extLst>
              <a:ext uri="{FF2B5EF4-FFF2-40B4-BE49-F238E27FC236}">
                <a16:creationId xmlns="" xmlns:a16="http://schemas.microsoft.com/office/drawing/2014/main" id="{6B1E97B3-CEEC-4FC5-8052-EB8CFD29D99F}"/>
              </a:ext>
            </a:extLst>
          </p:cNvPr>
          <p:cNvSpPr/>
          <p:nvPr/>
        </p:nvSpPr>
        <p:spPr>
          <a:xfrm>
            <a:off x="7306276" y="2384344"/>
            <a:ext cx="149805" cy="149805"/>
          </a:xfrm>
          <a:prstGeom prst="ellipse">
            <a:avLst/>
          </a:prstGeom>
          <a:noFill/>
          <a:ln>
            <a:solidFill>
              <a:srgbClr val="59C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72" name="Название 1">
            <a:extLst>
              <a:ext uri="{FF2B5EF4-FFF2-40B4-BE49-F238E27FC236}">
                <a16:creationId xmlns="" xmlns:a16="http://schemas.microsoft.com/office/drawing/2014/main" id="{055C431D-FFC1-46D7-A0A7-D7FB15A84DA7}"/>
              </a:ext>
            </a:extLst>
          </p:cNvPr>
          <p:cNvSpPr txBox="1">
            <a:spLocks/>
          </p:cNvSpPr>
          <p:nvPr/>
        </p:nvSpPr>
        <p:spPr bwMode="auto">
          <a:xfrm>
            <a:off x="2918448" y="4063895"/>
            <a:ext cx="4598372" cy="254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услуг 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2,4%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(Москва, Санкт-Петербург)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услуг 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10,6%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 регионов)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услуг 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18,8%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(16 регионов)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услуги 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16,5%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(14 регионов)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услуги 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41,2%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(35 регионов)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услуги 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9,4%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(8 регионов)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услугу 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1,2%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(Чукотский автономный округ)</a:t>
            </a:r>
            <a:endParaRPr lang="ru-RU" sz="2100" b="1" dirty="0">
              <a:solidFill>
                <a:schemeClr val="bg1"/>
              </a:solidFill>
            </a:endParaRPr>
          </a:p>
        </p:txBody>
      </p:sp>
      <p:sp>
        <p:nvSpPr>
          <p:cNvPr id="24" name="Номер слайда 4"/>
          <p:cNvSpPr txBox="1">
            <a:spLocks/>
          </p:cNvSpPr>
          <p:nvPr/>
        </p:nvSpPr>
        <p:spPr>
          <a:xfrm>
            <a:off x="11450385" y="6358770"/>
            <a:ext cx="598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0B7B6-909C-4269-89F9-0326688F66C7}" type="slidenum">
              <a:rPr lang="ru-RU" sz="1000" smtClean="0">
                <a:solidFill>
                  <a:schemeClr val="bg1"/>
                </a:solidFill>
                <a:latin typeface="PT Sans" pitchFamily="34" charset="-52"/>
                <a:cs typeface="Times New Roman" pitchFamily="18" charset="0"/>
              </a:rPr>
              <a:pPr/>
              <a:t>5</a:t>
            </a:fld>
            <a:endParaRPr lang="ru-RU" sz="1000" dirty="0">
              <a:solidFill>
                <a:schemeClr val="bg1"/>
              </a:solidFill>
              <a:latin typeface="PT Sans" pitchFamily="34" charset="-52"/>
              <a:cs typeface="Times New Roman" pitchFamily="18" charset="0"/>
            </a:endParaRPr>
          </a:p>
        </p:txBody>
      </p:sp>
      <p:sp>
        <p:nvSpPr>
          <p:cNvPr id="25" name="Название 1">
            <a:extLst>
              <a:ext uri="{FF2B5EF4-FFF2-40B4-BE49-F238E27FC236}">
                <a16:creationId xmlns="" xmlns:a16="http://schemas.microsoft.com/office/drawing/2014/main" id="{6CC850DB-CBC1-47D4-8AE7-D3C28F7303B8}"/>
              </a:ext>
            </a:extLst>
          </p:cNvPr>
          <p:cNvSpPr txBox="1">
            <a:spLocks/>
          </p:cNvSpPr>
          <p:nvPr/>
        </p:nvSpPr>
        <p:spPr bwMode="auto">
          <a:xfrm>
            <a:off x="66675" y="4055394"/>
            <a:ext cx="2570078" cy="124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9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Доля</a:t>
            </a:r>
            <a:r>
              <a:rPr lang="ru-RU" sz="21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 </a:t>
            </a:r>
            <a:r>
              <a:rPr lang="en-US" sz="21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/>
            </a:r>
            <a:br>
              <a:rPr lang="en-US" sz="21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</a:br>
            <a:r>
              <a:rPr lang="ru-RU" sz="21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регионов, реализовавших </a:t>
            </a:r>
          </a:p>
          <a:p>
            <a:pPr lvl="0"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100" b="1" dirty="0">
                <a:solidFill>
                  <a:schemeClr val="bg1"/>
                </a:solidFill>
                <a:latin typeface="Montserrat" pitchFamily="2" charset="-52"/>
              </a:rPr>
              <a:t>	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461F05DD-E5E4-4D20-B3F7-F46A084E49C8}"/>
              </a:ext>
            </a:extLst>
          </p:cNvPr>
          <p:cNvGrpSpPr/>
          <p:nvPr/>
        </p:nvGrpSpPr>
        <p:grpSpPr>
          <a:xfrm>
            <a:off x="7174006" y="4980052"/>
            <a:ext cx="266387" cy="266387"/>
            <a:chOff x="7174006" y="4980052"/>
            <a:chExt cx="266387" cy="266387"/>
          </a:xfrm>
        </p:grpSpPr>
        <p:sp>
          <p:nvSpPr>
            <p:cNvPr id="28" name="Овал 27">
              <a:extLst>
                <a:ext uri="{FF2B5EF4-FFF2-40B4-BE49-F238E27FC236}">
                  <a16:creationId xmlns="" xmlns:a16="http://schemas.microsoft.com/office/drawing/2014/main" id="{9C956FAB-0133-4744-B3F9-C35D1BA327C5}"/>
                </a:ext>
              </a:extLst>
            </p:cNvPr>
            <p:cNvSpPr/>
            <p:nvPr/>
          </p:nvSpPr>
          <p:spPr>
            <a:xfrm>
              <a:off x="7232358" y="5038404"/>
              <a:ext cx="149682" cy="149682"/>
            </a:xfrm>
            <a:prstGeom prst="ellipse">
              <a:avLst/>
            </a:prstGeom>
            <a:solidFill>
              <a:srgbClr val="FF5952"/>
            </a:solidFill>
            <a:ln w="28575">
              <a:solidFill>
                <a:srgbClr val="FF59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>
              <a:extLst>
                <a:ext uri="{FF2B5EF4-FFF2-40B4-BE49-F238E27FC236}">
                  <a16:creationId xmlns="" xmlns:a16="http://schemas.microsoft.com/office/drawing/2014/main" id="{073530FB-806D-4D3B-A20A-DD99D94F8F2B}"/>
                </a:ext>
              </a:extLst>
            </p:cNvPr>
            <p:cNvSpPr/>
            <p:nvPr/>
          </p:nvSpPr>
          <p:spPr>
            <a:xfrm>
              <a:off x="7174006" y="4980052"/>
              <a:ext cx="266387" cy="266387"/>
            </a:xfrm>
            <a:prstGeom prst="ellipse">
              <a:avLst/>
            </a:prstGeom>
            <a:noFill/>
            <a:ln w="28575">
              <a:solidFill>
                <a:srgbClr val="FF59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231FDFD5-5277-4198-8D1E-A24A5A2F272B}"/>
              </a:ext>
            </a:extLst>
          </p:cNvPr>
          <p:cNvGrpSpPr/>
          <p:nvPr/>
        </p:nvGrpSpPr>
        <p:grpSpPr>
          <a:xfrm>
            <a:off x="7184618" y="5401478"/>
            <a:ext cx="266387" cy="266387"/>
            <a:chOff x="7174006" y="4980052"/>
            <a:chExt cx="266387" cy="266387"/>
          </a:xfrm>
        </p:grpSpPr>
        <p:sp>
          <p:nvSpPr>
            <p:cNvPr id="34" name="Овал 33">
              <a:extLst>
                <a:ext uri="{FF2B5EF4-FFF2-40B4-BE49-F238E27FC236}">
                  <a16:creationId xmlns="" xmlns:a16="http://schemas.microsoft.com/office/drawing/2014/main" id="{5BDE2B4D-ADEC-4919-959E-25543CFBEB27}"/>
                </a:ext>
              </a:extLst>
            </p:cNvPr>
            <p:cNvSpPr/>
            <p:nvPr/>
          </p:nvSpPr>
          <p:spPr>
            <a:xfrm>
              <a:off x="7232358" y="5038404"/>
              <a:ext cx="149682" cy="149682"/>
            </a:xfrm>
            <a:prstGeom prst="ellipse">
              <a:avLst/>
            </a:prstGeom>
            <a:solidFill>
              <a:srgbClr val="FF5952"/>
            </a:solidFill>
            <a:ln w="28575">
              <a:solidFill>
                <a:srgbClr val="FF59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>
              <a:extLst>
                <a:ext uri="{FF2B5EF4-FFF2-40B4-BE49-F238E27FC236}">
                  <a16:creationId xmlns="" xmlns:a16="http://schemas.microsoft.com/office/drawing/2014/main" id="{A0F9473E-F610-4481-8C0B-6279EE4F69D5}"/>
                </a:ext>
              </a:extLst>
            </p:cNvPr>
            <p:cNvSpPr/>
            <p:nvPr/>
          </p:nvSpPr>
          <p:spPr>
            <a:xfrm>
              <a:off x="7174006" y="4980052"/>
              <a:ext cx="266387" cy="266387"/>
            </a:xfrm>
            <a:prstGeom prst="ellipse">
              <a:avLst/>
            </a:prstGeom>
            <a:noFill/>
            <a:ln w="28575">
              <a:solidFill>
                <a:srgbClr val="FF59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2099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E8E1CB32-7C40-46F3-8B53-9120C903D7FF}"/>
              </a:ext>
            </a:extLst>
          </p:cNvPr>
          <p:cNvSpPr/>
          <p:nvPr/>
        </p:nvSpPr>
        <p:spPr>
          <a:xfrm>
            <a:off x="0" y="3696521"/>
            <a:ext cx="12192000" cy="3161480"/>
          </a:xfrm>
          <a:prstGeom prst="rect">
            <a:avLst/>
          </a:prstGeom>
          <a:solidFill>
            <a:srgbClr val="41C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67" name="Овал 66">
            <a:extLst>
              <a:ext uri="{FF2B5EF4-FFF2-40B4-BE49-F238E27FC236}">
                <a16:creationId xmlns="" xmlns:a16="http://schemas.microsoft.com/office/drawing/2014/main" id="{0C01F9F3-FAF4-4E5A-8056-42F1034F37A1}"/>
              </a:ext>
            </a:extLst>
          </p:cNvPr>
          <p:cNvSpPr/>
          <p:nvPr/>
        </p:nvSpPr>
        <p:spPr>
          <a:xfrm>
            <a:off x="4533494" y="1092186"/>
            <a:ext cx="2462671" cy="2462671"/>
          </a:xfrm>
          <a:prstGeom prst="ellipse">
            <a:avLst/>
          </a:prstGeom>
          <a:solidFill>
            <a:srgbClr val="CCE5FD">
              <a:alpha val="5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38243CB8-BEC1-4518-A076-B80731E7A11A}"/>
              </a:ext>
            </a:extLst>
          </p:cNvPr>
          <p:cNvSpPr/>
          <p:nvPr/>
        </p:nvSpPr>
        <p:spPr>
          <a:xfrm>
            <a:off x="463641" y="1598242"/>
            <a:ext cx="3562500" cy="565308"/>
          </a:xfrm>
          <a:prstGeom prst="rect">
            <a:avLst/>
          </a:prstGeom>
          <a:noFill/>
          <a:ln>
            <a:noFill/>
          </a:ln>
        </p:spPr>
        <p:txBody>
          <a:bodyPr lIns="239994" tIns="239994" rIns="239994" bIns="239994" anchor="ctr" anchorCtr="0"/>
          <a:lstStyle/>
          <a:p>
            <a:pPr algn="r" defTabSz="1219170" eaLnBrk="0" fontAlgn="base" hangingPunct="0">
              <a:defRPr/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Ведение реестра контингента, в том числе его движения (перевод из школы в школу)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AD48101A-9D2C-47CD-BD83-15A655EE0B24}"/>
              </a:ext>
            </a:extLst>
          </p:cNvPr>
          <p:cNvSpPr/>
          <p:nvPr/>
        </p:nvSpPr>
        <p:spPr>
          <a:xfrm>
            <a:off x="793753" y="2271341"/>
            <a:ext cx="3223921" cy="692856"/>
          </a:xfrm>
          <a:prstGeom prst="rect">
            <a:avLst/>
          </a:prstGeom>
          <a:noFill/>
          <a:ln>
            <a:noFill/>
          </a:ln>
        </p:spPr>
        <p:txBody>
          <a:bodyPr lIns="239994" tIns="239994" rIns="239994" bIns="239994" anchor="ctr" anchorCtr="0"/>
          <a:lstStyle/>
          <a:p>
            <a:pPr algn="r" defTabSz="1219170" eaLnBrk="0" fontAlgn="base" hangingPunct="0">
              <a:defRPr/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Ведение реестра кадров образовательных организаций, </a:t>
            </a:r>
            <a:b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том числе их движения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F9766FC8-FE44-48DB-A207-228BB4666743}"/>
              </a:ext>
            </a:extLst>
          </p:cNvPr>
          <p:cNvSpPr/>
          <p:nvPr/>
        </p:nvSpPr>
        <p:spPr>
          <a:xfrm>
            <a:off x="7309797" y="1538324"/>
            <a:ext cx="3631201" cy="531245"/>
          </a:xfrm>
          <a:prstGeom prst="rect">
            <a:avLst/>
          </a:prstGeom>
          <a:noFill/>
          <a:ln>
            <a:noFill/>
          </a:ln>
        </p:spPr>
        <p:txBody>
          <a:bodyPr lIns="239994" tIns="239994" rIns="239994" bIns="239994" anchor="ctr" anchorCtr="0"/>
          <a:lstStyle/>
          <a:p>
            <a:pPr defTabSz="1219170" eaLnBrk="0" fontAlgn="base" hangingPunct="0">
              <a:defRPr/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Ведение реестра образовательных организаций</a:t>
            </a:r>
          </a:p>
        </p:txBody>
      </p:sp>
      <p:sp>
        <p:nvSpPr>
          <p:cNvPr id="73" name="Овал 72">
            <a:extLst>
              <a:ext uri="{FF2B5EF4-FFF2-40B4-BE49-F238E27FC236}">
                <a16:creationId xmlns="" xmlns:a16="http://schemas.microsoft.com/office/drawing/2014/main" id="{75C939BE-57DC-461B-BFDD-3659B68D00DE}"/>
              </a:ext>
            </a:extLst>
          </p:cNvPr>
          <p:cNvSpPr/>
          <p:nvPr/>
        </p:nvSpPr>
        <p:spPr>
          <a:xfrm>
            <a:off x="3912795" y="1625953"/>
            <a:ext cx="149805" cy="149805"/>
          </a:xfrm>
          <a:prstGeom prst="ellipse">
            <a:avLst/>
          </a:prstGeom>
          <a:noFill/>
          <a:ln>
            <a:solidFill>
              <a:srgbClr val="59C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74" name="Овал 73">
            <a:extLst>
              <a:ext uri="{FF2B5EF4-FFF2-40B4-BE49-F238E27FC236}">
                <a16:creationId xmlns="" xmlns:a16="http://schemas.microsoft.com/office/drawing/2014/main" id="{7EBEBAF2-37FD-45F0-AA1C-7DBB5063616B}"/>
              </a:ext>
            </a:extLst>
          </p:cNvPr>
          <p:cNvSpPr/>
          <p:nvPr/>
        </p:nvSpPr>
        <p:spPr>
          <a:xfrm>
            <a:off x="3916126" y="2356252"/>
            <a:ext cx="149805" cy="149805"/>
          </a:xfrm>
          <a:prstGeom prst="ellipse">
            <a:avLst/>
          </a:prstGeom>
          <a:noFill/>
          <a:ln>
            <a:solidFill>
              <a:srgbClr val="59C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="" xmlns:a16="http://schemas.microsoft.com/office/drawing/2014/main" id="{AE9D45B8-22F3-45CB-81F9-8860873F1F60}"/>
              </a:ext>
            </a:extLst>
          </p:cNvPr>
          <p:cNvSpPr/>
          <p:nvPr/>
        </p:nvSpPr>
        <p:spPr>
          <a:xfrm>
            <a:off x="7289105" y="1630563"/>
            <a:ext cx="149805" cy="149805"/>
          </a:xfrm>
          <a:prstGeom prst="ellipse">
            <a:avLst/>
          </a:prstGeom>
          <a:noFill/>
          <a:ln>
            <a:solidFill>
              <a:srgbClr val="59C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1A24766F-45BD-415F-A295-9A6F5D8B6FEB}"/>
              </a:ext>
            </a:extLst>
          </p:cNvPr>
          <p:cNvSpPr/>
          <p:nvPr/>
        </p:nvSpPr>
        <p:spPr>
          <a:xfrm>
            <a:off x="7309797" y="2132428"/>
            <a:ext cx="3800377" cy="389045"/>
          </a:xfrm>
          <a:prstGeom prst="rect">
            <a:avLst/>
          </a:prstGeom>
          <a:noFill/>
          <a:ln>
            <a:noFill/>
          </a:ln>
        </p:spPr>
        <p:txBody>
          <a:bodyPr lIns="239994" tIns="239994" rIns="239994" bIns="239994" anchor="ctr" anchorCtr="0"/>
          <a:lstStyle/>
          <a:p>
            <a:pPr defTabSz="1219170" eaLnBrk="0" fontAlgn="base" hangingPunct="0">
              <a:defRPr/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Ведение электронного дневника </a:t>
            </a:r>
            <a:b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электронного журнала</a:t>
            </a:r>
          </a:p>
        </p:txBody>
      </p:sp>
      <p:sp>
        <p:nvSpPr>
          <p:cNvPr id="84" name="Овал 83">
            <a:extLst>
              <a:ext uri="{FF2B5EF4-FFF2-40B4-BE49-F238E27FC236}">
                <a16:creationId xmlns="" xmlns:a16="http://schemas.microsoft.com/office/drawing/2014/main" id="{AB6E5970-F0A3-4298-A652-561E1AB8BDF2}"/>
              </a:ext>
            </a:extLst>
          </p:cNvPr>
          <p:cNvSpPr/>
          <p:nvPr/>
        </p:nvSpPr>
        <p:spPr>
          <a:xfrm>
            <a:off x="7289105" y="2160187"/>
            <a:ext cx="149805" cy="149805"/>
          </a:xfrm>
          <a:prstGeom prst="ellipse">
            <a:avLst/>
          </a:prstGeom>
          <a:noFill/>
          <a:ln>
            <a:solidFill>
              <a:srgbClr val="59C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89" name="Название 1">
            <a:extLst>
              <a:ext uri="{FF2B5EF4-FFF2-40B4-BE49-F238E27FC236}">
                <a16:creationId xmlns="" xmlns:a16="http://schemas.microsoft.com/office/drawing/2014/main" id="{DE29170E-4D47-44FF-8014-30658D486B5D}"/>
              </a:ext>
            </a:extLst>
          </p:cNvPr>
          <p:cNvSpPr txBox="1">
            <a:spLocks/>
          </p:cNvSpPr>
          <p:nvPr/>
        </p:nvSpPr>
        <p:spPr bwMode="auto">
          <a:xfrm>
            <a:off x="3007792" y="4070860"/>
            <a:ext cx="3713271" cy="242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функции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35,3%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(30 регионов)</a:t>
            </a: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функции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10,6%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 регионов)</a:t>
            </a: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функции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29,4%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 регионов)</a:t>
            </a: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функцию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(17 регионов)</a:t>
            </a: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функций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4,7%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 региона)</a:t>
            </a: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693" y="336165"/>
            <a:ext cx="603696" cy="663137"/>
          </a:xfrm>
          <a:prstGeom prst="rect">
            <a:avLst/>
          </a:prstGeom>
        </p:spPr>
      </p:pic>
      <p:sp>
        <p:nvSpPr>
          <p:cNvPr id="59" name="Название 1">
            <a:extLst>
              <a:ext uri="{FF2B5EF4-FFF2-40B4-BE49-F238E27FC236}">
                <a16:creationId xmlns="" xmlns:a16="http://schemas.microsoft.com/office/drawing/2014/main" id="{AAD05BD1-DF95-684C-BED3-8F097F62835B}"/>
              </a:ext>
            </a:extLst>
          </p:cNvPr>
          <p:cNvSpPr txBox="1">
            <a:spLocks/>
          </p:cNvSpPr>
          <p:nvPr/>
        </p:nvSpPr>
        <p:spPr bwMode="auto">
          <a:xfrm>
            <a:off x="793750" y="381014"/>
            <a:ext cx="9774603" cy="76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</a:rPr>
              <a:t>Функции управления, переведенные в электронный вид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</a:rPr>
              <a:t/>
            </a: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</a:rPr>
              <a:t>на уровне регионов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  <a:latin typeface="Montserrat" pitchFamily="2" charset="-52"/>
            </a:endParaRPr>
          </a:p>
        </p:txBody>
      </p:sp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729795CD-D4A4-410E-9890-D1C0F017C8A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7377" y="1820188"/>
            <a:ext cx="993523" cy="993523"/>
          </a:xfrm>
          <a:prstGeom prst="rect">
            <a:avLst/>
          </a:prstGeom>
        </p:spPr>
      </p:pic>
      <p:sp>
        <p:nvSpPr>
          <p:cNvPr id="19" name="Номер слайда 4"/>
          <p:cNvSpPr txBox="1">
            <a:spLocks/>
          </p:cNvSpPr>
          <p:nvPr/>
        </p:nvSpPr>
        <p:spPr>
          <a:xfrm>
            <a:off x="11450385" y="6358770"/>
            <a:ext cx="598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0B7B6-909C-4269-89F9-0326688F66C7}" type="slidenum">
              <a:rPr lang="ru-RU" sz="1000" smtClean="0">
                <a:solidFill>
                  <a:schemeClr val="bg1"/>
                </a:solidFill>
                <a:latin typeface="PT Sans" pitchFamily="34" charset="-52"/>
                <a:cs typeface="Times New Roman" pitchFamily="18" charset="0"/>
              </a:rPr>
              <a:pPr/>
              <a:t>6</a:t>
            </a:fld>
            <a:endParaRPr lang="ru-RU" sz="1000" dirty="0">
              <a:solidFill>
                <a:schemeClr val="bg1"/>
              </a:solidFill>
              <a:latin typeface="PT Sans" pitchFamily="34" charset="-52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E607882-36A5-4344-9A37-7D8E3E4C0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5312" y="3767692"/>
            <a:ext cx="5410509" cy="3034195"/>
          </a:xfrm>
          <a:prstGeom prst="rect">
            <a:avLst/>
          </a:prstGeom>
        </p:spPr>
      </p:pic>
      <p:sp>
        <p:nvSpPr>
          <p:cNvPr id="20" name="Название 1">
            <a:extLst>
              <a:ext uri="{FF2B5EF4-FFF2-40B4-BE49-F238E27FC236}">
                <a16:creationId xmlns="" xmlns:a16="http://schemas.microsoft.com/office/drawing/2014/main" id="{3A6DA4A7-464B-444C-ACCE-DABAC4B10127}"/>
              </a:ext>
            </a:extLst>
          </p:cNvPr>
          <p:cNvSpPr txBox="1">
            <a:spLocks/>
          </p:cNvSpPr>
          <p:nvPr/>
        </p:nvSpPr>
        <p:spPr bwMode="auto">
          <a:xfrm>
            <a:off x="66675" y="4055394"/>
            <a:ext cx="2570078" cy="124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9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Доля</a:t>
            </a:r>
            <a:r>
              <a:rPr lang="ru-RU" sz="21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 </a:t>
            </a:r>
            <a:r>
              <a:rPr lang="en-US" sz="21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/>
            </a:r>
            <a:br>
              <a:rPr lang="en-US" sz="21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</a:br>
            <a:r>
              <a:rPr lang="ru-RU" sz="21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регионов, реализовавших </a:t>
            </a:r>
          </a:p>
          <a:p>
            <a:pPr lvl="0"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100" b="1" dirty="0">
                <a:solidFill>
                  <a:schemeClr val="bg1"/>
                </a:solidFill>
                <a:latin typeface="Montserrat" pitchFamily="2" charset="-52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0686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9ACD3CCA-294A-431E-87ED-CC4731632258}"/>
              </a:ext>
            </a:extLst>
          </p:cNvPr>
          <p:cNvSpPr/>
          <p:nvPr/>
        </p:nvSpPr>
        <p:spPr>
          <a:xfrm>
            <a:off x="1625901" y="954493"/>
            <a:ext cx="3967979" cy="3967979"/>
          </a:xfrm>
          <a:prstGeom prst="ellipse">
            <a:avLst/>
          </a:prstGeom>
          <a:solidFill>
            <a:srgbClr val="CCE5FD">
              <a:alpha val="5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BC09DB5D-4AA7-4B5E-A641-DB8BE2455E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693" y="336165"/>
            <a:ext cx="603696" cy="663137"/>
          </a:xfrm>
          <a:prstGeom prst="rect">
            <a:avLst/>
          </a:prstGeom>
        </p:spPr>
      </p:pic>
      <p:sp>
        <p:nvSpPr>
          <p:cNvPr id="23" name="Название 1">
            <a:extLst>
              <a:ext uri="{FF2B5EF4-FFF2-40B4-BE49-F238E27FC236}">
                <a16:creationId xmlns="" xmlns:a16="http://schemas.microsoft.com/office/drawing/2014/main" id="{1093314A-55BE-485C-ACDB-A2ECFF98B05D}"/>
              </a:ext>
            </a:extLst>
          </p:cNvPr>
          <p:cNvSpPr txBox="1">
            <a:spLocks/>
          </p:cNvSpPr>
          <p:nvPr/>
        </p:nvSpPr>
        <p:spPr bwMode="auto">
          <a:xfrm>
            <a:off x="793752" y="381014"/>
            <a:ext cx="8161322" cy="40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</a:rPr>
              <a:t>Управление на основе данных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24" name="Название 1">
            <a:extLst>
              <a:ext uri="{FF2B5EF4-FFF2-40B4-BE49-F238E27FC236}">
                <a16:creationId xmlns="" xmlns:a16="http://schemas.microsoft.com/office/drawing/2014/main" id="{2186A3DA-3A34-44B4-BA53-4743FBBA16DE}"/>
              </a:ext>
            </a:extLst>
          </p:cNvPr>
          <p:cNvSpPr txBox="1">
            <a:spLocks/>
          </p:cNvSpPr>
          <p:nvPr/>
        </p:nvSpPr>
        <p:spPr bwMode="auto">
          <a:xfrm>
            <a:off x="6375179" y="1196681"/>
            <a:ext cx="2099120" cy="73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32% школ 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типовые сайты</a:t>
            </a:r>
          </a:p>
        </p:txBody>
      </p:sp>
      <p:sp>
        <p:nvSpPr>
          <p:cNvPr id="25" name="Название 1">
            <a:extLst>
              <a:ext uri="{FF2B5EF4-FFF2-40B4-BE49-F238E27FC236}">
                <a16:creationId xmlns="" xmlns:a16="http://schemas.microsoft.com/office/drawing/2014/main" id="{7E4EBEAE-164A-46F0-B0A4-04D139C0BE4E}"/>
              </a:ext>
            </a:extLst>
          </p:cNvPr>
          <p:cNvSpPr txBox="1">
            <a:spLocks/>
          </p:cNvSpPr>
          <p:nvPr/>
        </p:nvSpPr>
        <p:spPr bwMode="auto">
          <a:xfrm>
            <a:off x="991895" y="5435697"/>
            <a:ext cx="9755764" cy="101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cs typeface="Arial" panose="020B0604020202020204" pitchFamily="34" charset="0"/>
              </a:rPr>
              <a:t>Существуют единичные региональные решения по анализу больших данных в образовании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cs typeface="Arial" panose="020B0604020202020204" pitchFamily="34" charset="0"/>
              </a:rPr>
              <a:t/>
            </a:r>
            <a:b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cs typeface="Arial" panose="020B0604020202020204" pitchFamily="34" charset="0"/>
              </a:rPr>
              <a:t>на основе единых реестров, учета материально-технической базы и образовательных результатов учащихся (Москва, Санкт-Петербург). 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6" name="Название 1">
            <a:extLst>
              <a:ext uri="{FF2B5EF4-FFF2-40B4-BE49-F238E27FC236}">
                <a16:creationId xmlns="" xmlns:a16="http://schemas.microsoft.com/office/drawing/2014/main" id="{CC14866D-FBB8-4996-9FAA-B5C5C53AD9B1}"/>
              </a:ext>
            </a:extLst>
          </p:cNvPr>
          <p:cNvSpPr txBox="1">
            <a:spLocks/>
          </p:cNvSpPr>
          <p:nvPr/>
        </p:nvSpPr>
        <p:spPr bwMode="auto">
          <a:xfrm>
            <a:off x="6375179" y="2368819"/>
            <a:ext cx="3781960" cy="112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школ 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сервисы автоматизированной подготовки отчетов</a:t>
            </a:r>
          </a:p>
        </p:txBody>
      </p:sp>
      <p:sp>
        <p:nvSpPr>
          <p:cNvPr id="27" name="Название 1">
            <a:extLst>
              <a:ext uri="{FF2B5EF4-FFF2-40B4-BE49-F238E27FC236}">
                <a16:creationId xmlns="" xmlns:a16="http://schemas.microsoft.com/office/drawing/2014/main" id="{133ABF90-BA0B-492D-9075-35361EADBD3B}"/>
              </a:ext>
            </a:extLst>
          </p:cNvPr>
          <p:cNvSpPr txBox="1">
            <a:spLocks/>
          </p:cNvSpPr>
          <p:nvPr/>
        </p:nvSpPr>
        <p:spPr bwMode="auto">
          <a:xfrm>
            <a:off x="6375178" y="3574774"/>
            <a:ext cx="4125396" cy="129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школ 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применяют программные решения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мониторингу использования электронных устройств в школе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5B1CAC8-51F4-4E10-A5DB-1B8EF3D36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4840" y="1037012"/>
            <a:ext cx="863843" cy="8638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5E7C82B-9FF0-4814-BF03-F2C87BE2D2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80183" y="2371308"/>
            <a:ext cx="865801" cy="8658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01CA9E7-5AF5-4C94-B7BF-E7F9C33650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80083" y="3756972"/>
            <a:ext cx="800067" cy="80006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2CF20E1-8FCC-4452-8630-35114FABA1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60" y="2077792"/>
            <a:ext cx="843823" cy="814589"/>
          </a:xfrm>
          <a:prstGeom prst="rect">
            <a:avLst/>
          </a:prstGeom>
        </p:spPr>
      </p:pic>
      <p:sp>
        <p:nvSpPr>
          <p:cNvPr id="31" name="Название 1">
            <a:extLst>
              <a:ext uri="{FF2B5EF4-FFF2-40B4-BE49-F238E27FC236}">
                <a16:creationId xmlns="" xmlns:a16="http://schemas.microsoft.com/office/drawing/2014/main" id="{DE915F1B-B4EB-4474-9D40-238FCB91DACF}"/>
              </a:ext>
            </a:extLst>
          </p:cNvPr>
          <p:cNvSpPr txBox="1">
            <a:spLocks/>
          </p:cNvSpPr>
          <p:nvPr/>
        </p:nvSpPr>
        <p:spPr bwMode="auto">
          <a:xfrm>
            <a:off x="2244147" y="2978970"/>
            <a:ext cx="2736849" cy="59580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500" b="1" dirty="0">
                <a:solidFill>
                  <a:srgbClr val="292929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br>
              <a:rPr lang="ru-RU" altLang="ru-RU" sz="1500" b="1" dirty="0">
                <a:solidFill>
                  <a:srgbClr val="292929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500" b="1" dirty="0">
                <a:solidFill>
                  <a:srgbClr val="292929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НА ОСНОВЕ ДАННЫХ</a:t>
            </a: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11450385" y="6358770"/>
            <a:ext cx="598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0B7B6-909C-4269-89F9-0326688F66C7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PT Sans" pitchFamily="34" charset="-52"/>
                <a:cs typeface="Times New Roman" pitchFamily="18" charset="0"/>
              </a:rPr>
              <a:pPr/>
              <a:t>7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PT Sans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9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трелка вправо 18">
            <a:extLst>
              <a:ext uri="{FF2B5EF4-FFF2-40B4-BE49-F238E27FC236}">
                <a16:creationId xmlns="" xmlns:a16="http://schemas.microsoft.com/office/drawing/2014/main" id="{14D66D3D-75D4-4758-A959-DD0192375784}"/>
              </a:ext>
            </a:extLst>
          </p:cNvPr>
          <p:cNvSpPr/>
          <p:nvPr/>
        </p:nvSpPr>
        <p:spPr>
          <a:xfrm>
            <a:off x="0" y="2099190"/>
            <a:ext cx="12192000" cy="3389987"/>
          </a:xfrm>
          <a:prstGeom prst="rightArrow">
            <a:avLst>
              <a:gd name="adj1" fmla="val 50000"/>
              <a:gd name="adj2" fmla="val 33274"/>
            </a:avLst>
          </a:prstGeom>
          <a:solidFill>
            <a:srgbClr val="CCE5FD">
              <a:alpha val="5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947" y="279009"/>
            <a:ext cx="488949" cy="537092"/>
          </a:xfrm>
          <a:prstGeom prst="rect">
            <a:avLst/>
          </a:prstGeom>
        </p:spPr>
      </p:pic>
      <p:sp>
        <p:nvSpPr>
          <p:cNvPr id="30" name="Название 1">
            <a:extLst>
              <a:ext uri="{FF2B5EF4-FFF2-40B4-BE49-F238E27FC236}">
                <a16:creationId xmlns="" xmlns:a16="http://schemas.microsoft.com/office/drawing/2014/main" id="{443144A8-0FE5-3F44-A206-C3DF0F8F1627}"/>
              </a:ext>
            </a:extLst>
          </p:cNvPr>
          <p:cNvSpPr txBox="1">
            <a:spLocks/>
          </p:cNvSpPr>
          <p:nvPr/>
        </p:nvSpPr>
        <p:spPr bwMode="auto">
          <a:xfrm>
            <a:off x="793751" y="397948"/>
            <a:ext cx="10272183" cy="78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</a:rPr>
              <a:t>Подготовка кадров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3B8EB78D-73BD-4108-A66F-585BCD576DB9}"/>
              </a:ext>
            </a:extLst>
          </p:cNvPr>
          <p:cNvSpPr/>
          <p:nvPr/>
        </p:nvSpPr>
        <p:spPr>
          <a:xfrm>
            <a:off x="793751" y="1493255"/>
            <a:ext cx="3143415" cy="2197687"/>
          </a:xfrm>
          <a:prstGeom prst="rect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Назначены 85 </a:t>
            </a:r>
            <a:br>
              <a:rPr lang="ru-RU" b="1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РЦТ органов управления в сфере образования 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DA741BCC-7D57-44ED-AA88-6B397FD84C92}"/>
              </a:ext>
            </a:extLst>
          </p:cNvPr>
          <p:cNvSpPr/>
          <p:nvPr/>
        </p:nvSpPr>
        <p:spPr>
          <a:xfrm>
            <a:off x="4222585" y="1493256"/>
            <a:ext cx="3143415" cy="2197687"/>
          </a:xfrm>
          <a:prstGeom prst="rect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Команды</a:t>
            </a:r>
            <a:b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более 60 </a:t>
            </a:r>
            <a:br>
              <a:rPr lang="ru-RU" b="1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субъектов РФ </a:t>
            </a:r>
            <a:br>
              <a:rPr lang="ru-RU" b="1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</a:br>
            <a: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прошли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подготовку</a:t>
            </a:r>
            <a:b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</a:br>
            <a: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в </a:t>
            </a:r>
            <a:r>
              <a:rPr lang="ru-RU" dirty="0" err="1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РАНХиГС</a:t>
            </a:r>
            <a:endParaRPr lang="ru-RU" dirty="0">
              <a:solidFill>
                <a:schemeClr val="bg1"/>
              </a:solidFill>
              <a:latin typeface="Montserrat" pitchFamily="2" charset="-52"/>
              <a:cs typeface="Arial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4B2035A3-2BB7-45C0-9252-87BBCC38901B}"/>
              </a:ext>
            </a:extLst>
          </p:cNvPr>
          <p:cNvSpPr/>
          <p:nvPr/>
        </p:nvSpPr>
        <p:spPr>
          <a:xfrm>
            <a:off x="7651419" y="1493255"/>
            <a:ext cx="3143415" cy="2197687"/>
          </a:xfrm>
          <a:prstGeom prst="rect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Еженедельные семинары</a:t>
            </a:r>
            <a:b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</a:br>
            <a: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для лидеров</a:t>
            </a:r>
            <a:b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85 регионов </a:t>
            </a:r>
            <a:br>
              <a:rPr lang="ru-RU" b="1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в формате ВКС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60081C8C-B502-43B3-88D5-2E3C1A467FAA}"/>
              </a:ext>
            </a:extLst>
          </p:cNvPr>
          <p:cNvSpPr/>
          <p:nvPr/>
        </p:nvSpPr>
        <p:spPr>
          <a:xfrm>
            <a:off x="793751" y="3896486"/>
            <a:ext cx="3143415" cy="2197687"/>
          </a:xfrm>
          <a:prstGeom prst="rect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Единая онлайн-платформа</a:t>
            </a:r>
            <a:b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</a:br>
            <a: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для обучения педагогов</a:t>
            </a:r>
            <a:endParaRPr lang="en-US" dirty="0">
              <a:solidFill>
                <a:schemeClr val="bg1"/>
              </a:solidFill>
              <a:latin typeface="Montserrat" pitchFamily="2" charset="-52"/>
              <a:cs typeface="Arial" pitchFamily="34" charset="0"/>
            </a:endParaRPr>
          </a:p>
          <a:p>
            <a:pPr algn="ctr"/>
            <a:r>
              <a:rPr lang="en" u="sng" dirty="0" err="1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dppo.edu.ru</a:t>
            </a:r>
            <a:endParaRPr lang="ru-RU" u="sng" dirty="0">
              <a:solidFill>
                <a:schemeClr val="bg1"/>
              </a:solidFill>
              <a:latin typeface="Montserrat" pitchFamily="2" charset="-52"/>
              <a:cs typeface="Arial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7405C746-24A4-4F99-A25D-18F628650B97}"/>
              </a:ext>
            </a:extLst>
          </p:cNvPr>
          <p:cNvSpPr/>
          <p:nvPr/>
        </p:nvSpPr>
        <p:spPr>
          <a:xfrm>
            <a:off x="4222585" y="3896487"/>
            <a:ext cx="3143415" cy="2197687"/>
          </a:xfrm>
          <a:prstGeom prst="rect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Реестр программ повышения квалификации</a:t>
            </a:r>
            <a:endParaRPr lang="en-US" dirty="0">
              <a:solidFill>
                <a:schemeClr val="bg1"/>
              </a:solidFill>
              <a:latin typeface="Montserrat" pitchFamily="2" charset="-52"/>
              <a:cs typeface="Arial" pitchFamily="34" charset="0"/>
            </a:endParaRPr>
          </a:p>
          <a:p>
            <a:pPr algn="ctr"/>
            <a:r>
              <a:rPr lang="en" u="sng" dirty="0" err="1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dppo.edu.ru</a:t>
            </a:r>
            <a:endParaRPr lang="ru-RU" u="sng" dirty="0">
              <a:solidFill>
                <a:schemeClr val="bg1"/>
              </a:solidFill>
              <a:latin typeface="Montserrat" pitchFamily="2" charset="-52"/>
              <a:cs typeface="Arial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8ECF3BB7-4723-47EC-930A-CAA5DBAA46A5}"/>
              </a:ext>
            </a:extLst>
          </p:cNvPr>
          <p:cNvSpPr/>
          <p:nvPr/>
        </p:nvSpPr>
        <p:spPr>
          <a:xfrm>
            <a:off x="7651419" y="3896486"/>
            <a:ext cx="3143415" cy="2197687"/>
          </a:xfrm>
          <a:prstGeom prst="rect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Более 600 тыс.</a:t>
            </a:r>
            <a: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</a:br>
            <a: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педагогов прошли повышение квалификации</a:t>
            </a:r>
            <a:b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</a:br>
            <a: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в 2020 году</a:t>
            </a:r>
          </a:p>
        </p:txBody>
      </p:sp>
      <p:sp>
        <p:nvSpPr>
          <p:cNvPr id="12" name="Номер слайда 4">
            <a:extLst>
              <a:ext uri="{FF2B5EF4-FFF2-40B4-BE49-F238E27FC236}">
                <a16:creationId xmlns="" xmlns:a16="http://schemas.microsoft.com/office/drawing/2014/main" id="{B4F47E31-592C-4D97-A8F1-90DA997F7AA8}"/>
              </a:ext>
            </a:extLst>
          </p:cNvPr>
          <p:cNvSpPr txBox="1">
            <a:spLocks/>
          </p:cNvSpPr>
          <p:nvPr/>
        </p:nvSpPr>
        <p:spPr>
          <a:xfrm>
            <a:off x="11450385" y="6358770"/>
            <a:ext cx="598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0B7B6-909C-4269-89F9-0326688F66C7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PT Sans" pitchFamily="34" charset="-52"/>
                <a:cs typeface="Times New Roman" pitchFamily="18" charset="0"/>
              </a:rPr>
              <a:pPr/>
              <a:t>8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PT Sans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82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itle 1">
            <a:extLst>
              <a:ext uri="{FF2B5EF4-FFF2-40B4-BE49-F238E27FC236}">
                <a16:creationId xmlns="" xmlns:a16="http://schemas.microsoft.com/office/drawing/2014/main" id="{2730D004-C0DD-4746-9C53-0A1DAD28A173}"/>
              </a:ext>
            </a:extLst>
          </p:cNvPr>
          <p:cNvSpPr txBox="1">
            <a:spLocks/>
          </p:cNvSpPr>
          <p:nvPr/>
        </p:nvSpPr>
        <p:spPr bwMode="auto">
          <a:xfrm>
            <a:off x="9535585" y="152401"/>
            <a:ext cx="2366433" cy="4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2615" tIns="66313" rIns="132615" bIns="66313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chemeClr val="bg1"/>
                </a:solidFill>
                <a:latin typeface="PT Sans" panose="020B05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МИНИСТЕРСТВО</a:t>
            </a:r>
            <a:r>
              <a:rPr lang="en-US" altLang="ru-RU" sz="900" b="1" dirty="0">
                <a:solidFill>
                  <a:schemeClr val="bg1"/>
                </a:solidFill>
                <a:latin typeface="PT Sans" panose="020B05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altLang="ru-RU" sz="900" b="1" dirty="0">
                <a:solidFill>
                  <a:schemeClr val="bg1"/>
                </a:solidFill>
                <a:latin typeface="PT Sans" panose="020B05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ПРОСВЕЩЕНИЯ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chemeClr val="bg1"/>
                </a:solidFill>
                <a:latin typeface="PT Sans" panose="020B05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РОССИЙСКЙ ФЕДЕРАЦИИ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947" y="279009"/>
            <a:ext cx="488949" cy="537092"/>
          </a:xfrm>
          <a:prstGeom prst="rect">
            <a:avLst/>
          </a:prstGeom>
        </p:spPr>
      </p:pic>
      <p:sp>
        <p:nvSpPr>
          <p:cNvPr id="37" name="Название 1">
            <a:extLst>
              <a:ext uri="{FF2B5EF4-FFF2-40B4-BE49-F238E27FC236}">
                <a16:creationId xmlns="" xmlns:a16="http://schemas.microsoft.com/office/drawing/2014/main" id="{443144A8-0FE5-3F44-A206-C3DF0F8F1627}"/>
              </a:ext>
            </a:extLst>
          </p:cNvPr>
          <p:cNvSpPr txBox="1">
            <a:spLocks/>
          </p:cNvSpPr>
          <p:nvPr/>
        </p:nvSpPr>
        <p:spPr bwMode="auto">
          <a:xfrm>
            <a:off x="755511" y="1138200"/>
            <a:ext cx="9867900" cy="37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ru-RU" sz="2400" b="1" dirty="0">
                <a:solidFill>
                  <a:srgbClr val="8E62BE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Основные задачи Министерства: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99CC0283-759C-6C4E-A36E-9F3969A379BB}"/>
              </a:ext>
            </a:extLst>
          </p:cNvPr>
          <p:cNvSpPr/>
          <p:nvPr/>
        </p:nvSpPr>
        <p:spPr>
          <a:xfrm>
            <a:off x="11732775" y="6521837"/>
            <a:ext cx="459224" cy="32829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300" dirty="0">
                <a:solidFill>
                  <a:schemeClr val="bg1"/>
                </a:solidFill>
                <a:latin typeface="Montserrat" pitchFamily="2" charset="-52"/>
              </a:rPr>
              <a:t>8</a:t>
            </a:r>
            <a:endParaRPr lang="ru-RU" sz="7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8DAF1F09-787C-1341-BB07-9887E6C9289F}"/>
              </a:ext>
            </a:extLst>
          </p:cNvPr>
          <p:cNvSpPr/>
          <p:nvPr/>
        </p:nvSpPr>
        <p:spPr>
          <a:xfrm>
            <a:off x="755641" y="1636266"/>
            <a:ext cx="2590196" cy="201637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8E62B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96000" tIns="60958" rIns="121917" bIns="60958" rtlCol="0" anchor="ctr">
            <a:noAutofit/>
          </a:bodyPr>
          <a:lstStyle/>
          <a:p>
            <a:pPr indent="-285750">
              <a:spcBef>
                <a:spcPct val="0"/>
              </a:spcBef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Определение основных направлений Цифровой трансформации сферы образования</a:t>
            </a:r>
          </a:p>
        </p:txBody>
      </p:sp>
      <p:sp>
        <p:nvSpPr>
          <p:cNvPr id="21" name="Номер слайда 4"/>
          <p:cNvSpPr txBox="1">
            <a:spLocks/>
          </p:cNvSpPr>
          <p:nvPr/>
        </p:nvSpPr>
        <p:spPr>
          <a:xfrm>
            <a:off x="11450385" y="6358770"/>
            <a:ext cx="598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0B7B6-909C-4269-89F9-0326688F66C7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PT Sans" pitchFamily="34" charset="-52"/>
                <a:cs typeface="Times New Roman" pitchFamily="18" charset="0"/>
              </a:rPr>
              <a:pPr/>
              <a:t>9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PT Sans" pitchFamily="34" charset="-52"/>
              <a:cs typeface="Times New Roman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8DAF1F09-787C-1341-BB07-9887E6C9289F}"/>
              </a:ext>
            </a:extLst>
          </p:cNvPr>
          <p:cNvSpPr/>
          <p:nvPr/>
        </p:nvSpPr>
        <p:spPr>
          <a:xfrm>
            <a:off x="3690317" y="1638096"/>
            <a:ext cx="4141549" cy="19989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8E62B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44000" rIns="288000" bIns="144000" rtlCol="0" anchor="ctr">
            <a:noAutofit/>
          </a:bodyPr>
          <a:lstStyle/>
          <a:p>
            <a:pPr indent="-285750">
              <a:spcBef>
                <a:spcPct val="0"/>
              </a:spcBef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Создание условий максимальной доступности пользователям цифровых сервисов и услуг – преодоление цифрового неравенства в сфере образования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8DAF1F09-787C-1341-BB07-9887E6C9289F}"/>
              </a:ext>
            </a:extLst>
          </p:cNvPr>
          <p:cNvSpPr/>
          <p:nvPr/>
        </p:nvSpPr>
        <p:spPr>
          <a:xfrm>
            <a:off x="8125543" y="1620636"/>
            <a:ext cx="3324842" cy="20163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8E62B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44000" rIns="180000" bIns="144000" rtlCol="0" anchor="ctr">
            <a:noAutofit/>
          </a:bodyPr>
          <a:lstStyle/>
          <a:p>
            <a:pPr indent="-285750">
              <a:spcBef>
                <a:spcPct val="0"/>
              </a:spcBef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Подготовка кадров, лояльных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 цифровым инновациям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образовании сегодня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«генерирующих» инновации завтра</a:t>
            </a:r>
          </a:p>
        </p:txBody>
      </p:sp>
      <p:sp>
        <p:nvSpPr>
          <p:cNvPr id="29" name="Название 1">
            <a:extLst>
              <a:ext uri="{FF2B5EF4-FFF2-40B4-BE49-F238E27FC236}">
                <a16:creationId xmlns="" xmlns:a16="http://schemas.microsoft.com/office/drawing/2014/main" id="{443144A8-0FE5-3F44-A206-C3DF0F8F1627}"/>
              </a:ext>
            </a:extLst>
          </p:cNvPr>
          <p:cNvSpPr txBox="1">
            <a:spLocks/>
          </p:cNvSpPr>
          <p:nvPr/>
        </p:nvSpPr>
        <p:spPr bwMode="auto">
          <a:xfrm>
            <a:off x="755511" y="3922014"/>
            <a:ext cx="9867900" cy="37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ru-RU" sz="2400" b="1" dirty="0">
                <a:solidFill>
                  <a:srgbClr val="00B050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Задачи РЦТ органов управления в сфере образования: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DAF1F09-787C-1341-BB07-9887E6C9289F}"/>
              </a:ext>
            </a:extLst>
          </p:cNvPr>
          <p:cNvSpPr/>
          <p:nvPr/>
        </p:nvSpPr>
        <p:spPr>
          <a:xfrm>
            <a:off x="759534" y="4418251"/>
            <a:ext cx="2054841" cy="20593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96000" tIns="60958" rIns="121917" bIns="60958" rtlCol="0" anchor="ctr">
            <a:noAutofit/>
          </a:bodyPr>
          <a:lstStyle/>
          <a:p>
            <a:pPr indent="-285750">
              <a:spcBef>
                <a:spcPct val="0"/>
              </a:spcBef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Использование потенциала Цифровой трансформации </a:t>
            </a:r>
            <a:b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региональных программах развития образования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8DAF1F09-787C-1341-BB07-9887E6C9289F}"/>
              </a:ext>
            </a:extLst>
          </p:cNvPr>
          <p:cNvSpPr/>
          <p:nvPr/>
        </p:nvSpPr>
        <p:spPr>
          <a:xfrm>
            <a:off x="3142625" y="4420080"/>
            <a:ext cx="3024554" cy="203407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44000" rIns="180000" bIns="144000" rtlCol="0" anchor="ctr">
            <a:noAutofit/>
          </a:bodyPr>
          <a:lstStyle/>
          <a:p>
            <a:pPr indent="-285750">
              <a:spcBef>
                <a:spcPct val="0"/>
              </a:spcBef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-285750">
              <a:spcBef>
                <a:spcPct val="0"/>
              </a:spcBef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Участие в нацпроекте Образование (федеральный проект Цифровая образовательная среда) – </a:t>
            </a:r>
            <a:b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85 регионов	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8DAF1F09-787C-1341-BB07-9887E6C9289F}"/>
              </a:ext>
            </a:extLst>
          </p:cNvPr>
          <p:cNvSpPr/>
          <p:nvPr/>
        </p:nvSpPr>
        <p:spPr>
          <a:xfrm>
            <a:off x="6511663" y="4402621"/>
            <a:ext cx="2515949" cy="20163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44000" rIns="180000" bIns="144000" rtlCol="0" anchor="ctr">
            <a:noAutofit/>
          </a:bodyPr>
          <a:lstStyle/>
          <a:p>
            <a:pPr indent="-285750">
              <a:spcBef>
                <a:spcPct val="0"/>
              </a:spcBef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Создание региональных команд Цифровой трансформации </a:t>
            </a:r>
          </a:p>
          <a:p>
            <a:pPr indent="-285750">
              <a:spcBef>
                <a:spcPct val="0"/>
              </a:spcBef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(субъект + регион, управленцы + педагоги)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8DAF1F09-787C-1341-BB07-9887E6C9289F}"/>
              </a:ext>
            </a:extLst>
          </p:cNvPr>
          <p:cNvSpPr/>
          <p:nvPr/>
        </p:nvSpPr>
        <p:spPr>
          <a:xfrm>
            <a:off x="9340222" y="4383083"/>
            <a:ext cx="2110163" cy="20476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44000" rIns="180000" bIns="144000" rtlCol="0" anchor="ctr">
            <a:noAutofit/>
          </a:bodyPr>
          <a:lstStyle/>
          <a:p>
            <a:pPr indent="-285750">
              <a:spcBef>
                <a:spcPct val="0"/>
              </a:spcBef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Демонстрация </a:t>
            </a:r>
            <a:b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тиражирование лучших практик цифровой трансформации </a:t>
            </a:r>
            <a:b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образовании</a:t>
            </a:r>
          </a:p>
        </p:txBody>
      </p:sp>
      <p:sp>
        <p:nvSpPr>
          <p:cNvPr id="16" name="Название 1">
            <a:extLst>
              <a:ext uri="{FF2B5EF4-FFF2-40B4-BE49-F238E27FC236}">
                <a16:creationId xmlns="" xmlns:a16="http://schemas.microsoft.com/office/drawing/2014/main" id="{BA6059E1-9B57-E840-8713-53D8564547BB}"/>
              </a:ext>
            </a:extLst>
          </p:cNvPr>
          <p:cNvSpPr txBox="1">
            <a:spLocks/>
          </p:cNvSpPr>
          <p:nvPr/>
        </p:nvSpPr>
        <p:spPr bwMode="auto">
          <a:xfrm>
            <a:off x="793751" y="397948"/>
            <a:ext cx="10272183" cy="41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</a:rPr>
              <a:t>Задачи федерального и регионального уровней образования по ЦТ</a:t>
            </a:r>
          </a:p>
        </p:txBody>
      </p:sp>
    </p:spTree>
    <p:extLst>
      <p:ext uri="{BB962C8B-B14F-4D97-AF65-F5344CB8AC3E}">
        <p14:creationId xmlns:p14="http://schemas.microsoft.com/office/powerpoint/2010/main" val="853813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1577</TotalTime>
  <Words>657</Words>
  <Application>Microsoft Office PowerPoint</Application>
  <PresentationFormat>Широкоэкранный</PresentationFormat>
  <Paragraphs>156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Montserrat</vt:lpstr>
      <vt:lpstr>Roboto</vt:lpstr>
      <vt:lpstr>Calibri</vt:lpstr>
      <vt:lpstr>PT Sans</vt:lpstr>
      <vt:lpstr>Arial</vt:lpstr>
      <vt:lpstr>Helvetica</vt:lpstr>
      <vt:lpstr>Times New Roman</vt:lpstr>
      <vt:lpstr>Verdana</vt:lpstr>
      <vt:lpstr>Calibri Light</vt:lpstr>
      <vt:lpstr>Open Sans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Суханова</dc:creator>
  <cp:lastModifiedBy>user</cp:lastModifiedBy>
  <cp:revision>137</cp:revision>
  <cp:lastPrinted>2021-02-09T07:34:55Z</cp:lastPrinted>
  <dcterms:created xsi:type="dcterms:W3CDTF">2020-11-08T08:00:03Z</dcterms:created>
  <dcterms:modified xsi:type="dcterms:W3CDTF">2021-11-19T18:28:13Z</dcterms:modified>
</cp:coreProperties>
</file>