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78" r:id="rId7"/>
    <p:sldId id="261" r:id="rId8"/>
    <p:sldId id="262" r:id="rId9"/>
    <p:sldId id="277" r:id="rId10"/>
    <p:sldId id="288" r:id="rId11"/>
    <p:sldId id="263" r:id="rId12"/>
    <p:sldId id="291" r:id="rId13"/>
    <p:sldId id="273" r:id="rId14"/>
    <p:sldId id="276" r:id="rId15"/>
    <p:sldId id="275" r:id="rId16"/>
    <p:sldId id="264" r:id="rId17"/>
    <p:sldId id="279" r:id="rId18"/>
    <p:sldId id="280" r:id="rId19"/>
    <p:sldId id="281" r:id="rId20"/>
    <p:sldId id="282" r:id="rId21"/>
    <p:sldId id="266" r:id="rId22"/>
    <p:sldId id="265" r:id="rId23"/>
    <p:sldId id="267" r:id="rId24"/>
    <p:sldId id="268" r:id="rId25"/>
    <p:sldId id="269" r:id="rId26"/>
    <p:sldId id="285" r:id="rId27"/>
    <p:sldId id="270" r:id="rId28"/>
    <p:sldId id="287" r:id="rId29"/>
    <p:sldId id="293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5E7E3-F596-4C5B-8559-CC3590E74AEE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39B0C-8FD7-4116-AD8E-8714E55E5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5385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5E7E3-F596-4C5B-8559-CC3590E74AEE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39B0C-8FD7-4116-AD8E-8714E55E5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4423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5E7E3-F596-4C5B-8559-CC3590E74AEE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39B0C-8FD7-4116-AD8E-8714E55E5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3608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5E7E3-F596-4C5B-8559-CC3590E74AEE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39B0C-8FD7-4116-AD8E-8714E55E5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0458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5E7E3-F596-4C5B-8559-CC3590E74AEE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39B0C-8FD7-4116-AD8E-8714E55E5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1794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5E7E3-F596-4C5B-8559-CC3590E74AEE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39B0C-8FD7-4116-AD8E-8714E55E5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846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5E7E3-F596-4C5B-8559-CC3590E74AEE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39B0C-8FD7-4116-AD8E-8714E55E5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7829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5E7E3-F596-4C5B-8559-CC3590E74AEE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39B0C-8FD7-4116-AD8E-8714E55E5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7438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5E7E3-F596-4C5B-8559-CC3590E74AEE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39B0C-8FD7-4116-AD8E-8714E55E5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0875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5E7E3-F596-4C5B-8559-CC3590E74AEE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39B0C-8FD7-4116-AD8E-8714E55E5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1862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5E7E3-F596-4C5B-8559-CC3590E74AEE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39B0C-8FD7-4116-AD8E-8714E55E5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8115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C5E7E3-F596-4C5B-8559-CC3590E74AEE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139B0C-8FD7-4116-AD8E-8714E55E5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7129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57;&#1077;&#1088;&#1075;&#1077;&#1081;\Desktop\&#1040;&#1102;&#1096;&#1077;&#1077;&#1074;%20&#1040;.&#1042;.%20&#1092;&#1080;&#1083;&#1100;&#1084;.mp4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08720"/>
            <a:ext cx="7772400" cy="3672407"/>
          </a:xfrm>
        </p:spPr>
        <p:txBody>
          <a:bodyPr>
            <a:normAutofit/>
          </a:bodyPr>
          <a:lstStyle/>
          <a:p>
            <a:r>
              <a:rPr lang="ru-RU" dirty="0" smtClean="0"/>
              <a:t>Работа с одаренными детьми на уроках истории и обществознания в условиях работы ФГОС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653136"/>
            <a:ext cx="6400800" cy="1584176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1343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с кроссвордом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0768"/>
            <a:ext cx="7848872" cy="5400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03641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 fontScale="90000"/>
          </a:bodyPr>
          <a:lstStyle/>
          <a:p>
            <a:pPr algn="just"/>
            <a:r>
              <a:rPr lang="ru-RU" b="1" dirty="0"/>
              <a:t>Интеллект -</a:t>
            </a:r>
            <a:r>
              <a:rPr lang="ru-RU" dirty="0"/>
              <a:t> создание условий для развития познания и логического мышления </a:t>
            </a:r>
            <a:r>
              <a:rPr lang="ru-RU" dirty="0" smtClean="0"/>
              <a:t>детей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4536504"/>
          </a:xfrm>
        </p:spPr>
        <p:txBody>
          <a:bodyPr>
            <a:normAutofit lnSpcReduction="1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 с разными видами источников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как традиционных методов преподавания (лекция, беседа, рассказ, объяснение, работа с учебником), так и  современных образовательных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технологий (кейс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квест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 обогащения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опорно-логических схем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4865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616075"/>
          </a:xfrm>
        </p:spPr>
        <p:txBody>
          <a:bodyPr/>
          <a:lstStyle/>
          <a:p>
            <a:pPr algn="l">
              <a:defRPr/>
            </a:pPr>
            <a:r>
              <a:rPr lang="ru-RU" sz="3200" dirty="0" smtClean="0"/>
              <a:t>Просмотр фильма о Чингисхане</a:t>
            </a:r>
            <a:br>
              <a:rPr lang="ru-RU" sz="3200" dirty="0" smtClean="0"/>
            </a:br>
            <a:r>
              <a:rPr lang="ru-RU" sz="3200" dirty="0" smtClean="0"/>
              <a:t>Какую роль сыграл Чингисхан в истории монгол и каковы были его планы?</a:t>
            </a:r>
            <a:endParaRPr lang="ru-RU" sz="3200" dirty="0"/>
          </a:p>
        </p:txBody>
      </p:sp>
      <p:pic>
        <p:nvPicPr>
          <p:cNvPr id="4" name="Аюшеев А.В. фильм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750" y="2133600"/>
            <a:ext cx="7667625" cy="4319588"/>
          </a:xfrm>
        </p:spPr>
      </p:pic>
    </p:spTree>
    <p:extLst>
      <p:ext uri="{BB962C8B-B14F-4D97-AF65-F5344CB8AC3E}">
        <p14:creationId xmlns:p14="http://schemas.microsoft.com/office/powerpoint/2010/main" val="466657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32873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200" dirty="0" smtClean="0"/>
              <a:t>Используя рисунок и текст документа на с.49 определите причины конфликта и его последствия?</a:t>
            </a:r>
            <a:endParaRPr lang="ru-RU" sz="3200" dirty="0"/>
          </a:p>
        </p:txBody>
      </p:sp>
      <p:pic>
        <p:nvPicPr>
          <p:cNvPr id="14339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528" y="1600200"/>
            <a:ext cx="8352928" cy="4925144"/>
          </a:xfrm>
        </p:spPr>
      </p:pic>
    </p:spTree>
    <p:extLst>
      <p:ext uri="{BB962C8B-B14F-4D97-AF65-F5344CB8AC3E}">
        <p14:creationId xmlns:p14="http://schemas.microsoft.com/office/powerpoint/2010/main" val="3163255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ru-RU" dirty="0" smtClean="0"/>
              <a:t>Чем Ольга отличается от других князей Древней Руси?</a:t>
            </a:r>
            <a:endParaRPr lang="ru-RU" dirty="0"/>
          </a:p>
        </p:txBody>
      </p:sp>
      <p:pic>
        <p:nvPicPr>
          <p:cNvPr id="13315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1484313"/>
            <a:ext cx="3400425" cy="4495800"/>
          </a:xfrm>
        </p:spPr>
      </p:pic>
    </p:spTree>
    <p:extLst>
      <p:ext uri="{BB962C8B-B14F-4D97-AF65-F5344CB8AC3E}">
        <p14:creationId xmlns:p14="http://schemas.microsoft.com/office/powerpoint/2010/main" val="3500370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328738"/>
          </a:xfrm>
        </p:spPr>
        <p:txBody>
          <a:bodyPr>
            <a:normAutofit fontScale="90000"/>
          </a:bodyPr>
          <a:lstStyle/>
          <a:p>
            <a:pPr algn="l">
              <a:defRPr/>
            </a:pPr>
            <a:r>
              <a:rPr lang="ru-RU" sz="3200" dirty="0" smtClean="0"/>
              <a:t>Опираясь на рисунок и текст параграфа, определите кто из соседей славян представлял для них военную угрозу?</a:t>
            </a:r>
            <a:endParaRPr lang="ru-RU" sz="3200" dirty="0"/>
          </a:p>
        </p:txBody>
      </p:sp>
      <p:pic>
        <p:nvPicPr>
          <p:cNvPr id="15363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576" y="1600200"/>
            <a:ext cx="7632848" cy="5069160"/>
          </a:xfrm>
        </p:spPr>
      </p:pic>
    </p:spTree>
    <p:extLst>
      <p:ext uri="{BB962C8B-B14F-4D97-AF65-F5344CB8AC3E}">
        <p14:creationId xmlns:p14="http://schemas.microsoft.com/office/powerpoint/2010/main" val="3639201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426170"/>
          </a:xfrm>
        </p:spPr>
        <p:txBody>
          <a:bodyPr>
            <a:noAutofit/>
          </a:bodyPr>
          <a:lstStyle/>
          <a:p>
            <a:r>
              <a:rPr lang="ru-RU" sz="4000" b="1" dirty="0"/>
              <a:t>Креативность</a:t>
            </a:r>
            <a:r>
              <a:rPr lang="ru-RU" sz="4000" dirty="0"/>
              <a:t> - развитие творческих способностей на уроках и во внеурочное время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портфолио</a:t>
            </a:r>
          </a:p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исследовательские работы </a:t>
            </a:r>
          </a:p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проекты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5947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с картой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628800"/>
            <a:ext cx="7272808" cy="4968551"/>
          </a:xfrm>
        </p:spPr>
      </p:pic>
    </p:spTree>
    <p:extLst>
      <p:ext uri="{BB962C8B-B14F-4D97-AF65-F5344CB8AC3E}">
        <p14:creationId xmlns:p14="http://schemas.microsoft.com/office/powerpoint/2010/main" val="3760659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Портфолио учащихся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628800"/>
            <a:ext cx="7488832" cy="4968551"/>
          </a:xfrm>
        </p:spPr>
      </p:pic>
    </p:spTree>
    <p:extLst>
      <p:ext uri="{BB962C8B-B14F-4D97-AF65-F5344CB8AC3E}">
        <p14:creationId xmlns:p14="http://schemas.microsoft.com/office/powerpoint/2010/main" val="4264937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с документами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628800"/>
            <a:ext cx="7560840" cy="4968551"/>
          </a:xfrm>
        </p:spPr>
      </p:pic>
    </p:spTree>
    <p:extLst>
      <p:ext uri="{BB962C8B-B14F-4D97-AF65-F5344CB8AC3E}">
        <p14:creationId xmlns:p14="http://schemas.microsoft.com/office/powerpoint/2010/main" val="1668149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/>
              <a:t>Одаренный ребенок</a:t>
            </a:r>
            <a:endParaRPr lang="ru-RU" sz="4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4000" dirty="0"/>
              <a:t>Одаренный ребенок — это ребенок, который выделяется яркими, очевидными, иногда выдающимися достижениями (или имеет внутренние предпосылки для таких достижений) в том или ином виде деятельности. </a:t>
            </a:r>
            <a:br>
              <a:rPr lang="ru-RU" sz="4000" dirty="0"/>
            </a:b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528655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Исследовательская и проектная  работа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600200"/>
            <a:ext cx="7704855" cy="5141168"/>
          </a:xfrm>
        </p:spPr>
      </p:pic>
    </p:spTree>
    <p:extLst>
      <p:ext uri="{BB962C8B-B14F-4D97-AF65-F5344CB8AC3E}">
        <p14:creationId xmlns:p14="http://schemas.microsoft.com/office/powerpoint/2010/main" val="176821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Основные задачи .</a:t>
            </a:r>
            <a:r>
              <a:rPr lang="ru-RU" dirty="0"/>
              <a:t> 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одарённых детей и создание системы работы с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детьми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Отбор средств обучения, способствующих развитию самостоятельности мышления, инициативности и научно-исследовательских навыков, творчества в урочной и внеурочной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276507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48071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Основные задачи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/>
          <a:lstStyle/>
          <a:p>
            <a:r>
              <a:rPr lang="ru-RU" dirty="0"/>
              <a:t>Давать современное образование, используя на уроке дифференцированный метод, используя  индивидуальные особенности детей. </a:t>
            </a:r>
            <a:endParaRPr lang="ru-RU" dirty="0" smtClean="0"/>
          </a:p>
          <a:p>
            <a:r>
              <a:rPr lang="ru-RU" dirty="0"/>
              <a:t>Развитие у одарённых детей </a:t>
            </a:r>
            <a:r>
              <a:rPr lang="ru-RU" dirty="0" smtClean="0"/>
              <a:t>высокого </a:t>
            </a:r>
            <a:r>
              <a:rPr lang="ru-RU" dirty="0"/>
              <a:t>уровня представлений о картине мира, основанных на общечеловеческих ценностях</a:t>
            </a:r>
          </a:p>
        </p:txBody>
      </p:sp>
    </p:spTree>
    <p:extLst>
      <p:ext uri="{BB962C8B-B14F-4D97-AF65-F5344CB8AC3E}">
        <p14:creationId xmlns:p14="http://schemas.microsoft.com/office/powerpoint/2010/main" val="2027501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Основные задачи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dirty="0"/>
              <a:t>Научное, методическое и информационное сопровождение процесса </a:t>
            </a:r>
            <a:r>
              <a:rPr lang="ru-RU" dirty="0" smtClean="0"/>
              <a:t>развития </a:t>
            </a:r>
            <a:r>
              <a:rPr lang="ru-RU" dirty="0"/>
              <a:t>одаренных </a:t>
            </a:r>
            <a:r>
              <a:rPr lang="ru-RU" dirty="0" smtClean="0"/>
              <a:t>детей, организация внеурочной деятельности</a:t>
            </a:r>
          </a:p>
          <a:p>
            <a:r>
              <a:rPr lang="ru-RU" dirty="0" smtClean="0"/>
              <a:t> </a:t>
            </a:r>
            <a:r>
              <a:rPr lang="ru-RU" dirty="0"/>
              <a:t>Социальная и психологическая поддержка одаренных детей. 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4864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Принципы работы с одарёнными детьми 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Индивидуализация обучения </a:t>
            </a: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опережающего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</a:t>
            </a:r>
          </a:p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Возрастание роли внеурочной деятельности. </a:t>
            </a: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развивающего обучения.</a:t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813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Виды </a:t>
            </a:r>
            <a:r>
              <a:rPr lang="ru-RU" b="1" dirty="0" smtClean="0"/>
              <a:t> </a:t>
            </a:r>
            <a:r>
              <a:rPr lang="ru-RU" b="1" dirty="0"/>
              <a:t>работы с одарёнными детьми. </a:t>
            </a:r>
            <a:br>
              <a:rPr lang="ru-RU" b="1" dirty="0"/>
            </a:b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Работа в малых группах 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Индивидуальные задания 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Проектно-исследовательская деятельность 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Разноуровневые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задания </a:t>
            </a: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Нестандартные задания </a:t>
            </a: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Проблемно-развивающее обучение. 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Внеурочная работа</a:t>
            </a:r>
            <a:r>
              <a:rPr lang="ru-RU" sz="3600" dirty="0"/>
              <a:t> 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5007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Итог внеурочной работы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484784"/>
            <a:ext cx="5544616" cy="5373216"/>
          </a:xfrm>
        </p:spPr>
      </p:pic>
    </p:spTree>
    <p:extLst>
      <p:ext uri="{BB962C8B-B14F-4D97-AF65-F5344CB8AC3E}">
        <p14:creationId xmlns:p14="http://schemas.microsoft.com/office/powerpoint/2010/main" val="599850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Формы работы с одаренными учащимися: </a:t>
            </a:r>
            <a:br>
              <a:rPr lang="ru-RU" b="1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групповые занятия с одаренными учащимися; 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факультативы; 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предметные кружки; 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кружки по интересам; 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конкурсы; 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участие в олимпиадах; 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работа по индивидуальным планам; 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интеллектуальные марафоны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2777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Участие в конкурсах</a:t>
            </a:r>
            <a:endParaRPr lang="ru-RU" dirty="0"/>
          </a:p>
        </p:txBody>
      </p:sp>
      <p:pic>
        <p:nvPicPr>
          <p:cNvPr id="11267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7584" y="1124744"/>
            <a:ext cx="7560840" cy="5472608"/>
          </a:xfrm>
        </p:spPr>
      </p:pic>
    </p:spTree>
    <p:extLst>
      <p:ext uri="{BB962C8B-B14F-4D97-AF65-F5344CB8AC3E}">
        <p14:creationId xmlns:p14="http://schemas.microsoft.com/office/powerpoint/2010/main" val="2731383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Методическая помощь</a:t>
            </a:r>
            <a:endParaRPr lang="ru-RU" dirty="0"/>
          </a:p>
        </p:txBody>
      </p:sp>
      <p:pic>
        <p:nvPicPr>
          <p:cNvPr id="29699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950" y="1557338"/>
            <a:ext cx="2565400" cy="4495800"/>
          </a:xfrm>
        </p:spPr>
      </p:pic>
      <p:pic>
        <p:nvPicPr>
          <p:cNvPr id="29700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1571625"/>
            <a:ext cx="2733675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Объект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8613" y="1571625"/>
            <a:ext cx="2759075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5808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b="1" dirty="0" smtClean="0"/>
              <a:t>Что такое одаренность?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pPr algn="just"/>
            <a:r>
              <a:rPr lang="ru-RU" sz="3600" dirty="0"/>
              <a:t>Педагогический словарь даёт такое толкование термина одарённость: это системное, развивающее в течение жизни человека качество, которое определяет возможность достижения им по сравнению с другими людьми более высоких результатов в различных видах деятельности. </a:t>
            </a:r>
          </a:p>
        </p:txBody>
      </p:sp>
    </p:spTree>
    <p:extLst>
      <p:ext uri="{BB962C8B-B14F-4D97-AF65-F5344CB8AC3E}">
        <p14:creationId xmlns:p14="http://schemas.microsoft.com/office/powerpoint/2010/main" val="1385786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1296144"/>
          </a:xfrm>
        </p:spPr>
        <p:txBody>
          <a:bodyPr>
            <a:normAutofit fontScale="90000"/>
          </a:bodyPr>
          <a:lstStyle/>
          <a:p>
            <a:pPr algn="l"/>
            <a:r>
              <a:rPr lang="ru-RU" sz="4000" b="1" dirty="0"/>
              <a:t>«В каждом человеке – солнце, только дайте ему светить» - говорил Сократ</a:t>
            </a:r>
            <a:r>
              <a:rPr lang="ru-RU" dirty="0"/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/>
          <a:lstStyle/>
          <a:p>
            <a:r>
              <a:rPr lang="ru-RU" dirty="0" smtClean="0"/>
              <a:t>Как </a:t>
            </a:r>
            <a:r>
              <a:rPr lang="ru-RU" dirty="0"/>
              <a:t>выявить одаренность </a:t>
            </a:r>
            <a:r>
              <a:rPr lang="ru-RU" dirty="0" smtClean="0"/>
              <a:t>учащихся :</a:t>
            </a:r>
          </a:p>
          <a:p>
            <a:pPr marL="0" indent="0">
              <a:buNone/>
            </a:pPr>
            <a:r>
              <a:rPr lang="ru-RU" sz="6600" b="1" dirty="0" smtClean="0"/>
              <a:t>  Наблюдать </a:t>
            </a:r>
            <a:r>
              <a:rPr lang="ru-RU" sz="6600" b="1" dirty="0"/>
              <a:t>за ними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884336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r>
              <a:rPr lang="ru-RU" dirty="0"/>
              <a:t>как мыслят, какая память, есть ли ответственность, самостоятельность, </a:t>
            </a:r>
            <a:r>
              <a:rPr lang="ru-RU" dirty="0" smtClean="0"/>
              <a:t>речевые </a:t>
            </a:r>
            <a:r>
              <a:rPr lang="ru-RU" dirty="0"/>
              <a:t>способности, на каком уровне понятийное мышление; </a:t>
            </a:r>
            <a:endParaRPr lang="ru-RU" dirty="0" smtClean="0"/>
          </a:p>
          <a:p>
            <a:r>
              <a:rPr lang="ru-RU" dirty="0" smtClean="0"/>
              <a:t>поможет </a:t>
            </a:r>
            <a:r>
              <a:rPr lang="ru-RU" dirty="0"/>
              <a:t>также анкетирование  учеников,  родителей и учителей. </a:t>
            </a:r>
            <a:endParaRPr lang="ru-RU" dirty="0" smtClean="0"/>
          </a:p>
          <a:p>
            <a:r>
              <a:rPr lang="ru-RU" dirty="0" smtClean="0"/>
              <a:t>А также проведение </a:t>
            </a:r>
            <a:r>
              <a:rPr lang="ru-RU" dirty="0"/>
              <a:t>викторин, конкурсов, подготовка сообщений, презентаций, это уже практическое применение знаний.</a:t>
            </a:r>
          </a:p>
        </p:txBody>
      </p:sp>
    </p:spTree>
    <p:extLst>
      <p:ext uri="{BB962C8B-B14F-4D97-AF65-F5344CB8AC3E}">
        <p14:creationId xmlns:p14="http://schemas.microsoft.com/office/powerpoint/2010/main" val="180187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Работа с анкетами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Анкета для учеников</a:t>
            </a:r>
          </a:p>
          <a:p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Анкета для родителей</a:t>
            </a:r>
          </a:p>
          <a:p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Анкета для учителей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8282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/>
              <a:t>Ф</a:t>
            </a:r>
            <a:r>
              <a:rPr lang="ru-RU" sz="5400" b="1" dirty="0" smtClean="0"/>
              <a:t>ормула одаренности</a:t>
            </a:r>
            <a:endParaRPr lang="ru-RU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/>
              <a:t> </a:t>
            </a:r>
            <a:r>
              <a:rPr lang="ru-RU" sz="3600" dirty="0" smtClean="0"/>
              <a:t>            </a:t>
            </a:r>
            <a:r>
              <a:rPr lang="ru-RU" sz="3600" dirty="0"/>
              <a:t>Она состоит из трёх критериев: </a:t>
            </a:r>
            <a:endParaRPr lang="ru-RU" sz="3600" dirty="0" smtClean="0"/>
          </a:p>
          <a:p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мотивация</a:t>
            </a:r>
          </a:p>
          <a:p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интеллект</a:t>
            </a:r>
          </a:p>
          <a:p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креативность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963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Мотивация</a:t>
            </a:r>
            <a:r>
              <a:rPr lang="ru-RU" dirty="0"/>
              <a:t> - создание стойкого интереса к  предмету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проблемной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связь 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жизнью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мозговой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штурм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ситуации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успеха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электронных образовательных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ресурсов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во всевозможных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конкурсах, олимпиадах и прочее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2417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Дидактические игры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Путаница</a:t>
            </a:r>
          </a:p>
          <a:p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Напиши правильно слова</a:t>
            </a:r>
          </a:p>
          <a:p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Руси это называлось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6733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565</TotalTime>
  <Words>479</Words>
  <Application>Microsoft Office PowerPoint</Application>
  <PresentationFormat>Экран (4:3)</PresentationFormat>
  <Paragraphs>73</Paragraphs>
  <Slides>29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Работа с одаренными детьми на уроках истории и обществознания в условиях работы ФГОС</vt:lpstr>
      <vt:lpstr>Одаренный ребенок</vt:lpstr>
      <vt:lpstr>Что такое одаренность?</vt:lpstr>
      <vt:lpstr>«В каждом человеке – солнце, только дайте ему светить» - говорил Сократ.</vt:lpstr>
      <vt:lpstr>Презентация PowerPoint</vt:lpstr>
      <vt:lpstr>Работа с анкетами </vt:lpstr>
      <vt:lpstr>Формула одаренности</vt:lpstr>
      <vt:lpstr>Мотивация - создание стойкого интереса к  предмету</vt:lpstr>
      <vt:lpstr>Дидактические игры</vt:lpstr>
      <vt:lpstr>Работа с кроссвордом</vt:lpstr>
      <vt:lpstr>Интеллект - создание условий для развития познания и логического мышления детей</vt:lpstr>
      <vt:lpstr>Просмотр фильма о Чингисхане Какую роль сыграл Чингисхан в истории монгол и каковы были его планы?</vt:lpstr>
      <vt:lpstr>Используя рисунок и текст документа на с.49 определите причины конфликта и его последствия?</vt:lpstr>
      <vt:lpstr>Чем Ольга отличается от других князей Древней Руси?</vt:lpstr>
      <vt:lpstr>Опираясь на рисунок и текст параграфа, определите кто из соседей славян представлял для них военную угрозу?</vt:lpstr>
      <vt:lpstr>Креативность - развитие творческих способностей на уроках и во внеурочное время</vt:lpstr>
      <vt:lpstr>Работа с картой</vt:lpstr>
      <vt:lpstr>Портфолио учащихся</vt:lpstr>
      <vt:lpstr>Работа с документами</vt:lpstr>
      <vt:lpstr>Исследовательская и проектная  работа</vt:lpstr>
      <vt:lpstr>Основные задачи . </vt:lpstr>
      <vt:lpstr>Основные задачи</vt:lpstr>
      <vt:lpstr>Основные задачи</vt:lpstr>
      <vt:lpstr>Принципы работы с одарёнными детьми </vt:lpstr>
      <vt:lpstr>Виды  работы с одарёнными детьми.   </vt:lpstr>
      <vt:lpstr>Итог внеурочной работы</vt:lpstr>
      <vt:lpstr>Формы работы с одаренными учащимися:   </vt:lpstr>
      <vt:lpstr>Участие в конкурсах</vt:lpstr>
      <vt:lpstr>Методическая помощь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Работа с одаренными детьми на уроках истории и обществознания в условиях работы ФГОС</dc:title>
  <dc:creator>Сергей</dc:creator>
  <cp:lastModifiedBy>ЛАУРА</cp:lastModifiedBy>
  <cp:revision>20</cp:revision>
  <dcterms:created xsi:type="dcterms:W3CDTF">2017-04-17T03:47:31Z</dcterms:created>
  <dcterms:modified xsi:type="dcterms:W3CDTF">2024-01-31T10:07:19Z</dcterms:modified>
</cp:coreProperties>
</file>