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Lst>
  <p:notesMasterIdLst>
    <p:notesMasterId r:id="rId80"/>
  </p:notesMasterIdLst>
  <p:sldIdLst>
    <p:sldId id="295" r:id="rId5"/>
    <p:sldId id="296" r:id="rId6"/>
    <p:sldId id="297" r:id="rId7"/>
    <p:sldId id="298" r:id="rId8"/>
    <p:sldId id="299" r:id="rId9"/>
    <p:sldId id="300" r:id="rId10"/>
    <p:sldId id="301" r:id="rId11"/>
    <p:sldId id="302" r:id="rId12"/>
    <p:sldId id="290" r:id="rId13"/>
    <p:sldId id="291" r:id="rId14"/>
    <p:sldId id="367" r:id="rId15"/>
    <p:sldId id="303" r:id="rId16"/>
    <p:sldId id="304" r:id="rId17"/>
    <p:sldId id="368" r:id="rId18"/>
    <p:sldId id="305" r:id="rId19"/>
    <p:sldId id="306" r:id="rId20"/>
    <p:sldId id="307" r:id="rId21"/>
    <p:sldId id="308" r:id="rId22"/>
    <p:sldId id="309" r:id="rId23"/>
    <p:sldId id="370" r:id="rId24"/>
    <p:sldId id="310" r:id="rId25"/>
    <p:sldId id="311" r:id="rId26"/>
    <p:sldId id="312" r:id="rId27"/>
    <p:sldId id="313" r:id="rId28"/>
    <p:sldId id="314" r:id="rId29"/>
    <p:sldId id="372" r:id="rId30"/>
    <p:sldId id="318" r:id="rId31"/>
    <p:sldId id="373" r:id="rId32"/>
    <p:sldId id="320" r:id="rId33"/>
    <p:sldId id="321" r:id="rId34"/>
    <p:sldId id="374" r:id="rId35"/>
    <p:sldId id="322" r:id="rId36"/>
    <p:sldId id="323" r:id="rId37"/>
    <p:sldId id="375" r:id="rId38"/>
    <p:sldId id="325" r:id="rId39"/>
    <p:sldId id="326" r:id="rId40"/>
    <p:sldId id="327" r:id="rId41"/>
    <p:sldId id="376" r:id="rId42"/>
    <p:sldId id="328" r:id="rId43"/>
    <p:sldId id="329" r:id="rId44"/>
    <p:sldId id="330" r:id="rId45"/>
    <p:sldId id="331" r:id="rId46"/>
    <p:sldId id="332" r:id="rId47"/>
    <p:sldId id="334" r:id="rId48"/>
    <p:sldId id="333" r:id="rId49"/>
    <p:sldId id="335" r:id="rId50"/>
    <p:sldId id="336" r:id="rId51"/>
    <p:sldId id="377"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2" r:id="rId66"/>
    <p:sldId id="353" r:id="rId67"/>
    <p:sldId id="354" r:id="rId68"/>
    <p:sldId id="355" r:id="rId69"/>
    <p:sldId id="356" r:id="rId70"/>
    <p:sldId id="357" r:id="rId71"/>
    <p:sldId id="358" r:id="rId72"/>
    <p:sldId id="359" r:id="rId73"/>
    <p:sldId id="360" r:id="rId74"/>
    <p:sldId id="361" r:id="rId75"/>
    <p:sldId id="366" r:id="rId76"/>
    <p:sldId id="365" r:id="rId77"/>
    <p:sldId id="363" r:id="rId78"/>
    <p:sldId id="364" r:id="rId79"/>
  </p:sldIdLst>
  <p:sldSz cx="9144000" cy="5143500" type="screen16x9"/>
  <p:notesSz cx="6858000" cy="9144000"/>
  <p:embeddedFontLst>
    <p:embeddedFont>
      <p:font typeface="Tahoma" panose="020B0604030504040204" pitchFamily="34" charset="0"/>
      <p:regular r:id="rId81"/>
      <p:bold r:id="rId82"/>
    </p:embeddedFont>
    <p:embeddedFont>
      <p:font typeface="Calibri" panose="020F0502020204030204" pitchFamily="34" charset="0"/>
      <p:regular r:id="rId83"/>
      <p:bold r:id="rId84"/>
      <p:italic r:id="rId85"/>
      <p:boldItalic r:id="rId86"/>
    </p:embeddedFont>
    <p:embeddedFont>
      <p:font typeface="Merriweather" panose="020B0604020202020204" charset="-52"/>
      <p:regular r:id="rId87"/>
      <p:bold r:id="rId88"/>
      <p:italic r:id="rId89"/>
      <p:boldItalic r:id="rId90"/>
    </p:embeddedFont>
    <p:embeddedFont>
      <p:font typeface="Roboto" panose="020B0604020202020204" charset="0"/>
      <p:regular r:id="rId91"/>
      <p:bold r:id="rId92"/>
      <p:italic r:id="rId93"/>
      <p:boldItalic r:id="rId94"/>
    </p:embeddedFont>
  </p:embeddedFont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9" userDrawn="1">
          <p15:clr>
            <a:srgbClr val="A4A3A4"/>
          </p15:clr>
        </p15:guide>
        <p15:guide id="2" pos="5534" userDrawn="1">
          <p15:clr>
            <a:srgbClr val="A4A3A4"/>
          </p15:clr>
        </p15:guide>
        <p15:guide id="3" orient="horz" pos="3003" userDrawn="1">
          <p15:clr>
            <a:srgbClr val="A4A3A4"/>
          </p15:clr>
        </p15:guide>
        <p15:guide id="4" pos="2993" userDrawn="1">
          <p15:clr>
            <a:srgbClr val="A4A3A4"/>
          </p15:clr>
        </p15:guide>
        <p15:guide id="5" pos="2767" userDrawn="1">
          <p15:clr>
            <a:srgbClr val="A4A3A4"/>
          </p15:clr>
        </p15:guide>
        <p15:guide id="6" pos="226" userDrawn="1">
          <p15:clr>
            <a:srgbClr val="A4A3A4"/>
          </p15:clr>
        </p15:guide>
        <p15:guide id="7" pos="1837" userDrawn="1">
          <p15:clr>
            <a:srgbClr val="A4A3A4"/>
          </p15:clr>
        </p15:guide>
        <p15:guide id="8" pos="2064" userDrawn="1">
          <p15:clr>
            <a:srgbClr val="A4A3A4"/>
          </p15:clr>
        </p15:guide>
        <p15:guide id="9" pos="3674" userDrawn="1">
          <p15:clr>
            <a:srgbClr val="A4A3A4"/>
          </p15:clr>
        </p15:guide>
        <p15:guide id="10" pos="39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1648"/>
    <a:srgbClr val="4E361E"/>
    <a:srgbClr val="003BB2"/>
    <a:srgbClr val="FFDC5A"/>
    <a:srgbClr val="DBB43F"/>
    <a:srgbClr val="6008BA"/>
    <a:srgbClr val="2E2E3A"/>
    <a:srgbClr val="DD4935"/>
    <a:srgbClr val="FF6600"/>
    <a:srgbClr val="8A3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2" autoAdjust="0"/>
    <p:restoredTop sz="93728" autoAdjust="0"/>
  </p:normalViewPr>
  <p:slideViewPr>
    <p:cSldViewPr snapToGrid="0" showGuides="1">
      <p:cViewPr>
        <p:scale>
          <a:sx n="155" d="100"/>
          <a:sy n="155" d="100"/>
        </p:scale>
        <p:origin x="-354" y="-48"/>
      </p:cViewPr>
      <p:guideLst>
        <p:guide orient="horz" pos="259"/>
        <p:guide orient="horz" pos="3003"/>
        <p:guide pos="5534"/>
        <p:guide pos="2993"/>
        <p:guide pos="2767"/>
        <p:guide pos="226"/>
        <p:guide pos="1837"/>
        <p:guide pos="2064"/>
        <p:guide pos="3674"/>
        <p:guide pos="392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3.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BEF2C-B300-46D5-8036-A5B0A33E22D9}" type="datetimeFigureOut">
              <a:rPr lang="ru-RU" smtClean="0"/>
              <a:t>31.01.2024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E0E06-5A83-4907-924B-CCA8D8A71266}" type="slidenum">
              <a:rPr lang="ru-RU" smtClean="0"/>
              <a:t>‹#›</a:t>
            </a:fld>
            <a:endParaRPr lang="ru-RU"/>
          </a:p>
        </p:txBody>
      </p:sp>
    </p:spTree>
    <p:extLst>
      <p:ext uri="{BB962C8B-B14F-4D97-AF65-F5344CB8AC3E}">
        <p14:creationId xmlns:p14="http://schemas.microsoft.com/office/powerpoint/2010/main" val="120470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304442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92163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171640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46319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473530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18</a:t>
            </a:fld>
            <a:endParaRPr lang="ru-RU">
              <a:solidFill>
                <a:prstClr val="black"/>
              </a:solidFill>
            </a:endParaRPr>
          </a:p>
        </p:txBody>
      </p:sp>
    </p:spTree>
    <p:extLst>
      <p:ext uri="{BB962C8B-B14F-4D97-AF65-F5344CB8AC3E}">
        <p14:creationId xmlns:p14="http://schemas.microsoft.com/office/powerpoint/2010/main" val="374823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261831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93604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3251646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23</a:t>
            </a:fld>
            <a:endParaRPr lang="ru-RU">
              <a:solidFill>
                <a:prstClr val="black"/>
              </a:solidFill>
            </a:endParaRPr>
          </a:p>
        </p:txBody>
      </p:sp>
    </p:spTree>
    <p:extLst>
      <p:ext uri="{BB962C8B-B14F-4D97-AF65-F5344CB8AC3E}">
        <p14:creationId xmlns:p14="http://schemas.microsoft.com/office/powerpoint/2010/main" val="2681470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84245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3473707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188359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27</a:t>
            </a:fld>
            <a:endParaRPr lang="ru-RU">
              <a:solidFill>
                <a:prstClr val="black"/>
              </a:solidFill>
            </a:endParaRPr>
          </a:p>
        </p:txBody>
      </p:sp>
    </p:spTree>
    <p:extLst>
      <p:ext uri="{BB962C8B-B14F-4D97-AF65-F5344CB8AC3E}">
        <p14:creationId xmlns:p14="http://schemas.microsoft.com/office/powerpoint/2010/main" val="2782846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242586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205655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2778937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1793745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327086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36</a:t>
            </a:fld>
            <a:endParaRPr lang="ru-RU">
              <a:solidFill>
                <a:prstClr val="black"/>
              </a:solidFill>
            </a:endParaRPr>
          </a:p>
        </p:txBody>
      </p:sp>
    </p:spTree>
    <p:extLst>
      <p:ext uri="{BB962C8B-B14F-4D97-AF65-F5344CB8AC3E}">
        <p14:creationId xmlns:p14="http://schemas.microsoft.com/office/powerpoint/2010/main" val="421174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2237415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39</a:t>
            </a:fld>
            <a:endParaRPr lang="ru-RU">
              <a:solidFill>
                <a:prstClr val="black"/>
              </a:solidFill>
            </a:endParaRPr>
          </a:p>
        </p:txBody>
      </p:sp>
    </p:spTree>
    <p:extLst>
      <p:ext uri="{BB962C8B-B14F-4D97-AF65-F5344CB8AC3E}">
        <p14:creationId xmlns:p14="http://schemas.microsoft.com/office/powerpoint/2010/main" val="190394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210627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40</a:t>
            </a:fld>
            <a:endParaRPr lang="ru-RU">
              <a:solidFill>
                <a:prstClr val="black"/>
              </a:solidFill>
            </a:endParaRPr>
          </a:p>
        </p:txBody>
      </p:sp>
    </p:spTree>
    <p:extLst>
      <p:ext uri="{BB962C8B-B14F-4D97-AF65-F5344CB8AC3E}">
        <p14:creationId xmlns:p14="http://schemas.microsoft.com/office/powerpoint/2010/main" val="1097278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41</a:t>
            </a:fld>
            <a:endParaRPr lang="ru-RU">
              <a:solidFill>
                <a:prstClr val="black"/>
              </a:solidFill>
            </a:endParaRPr>
          </a:p>
        </p:txBody>
      </p:sp>
    </p:spTree>
    <p:extLst>
      <p:ext uri="{BB962C8B-B14F-4D97-AF65-F5344CB8AC3E}">
        <p14:creationId xmlns:p14="http://schemas.microsoft.com/office/powerpoint/2010/main" val="1645189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42</a:t>
            </a:fld>
            <a:endParaRPr lang="ru-RU">
              <a:solidFill>
                <a:prstClr val="black"/>
              </a:solidFill>
            </a:endParaRPr>
          </a:p>
        </p:txBody>
      </p:sp>
    </p:spTree>
    <p:extLst>
      <p:ext uri="{BB962C8B-B14F-4D97-AF65-F5344CB8AC3E}">
        <p14:creationId xmlns:p14="http://schemas.microsoft.com/office/powerpoint/2010/main" val="1006815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43</a:t>
            </a:fld>
            <a:endParaRPr lang="ru-RU">
              <a:solidFill>
                <a:prstClr val="black"/>
              </a:solidFill>
            </a:endParaRPr>
          </a:p>
        </p:txBody>
      </p:sp>
    </p:spTree>
    <p:extLst>
      <p:ext uri="{BB962C8B-B14F-4D97-AF65-F5344CB8AC3E}">
        <p14:creationId xmlns:p14="http://schemas.microsoft.com/office/powerpoint/2010/main" val="140040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44</a:t>
            </a:fld>
            <a:endParaRPr lang="ru-RU">
              <a:solidFill>
                <a:prstClr val="black"/>
              </a:solidFill>
            </a:endParaRPr>
          </a:p>
        </p:txBody>
      </p:sp>
    </p:spTree>
    <p:extLst>
      <p:ext uri="{BB962C8B-B14F-4D97-AF65-F5344CB8AC3E}">
        <p14:creationId xmlns:p14="http://schemas.microsoft.com/office/powerpoint/2010/main" val="55562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45</a:t>
            </a:fld>
            <a:endParaRPr lang="ru-RU">
              <a:solidFill>
                <a:prstClr val="black"/>
              </a:solidFill>
            </a:endParaRPr>
          </a:p>
        </p:txBody>
      </p:sp>
    </p:spTree>
    <p:extLst>
      <p:ext uri="{BB962C8B-B14F-4D97-AF65-F5344CB8AC3E}">
        <p14:creationId xmlns:p14="http://schemas.microsoft.com/office/powerpoint/2010/main" val="62076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46</a:t>
            </a:fld>
            <a:endParaRPr lang="ru-RU">
              <a:solidFill>
                <a:prstClr val="black"/>
              </a:solidFill>
            </a:endParaRPr>
          </a:p>
        </p:txBody>
      </p:sp>
    </p:spTree>
    <p:extLst>
      <p:ext uri="{BB962C8B-B14F-4D97-AF65-F5344CB8AC3E}">
        <p14:creationId xmlns:p14="http://schemas.microsoft.com/office/powerpoint/2010/main" val="3350567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47</a:t>
            </a:fld>
            <a:endParaRPr lang="ru-RU">
              <a:solidFill>
                <a:prstClr val="black"/>
              </a:solidFill>
            </a:endParaRPr>
          </a:p>
        </p:txBody>
      </p:sp>
    </p:spTree>
    <p:extLst>
      <p:ext uri="{BB962C8B-B14F-4D97-AF65-F5344CB8AC3E}">
        <p14:creationId xmlns:p14="http://schemas.microsoft.com/office/powerpoint/2010/main" val="2439068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49</a:t>
            </a:fld>
            <a:endParaRPr lang="ru-RU">
              <a:solidFill>
                <a:prstClr val="black"/>
              </a:solidFill>
            </a:endParaRPr>
          </a:p>
        </p:txBody>
      </p:sp>
    </p:spTree>
    <p:extLst>
      <p:ext uri="{BB962C8B-B14F-4D97-AF65-F5344CB8AC3E}">
        <p14:creationId xmlns:p14="http://schemas.microsoft.com/office/powerpoint/2010/main" val="2008452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50</a:t>
            </a:fld>
            <a:endParaRPr lang="ru-RU">
              <a:solidFill>
                <a:prstClr val="black"/>
              </a:solidFill>
            </a:endParaRPr>
          </a:p>
        </p:txBody>
      </p:sp>
    </p:spTree>
    <p:extLst>
      <p:ext uri="{BB962C8B-B14F-4D97-AF65-F5344CB8AC3E}">
        <p14:creationId xmlns:p14="http://schemas.microsoft.com/office/powerpoint/2010/main" val="67466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1066838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51</a:t>
            </a:fld>
            <a:endParaRPr lang="ru-RU">
              <a:solidFill>
                <a:prstClr val="black"/>
              </a:solidFill>
            </a:endParaRPr>
          </a:p>
        </p:txBody>
      </p:sp>
    </p:spTree>
    <p:extLst>
      <p:ext uri="{BB962C8B-B14F-4D97-AF65-F5344CB8AC3E}">
        <p14:creationId xmlns:p14="http://schemas.microsoft.com/office/powerpoint/2010/main" val="1499097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52</a:t>
            </a:fld>
            <a:endParaRPr lang="ru-RU">
              <a:solidFill>
                <a:prstClr val="black"/>
              </a:solidFill>
            </a:endParaRPr>
          </a:p>
        </p:txBody>
      </p:sp>
    </p:spTree>
    <p:extLst>
      <p:ext uri="{BB962C8B-B14F-4D97-AF65-F5344CB8AC3E}">
        <p14:creationId xmlns:p14="http://schemas.microsoft.com/office/powerpoint/2010/main" val="2333713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53</a:t>
            </a:fld>
            <a:endParaRPr lang="ru-RU">
              <a:solidFill>
                <a:prstClr val="black"/>
              </a:solidFill>
            </a:endParaRPr>
          </a:p>
        </p:txBody>
      </p:sp>
    </p:spTree>
    <p:extLst>
      <p:ext uri="{BB962C8B-B14F-4D97-AF65-F5344CB8AC3E}">
        <p14:creationId xmlns:p14="http://schemas.microsoft.com/office/powerpoint/2010/main" val="2779727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54</a:t>
            </a:fld>
            <a:endParaRPr lang="ru-RU">
              <a:solidFill>
                <a:prstClr val="black"/>
              </a:solidFill>
            </a:endParaRPr>
          </a:p>
        </p:txBody>
      </p:sp>
    </p:spTree>
    <p:extLst>
      <p:ext uri="{BB962C8B-B14F-4D97-AF65-F5344CB8AC3E}">
        <p14:creationId xmlns:p14="http://schemas.microsoft.com/office/powerpoint/2010/main" val="33857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55</a:t>
            </a:fld>
            <a:endParaRPr lang="ru-RU">
              <a:solidFill>
                <a:prstClr val="black"/>
              </a:solidFill>
            </a:endParaRPr>
          </a:p>
        </p:txBody>
      </p:sp>
    </p:spTree>
    <p:extLst>
      <p:ext uri="{BB962C8B-B14F-4D97-AF65-F5344CB8AC3E}">
        <p14:creationId xmlns:p14="http://schemas.microsoft.com/office/powerpoint/2010/main" val="2416703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56</a:t>
            </a:fld>
            <a:endParaRPr lang="ru-RU">
              <a:solidFill>
                <a:prstClr val="black"/>
              </a:solidFill>
            </a:endParaRPr>
          </a:p>
        </p:txBody>
      </p:sp>
    </p:spTree>
    <p:extLst>
      <p:ext uri="{BB962C8B-B14F-4D97-AF65-F5344CB8AC3E}">
        <p14:creationId xmlns:p14="http://schemas.microsoft.com/office/powerpoint/2010/main" val="886730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57</a:t>
            </a:fld>
            <a:endParaRPr lang="ru-RU">
              <a:solidFill>
                <a:prstClr val="black"/>
              </a:solidFill>
            </a:endParaRPr>
          </a:p>
        </p:txBody>
      </p:sp>
    </p:spTree>
    <p:extLst>
      <p:ext uri="{BB962C8B-B14F-4D97-AF65-F5344CB8AC3E}">
        <p14:creationId xmlns:p14="http://schemas.microsoft.com/office/powerpoint/2010/main" val="3848147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58</a:t>
            </a:fld>
            <a:endParaRPr lang="ru-RU">
              <a:solidFill>
                <a:prstClr val="black"/>
              </a:solidFill>
            </a:endParaRPr>
          </a:p>
        </p:txBody>
      </p:sp>
    </p:spTree>
    <p:extLst>
      <p:ext uri="{BB962C8B-B14F-4D97-AF65-F5344CB8AC3E}">
        <p14:creationId xmlns:p14="http://schemas.microsoft.com/office/powerpoint/2010/main" val="3486081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59</a:t>
            </a:fld>
            <a:endParaRPr lang="ru-RU">
              <a:solidFill>
                <a:prstClr val="black"/>
              </a:solidFill>
            </a:endParaRPr>
          </a:p>
        </p:txBody>
      </p:sp>
    </p:spTree>
    <p:extLst>
      <p:ext uri="{BB962C8B-B14F-4D97-AF65-F5344CB8AC3E}">
        <p14:creationId xmlns:p14="http://schemas.microsoft.com/office/powerpoint/2010/main" val="1440369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60</a:t>
            </a:fld>
            <a:endParaRPr lang="ru-RU">
              <a:solidFill>
                <a:prstClr val="black"/>
              </a:solidFill>
            </a:endParaRPr>
          </a:p>
        </p:txBody>
      </p:sp>
    </p:spTree>
    <p:extLst>
      <p:ext uri="{BB962C8B-B14F-4D97-AF65-F5344CB8AC3E}">
        <p14:creationId xmlns:p14="http://schemas.microsoft.com/office/powerpoint/2010/main" val="1108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2172804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61</a:t>
            </a:fld>
            <a:endParaRPr lang="ru-RU">
              <a:solidFill>
                <a:prstClr val="black"/>
              </a:solidFill>
            </a:endParaRPr>
          </a:p>
        </p:txBody>
      </p:sp>
    </p:spTree>
    <p:extLst>
      <p:ext uri="{BB962C8B-B14F-4D97-AF65-F5344CB8AC3E}">
        <p14:creationId xmlns:p14="http://schemas.microsoft.com/office/powerpoint/2010/main" val="1840032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62</a:t>
            </a:fld>
            <a:endParaRPr lang="ru-RU">
              <a:solidFill>
                <a:prstClr val="black"/>
              </a:solidFill>
            </a:endParaRPr>
          </a:p>
        </p:txBody>
      </p:sp>
    </p:spTree>
    <p:extLst>
      <p:ext uri="{BB962C8B-B14F-4D97-AF65-F5344CB8AC3E}">
        <p14:creationId xmlns:p14="http://schemas.microsoft.com/office/powerpoint/2010/main" val="2434524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63</a:t>
            </a:fld>
            <a:endParaRPr lang="ru-RU">
              <a:solidFill>
                <a:prstClr val="black"/>
              </a:solidFill>
            </a:endParaRPr>
          </a:p>
        </p:txBody>
      </p:sp>
    </p:spTree>
    <p:extLst>
      <p:ext uri="{BB962C8B-B14F-4D97-AF65-F5344CB8AC3E}">
        <p14:creationId xmlns:p14="http://schemas.microsoft.com/office/powerpoint/2010/main" val="2743440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64</a:t>
            </a:fld>
            <a:endParaRPr lang="ru-RU">
              <a:solidFill>
                <a:prstClr val="black"/>
              </a:solidFill>
            </a:endParaRPr>
          </a:p>
        </p:txBody>
      </p:sp>
    </p:spTree>
    <p:extLst>
      <p:ext uri="{BB962C8B-B14F-4D97-AF65-F5344CB8AC3E}">
        <p14:creationId xmlns:p14="http://schemas.microsoft.com/office/powerpoint/2010/main" val="551664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2916031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66</a:t>
            </a:fld>
            <a:endParaRPr lang="ru-RU">
              <a:solidFill>
                <a:prstClr val="black"/>
              </a:solidFill>
            </a:endParaRPr>
          </a:p>
        </p:txBody>
      </p:sp>
    </p:spTree>
    <p:extLst>
      <p:ext uri="{BB962C8B-B14F-4D97-AF65-F5344CB8AC3E}">
        <p14:creationId xmlns:p14="http://schemas.microsoft.com/office/powerpoint/2010/main" val="1227028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67</a:t>
            </a:fld>
            <a:endParaRPr lang="ru-RU">
              <a:solidFill>
                <a:prstClr val="black"/>
              </a:solidFill>
            </a:endParaRPr>
          </a:p>
        </p:txBody>
      </p:sp>
    </p:spTree>
    <p:extLst>
      <p:ext uri="{BB962C8B-B14F-4D97-AF65-F5344CB8AC3E}">
        <p14:creationId xmlns:p14="http://schemas.microsoft.com/office/powerpoint/2010/main" val="15823600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68</a:t>
            </a:fld>
            <a:endParaRPr lang="ru-RU">
              <a:solidFill>
                <a:prstClr val="black"/>
              </a:solidFill>
            </a:endParaRPr>
          </a:p>
        </p:txBody>
      </p:sp>
    </p:spTree>
    <p:extLst>
      <p:ext uri="{BB962C8B-B14F-4D97-AF65-F5344CB8AC3E}">
        <p14:creationId xmlns:p14="http://schemas.microsoft.com/office/powerpoint/2010/main" val="3303229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69</a:t>
            </a:fld>
            <a:endParaRPr lang="ru-RU">
              <a:solidFill>
                <a:prstClr val="black"/>
              </a:solidFill>
            </a:endParaRPr>
          </a:p>
        </p:txBody>
      </p:sp>
    </p:spTree>
    <p:extLst>
      <p:ext uri="{BB962C8B-B14F-4D97-AF65-F5344CB8AC3E}">
        <p14:creationId xmlns:p14="http://schemas.microsoft.com/office/powerpoint/2010/main" val="9122422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70</a:t>
            </a:fld>
            <a:endParaRPr lang="ru-RU">
              <a:solidFill>
                <a:prstClr val="black"/>
              </a:solidFill>
            </a:endParaRPr>
          </a:p>
        </p:txBody>
      </p:sp>
    </p:spTree>
    <p:extLst>
      <p:ext uri="{BB962C8B-B14F-4D97-AF65-F5344CB8AC3E}">
        <p14:creationId xmlns:p14="http://schemas.microsoft.com/office/powerpoint/2010/main" val="319302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643997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71</a:t>
            </a:fld>
            <a:endParaRPr lang="ru-RU">
              <a:solidFill>
                <a:prstClr val="black"/>
              </a:solidFill>
            </a:endParaRPr>
          </a:p>
        </p:txBody>
      </p:sp>
    </p:spTree>
    <p:extLst>
      <p:ext uri="{BB962C8B-B14F-4D97-AF65-F5344CB8AC3E}">
        <p14:creationId xmlns:p14="http://schemas.microsoft.com/office/powerpoint/2010/main" val="10264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73</a:t>
            </a:fld>
            <a:endParaRPr lang="ru-RU">
              <a:solidFill>
                <a:prstClr val="black"/>
              </a:solidFill>
            </a:endParaRPr>
          </a:p>
        </p:txBody>
      </p:sp>
    </p:spTree>
    <p:extLst>
      <p:ext uri="{BB962C8B-B14F-4D97-AF65-F5344CB8AC3E}">
        <p14:creationId xmlns:p14="http://schemas.microsoft.com/office/powerpoint/2010/main" val="35643675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74</a:t>
            </a:fld>
            <a:endParaRPr lang="ru-RU">
              <a:solidFill>
                <a:prstClr val="black"/>
              </a:solidFill>
            </a:endParaRPr>
          </a:p>
        </p:txBody>
      </p:sp>
    </p:spTree>
    <p:extLst>
      <p:ext uri="{BB962C8B-B14F-4D97-AF65-F5344CB8AC3E}">
        <p14:creationId xmlns:p14="http://schemas.microsoft.com/office/powerpoint/2010/main" val="97321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75</a:t>
            </a:fld>
            <a:endParaRPr lang="ru-RU">
              <a:solidFill>
                <a:prstClr val="black"/>
              </a:solidFill>
            </a:endParaRPr>
          </a:p>
        </p:txBody>
      </p:sp>
    </p:spTree>
    <p:extLst>
      <p:ext uri="{BB962C8B-B14F-4D97-AF65-F5344CB8AC3E}">
        <p14:creationId xmlns:p14="http://schemas.microsoft.com/office/powerpoint/2010/main" val="2931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smtClean="0">
                <a:solidFill>
                  <a:prstClr val="black"/>
                </a:solidFill>
              </a:rPr>
              <a:pPr/>
              <a:t>7</a:t>
            </a:fld>
            <a:endParaRPr lang="ru-RU">
              <a:solidFill>
                <a:prstClr val="black"/>
              </a:solidFill>
            </a:endParaRPr>
          </a:p>
        </p:txBody>
      </p:sp>
    </p:spTree>
    <p:extLst>
      <p:ext uri="{BB962C8B-B14F-4D97-AF65-F5344CB8AC3E}">
        <p14:creationId xmlns:p14="http://schemas.microsoft.com/office/powerpoint/2010/main" val="163197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946035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1E0E06-5A83-4907-924B-CCA8D8A71266}" type="slidenum">
              <a:rPr lang="ru-RU">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56582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518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365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584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31.01.2024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55837835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956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1140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0108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6864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1"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83472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2252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745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1561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97279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311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9505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807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11236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1112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0473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2020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902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282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807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143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7236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3875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1523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184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0511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2828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6693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344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2"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6852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5816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859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2850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63470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0662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988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1667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31.01.2024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659975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1"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167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14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4010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566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54801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983A9A6-A7C6-4281-A39F-5DC6615D86C6}" type="datetimeFigureOut">
              <a:rPr lang="ru-RU" smtClean="0">
                <a:solidFill>
                  <a:prstClr val="black">
                    <a:tint val="75000"/>
                  </a:prstClr>
                </a:solidFill>
              </a:rPr>
              <a:pPr defTabSz="685783"/>
              <a:t>31.01.2024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16F8C33-7088-481A-939B-C850E0D4CDCA}" type="slidenum">
              <a:rPr lang="ru-RU" smtClean="0">
                <a:solidFill>
                  <a:prstClr val="black">
                    <a:tint val="75000"/>
                  </a:prstClr>
                </a:solidFill>
              </a:rPr>
              <a:pPr defTabSz="685783"/>
              <a:t>‹#›</a:t>
            </a:fld>
            <a:endParaRPr lang="ru-RU">
              <a:solidFill>
                <a:prstClr val="black">
                  <a:tint val="75000"/>
                </a:prstClr>
              </a:solidFill>
            </a:endParaRPr>
          </a:p>
        </p:txBody>
      </p:sp>
    </p:spTree>
    <p:extLst>
      <p:ext uri="{BB962C8B-B14F-4D97-AF65-F5344CB8AC3E}">
        <p14:creationId xmlns:p14="http://schemas.microsoft.com/office/powerpoint/2010/main" val="816369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0"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dirty="0"/>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983A9A6-A7C6-4281-A39F-5DC6615D86C6}" type="datetimeFigureOut">
              <a:rPr lang="ru-RU" smtClean="0">
                <a:solidFill>
                  <a:prstClr val="black">
                    <a:tint val="75000"/>
                  </a:prstClr>
                </a:solidFill>
              </a:rPr>
              <a:pPr defTabSz="685783"/>
              <a:t>31.01.2024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16F8C33-7088-481A-939B-C850E0D4CDCA}" type="slidenum">
              <a:rPr lang="ru-RU" smtClean="0">
                <a:solidFill>
                  <a:prstClr val="black">
                    <a:tint val="75000"/>
                  </a:prstClr>
                </a:solidFill>
              </a:rPr>
              <a:pPr defTabSz="685783"/>
              <a:t>‹#›</a:t>
            </a:fld>
            <a:endParaRPr lang="ru-RU">
              <a:solidFill>
                <a:prstClr val="black">
                  <a:tint val="75000"/>
                </a:prstClr>
              </a:solidFill>
            </a:endParaRPr>
          </a:p>
        </p:txBody>
      </p:sp>
    </p:spTree>
    <p:extLst>
      <p:ext uri="{BB962C8B-B14F-4D97-AF65-F5344CB8AC3E}">
        <p14:creationId xmlns:p14="http://schemas.microsoft.com/office/powerpoint/2010/main" val="4103707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783" rtl="0" eaLnBrk="1" latinLnBrk="0" hangingPunct="1">
        <a:lnSpc>
          <a:spcPct val="90000"/>
        </a:lnSpc>
        <a:spcBef>
          <a:spcPct val="0"/>
        </a:spcBef>
        <a:buNone/>
        <a:defRPr sz="3300" kern="1200">
          <a:solidFill>
            <a:schemeClr val="tx1"/>
          </a:solidFill>
          <a:latin typeface="Tahoma" panose="020B0604030504040204" pitchFamily="34"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83A9A6-A7C6-4281-A39F-5DC6615D86C6}" type="datetimeFigureOut">
              <a:rPr lang="ru-RU" smtClean="0">
                <a:solidFill>
                  <a:prstClr val="black">
                    <a:tint val="75000"/>
                  </a:prstClr>
                </a:solidFill>
              </a:rPr>
              <a:pPr/>
              <a:t>31.01.2024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14766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66"/>
            <a:fld id="{1983A9A6-A7C6-4281-A39F-5DC6615D86C6}" type="datetimeFigureOut">
              <a:rPr lang="ru-RU" smtClean="0">
                <a:solidFill>
                  <a:prstClr val="black">
                    <a:tint val="75000"/>
                  </a:prstClr>
                </a:solidFill>
              </a:rPr>
              <a:pPr defTabSz="685766"/>
              <a:t>31.01.2024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66"/>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66"/>
            <a:fld id="{416F8C33-7088-481A-939B-C850E0D4CDCA}" type="slidenum">
              <a:rPr lang="ru-RU" smtClean="0">
                <a:solidFill>
                  <a:prstClr val="black">
                    <a:tint val="75000"/>
                  </a:prstClr>
                </a:solidFill>
              </a:rPr>
              <a:pPr defTabSz="685766"/>
              <a:t>‹#›</a:t>
            </a:fld>
            <a:endParaRPr lang="ru-RU">
              <a:solidFill>
                <a:prstClr val="black">
                  <a:tint val="75000"/>
                </a:prstClr>
              </a:solidFill>
            </a:endParaRPr>
          </a:p>
        </p:txBody>
      </p:sp>
    </p:spTree>
    <p:extLst>
      <p:ext uri="{BB962C8B-B14F-4D97-AF65-F5344CB8AC3E}">
        <p14:creationId xmlns:p14="http://schemas.microsoft.com/office/powerpoint/2010/main" val="40407314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7.jpeg"/><Relationship Id="rId3" Type="http://schemas.openxmlformats.org/officeDocument/2006/relationships/image" Target="../media/image6.png"/><Relationship Id="rId21" Type="http://schemas.openxmlformats.org/officeDocument/2006/relationships/image" Target="../media/image22.jpeg"/><Relationship Id="rId7" Type="http://schemas.openxmlformats.org/officeDocument/2006/relationships/image" Target="../media/image9.jpeg"/><Relationship Id="rId12" Type="http://schemas.microsoft.com/office/2007/relationships/hdphoto" Target="../media/hdphoto1.wdp"/><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notesSlide" Target="../notesSlides/notesSlide3.xml"/><Relationship Id="rId16" Type="http://schemas.openxmlformats.org/officeDocument/2006/relationships/image" Target="../media/image17.jpeg"/><Relationship Id="rId20" Type="http://schemas.openxmlformats.org/officeDocument/2006/relationships/image" Target="../media/image21.jpeg"/><Relationship Id="rId29"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13.png"/><Relationship Id="rId24" Type="http://schemas.openxmlformats.org/officeDocument/2006/relationships/image" Target="../media/image25.jpeg"/><Relationship Id="rId5" Type="http://schemas.openxmlformats.org/officeDocument/2006/relationships/image" Target="../media/image7.pn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29.jpeg"/><Relationship Id="rId10" Type="http://schemas.openxmlformats.org/officeDocument/2006/relationships/image" Target="../media/image12.jpeg"/><Relationship Id="rId19" Type="http://schemas.openxmlformats.org/officeDocument/2006/relationships/image" Target="../media/image20.jpeg"/><Relationship Id="rId31" Type="http://schemas.openxmlformats.org/officeDocument/2006/relationships/image" Target="../media/image32.jpeg"/><Relationship Id="rId4" Type="http://schemas.openxmlformats.org/officeDocument/2006/relationships/slide" Target="slide21.xml"/><Relationship Id="rId9" Type="http://schemas.openxmlformats.org/officeDocument/2006/relationships/image" Target="../media/image11.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 Id="rId30" Type="http://schemas.openxmlformats.org/officeDocument/2006/relationships/image" Target="../media/image3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михаил федорович романов"/>
          <p:cNvPicPr>
            <a:picLocks noChangeAspect="1" noChangeArrowheads="1"/>
          </p:cNvPicPr>
          <p:nvPr/>
        </p:nvPicPr>
        <p:blipFill rotWithShape="1">
          <a:blip r:embed="rId3">
            <a:extLst>
              <a:ext uri="{28A0092B-C50C-407E-A947-70E740481C1C}">
                <a14:useLocalDpi xmlns:a14="http://schemas.microsoft.com/office/drawing/2010/main" val="0"/>
              </a:ext>
            </a:extLst>
          </a:blip>
          <a:srcRect l="14204"/>
          <a:stretch/>
        </p:blipFill>
        <p:spPr bwMode="auto">
          <a:xfrm flipH="1">
            <a:off x="3202934" y="0"/>
            <a:ext cx="59835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410957" y="1786920"/>
            <a:ext cx="4077914" cy="1569660"/>
          </a:xfrm>
          <a:prstGeom prst="rect">
            <a:avLst/>
          </a:prstGeom>
          <a:noFill/>
        </p:spPr>
        <p:txBody>
          <a:bodyPr wrap="square" lIns="360000" tIns="0" rIns="0" bIns="0" rtlCol="0">
            <a:spAutoFit/>
          </a:bodyPr>
          <a:lstStyle/>
          <a:p>
            <a:pPr defTabSz="685783"/>
            <a:r>
              <a:rPr lang="ru-RU" sz="3400" dirty="0">
                <a:solidFill>
                  <a:prstClr val="white"/>
                </a:solidFill>
                <a:latin typeface="Merriweather"/>
                <a:ea typeface="Theano Didot" panose="02060603060706020203" pitchFamily="18" charset="0"/>
              </a:rPr>
              <a:t>Россия </a:t>
            </a:r>
          </a:p>
          <a:p>
            <a:pPr defTabSz="685783"/>
            <a:r>
              <a:rPr lang="ru-RU" sz="3400" dirty="0">
                <a:solidFill>
                  <a:prstClr val="white"/>
                </a:solidFill>
                <a:latin typeface="Merriweather"/>
                <a:ea typeface="Theano Didot" panose="02060603060706020203" pitchFamily="18" charset="0"/>
              </a:rPr>
              <a:t>при первых Романовых</a:t>
            </a:r>
          </a:p>
        </p:txBody>
      </p:sp>
      <p:sp>
        <p:nvSpPr>
          <p:cNvPr id="6" name="TextBox 5"/>
          <p:cNvSpPr txBox="1"/>
          <p:nvPr/>
        </p:nvSpPr>
        <p:spPr>
          <a:xfrm>
            <a:off x="410957" y="4060905"/>
            <a:ext cx="4431205" cy="553998"/>
          </a:xfrm>
          <a:prstGeom prst="rect">
            <a:avLst/>
          </a:prstGeom>
          <a:noFill/>
        </p:spPr>
        <p:txBody>
          <a:bodyPr wrap="square" lIns="360000" tIns="0" rIns="0" bIns="0" rtlCol="0">
            <a:spAutoFit/>
          </a:bodyPr>
          <a:lstStyle/>
          <a:p>
            <a:pPr defTabSz="685783"/>
            <a:r>
              <a:rPr lang="ru-RU" sz="1800" dirty="0">
                <a:solidFill>
                  <a:prstClr val="white"/>
                </a:solidFill>
                <a:latin typeface="Merriweather"/>
                <a:ea typeface="Theano Didot" panose="02060603060706020203" pitchFamily="18" charset="0"/>
              </a:rPr>
              <a:t>Перемены в государственном устройстве</a:t>
            </a:r>
          </a:p>
        </p:txBody>
      </p:sp>
    </p:spTree>
    <p:extLst>
      <p:ext uri="{BB962C8B-B14F-4D97-AF65-F5344CB8AC3E}">
        <p14:creationId xmlns:p14="http://schemas.microsoft.com/office/powerpoint/2010/main" val="177570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94344" y="716707"/>
            <a:ext cx="8690881" cy="2340943"/>
          </a:xfrm>
        </p:spPr>
        <p:txBody>
          <a:bodyPr/>
          <a:lstStyle/>
          <a:p>
            <a:r>
              <a:rPr lang="ru-RU" altLang="ru-RU" sz="1800" dirty="0"/>
              <a:t>Михаил Романов был царской крови, из знатного боярского рода.</a:t>
            </a:r>
          </a:p>
          <a:p>
            <a:r>
              <a:rPr lang="ru-RU" altLang="ru-RU" sz="1800" dirty="0"/>
              <a:t>Михаилу исполнилось лишь 16 лет, и он не был замешан в событиях Смуты. </a:t>
            </a:r>
          </a:p>
          <a:p>
            <a:r>
              <a:rPr lang="ru-RU" altLang="ru-RU" sz="1800" dirty="0"/>
              <a:t>Бояре надеялись, что молодой царь не будет препятствием для проведения их политики. </a:t>
            </a:r>
          </a:p>
        </p:txBody>
      </p:sp>
      <p:pic>
        <p:nvPicPr>
          <p:cNvPr id="14340" name="Picture 2" descr="http://romanovi.com/upload/vocarenie-romanovykh/fot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17" y="1995925"/>
            <a:ext cx="3784908" cy="30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709682" y="56171"/>
            <a:ext cx="6102678" cy="415498"/>
          </a:xfrm>
          <a:prstGeom prst="rect">
            <a:avLst/>
          </a:prstGeom>
        </p:spPr>
        <p:txBody>
          <a:bodyPr wrap="square">
            <a:spAutoFit/>
          </a:bodyPr>
          <a:lstStyle/>
          <a:p>
            <a:r>
              <a:rPr lang="ru-RU" altLang="ru-RU" sz="2100" b="1" dirty="0"/>
              <a:t>Причины избрания Михаила Федоровича</a:t>
            </a:r>
            <a:endParaRPr lang="ru-RU" sz="2100" dirty="0"/>
          </a:p>
        </p:txBody>
      </p:sp>
    </p:spTree>
    <p:extLst>
      <p:ext uri="{BB962C8B-B14F-4D97-AF65-F5344CB8AC3E}">
        <p14:creationId xmlns:p14="http://schemas.microsoft.com/office/powerpoint/2010/main" val="316652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Содержимое 2"/>
          <p:cNvSpPr>
            <a:spLocks noGrp="1"/>
          </p:cNvSpPr>
          <p:nvPr>
            <p:ph idx="4294967295"/>
          </p:nvPr>
        </p:nvSpPr>
        <p:spPr>
          <a:xfrm>
            <a:off x="3567289" y="141685"/>
            <a:ext cx="5494866" cy="4860131"/>
          </a:xfrm>
        </p:spPr>
        <p:txBody>
          <a:bodyPr/>
          <a:lstStyle/>
          <a:p>
            <a:pPr marL="0" indent="0" algn="ctr">
              <a:buNone/>
            </a:pPr>
            <a:endParaRPr lang="ru-RU" altLang="ru-RU" b="1" dirty="0"/>
          </a:p>
          <a:p>
            <a:pPr marL="0" indent="0" algn="ctr">
              <a:buNone/>
            </a:pPr>
            <a:r>
              <a:rPr lang="ru-RU" altLang="ru-RU" b="1" dirty="0"/>
              <a:t>Михаил Фёдорович Романов</a:t>
            </a:r>
          </a:p>
          <a:p>
            <a:pPr marL="0" indent="0" algn="ctr">
              <a:buNone/>
            </a:pPr>
            <a:r>
              <a:rPr lang="ru-RU" altLang="ru-RU" sz="1500" dirty="0"/>
              <a:t>(</a:t>
            </a:r>
            <a:r>
              <a:rPr lang="ru-RU" altLang="ru-RU" sz="1800" dirty="0"/>
              <a:t>годы жизни 1596-1645)</a:t>
            </a:r>
          </a:p>
          <a:p>
            <a:pPr marL="0" indent="0" algn="ctr">
              <a:buNone/>
            </a:pPr>
            <a:r>
              <a:rPr lang="ru-RU" altLang="ru-RU" sz="1800" dirty="0"/>
              <a:t>(годы правления 1613-1645)</a:t>
            </a:r>
          </a:p>
          <a:p>
            <a:pPr marL="0" indent="0" algn="ctr">
              <a:buNone/>
            </a:pPr>
            <a:endParaRPr lang="ru-RU" altLang="ru-RU" sz="1800" dirty="0"/>
          </a:p>
          <a:p>
            <a:r>
              <a:rPr lang="ru-RU" altLang="ru-RU" sz="1800" dirty="0"/>
              <a:t>Первый русский царь из династии Романовых.</a:t>
            </a:r>
          </a:p>
          <a:p>
            <a:r>
              <a:rPr lang="ru-RU" altLang="ru-RU" sz="1800" dirty="0"/>
              <a:t>Сын московского боярина Фёдора Никитича Романова (впоследствии Патриарха Московского Филарета). </a:t>
            </a:r>
          </a:p>
          <a:p>
            <a:r>
              <a:rPr lang="ru-RU" altLang="ru-RU" sz="1800" dirty="0"/>
              <a:t>Приходился двоюродным племянником последнему русскому царю из московской ветви династии Рюриковичей, </a:t>
            </a:r>
          </a:p>
        </p:txBody>
      </p:sp>
      <p:pic>
        <p:nvPicPr>
          <p:cNvPr id="16387" name="Picture 6" descr="http://s51.radikal.ru/i132/1201/3b/f6caeb305ac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45" y="15478"/>
            <a:ext cx="3320654" cy="51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84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477859" y="2236546"/>
            <a:ext cx="2701635" cy="710964"/>
          </a:xfrm>
          <a:prstGeom prst="rect">
            <a:avLst/>
          </a:prstGeom>
        </p:spPr>
        <p:txBody>
          <a:bodyPr wrap="square" lIns="0" tIns="0" rIns="0" bIns="0">
            <a:spAutoFit/>
          </a:bodyPr>
          <a:lstStyle/>
          <a:p>
            <a:pPr defTabSz="685766">
              <a:lnSpc>
                <a:spcPct val="110000"/>
              </a:lnSpc>
            </a:pPr>
            <a:r>
              <a:rPr lang="ru-RU" sz="1400" dirty="0">
                <a:solidFill>
                  <a:prstClr val="white"/>
                </a:solidFill>
              </a:rPr>
              <a:t>Огромное влияние на молодого государя оказывала его мать инокиня Марфа.</a:t>
            </a:r>
          </a:p>
        </p:txBody>
      </p:sp>
      <p:pic>
        <p:nvPicPr>
          <p:cNvPr id="2050" name="Picture 2" descr="Ксения Ивановна Романова"/>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val="0"/>
              </a:ext>
            </a:extLst>
          </a:blip>
          <a:srcRect t="13612" b="34346"/>
          <a:stretch/>
        </p:blipFill>
        <p:spPr bwMode="auto">
          <a:xfrm>
            <a:off x="3859618" y="744280"/>
            <a:ext cx="528438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4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4000"/>
          </a:stretch>
        </a:blipFill>
        <a:effectLst/>
      </p:bgPr>
    </p:bg>
    <p:spTree>
      <p:nvGrpSpPr>
        <p:cNvPr id="1" name=""/>
        <p:cNvGrpSpPr/>
        <p:nvPr/>
      </p:nvGrpSpPr>
      <p:grpSpPr>
        <a:xfrm>
          <a:off x="0" y="0"/>
          <a:ext cx="0" cy="0"/>
          <a:chOff x="0" y="0"/>
          <a:chExt cx="0" cy="0"/>
        </a:xfrm>
      </p:grpSpPr>
      <p:sp>
        <p:nvSpPr>
          <p:cNvPr id="3" name="Овал 2"/>
          <p:cNvSpPr/>
          <p:nvPr/>
        </p:nvSpPr>
        <p:spPr>
          <a:xfrm>
            <a:off x="217575" y="282221"/>
            <a:ext cx="4444119" cy="4694061"/>
          </a:xfrm>
          <a:prstGeom prst="ellipse">
            <a:avLst/>
          </a:prstGeom>
          <a:solidFill>
            <a:srgbClr val="C616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r>
              <a:rPr lang="ru-RU" sz="1800" dirty="0">
                <a:solidFill>
                  <a:prstClr val="white"/>
                </a:solidFill>
              </a:rPr>
              <a:t>Михаил Романов, вступив на престол, обещал править, полагаясь на помощь </a:t>
            </a:r>
          </a:p>
          <a:p>
            <a:pPr algn="ctr" defTabSz="685783"/>
            <a:r>
              <a:rPr lang="ru-RU" sz="1800" dirty="0">
                <a:solidFill>
                  <a:prstClr val="white"/>
                </a:solidFill>
              </a:rPr>
              <a:t>Земского собора </a:t>
            </a:r>
          </a:p>
          <a:p>
            <a:pPr algn="ctr" defTabSz="685783"/>
            <a:r>
              <a:rPr lang="ru-RU" sz="1800" dirty="0">
                <a:solidFill>
                  <a:prstClr val="white"/>
                </a:solidFill>
              </a:rPr>
              <a:t>и Боярской думы. </a:t>
            </a:r>
          </a:p>
          <a:p>
            <a:pPr algn="ctr" defTabSz="685783"/>
            <a:r>
              <a:rPr lang="ru-RU" altLang="ru-RU" sz="1800" dirty="0"/>
              <a:t>Земские соборы, которые собирались почти постоянно</a:t>
            </a:r>
            <a:endParaRPr lang="ru-RU" sz="1800" dirty="0">
              <a:solidFill>
                <a:prstClr val="white"/>
              </a:solidFill>
            </a:endParaRPr>
          </a:p>
        </p:txBody>
      </p:sp>
    </p:spTree>
    <p:extLst>
      <p:ext uri="{BB962C8B-B14F-4D97-AF65-F5344CB8AC3E}">
        <p14:creationId xmlns:p14="http://schemas.microsoft.com/office/powerpoint/2010/main" val="1786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all-russia-history.ru/wp-content/uploads/2012/07/mixail-romanov1.jpg"/>
          <p:cNvPicPr>
            <a:picLocks noChangeAspect="1" noChangeArrowheads="1"/>
          </p:cNvPicPr>
          <p:nvPr/>
        </p:nvPicPr>
        <p:blipFill>
          <a:blip r:embed="rId2" cstate="print"/>
          <a:srcRect/>
          <a:stretch>
            <a:fillRect/>
          </a:stretch>
        </p:blipFill>
        <p:spPr bwMode="auto">
          <a:xfrm>
            <a:off x="3015056" y="453665"/>
            <a:ext cx="2925999" cy="3940457"/>
          </a:xfrm>
          <a:prstGeom prst="ellipse">
            <a:avLst/>
          </a:prstGeom>
          <a:ln>
            <a:noFill/>
          </a:ln>
          <a:effectLst>
            <a:softEdge rad="112500"/>
          </a:effectLst>
        </p:spPr>
      </p:pic>
      <p:sp>
        <p:nvSpPr>
          <p:cNvPr id="6" name="Выноска со стрелкой вправо 5"/>
          <p:cNvSpPr/>
          <p:nvPr/>
        </p:nvSpPr>
        <p:spPr>
          <a:xfrm rot="20647345">
            <a:off x="355994" y="2936505"/>
            <a:ext cx="2862318" cy="1404156"/>
          </a:xfrm>
          <a:prstGeom prst="rightArrowCallout">
            <a:avLst>
              <a:gd name="adj1" fmla="val 25000"/>
              <a:gd name="adj2" fmla="val 25000"/>
              <a:gd name="adj3" fmla="val 25000"/>
              <a:gd name="adj4" fmla="val 80818"/>
            </a:avLst>
          </a:prstGeom>
          <a:effectLst>
            <a:glow rad="1397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ru-RU" altLang="ru-RU" sz="1800" b="1" dirty="0"/>
              <a:t>1613-1619гг.</a:t>
            </a:r>
          </a:p>
          <a:p>
            <a:pPr algn="ctr" eaLnBrk="1" hangingPunct="1">
              <a:defRPr/>
            </a:pPr>
            <a:r>
              <a:rPr lang="ru-RU" altLang="ru-RU" sz="1800" b="1" dirty="0" err="1"/>
              <a:t>соправление</a:t>
            </a:r>
            <a:r>
              <a:rPr lang="ru-RU" altLang="ru-RU" sz="1800" b="1" dirty="0"/>
              <a:t> с Боярской думой и Земским собором</a:t>
            </a:r>
          </a:p>
        </p:txBody>
      </p:sp>
      <p:sp>
        <p:nvSpPr>
          <p:cNvPr id="7" name="Выноска со стрелкой влево 6"/>
          <p:cNvSpPr/>
          <p:nvPr/>
        </p:nvSpPr>
        <p:spPr>
          <a:xfrm>
            <a:off x="4751387" y="141480"/>
            <a:ext cx="4325199" cy="985470"/>
          </a:xfrm>
          <a:prstGeom prst="leftArrowCallout">
            <a:avLst>
              <a:gd name="adj1" fmla="val 25000"/>
              <a:gd name="adj2" fmla="val 25000"/>
              <a:gd name="adj3" fmla="val 25000"/>
              <a:gd name="adj4" fmla="val 76304"/>
            </a:avLst>
          </a:prstGeom>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ru-RU" altLang="ru-RU" sz="1800" b="1" dirty="0"/>
              <a:t>1619-1633гг.</a:t>
            </a:r>
          </a:p>
          <a:p>
            <a:pPr algn="ctr" eaLnBrk="1" hangingPunct="1">
              <a:defRPr/>
            </a:pPr>
            <a:r>
              <a:rPr lang="ru-RU" altLang="ru-RU" sz="1800" b="1" dirty="0" err="1"/>
              <a:t>соправление</a:t>
            </a:r>
            <a:r>
              <a:rPr lang="ru-RU" altLang="ru-RU" sz="1800" b="1" dirty="0"/>
              <a:t> с отцом</a:t>
            </a:r>
          </a:p>
          <a:p>
            <a:pPr algn="ctr" eaLnBrk="1" hangingPunct="1">
              <a:defRPr/>
            </a:pPr>
            <a:r>
              <a:rPr lang="ru-RU" altLang="ru-RU" sz="1800" b="1" dirty="0"/>
              <a:t>Патриархом Филаретом</a:t>
            </a:r>
          </a:p>
        </p:txBody>
      </p:sp>
      <p:pic>
        <p:nvPicPr>
          <p:cNvPr id="38916" name="Picture 4" descr="http://cdn2.img22.rian.ru/images/15972/16/159721628.jpg"/>
          <p:cNvPicPr>
            <a:picLocks noChangeAspect="1" noChangeArrowheads="1"/>
          </p:cNvPicPr>
          <p:nvPr/>
        </p:nvPicPr>
        <p:blipFill>
          <a:blip r:embed="rId3" cstate="print"/>
          <a:srcRect/>
          <a:stretch>
            <a:fillRect/>
          </a:stretch>
        </p:blipFill>
        <p:spPr bwMode="auto">
          <a:xfrm>
            <a:off x="6303431" y="1297855"/>
            <a:ext cx="2024844" cy="2955062"/>
          </a:xfrm>
          <a:prstGeom prst="rect">
            <a:avLst/>
          </a:prstGeom>
          <a:ln>
            <a:noFill/>
          </a:ln>
          <a:effectLst>
            <a:softEdge rad="112500"/>
          </a:effectLst>
        </p:spPr>
      </p:pic>
      <p:pic>
        <p:nvPicPr>
          <p:cNvPr id="38918" name="Picture 6" descr="http://www.rcoit.ru/upload/medialibrary/47a/boyarskaya-duma.jpg"/>
          <p:cNvPicPr>
            <a:picLocks noChangeAspect="1" noChangeArrowheads="1"/>
          </p:cNvPicPr>
          <p:nvPr/>
        </p:nvPicPr>
        <p:blipFill>
          <a:blip r:embed="rId4" cstate="print"/>
          <a:srcRect/>
          <a:stretch>
            <a:fillRect/>
          </a:stretch>
        </p:blipFill>
        <p:spPr bwMode="auto">
          <a:xfrm>
            <a:off x="67413" y="27865"/>
            <a:ext cx="2981643" cy="2241202"/>
          </a:xfrm>
          <a:prstGeom prst="rect">
            <a:avLst/>
          </a:prstGeom>
          <a:ln>
            <a:noFill/>
          </a:ln>
          <a:effectLst>
            <a:softEdge rad="112500"/>
          </a:effectLst>
        </p:spPr>
      </p:pic>
      <p:sp>
        <p:nvSpPr>
          <p:cNvPr id="8" name="Прямоугольник 6"/>
          <p:cNvSpPr>
            <a:spLocks noChangeArrowheads="1"/>
          </p:cNvSpPr>
          <p:nvPr/>
        </p:nvSpPr>
        <p:spPr bwMode="auto">
          <a:xfrm>
            <a:off x="6172987" y="4382251"/>
            <a:ext cx="2564606" cy="646331"/>
          </a:xfrm>
          <a:prstGeom prst="rect">
            <a:avLst/>
          </a:prstGeom>
          <a:solidFill>
            <a:schemeClr val="bg1"/>
          </a:solidFill>
          <a:ln w="12700">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200" dirty="0"/>
              <a:t>1619г. В Москву вернулся отец Михаила Федоровича патриарх Филарет</a:t>
            </a:r>
          </a:p>
        </p:txBody>
      </p:sp>
    </p:spTree>
    <p:extLst>
      <p:ext uri="{BB962C8B-B14F-4D97-AF65-F5344CB8AC3E}">
        <p14:creationId xmlns:p14="http://schemas.microsoft.com/office/powerpoint/2010/main" val="3728169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t="-49000" r="-8000" b="-101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Патриарх Филарет</a:t>
            </a:r>
          </a:p>
        </p:txBody>
      </p:sp>
      <p:sp>
        <p:nvSpPr>
          <p:cNvPr id="4" name="TextBox 3"/>
          <p:cNvSpPr txBox="1"/>
          <p:nvPr/>
        </p:nvSpPr>
        <p:spPr>
          <a:xfrm>
            <a:off x="0" y="4133654"/>
            <a:ext cx="8880945" cy="1009846"/>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До 1633 года Филарет был фактическим правителем Российского государства. </a:t>
            </a:r>
            <a:r>
              <a:rPr lang="ru-RU" altLang="ru-RU" sz="1400" dirty="0">
                <a:solidFill>
                  <a:prstClr val="white"/>
                </a:solidFill>
              </a:rPr>
              <a:t>В стране образовалось своеобразное двоевластие: все важнейшие вопросы решались совместно отцом и сыном – царем и патриархом Филаретом</a:t>
            </a:r>
          </a:p>
        </p:txBody>
      </p:sp>
    </p:spTree>
    <p:extLst>
      <p:ext uri="{BB962C8B-B14F-4D97-AF65-F5344CB8AC3E}">
        <p14:creationId xmlns:p14="http://schemas.microsoft.com/office/powerpoint/2010/main" val="101346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Прямоугольник 3"/>
          <p:cNvSpPr/>
          <p:nvPr/>
        </p:nvSpPr>
        <p:spPr>
          <a:xfrm>
            <a:off x="3521151" y="879742"/>
            <a:ext cx="4889206" cy="3409523"/>
          </a:xfrm>
          <a:prstGeom prst="rect">
            <a:avLst/>
          </a:prstGeom>
        </p:spPr>
        <p:txBody>
          <a:bodyPr wrap="square" lIns="0" tIns="0" rIns="0" bIns="0">
            <a:spAutoFit/>
          </a:bodyPr>
          <a:lstStyle/>
          <a:p>
            <a:pPr defTabSz="685783">
              <a:lnSpc>
                <a:spcPct val="114000"/>
              </a:lnSpc>
            </a:pPr>
            <a:r>
              <a:rPr lang="ru-RU" sz="2800" dirty="0">
                <a:solidFill>
                  <a:schemeClr val="bg1"/>
                </a:solidFill>
                <a:latin typeface="Merriweather"/>
              </a:rPr>
              <a:t>О Михаиле Романове:</a:t>
            </a:r>
          </a:p>
          <a:p>
            <a:pPr defTabSz="685783">
              <a:lnSpc>
                <a:spcPct val="114000"/>
              </a:lnSpc>
            </a:pPr>
            <a:r>
              <a:rPr lang="ru-RU" sz="2800" dirty="0">
                <a:solidFill>
                  <a:srgbClr val="FFDC5A"/>
                </a:solidFill>
                <a:latin typeface="Merriweather"/>
              </a:rPr>
              <a:t>«…был от природы доброго, но, кажется, меланхолического нрава, не одарён блестящими способностями, </a:t>
            </a:r>
          </a:p>
          <a:p>
            <a:pPr defTabSz="685783">
              <a:lnSpc>
                <a:spcPct val="114000"/>
              </a:lnSpc>
            </a:pPr>
            <a:r>
              <a:rPr lang="ru-RU" sz="2800" dirty="0">
                <a:solidFill>
                  <a:srgbClr val="FFDC5A"/>
                </a:solidFill>
                <a:latin typeface="Merriweather"/>
              </a:rPr>
              <a:t>но не лишён ума».</a:t>
            </a:r>
          </a:p>
        </p:txBody>
      </p:sp>
      <p:sp>
        <p:nvSpPr>
          <p:cNvPr id="8" name="Прямоугольник 7"/>
          <p:cNvSpPr/>
          <p:nvPr/>
        </p:nvSpPr>
        <p:spPr>
          <a:xfrm>
            <a:off x="358776" y="3003994"/>
            <a:ext cx="2559048" cy="692497"/>
          </a:xfrm>
          <a:prstGeom prst="rect">
            <a:avLst/>
          </a:prstGeom>
        </p:spPr>
        <p:txBody>
          <a:bodyPr wrap="square" lIns="0" tIns="0" rIns="0" bIns="0">
            <a:spAutoFit/>
          </a:bodyPr>
          <a:lstStyle/>
          <a:p>
            <a:pPr algn="ctr" defTabSz="914354">
              <a:lnSpc>
                <a:spcPct val="125000"/>
              </a:lnSpc>
            </a:pPr>
            <a:r>
              <a:rPr lang="ru-RU" sz="1800" dirty="0">
                <a:solidFill>
                  <a:prstClr val="white"/>
                </a:solidFill>
                <a:latin typeface="Merriweather"/>
              </a:rPr>
              <a:t>Николай</a:t>
            </a:r>
          </a:p>
          <a:p>
            <a:pPr algn="ctr" defTabSz="914354">
              <a:lnSpc>
                <a:spcPct val="125000"/>
              </a:lnSpc>
            </a:pPr>
            <a:r>
              <a:rPr lang="ru-RU" sz="1800" dirty="0">
                <a:solidFill>
                  <a:prstClr val="white"/>
                </a:solidFill>
                <a:latin typeface="Merriweather"/>
              </a:rPr>
              <a:t>Карамзин</a:t>
            </a:r>
          </a:p>
        </p:txBody>
      </p:sp>
      <p:sp>
        <p:nvSpPr>
          <p:cNvPr id="9" name="Прямоугольник 8"/>
          <p:cNvSpPr/>
          <p:nvPr/>
        </p:nvSpPr>
        <p:spPr>
          <a:xfrm>
            <a:off x="358776" y="3809713"/>
            <a:ext cx="2559047" cy="246862"/>
          </a:xfrm>
          <a:prstGeom prst="rect">
            <a:avLst/>
          </a:prstGeom>
        </p:spPr>
        <p:txBody>
          <a:bodyPr wrap="square" lIns="0" tIns="0" rIns="0" bIns="0">
            <a:spAutoFit/>
          </a:bodyPr>
          <a:lstStyle/>
          <a:p>
            <a:pPr algn="ctr" defTabSz="914354">
              <a:lnSpc>
                <a:spcPct val="125000"/>
              </a:lnSpc>
            </a:pPr>
            <a:r>
              <a:rPr lang="ru-RU" sz="1400" dirty="0">
                <a:solidFill>
                  <a:srgbClr val="FFDC5A"/>
                </a:solidFill>
              </a:rPr>
              <a:t>1766–1826 </a:t>
            </a:r>
          </a:p>
        </p:txBody>
      </p:sp>
      <p:sp>
        <p:nvSpPr>
          <p:cNvPr id="5" name="Овал 4"/>
          <p:cNvSpPr/>
          <p:nvPr/>
        </p:nvSpPr>
        <p:spPr>
          <a:xfrm>
            <a:off x="738300" y="1064483"/>
            <a:ext cx="1800000" cy="1800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3074" name="Picture 2" descr="Картинки по запросу карамзин"/>
          <p:cNvPicPr>
            <a:picLocks noChangeAspect="1" noChangeArrowheads="1"/>
          </p:cNvPicPr>
          <p:nvPr/>
        </p:nvPicPr>
        <p:blipFill rotWithShape="1">
          <a:blip r:embed="rId4">
            <a:extLst>
              <a:ext uri="{28A0092B-C50C-407E-A947-70E740481C1C}">
                <a14:useLocalDpi xmlns:a14="http://schemas.microsoft.com/office/drawing/2010/main" val="0"/>
              </a:ext>
            </a:extLst>
          </a:blip>
          <a:srcRect r="7868" b="33026"/>
          <a:stretch/>
        </p:blipFill>
        <p:spPr bwMode="auto">
          <a:xfrm>
            <a:off x="738300" y="1064483"/>
            <a:ext cx="1800000" cy="17999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9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105000"/>
          </a:stretch>
        </a:blipFill>
        <a:effectLst/>
      </p:bgPr>
    </p:bg>
    <p:spTree>
      <p:nvGrpSpPr>
        <p:cNvPr id="1" name=""/>
        <p:cNvGrpSpPr/>
        <p:nvPr/>
      </p:nvGrpSpPr>
      <p:grpSpPr>
        <a:xfrm>
          <a:off x="0" y="0"/>
          <a:ext cx="0" cy="0"/>
          <a:chOff x="0" y="0"/>
          <a:chExt cx="0" cy="0"/>
        </a:xfrm>
      </p:grpSpPr>
      <p:sp>
        <p:nvSpPr>
          <p:cNvPr id="4" name="TextBox 3"/>
          <p:cNvSpPr txBox="1"/>
          <p:nvPr/>
        </p:nvSpPr>
        <p:spPr>
          <a:xfrm>
            <a:off x="0" y="4564541"/>
            <a:ext cx="9144000" cy="578959"/>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Умер Михаил Фёдорович в 1645 году от болезни  </a:t>
            </a:r>
            <a:r>
              <a:rPr lang="ru-RU" altLang="ru-RU" sz="1400" dirty="0">
                <a:solidFill>
                  <a:prstClr val="white"/>
                </a:solidFill>
              </a:rPr>
              <a:t>неизвестного происхождения в возрасте 49 лет. </a:t>
            </a:r>
          </a:p>
        </p:txBody>
      </p:sp>
    </p:spTree>
    <p:extLst>
      <p:ext uri="{BB962C8B-B14F-4D97-AF65-F5344CB8AC3E}">
        <p14:creationId xmlns:p14="http://schemas.microsoft.com/office/powerpoint/2010/main" val="13213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104000"/>
          </a:stretch>
        </a:blipFill>
        <a:effectLst/>
      </p:bgPr>
    </p:bg>
    <p:spTree>
      <p:nvGrpSpPr>
        <p:cNvPr id="1" name=""/>
        <p:cNvGrpSpPr/>
        <p:nvPr/>
      </p:nvGrpSpPr>
      <p:grpSpPr>
        <a:xfrm>
          <a:off x="0" y="0"/>
          <a:ext cx="0" cy="0"/>
          <a:chOff x="0" y="0"/>
          <a:chExt cx="0" cy="0"/>
        </a:xfrm>
      </p:grpSpPr>
      <p:sp>
        <p:nvSpPr>
          <p:cNvPr id="4" name="TextBox 3"/>
          <p:cNvSpPr txBox="1"/>
          <p:nvPr/>
        </p:nvSpPr>
        <p:spPr>
          <a:xfrm>
            <a:off x="0" y="4318320"/>
            <a:ext cx="8082844" cy="825180"/>
          </a:xfrm>
          <a:prstGeom prst="rect">
            <a:avLst/>
          </a:prstGeom>
          <a:solidFill>
            <a:srgbClr val="C61648">
              <a:alpha val="95000"/>
            </a:srgbClr>
          </a:solidFill>
        </p:spPr>
        <p:txBody>
          <a:bodyPr wrap="square" lIns="360000" tIns="180000" rIns="180000" bIns="180000" rtlCol="0">
            <a:spAutoFit/>
          </a:bodyPr>
          <a:lstStyle/>
          <a:p>
            <a:pPr eaLnBrk="1" hangingPunct="1">
              <a:spcBef>
                <a:spcPct val="0"/>
              </a:spcBef>
              <a:buFontTx/>
              <a:buNone/>
            </a:pPr>
            <a:r>
              <a:rPr lang="ru-RU" altLang="ru-RU" sz="1400" b="1" dirty="0">
                <a:solidFill>
                  <a:schemeClr val="bg1"/>
                </a:solidFill>
              </a:rPr>
              <a:t>На престол вступил его 16-летний сын Алексей Михайлович</a:t>
            </a:r>
          </a:p>
          <a:p>
            <a:pPr eaLnBrk="1" hangingPunct="1">
              <a:spcBef>
                <a:spcPct val="0"/>
              </a:spcBef>
              <a:buFontTx/>
              <a:buNone/>
            </a:pPr>
            <a:r>
              <a:rPr lang="ru-RU" altLang="ru-RU" sz="1400" b="1" dirty="0">
                <a:solidFill>
                  <a:schemeClr val="bg1"/>
                </a:solidFill>
              </a:rPr>
              <a:t> (1645-1676), прозванный </a:t>
            </a:r>
            <a:r>
              <a:rPr lang="ru-RU" altLang="ru-RU" sz="1600" b="1" dirty="0">
                <a:solidFill>
                  <a:schemeClr val="bg1"/>
                </a:solidFill>
              </a:rPr>
              <a:t>Тишайшим</a:t>
            </a:r>
            <a:r>
              <a:rPr lang="ru-RU" altLang="ru-RU" sz="1400" b="1" dirty="0">
                <a:solidFill>
                  <a:schemeClr val="bg1"/>
                </a:solidFill>
              </a:rPr>
              <a:t>, хотя период был назван </a:t>
            </a:r>
            <a:r>
              <a:rPr lang="ru-RU" altLang="ru-RU" sz="1600" b="1" dirty="0" err="1">
                <a:solidFill>
                  <a:schemeClr val="bg1"/>
                </a:solidFill>
              </a:rPr>
              <a:t>Бунташным</a:t>
            </a:r>
            <a:r>
              <a:rPr lang="ru-RU" altLang="ru-RU" sz="1400" b="1" dirty="0">
                <a:solidFill>
                  <a:schemeClr val="bg1"/>
                </a:solidFill>
              </a:rPr>
              <a:t> </a:t>
            </a:r>
          </a:p>
        </p:txBody>
      </p:sp>
    </p:spTree>
    <p:extLst>
      <p:ext uri="{BB962C8B-B14F-4D97-AF65-F5344CB8AC3E}">
        <p14:creationId xmlns:p14="http://schemas.microsoft.com/office/powerpoint/2010/main" val="24096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5095" y="1647976"/>
            <a:ext cx="7356406" cy="430887"/>
          </a:xfrm>
          <a:prstGeom prst="rect">
            <a:avLst/>
          </a:prstGeom>
          <a:noFill/>
        </p:spPr>
        <p:txBody>
          <a:bodyPr wrap="square" lIns="0" tIns="0" rIns="0" bIns="0" rtlCol="0">
            <a:spAutoFit/>
          </a:bodyPr>
          <a:lstStyle/>
          <a:p>
            <a:pPr algn="ctr" defTabSz="685749"/>
            <a:r>
              <a:rPr lang="ru-RU" sz="2800" dirty="0">
                <a:solidFill>
                  <a:srgbClr val="4E361E"/>
                </a:solidFill>
                <a:latin typeface="Merriweather"/>
                <a:ea typeface="Theano Didot" panose="02060603060706020203" pitchFamily="18" charset="0"/>
              </a:rPr>
              <a:t>Алексей Михайлович</a:t>
            </a:r>
          </a:p>
        </p:txBody>
      </p:sp>
      <p:sp>
        <p:nvSpPr>
          <p:cNvPr id="15" name="TextBox 14"/>
          <p:cNvSpPr txBox="1"/>
          <p:nvPr/>
        </p:nvSpPr>
        <p:spPr>
          <a:xfrm>
            <a:off x="358777" y="2595527"/>
            <a:ext cx="2557463"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sp>
        <p:nvSpPr>
          <p:cNvPr id="17" name="TextBox 16"/>
          <p:cNvSpPr txBox="1"/>
          <p:nvPr/>
        </p:nvSpPr>
        <p:spPr>
          <a:xfrm>
            <a:off x="3276602" y="2595527"/>
            <a:ext cx="2555875"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574129"/>
              </a:solidFill>
              <a:ea typeface="Roboto" panose="02000000000000000000" pitchFamily="2" charset="0"/>
              <a:cs typeface="Roboto" panose="02000000000000000000" pitchFamily="2" charset="0"/>
            </a:endParaRPr>
          </a:p>
        </p:txBody>
      </p:sp>
      <p:sp>
        <p:nvSpPr>
          <p:cNvPr id="18" name="TextBox 17"/>
          <p:cNvSpPr txBox="1"/>
          <p:nvPr/>
        </p:nvSpPr>
        <p:spPr>
          <a:xfrm>
            <a:off x="6227763" y="2595527"/>
            <a:ext cx="2557462"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cxnSp>
        <p:nvCxnSpPr>
          <p:cNvPr id="4" name="Прямая со стрелкой 3"/>
          <p:cNvCxnSpPr/>
          <p:nvPr/>
        </p:nvCxnSpPr>
        <p:spPr>
          <a:xfrm>
            <a:off x="3009902"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934077"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07" y="2782104"/>
            <a:ext cx="2482602" cy="523220"/>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Алексея с детства готовили к царствованию</a:t>
            </a:r>
          </a:p>
        </p:txBody>
      </p:sp>
      <p:sp>
        <p:nvSpPr>
          <p:cNvPr id="10" name="TextBox 9"/>
          <p:cNvSpPr txBox="1"/>
          <p:nvPr/>
        </p:nvSpPr>
        <p:spPr>
          <a:xfrm>
            <a:off x="3331619" y="2783917"/>
            <a:ext cx="2445839" cy="523220"/>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В 5 лет он научился читать, а в 7 лет – писать</a:t>
            </a:r>
          </a:p>
        </p:txBody>
      </p:sp>
      <p:sp>
        <p:nvSpPr>
          <p:cNvPr id="11" name="TextBox 10"/>
          <p:cNvSpPr txBox="1"/>
          <p:nvPr/>
        </p:nvSpPr>
        <p:spPr>
          <a:xfrm>
            <a:off x="6214105" y="2674382"/>
            <a:ext cx="2614361" cy="738664"/>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Алексей Михайлович сам составлял государственные документы</a:t>
            </a:r>
          </a:p>
        </p:txBody>
      </p:sp>
    </p:spTree>
    <p:extLst>
      <p:ext uri="{BB962C8B-B14F-4D97-AF65-F5344CB8AC3E}">
        <p14:creationId xmlns:p14="http://schemas.microsoft.com/office/powerpoint/2010/main" val="13662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65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http://lib.rus.ec/i/59/416259/i_007.png"/>
          <p:cNvPicPr>
            <a:picLocks noChangeAspect="1" noChangeArrowheads="1"/>
          </p:cNvPicPr>
          <p:nvPr/>
        </p:nvPicPr>
        <p:blipFill>
          <a:blip r:embed="rId2" cstate="print"/>
          <a:srcRect/>
          <a:stretch>
            <a:fillRect/>
          </a:stretch>
        </p:blipFill>
        <p:spPr bwMode="auto">
          <a:xfrm>
            <a:off x="2633266" y="1801415"/>
            <a:ext cx="4236244" cy="3200400"/>
          </a:xfrm>
          <a:prstGeom prst="rect">
            <a:avLst/>
          </a:prstGeom>
          <a:ln>
            <a:noFill/>
          </a:ln>
          <a:effectLst>
            <a:softEdge rad="112500"/>
          </a:effectLst>
        </p:spPr>
      </p:pic>
      <p:sp>
        <p:nvSpPr>
          <p:cNvPr id="29699" name="Содержимое 2"/>
          <p:cNvSpPr>
            <a:spLocks noGrp="1"/>
          </p:cNvSpPr>
          <p:nvPr>
            <p:ph idx="4294967295"/>
          </p:nvPr>
        </p:nvSpPr>
        <p:spPr>
          <a:xfrm>
            <a:off x="169333" y="141685"/>
            <a:ext cx="8873067" cy="1889522"/>
          </a:xfrm>
        </p:spPr>
        <p:txBody>
          <a:bodyPr>
            <a:normAutofit/>
          </a:bodyPr>
          <a:lstStyle/>
          <a:p>
            <a:pPr marL="0" indent="0" algn="ctr">
              <a:buNone/>
            </a:pPr>
            <a:r>
              <a:rPr lang="ru-RU" altLang="ru-RU" sz="2000" b="1" dirty="0"/>
              <a:t>ЧЕРТЫ ХАРАКТЕРА</a:t>
            </a:r>
          </a:p>
          <a:p>
            <a:pPr marL="0" indent="0" algn="ctr">
              <a:buNone/>
            </a:pPr>
            <a:r>
              <a:rPr lang="ru-RU" altLang="ru-RU" sz="2000" dirty="0"/>
              <a:t>Получил в юности классическое образование, был набожен, силён как государь, получил прозвище «Тишайший» за нрав и за то, что при нём не было распрей в правящих кругах, острых конфликтов центральной власти с боярами</a:t>
            </a:r>
          </a:p>
        </p:txBody>
      </p:sp>
    </p:spTree>
    <p:extLst>
      <p:ext uri="{BB962C8B-B14F-4D97-AF65-F5344CB8AC3E}">
        <p14:creationId xmlns:p14="http://schemas.microsoft.com/office/powerpoint/2010/main" val="4249453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К. Маковский.</a:t>
            </a:r>
          </a:p>
          <a:p>
            <a:pPr algn="ctr" defTabSz="685766"/>
            <a:r>
              <a:rPr lang="ru-RU" sz="1200" dirty="0">
                <a:solidFill>
                  <a:prstClr val="black"/>
                </a:solidFill>
                <a:ea typeface="Theano Didot" panose="02060603060706020203" pitchFamily="18" charset="0"/>
              </a:rPr>
              <a:t>Пир у боярина Морозова.</a:t>
            </a:r>
          </a:p>
          <a:p>
            <a:pPr algn="ctr" defTabSz="685766"/>
            <a:r>
              <a:rPr lang="ru-RU" sz="1200" dirty="0">
                <a:solidFill>
                  <a:prstClr val="black"/>
                </a:solidFill>
                <a:ea typeface="Theano Didot" panose="02060603060706020203" pitchFamily="18" charset="0"/>
              </a:rPr>
              <a:t>1895</a:t>
            </a:r>
          </a:p>
        </p:txBody>
      </p:sp>
      <p:sp>
        <p:nvSpPr>
          <p:cNvPr id="4" name="TextBox 3"/>
          <p:cNvSpPr txBox="1"/>
          <p:nvPr/>
        </p:nvSpPr>
        <p:spPr>
          <a:xfrm>
            <a:off x="0" y="3948779"/>
            <a:ext cx="3476847"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Борис Морозов оказывал сильное воздействие на молодого царя.</a:t>
            </a:r>
          </a:p>
        </p:txBody>
      </p:sp>
    </p:spTree>
    <p:extLst>
      <p:ext uri="{BB962C8B-B14F-4D97-AF65-F5344CB8AC3E}">
        <p14:creationId xmlns:p14="http://schemas.microsoft.com/office/powerpoint/2010/main" val="11641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106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Патриарх Никон</a:t>
            </a:r>
          </a:p>
        </p:txBody>
      </p:sp>
    </p:spTree>
    <p:extLst>
      <p:ext uri="{BB962C8B-B14F-4D97-AF65-F5344CB8AC3E}">
        <p14:creationId xmlns:p14="http://schemas.microsoft.com/office/powerpoint/2010/main" val="260968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2000" b="-30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Алексей Михайлович </a:t>
            </a:r>
          </a:p>
          <a:p>
            <a:pPr algn="ctr" defTabSz="685766"/>
            <a:r>
              <a:rPr lang="ru-RU" sz="1200" dirty="0">
                <a:solidFill>
                  <a:prstClr val="black"/>
                </a:solidFill>
                <a:ea typeface="Theano Didot" panose="02060603060706020203" pitchFamily="18" charset="0"/>
              </a:rPr>
              <a:t>и Никон перед гробницей святителя Филиппа</a:t>
            </a:r>
          </a:p>
        </p:txBody>
      </p:sp>
    </p:spTree>
    <p:extLst>
      <p:ext uri="{BB962C8B-B14F-4D97-AF65-F5344CB8AC3E}">
        <p14:creationId xmlns:p14="http://schemas.microsoft.com/office/powerpoint/2010/main" val="19660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В. Шварц.</a:t>
            </a:r>
          </a:p>
          <a:p>
            <a:pPr algn="ctr" defTabSz="685766"/>
            <a:r>
              <a:rPr lang="ru-RU" sz="1200" dirty="0">
                <a:solidFill>
                  <a:prstClr val="black"/>
                </a:solidFill>
                <a:ea typeface="Theano Didot" panose="02060603060706020203" pitchFamily="18" charset="0"/>
              </a:rPr>
              <a:t>Вербное воскресение </a:t>
            </a:r>
          </a:p>
          <a:p>
            <a:pPr algn="ctr" defTabSz="685766"/>
            <a:r>
              <a:rPr lang="ru-RU" sz="1200" dirty="0">
                <a:solidFill>
                  <a:prstClr val="black"/>
                </a:solidFill>
                <a:ea typeface="Theano Didot" panose="02060603060706020203" pitchFamily="18" charset="0"/>
              </a:rPr>
              <a:t>в Москве при царе Алексее Михайловиче.</a:t>
            </a:r>
          </a:p>
          <a:p>
            <a:pPr algn="ctr" defTabSz="685766"/>
            <a:r>
              <a:rPr lang="ru-RU" sz="1200" dirty="0">
                <a:solidFill>
                  <a:prstClr val="black"/>
                </a:solidFill>
                <a:ea typeface="Theano Didot" panose="02060603060706020203" pitchFamily="18" charset="0"/>
              </a:rPr>
              <a:t>1865</a:t>
            </a:r>
          </a:p>
        </p:txBody>
      </p:sp>
    </p:spTree>
    <p:extLst>
      <p:ext uri="{BB962C8B-B14F-4D97-AF65-F5344CB8AC3E}">
        <p14:creationId xmlns:p14="http://schemas.microsoft.com/office/powerpoint/2010/main" val="398223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498486" y="1708092"/>
            <a:ext cx="3010257" cy="710964"/>
          </a:xfrm>
          <a:prstGeom prst="rect">
            <a:avLst/>
          </a:prstGeom>
        </p:spPr>
        <p:txBody>
          <a:bodyPr wrap="square" lIns="0" tIns="0" rIns="0" bIns="0">
            <a:spAutoFit/>
          </a:bodyPr>
          <a:lstStyle/>
          <a:p>
            <a:pPr defTabSz="685766">
              <a:lnSpc>
                <a:spcPct val="110000"/>
              </a:lnSpc>
            </a:pPr>
            <a:r>
              <a:rPr lang="ru-RU" sz="1400" dirty="0">
                <a:solidFill>
                  <a:prstClr val="white"/>
                </a:solidFill>
              </a:rPr>
              <a:t>Характером Алексей Михайлович походил на отца – был мягким </a:t>
            </a:r>
          </a:p>
          <a:p>
            <a:pPr defTabSz="685766">
              <a:lnSpc>
                <a:spcPct val="110000"/>
              </a:lnSpc>
            </a:pPr>
            <a:r>
              <a:rPr lang="ru-RU" sz="1400" dirty="0">
                <a:solidFill>
                  <a:prstClr val="white"/>
                </a:solidFill>
              </a:rPr>
              <a:t>в общении.</a:t>
            </a:r>
          </a:p>
        </p:txBody>
      </p:sp>
      <p:sp>
        <p:nvSpPr>
          <p:cNvPr id="6" name="Прямоугольник 5"/>
          <p:cNvSpPr/>
          <p:nvPr/>
        </p:nvSpPr>
        <p:spPr>
          <a:xfrm>
            <a:off x="498487" y="3199472"/>
            <a:ext cx="2629178" cy="459613"/>
          </a:xfrm>
          <a:prstGeom prst="rect">
            <a:avLst/>
          </a:prstGeom>
        </p:spPr>
        <p:txBody>
          <a:bodyPr wrap="square" lIns="0" tIns="0" rIns="0" bIns="0">
            <a:spAutoFit/>
          </a:bodyPr>
          <a:lstStyle/>
          <a:p>
            <a:pPr defTabSz="685766">
              <a:lnSpc>
                <a:spcPct val="110000"/>
              </a:lnSpc>
            </a:pPr>
            <a:r>
              <a:rPr lang="ru-RU" sz="1400" dirty="0">
                <a:solidFill>
                  <a:prstClr val="white"/>
                </a:solidFill>
              </a:rPr>
              <a:t>При жизни Алексея прозвали Тишайшим.</a:t>
            </a:r>
          </a:p>
        </p:txBody>
      </p:sp>
      <p:pic>
        <p:nvPicPr>
          <p:cNvPr id="4098" name="Picture 2" descr="Картинки по запросу алексей михайлович романов и боярин морозов"/>
          <p:cNvPicPr>
            <a:picLocks noChangeAspect="1" noChangeArrowheads="1"/>
          </p:cNvPicPr>
          <p:nvPr/>
        </p:nvPicPr>
        <p:blipFill rotWithShape="1">
          <a:blip r:embed="rId4">
            <a:extLst>
              <a:ext uri="{28A0092B-C50C-407E-A947-70E740481C1C}">
                <a14:useLocalDpi xmlns:a14="http://schemas.microsoft.com/office/drawing/2010/main" val="0"/>
              </a:ext>
            </a:extLst>
          </a:blip>
          <a:srcRect b="47770"/>
          <a:stretch/>
        </p:blipFill>
        <p:spPr bwMode="auto">
          <a:xfrm>
            <a:off x="3880884" y="544401"/>
            <a:ext cx="5263116" cy="405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317" y="4225029"/>
            <a:ext cx="3704964" cy="830997"/>
          </a:xfrm>
          <a:prstGeom prst="rect">
            <a:avLst/>
          </a:prstGeom>
          <a:noFill/>
          <a:ln w="28575">
            <a:solidFill>
              <a:schemeClr val="tx1"/>
            </a:solidFill>
          </a:ln>
        </p:spPr>
        <p:txBody>
          <a:bodyPr wrap="square" rtlCol="0">
            <a:spAutoFit/>
          </a:bodyPr>
          <a:lstStyle/>
          <a:p>
            <a:pPr algn="ctr"/>
            <a:r>
              <a:rPr lang="ru-RU" sz="1600" b="1" dirty="0">
                <a:latin typeface="Times New Roman" pitchFamily="18" charset="0"/>
                <a:cs typeface="Times New Roman" pitchFamily="18" charset="0"/>
              </a:rPr>
              <a:t>Мария Ильинична </a:t>
            </a:r>
          </a:p>
          <a:p>
            <a:pPr algn="ctr"/>
            <a:r>
              <a:rPr lang="ru-RU" sz="1600" b="1" dirty="0">
                <a:latin typeface="Times New Roman" pitchFamily="18" charset="0"/>
                <a:cs typeface="Times New Roman" pitchFamily="18" charset="0"/>
              </a:rPr>
              <a:t> Милославская. 13 детей, в том числе  сыновья Федор и Иван, дочь Софья</a:t>
            </a:r>
          </a:p>
        </p:txBody>
      </p:sp>
      <p:sp>
        <p:nvSpPr>
          <p:cNvPr id="6" name="TextBox 5"/>
          <p:cNvSpPr txBox="1"/>
          <p:nvPr/>
        </p:nvSpPr>
        <p:spPr>
          <a:xfrm>
            <a:off x="5020878" y="4174003"/>
            <a:ext cx="3941805" cy="830997"/>
          </a:xfrm>
          <a:prstGeom prst="rect">
            <a:avLst/>
          </a:prstGeom>
          <a:noFill/>
          <a:ln w="28575">
            <a:solidFill>
              <a:schemeClr val="tx1"/>
            </a:solidFill>
          </a:ln>
        </p:spPr>
        <p:txBody>
          <a:bodyPr wrap="square" rtlCol="0">
            <a:spAutoFit/>
          </a:bodyPr>
          <a:lstStyle/>
          <a:p>
            <a:pPr algn="ctr"/>
            <a:r>
              <a:rPr lang="ru-RU" sz="1600" b="1" dirty="0">
                <a:latin typeface="Times New Roman" pitchFamily="18" charset="0"/>
                <a:cs typeface="Times New Roman" pitchFamily="18" charset="0"/>
              </a:rPr>
              <a:t>Наталья Кирилловна </a:t>
            </a:r>
          </a:p>
          <a:p>
            <a:pPr algn="ctr"/>
            <a:r>
              <a:rPr lang="ru-RU" sz="1600" b="1" dirty="0">
                <a:latin typeface="Times New Roman" pitchFamily="18" charset="0"/>
                <a:cs typeface="Times New Roman" pitchFamily="18" charset="0"/>
              </a:rPr>
              <a:t>Нарышкина</a:t>
            </a:r>
          </a:p>
          <a:p>
            <a:pPr algn="ctr"/>
            <a:r>
              <a:rPr lang="ru-RU" sz="1600" b="1" dirty="0">
                <a:latin typeface="Times New Roman" pitchFamily="18" charset="0"/>
                <a:cs typeface="Times New Roman" pitchFamily="18" charset="0"/>
              </a:rPr>
              <a:t>Сын Петр – будущий император Петр</a:t>
            </a:r>
            <a:r>
              <a:rPr lang="en-US" sz="1600" b="1" dirty="0">
                <a:latin typeface="Times New Roman" pitchFamily="18" charset="0"/>
                <a:cs typeface="Times New Roman" pitchFamily="18" charset="0"/>
              </a:rPr>
              <a:t>I</a:t>
            </a:r>
            <a:r>
              <a:rPr lang="ru-RU" sz="1600" b="1" dirty="0">
                <a:latin typeface="Times New Roman" pitchFamily="18" charset="0"/>
                <a:cs typeface="Times New Roman" pitchFamily="18" charset="0"/>
              </a:rPr>
              <a:t>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6" y="87475"/>
            <a:ext cx="3008528" cy="396554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93838"/>
            <a:ext cx="2907872" cy="39591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9137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animEffect transition="in" filter="fade">
                                      <p:cBhvr>
                                        <p:cTn id="17" dur="1000"/>
                                        <p:tgtEl>
                                          <p:spTgt spid="15363"/>
                                        </p:tgtEl>
                                      </p:cBhvr>
                                    </p:animEffect>
                                    <p:anim calcmode="lin" valueType="num">
                                      <p:cBhvr>
                                        <p:cTn id="18" dur="1000" fill="hold"/>
                                        <p:tgtEl>
                                          <p:spTgt spid="15363"/>
                                        </p:tgtEl>
                                        <p:attrNameLst>
                                          <p:attrName>ppt_x</p:attrName>
                                        </p:attrNameLst>
                                      </p:cBhvr>
                                      <p:tavLst>
                                        <p:tav tm="0">
                                          <p:val>
                                            <p:strVal val="#ppt_x"/>
                                          </p:val>
                                        </p:tav>
                                        <p:tav tm="100000">
                                          <p:val>
                                            <p:strVal val="#ppt_x"/>
                                          </p:val>
                                        </p:tav>
                                      </p:tavLst>
                                    </p:anim>
                                    <p:anim calcmode="lin" valueType="num">
                                      <p:cBhvr>
                                        <p:cTn id="19" dur="1000" fill="hold"/>
                                        <p:tgtEl>
                                          <p:spTgt spid="153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0" r="-3000" b="-93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Фёдор </a:t>
            </a:r>
            <a:r>
              <a:rPr lang="en-US" sz="1200" dirty="0">
                <a:solidFill>
                  <a:prstClr val="black"/>
                </a:solidFill>
                <a:ea typeface="Theano Didot" panose="02060603060706020203" pitchFamily="18" charset="0"/>
              </a:rPr>
              <a:t>III</a:t>
            </a:r>
            <a:endParaRPr lang="ru-RU" sz="1200" dirty="0">
              <a:solidFill>
                <a:prstClr val="black"/>
              </a:solidFill>
              <a:ea typeface="Theano Didot" panose="02060603060706020203" pitchFamily="18" charset="0"/>
            </a:endParaRPr>
          </a:p>
        </p:txBody>
      </p:sp>
      <p:sp>
        <p:nvSpPr>
          <p:cNvPr id="4" name="TextBox 3"/>
          <p:cNvSpPr txBox="1"/>
          <p:nvPr/>
        </p:nvSpPr>
        <p:spPr>
          <a:xfrm>
            <a:off x="0" y="3948779"/>
            <a:ext cx="3689498"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После смерти Алексея Михайловича на престол взошёл его сын Фёдор.</a:t>
            </a:r>
          </a:p>
        </p:txBody>
      </p:sp>
    </p:spTree>
    <p:extLst>
      <p:ext uri="{BB962C8B-B14F-4D97-AF65-F5344CB8AC3E}">
        <p14:creationId xmlns:p14="http://schemas.microsoft.com/office/powerpoint/2010/main" val="13778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49"/>
          <a:stretch/>
        </p:blipFill>
        <p:spPr bwMode="auto">
          <a:xfrm>
            <a:off x="190464" y="701677"/>
            <a:ext cx="2875505" cy="36634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76377" y="37429"/>
            <a:ext cx="6692858" cy="523220"/>
          </a:xfrm>
          <a:prstGeom prst="rect">
            <a:avLst/>
          </a:prstGeom>
          <a:noFill/>
        </p:spPr>
        <p:txBody>
          <a:bodyPr wrap="none" rtlCol="0">
            <a:spAutoFit/>
          </a:bodyPr>
          <a:lstStyle/>
          <a:p>
            <a:pPr algn="ctr" defTabSz="685749"/>
            <a:r>
              <a:rPr lang="ru-RU" sz="2800" dirty="0">
                <a:solidFill>
                  <a:srgbClr val="4E361E"/>
                </a:solidFill>
                <a:latin typeface="Merriweather"/>
                <a:ea typeface="Theano Didot" panose="02060603060706020203" pitchFamily="18" charset="0"/>
              </a:rPr>
              <a:t>Федор Алексеевич  (1676 – 1682гг.)</a:t>
            </a:r>
          </a:p>
        </p:txBody>
      </p:sp>
      <p:sp>
        <p:nvSpPr>
          <p:cNvPr id="3" name="TextBox 2"/>
          <p:cNvSpPr txBox="1"/>
          <p:nvPr/>
        </p:nvSpPr>
        <p:spPr>
          <a:xfrm>
            <a:off x="3276600" y="701677"/>
            <a:ext cx="5676936" cy="3970318"/>
          </a:xfrm>
          <a:prstGeom prst="rect">
            <a:avLst/>
          </a:prstGeom>
          <a:noFill/>
        </p:spPr>
        <p:txBody>
          <a:bodyPr wrap="square" rtlCol="0">
            <a:spAutoFit/>
          </a:bodyPr>
          <a:lstStyle/>
          <a:p>
            <a:pPr algn="just" defTabSz="685766"/>
            <a:r>
              <a:rPr lang="ru-RU" sz="1800" dirty="0">
                <a:solidFill>
                  <a:srgbClr val="574129"/>
                </a:solidFill>
                <a:ea typeface="Roboto" panose="02000000000000000000" pitchFamily="2" charset="0"/>
              </a:rPr>
              <a:t>18 июня 1676 года Федор Алексеевич был венчан на царство в Успенском соборе Кремля.</a:t>
            </a:r>
          </a:p>
          <a:p>
            <a:pPr algn="just" defTabSz="685766"/>
            <a:endParaRPr lang="ru-RU" sz="1800" dirty="0">
              <a:solidFill>
                <a:srgbClr val="574129"/>
              </a:solidFill>
              <a:ea typeface="Roboto" panose="02000000000000000000" pitchFamily="2" charset="0"/>
            </a:endParaRPr>
          </a:p>
          <a:p>
            <a:pPr algn="just" defTabSz="685766"/>
            <a:r>
              <a:rPr lang="ru-RU" sz="1800" dirty="0">
                <a:solidFill>
                  <a:srgbClr val="574129"/>
                </a:solidFill>
                <a:ea typeface="Roboto" panose="02000000000000000000" pitchFamily="2" charset="0"/>
              </a:rPr>
              <a:t>Федор Алексеевич был прекрасно образован, знал латынь, древнегреческий и свободно говорил по-польски. Увлекался музыкой, особенно певческим искусством.</a:t>
            </a:r>
          </a:p>
          <a:p>
            <a:pPr algn="just" defTabSz="685766"/>
            <a:endParaRPr lang="ru-RU" sz="1800" dirty="0">
              <a:solidFill>
                <a:srgbClr val="574129"/>
              </a:solidFill>
              <a:ea typeface="Roboto" panose="02000000000000000000" pitchFamily="2" charset="0"/>
            </a:endParaRPr>
          </a:p>
          <a:p>
            <a:pPr algn="just" defTabSz="685766"/>
            <a:r>
              <a:rPr lang="ru-RU" sz="1800" dirty="0">
                <a:solidFill>
                  <a:srgbClr val="574129"/>
                </a:solidFill>
                <a:ea typeface="Roboto" panose="02000000000000000000" pitchFamily="2" charset="0"/>
              </a:rPr>
              <a:t>Его воспитателем был монах </a:t>
            </a:r>
            <a:r>
              <a:rPr lang="ru-RU" sz="1800" dirty="0" err="1">
                <a:solidFill>
                  <a:srgbClr val="574129"/>
                </a:solidFill>
                <a:ea typeface="Roboto" panose="02000000000000000000" pitchFamily="2" charset="0"/>
              </a:rPr>
              <a:t>Симеон</a:t>
            </a:r>
            <a:r>
              <a:rPr lang="ru-RU" sz="1800" dirty="0">
                <a:solidFill>
                  <a:srgbClr val="574129"/>
                </a:solidFill>
                <a:ea typeface="Roboto" panose="02000000000000000000" pitchFamily="2" charset="0"/>
              </a:rPr>
              <a:t> Полоцкий</a:t>
            </a:r>
            <a:r>
              <a:rPr lang="ru-RU" sz="1800" dirty="0">
                <a:cs typeface="Arial" panose="020B0604020202020204" pitchFamily="34" charset="0"/>
              </a:rPr>
              <a:t>.</a:t>
            </a:r>
          </a:p>
          <a:p>
            <a:endParaRPr lang="ru-RU" sz="1800" dirty="0">
              <a:cs typeface="Arial" panose="020B0604020202020204" pitchFamily="34" charset="0"/>
            </a:endParaRPr>
          </a:p>
          <a:p>
            <a:pPr algn="just" defTabSz="685766"/>
            <a:r>
              <a:rPr lang="ru-RU" sz="1800" dirty="0">
                <a:solidFill>
                  <a:srgbClr val="574129"/>
                </a:solidFill>
                <a:ea typeface="Roboto" panose="02000000000000000000" pitchFamily="2" charset="0"/>
                <a:cs typeface="Roboto" panose="02000000000000000000" pitchFamily="2" charset="0"/>
              </a:rPr>
              <a:t>С детства отличался слабым здоровьем. </a:t>
            </a:r>
          </a:p>
          <a:p>
            <a:pPr algn="just" defTabSz="685766"/>
            <a:r>
              <a:rPr lang="ru-RU" sz="1800" dirty="0">
                <a:solidFill>
                  <a:srgbClr val="574129"/>
                </a:solidFill>
                <a:ea typeface="Roboto" panose="02000000000000000000" pitchFamily="2" charset="0"/>
                <a:cs typeface="Roboto" panose="02000000000000000000" pitchFamily="2" charset="0"/>
              </a:rPr>
              <a:t>Умер в возрасте 20 лет, не оставив после себя наследников. Началась борьба между детьми Алексея Михайловича от двух браков.</a:t>
            </a:r>
          </a:p>
        </p:txBody>
      </p:sp>
    </p:spTree>
    <p:extLst>
      <p:ext uri="{BB962C8B-B14F-4D97-AF65-F5344CB8AC3E}">
        <p14:creationId xmlns:p14="http://schemas.microsoft.com/office/powerpoint/2010/main" val="4059279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477859" y="1991995"/>
            <a:ext cx="2701635" cy="1170577"/>
          </a:xfrm>
          <a:prstGeom prst="rect">
            <a:avLst/>
          </a:prstGeom>
        </p:spPr>
        <p:txBody>
          <a:bodyPr wrap="square" lIns="0" tIns="0" rIns="0" bIns="0">
            <a:spAutoFit/>
          </a:bodyPr>
          <a:lstStyle/>
          <a:p>
            <a:pPr defTabSz="685766">
              <a:lnSpc>
                <a:spcPct val="110000"/>
              </a:lnSpc>
            </a:pPr>
            <a:r>
              <a:rPr lang="ru-RU" sz="1400" dirty="0">
                <a:solidFill>
                  <a:prstClr val="white"/>
                </a:solidFill>
              </a:rPr>
              <a:t>При первых Романовых произошло укрепление власти царя, в то время как роль сословно-представительных органов уменьшалась.</a:t>
            </a:r>
          </a:p>
        </p:txBody>
      </p:sp>
      <p:pic>
        <p:nvPicPr>
          <p:cNvPr id="5122" name="Picture 2" descr="Картинки по запросу алексей михайлович романов"/>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2830"/>
          <a:stretch/>
        </p:blipFill>
        <p:spPr bwMode="auto">
          <a:xfrm>
            <a:off x="3864759" y="912359"/>
            <a:ext cx="5279241" cy="331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5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Рисунок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1709" y="0"/>
            <a:ext cx="5540581" cy="5540581"/>
          </a:xfrm>
          <a:prstGeom prst="rect">
            <a:avLst/>
          </a:prstGeom>
        </p:spPr>
      </p:pic>
      <p:pic>
        <p:nvPicPr>
          <p:cNvPr id="2050" name="Picture 2" descr="Михаил Фёдорови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2630" y="582670"/>
            <a:ext cx="516834" cy="649246"/>
          </a:xfrm>
          <a:prstGeom prst="ellipse">
            <a:avLst/>
          </a:prstGeom>
          <a:noFill/>
          <a:ln w="9525">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2052" name="Picture 4" descr="Алексей I Михайлович"/>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69" t="8222" r="13045" b="24129"/>
          <a:stretch/>
        </p:blipFill>
        <p:spPr bwMode="auto">
          <a:xfrm>
            <a:off x="4220724" y="1517266"/>
            <a:ext cx="360645" cy="42934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26" name="Picture 2" descr="Картинки по запросу мария милославская"/>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776" r="23778"/>
          <a:stretch/>
        </p:blipFill>
        <p:spPr bwMode="auto">
          <a:xfrm>
            <a:off x="3102620" y="1517266"/>
            <a:ext cx="360646" cy="42934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28" name="Picture 4" descr="Фёдор III Алексеевич"/>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1318" y="2012566"/>
            <a:ext cx="360647" cy="42934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30" name="Picture 6" descr="Софья Алексеевна"/>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902" r="8723" b="14418"/>
          <a:stretch/>
        </p:blipFill>
        <p:spPr bwMode="auto">
          <a:xfrm>
            <a:off x="3159221" y="2357080"/>
            <a:ext cx="360648" cy="429340"/>
          </a:xfrm>
          <a:prstGeom prst="ellipse">
            <a:avLst/>
          </a:prstGeom>
          <a:noFill/>
          <a:ln w="9525">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32" name="Picture 8" descr="Иван V Алексеевич"/>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37000"/>
                    </a14:imgEffect>
                  </a14:imgLayer>
                </a14:imgProps>
              </a:ext>
              <a:ext uri="{28A0092B-C50C-407E-A947-70E740481C1C}">
                <a14:useLocalDpi xmlns:a14="http://schemas.microsoft.com/office/drawing/2010/main" val="0"/>
              </a:ext>
            </a:extLst>
          </a:blip>
          <a:srcRect l="13272" r="14850" b="28153"/>
          <a:stretch/>
        </p:blipFill>
        <p:spPr bwMode="auto">
          <a:xfrm>
            <a:off x="3526218" y="2012566"/>
            <a:ext cx="360648" cy="42934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34" name="Picture 10" descr="Анна Иоанновна"/>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9568" t="13687" r="36318" b="51497"/>
          <a:stretch/>
        </p:blipFill>
        <p:spPr bwMode="auto">
          <a:xfrm>
            <a:off x="3519869" y="2852380"/>
            <a:ext cx="360648" cy="44896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36" name="Picture 12" descr="Екатерина Иоанновна"/>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1520" t="3530" r="24514" b="28385"/>
          <a:stretch/>
        </p:blipFill>
        <p:spPr bwMode="auto">
          <a:xfrm>
            <a:off x="2507019" y="2852380"/>
            <a:ext cx="354299" cy="448959"/>
          </a:xfrm>
          <a:prstGeom prst="ellipse">
            <a:avLst/>
          </a:prstGeom>
          <a:noFill/>
          <a:ln w="9525">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38" name="Picture 14" descr="Анна Леопольдовна"/>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915" r="17153" b="36755"/>
          <a:stretch/>
        </p:blipFill>
        <p:spPr bwMode="auto">
          <a:xfrm>
            <a:off x="2836293" y="3275400"/>
            <a:ext cx="354300" cy="44895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40" name="Picture 16" descr="Иван VI Антонович"/>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5875" t="10840" r="18856" b="35299"/>
          <a:stretch/>
        </p:blipFill>
        <p:spPr bwMode="auto">
          <a:xfrm>
            <a:off x="3349067" y="3310340"/>
            <a:ext cx="354301" cy="436413"/>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17"/>
          <a:srcRect l="11992" r="15571" b="35605"/>
          <a:stretch/>
        </p:blipFill>
        <p:spPr>
          <a:xfrm>
            <a:off x="5158504" y="1231916"/>
            <a:ext cx="360646" cy="429339"/>
          </a:xfrm>
          <a:prstGeom prst="ellipse">
            <a:avLst/>
          </a:prstGeom>
          <a:ln>
            <a:solidFill>
              <a:schemeClr val="bg1">
                <a:alpha val="25000"/>
              </a:schemeClr>
            </a:solidFill>
          </a:ln>
        </p:spPr>
      </p:pic>
      <p:pic>
        <p:nvPicPr>
          <p:cNvPr id="1042" name="Picture 18" descr="Картинки по запросу петр 1"/>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9012" r="6439" b="25994"/>
          <a:stretch/>
        </p:blipFill>
        <p:spPr bwMode="auto">
          <a:xfrm>
            <a:off x="5321104" y="1804721"/>
            <a:ext cx="360647"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44" name="Picture 20" descr="https://upload.wikimedia.org/wikipedia/commons/thumb/f/f1/Eudoxia_Lopukhina_as_a_nun_%28original%293.jpg/800px-Eudoxia_Lopukhina_as_a_nun_%28original%293.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8266" t="5595" r="5809" b="7467"/>
          <a:stretch/>
        </p:blipFill>
        <p:spPr bwMode="auto">
          <a:xfrm>
            <a:off x="4794798" y="1804721"/>
            <a:ext cx="363706"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46" name="Picture 22" descr="Екатерина I Алексеевна"/>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12901" y="1804721"/>
            <a:ext cx="360648"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48" name="Picture 24" descr="Пётр II Алексеевич"/>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58047" y="2250848"/>
            <a:ext cx="369714"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50" name="Picture 26" descr="Анна Петровна"/>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5417" r="13451" b="29050"/>
          <a:stretch/>
        </p:blipFill>
        <p:spPr bwMode="auto">
          <a:xfrm>
            <a:off x="5458824" y="2250848"/>
            <a:ext cx="366998"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52" name="Picture 28" descr="Елизавета Петровна"/>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69614" y="2250848"/>
            <a:ext cx="359002"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54" name="Picture 30" descr="Петр III Фёдорович"/>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7475" t="14704" r="15810" b="19376"/>
          <a:stretch/>
        </p:blipFill>
        <p:spPr bwMode="auto">
          <a:xfrm>
            <a:off x="5735855" y="2696975"/>
            <a:ext cx="354091"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56" name="Picture 32" descr="https://upload.wikimedia.org/wikipedia/commons/d/d9/Grand_Duchess_Catherine_Alexeevna_by_L.Caravaque_%281745%2C_Gatchina_museum%29.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7860" t="3156" r="7851" b="17290"/>
          <a:stretch/>
        </p:blipFill>
        <p:spPr bwMode="auto">
          <a:xfrm>
            <a:off x="6249674" y="2696975"/>
            <a:ext cx="351213" cy="42933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58" name="Picture 34" descr="Павел"/>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9614" y="3110185"/>
            <a:ext cx="354092" cy="429339"/>
          </a:xfrm>
          <a:prstGeom prst="ellipse">
            <a:avLst/>
          </a:prstGeom>
          <a:noFill/>
          <a:ln w="9525">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60" name="Picture 36" descr="https://upload.wikimedia.org/wikipedia/commons/thumb/6/61/Alexander_I_by_Stepan_Shchukin.jpg/800px-Alexander_I_by_Stepan_Shchukin.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58083" y="3126314"/>
            <a:ext cx="348496" cy="41321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62" name="Picture 38" descr="Николай I"/>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578007" y="3126314"/>
            <a:ext cx="354093" cy="41321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64" name="Picture 40" descr="Александр II Николаевич"/>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323706" y="3561058"/>
            <a:ext cx="354094" cy="41321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66" name="Picture 42" descr="Александр III Александрович"/>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6041" t="11876" b="5544"/>
          <a:stretch/>
        </p:blipFill>
        <p:spPr bwMode="auto">
          <a:xfrm>
            <a:off x="5838566" y="3561058"/>
            <a:ext cx="348532" cy="413209"/>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pic>
        <p:nvPicPr>
          <p:cNvPr id="1068" name="Picture 44" descr="Николай II"/>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1741" t="1463" r="13741" b="34714"/>
          <a:stretch/>
        </p:blipFill>
        <p:spPr bwMode="auto">
          <a:xfrm>
            <a:off x="5331328" y="3561058"/>
            <a:ext cx="354102" cy="413210"/>
          </a:xfrm>
          <a:prstGeom prst="ellipse">
            <a:avLst/>
          </a:prstGeom>
          <a:noFill/>
          <a:ln>
            <a:solidFill>
              <a:schemeClr val="bg1">
                <a:alpha val="25000"/>
              </a:schemeClr>
            </a:solidFill>
          </a:ln>
          <a:extLst>
            <a:ext uri="{909E8E84-426E-40DD-AFC4-6F175D3DCCD1}">
              <a14:hiddenFill xmlns:a14="http://schemas.microsoft.com/office/drawing/2010/main">
                <a:solidFill>
                  <a:srgbClr val="FFFFFF"/>
                </a:solidFill>
              </a14:hiddenFill>
            </a:ext>
          </a:extLst>
        </p:spPr>
      </p:pic>
      <p:sp>
        <p:nvSpPr>
          <p:cNvPr id="31" name="Овал 30"/>
          <p:cNvSpPr/>
          <p:nvPr/>
        </p:nvSpPr>
        <p:spPr>
          <a:xfrm>
            <a:off x="276108" y="376238"/>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Генеалогическое древо Романовых</a:t>
            </a:r>
          </a:p>
        </p:txBody>
      </p:sp>
    </p:spTree>
    <p:extLst>
      <p:ext uri="{BB962C8B-B14F-4D97-AF65-F5344CB8AC3E}">
        <p14:creationId xmlns:p14="http://schemas.microsoft.com/office/powerpoint/2010/main" val="16969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779974" y="3740860"/>
            <a:ext cx="3683735"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4843272" y="3818213"/>
            <a:ext cx="355713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Хозяйство страны было разорено Смутой</a:t>
            </a:r>
          </a:p>
        </p:txBody>
      </p:sp>
      <p:sp>
        <p:nvSpPr>
          <p:cNvPr id="28" name="TextBox 27"/>
          <p:cNvSpPr txBox="1"/>
          <p:nvPr/>
        </p:nvSpPr>
        <p:spPr>
          <a:xfrm>
            <a:off x="1697057" y="386414"/>
            <a:ext cx="5749972"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Политика первых Романовых</a:t>
            </a:r>
          </a:p>
        </p:txBody>
      </p:sp>
      <p:sp>
        <p:nvSpPr>
          <p:cNvPr id="29" name="TextBox 28"/>
          <p:cNvSpPr txBox="1"/>
          <p:nvPr/>
        </p:nvSpPr>
        <p:spPr>
          <a:xfrm>
            <a:off x="2015444" y="1396871"/>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12" idx="1"/>
          </p:cNvCxnSpPr>
          <p:nvPr/>
        </p:nvCxnSpPr>
        <p:spPr>
          <a:xfrm rot="10800000" flipV="1">
            <a:off x="2015444" y="1735834"/>
            <a:ext cx="12700" cy="1153586"/>
          </a:xfrm>
          <a:prstGeom prst="bentConnector3">
            <a:avLst>
              <a:gd name="adj1" fmla="val 180000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57266" y="3740860"/>
            <a:ext cx="36825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391974" y="1474224"/>
            <a:ext cx="437050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Михаил Фёдорович обещал править, полагаясь на советы Земского собора и Боярской думы</a:t>
            </a:r>
          </a:p>
        </p:txBody>
      </p:sp>
      <p:sp>
        <p:nvSpPr>
          <p:cNvPr id="15" name="TextBox 14"/>
          <p:cNvSpPr txBox="1"/>
          <p:nvPr/>
        </p:nvSpPr>
        <p:spPr>
          <a:xfrm>
            <a:off x="845691" y="3925934"/>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Центральная власть была слаба</a:t>
            </a:r>
          </a:p>
        </p:txBody>
      </p:sp>
      <p:cxnSp>
        <p:nvCxnSpPr>
          <p:cNvPr id="22" name="Соединительная линия уступом 21"/>
          <p:cNvCxnSpPr>
            <a:stCxn id="29" idx="3"/>
            <a:endCxn id="12" idx="3"/>
          </p:cNvCxnSpPr>
          <p:nvPr/>
        </p:nvCxnSpPr>
        <p:spPr>
          <a:xfrm>
            <a:off x="7126312" y="1735834"/>
            <a:ext cx="12700" cy="1153586"/>
          </a:xfrm>
          <a:prstGeom prst="bentConnector3">
            <a:avLst>
              <a:gd name="adj1" fmla="val 180000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15444" y="2550457"/>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13" name="TextBox 12"/>
          <p:cNvSpPr txBox="1"/>
          <p:nvPr/>
        </p:nvSpPr>
        <p:spPr>
          <a:xfrm>
            <a:off x="2591311" y="2632224"/>
            <a:ext cx="3971834"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Государь искал опору в разных слоях населения</a:t>
            </a:r>
          </a:p>
        </p:txBody>
      </p:sp>
      <p:cxnSp>
        <p:nvCxnSpPr>
          <p:cNvPr id="18" name="Соединительная линия уступом 17"/>
          <p:cNvCxnSpPr>
            <a:stCxn id="12" idx="1"/>
            <a:endCxn id="35" idx="1"/>
          </p:cNvCxnSpPr>
          <p:nvPr/>
        </p:nvCxnSpPr>
        <p:spPr>
          <a:xfrm rot="10800000" flipV="1">
            <a:off x="657266" y="2889419"/>
            <a:ext cx="1358178" cy="1190403"/>
          </a:xfrm>
          <a:prstGeom prst="bentConnector3">
            <a:avLst>
              <a:gd name="adj1" fmla="val 11683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a:stCxn id="12" idx="3"/>
            <a:endCxn id="21" idx="3"/>
          </p:cNvCxnSpPr>
          <p:nvPr/>
        </p:nvCxnSpPr>
        <p:spPr>
          <a:xfrm>
            <a:off x="7126312" y="2889420"/>
            <a:ext cx="1337397" cy="1190403"/>
          </a:xfrm>
          <a:prstGeom prst="bentConnector3">
            <a:avLst>
              <a:gd name="adj1" fmla="val 117093"/>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1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9" grpId="0" animBg="1"/>
      <p:bldP spid="35" grpId="0" animBg="1"/>
      <p:bldP spid="4" grpId="0"/>
      <p:bldP spid="15" grpId="0"/>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xmlns="" id="{306D03C2-C815-4D40-BD09-5212D0863F10}"/>
              </a:ext>
            </a:extLst>
          </p:cNvPr>
          <p:cNvGraphicFramePr>
            <a:graphicFrameLocks/>
          </p:cNvGraphicFramePr>
          <p:nvPr>
            <p:extLst>
              <p:ext uri="{D42A27DB-BD31-4B8C-83A1-F6EECF244321}">
                <p14:modId xmlns:p14="http://schemas.microsoft.com/office/powerpoint/2010/main" val="51121349"/>
              </p:ext>
            </p:extLst>
          </p:nvPr>
        </p:nvGraphicFramePr>
        <p:xfrm>
          <a:off x="266053" y="138418"/>
          <a:ext cx="8816207" cy="4472458"/>
        </p:xfrm>
        <a:graphic>
          <a:graphicData uri="http://schemas.openxmlformats.org/drawingml/2006/table">
            <a:tbl>
              <a:tblPr firstRow="1" firstCol="1" lastRow="1" lastCol="1" bandRow="1" bandCol="1">
                <a:tableStyleId>{5FD0F851-EC5A-4D38-B0AD-8093EC10F338}</a:tableStyleId>
              </a:tblPr>
              <a:tblGrid>
                <a:gridCol w="2293801">
                  <a:extLst>
                    <a:ext uri="{9D8B030D-6E8A-4147-A177-3AD203B41FA5}">
                      <a16:colId xmlns:a16="http://schemas.microsoft.com/office/drawing/2014/main" xmlns="" val="20000"/>
                    </a:ext>
                  </a:extLst>
                </a:gridCol>
                <a:gridCol w="2562584">
                  <a:extLst>
                    <a:ext uri="{9D8B030D-6E8A-4147-A177-3AD203B41FA5}">
                      <a16:colId xmlns:a16="http://schemas.microsoft.com/office/drawing/2014/main" xmlns="" val="20001"/>
                    </a:ext>
                  </a:extLst>
                </a:gridCol>
                <a:gridCol w="3959822">
                  <a:extLst>
                    <a:ext uri="{9D8B030D-6E8A-4147-A177-3AD203B41FA5}">
                      <a16:colId xmlns:a16="http://schemas.microsoft.com/office/drawing/2014/main" xmlns="" val="20002"/>
                    </a:ext>
                  </a:extLst>
                </a:gridCol>
              </a:tblGrid>
              <a:tr h="615344">
                <a:tc>
                  <a:txBody>
                    <a:bodyPr/>
                    <a:lstStyle/>
                    <a:p>
                      <a:pPr indent="2540" algn="ctr">
                        <a:lnSpc>
                          <a:spcPct val="107000"/>
                        </a:lnSpc>
                        <a:spcAft>
                          <a:spcPts val="0"/>
                        </a:spcAft>
                      </a:pPr>
                      <a:r>
                        <a:rPr lang="ru-RU" sz="1600" dirty="0">
                          <a:effectLst/>
                        </a:rPr>
                        <a:t>Орган центрального управления</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gn="ctr">
                        <a:lnSpc>
                          <a:spcPct val="107000"/>
                        </a:lnSpc>
                        <a:spcAft>
                          <a:spcPts val="0"/>
                        </a:spcAft>
                      </a:pPr>
                      <a:r>
                        <a:rPr lang="ru-RU" sz="1600" dirty="0">
                          <a:effectLst/>
                        </a:rPr>
                        <a:t>Функции</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gn="ctr">
                        <a:lnSpc>
                          <a:spcPct val="107000"/>
                        </a:lnSpc>
                        <a:spcAft>
                          <a:spcPts val="0"/>
                        </a:spcAft>
                      </a:pPr>
                      <a:r>
                        <a:rPr lang="ru-RU" sz="1600" dirty="0">
                          <a:effectLst/>
                        </a:rPr>
                        <a:t>Изменения</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857114">
                <a:tc>
                  <a:txBody>
                    <a:bodyPr/>
                    <a:lstStyle/>
                    <a:p>
                      <a:pPr indent="2540">
                        <a:lnSpc>
                          <a:spcPct val="107000"/>
                        </a:lnSpc>
                        <a:spcAft>
                          <a:spcPts val="0"/>
                        </a:spcAft>
                      </a:pPr>
                      <a:r>
                        <a:rPr lang="ru-RU" sz="1600" dirty="0">
                          <a:effectLst/>
                        </a:rPr>
                        <a:t>Земский собор</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nSpc>
                          <a:spcPct val="107000"/>
                        </a:lnSpc>
                        <a:spcAft>
                          <a:spcPts val="0"/>
                        </a:spcAft>
                      </a:pPr>
                      <a:r>
                        <a:rPr lang="ru-RU" sz="1600" dirty="0">
                          <a:effectLst/>
                        </a:rPr>
                        <a:t>Сословно-представительный орган</a:t>
                      </a:r>
                    </a:p>
                    <a:p>
                      <a:pPr indent="2540">
                        <a:lnSpc>
                          <a:spcPct val="107000"/>
                        </a:lnSpc>
                        <a:spcAft>
                          <a:spcPts val="0"/>
                        </a:spcAft>
                      </a:pPr>
                      <a:r>
                        <a:rPr lang="ru-RU" sz="1600" dirty="0">
                          <a:effectLst/>
                        </a:rPr>
                        <a:t> </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nSpc>
                          <a:spcPct val="107000"/>
                        </a:lnSpc>
                        <a:spcAft>
                          <a:spcPts val="0"/>
                        </a:spcAft>
                      </a:pP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86764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Box 27"/>
          <p:cNvSpPr txBox="1"/>
          <p:nvPr/>
        </p:nvSpPr>
        <p:spPr>
          <a:xfrm>
            <a:off x="358776" y="395076"/>
            <a:ext cx="5956963" cy="430887"/>
          </a:xfrm>
          <a:prstGeom prst="rect">
            <a:avLst/>
          </a:prstGeom>
          <a:noFill/>
        </p:spPr>
        <p:txBody>
          <a:bodyPr wrap="square" lIns="0" tIns="0" rIns="0" bIns="0" rtlCol="0">
            <a:spAutoFit/>
          </a:bodyPr>
          <a:lstStyle/>
          <a:p>
            <a:pPr defTabSz="685749"/>
            <a:r>
              <a:rPr lang="ru-RU" sz="2800" dirty="0">
                <a:solidFill>
                  <a:srgbClr val="FFDC5A"/>
                </a:solidFill>
                <a:latin typeface="Merriweather"/>
                <a:ea typeface="Theano Didot" panose="02060603060706020203" pitchFamily="18" charset="0"/>
              </a:rPr>
              <a:t>Земские соборы</a:t>
            </a:r>
            <a:endParaRPr lang="en-US" sz="2800" dirty="0">
              <a:solidFill>
                <a:srgbClr val="FFDC5A"/>
              </a:solidFill>
              <a:latin typeface="Merriweather"/>
              <a:ea typeface="Theano Didot" panose="02060603060706020203" pitchFamily="18" charset="0"/>
            </a:endParaRPr>
          </a:p>
        </p:txBody>
      </p:sp>
      <p:sp>
        <p:nvSpPr>
          <p:cNvPr id="11" name="TextBox 10"/>
          <p:cNvSpPr txBox="1"/>
          <p:nvPr/>
        </p:nvSpPr>
        <p:spPr>
          <a:xfrm>
            <a:off x="1253599" y="1315913"/>
            <a:ext cx="4222168"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Росло количество представителей низших сословий.</a:t>
            </a:r>
          </a:p>
        </p:txBody>
      </p:sp>
      <p:sp>
        <p:nvSpPr>
          <p:cNvPr id="12" name="Овал 11"/>
          <p:cNvSpPr/>
          <p:nvPr/>
        </p:nvSpPr>
        <p:spPr>
          <a:xfrm>
            <a:off x="358776" y="1322912"/>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1</a:t>
            </a:r>
          </a:p>
        </p:txBody>
      </p:sp>
      <p:sp>
        <p:nvSpPr>
          <p:cNvPr id="13" name="Овал 12"/>
          <p:cNvSpPr/>
          <p:nvPr/>
        </p:nvSpPr>
        <p:spPr>
          <a:xfrm>
            <a:off x="356800" y="2594989"/>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2</a:t>
            </a:r>
          </a:p>
        </p:txBody>
      </p:sp>
      <p:sp>
        <p:nvSpPr>
          <p:cNvPr id="14" name="TextBox 13"/>
          <p:cNvSpPr txBox="1"/>
          <p:nvPr/>
        </p:nvSpPr>
        <p:spPr>
          <a:xfrm>
            <a:off x="1253599" y="2587990"/>
            <a:ext cx="3495046"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Депутаты приезжали с уже готовыми предложениями.</a:t>
            </a:r>
          </a:p>
        </p:txBody>
      </p:sp>
      <p:sp>
        <p:nvSpPr>
          <p:cNvPr id="15" name="Овал 14"/>
          <p:cNvSpPr/>
          <p:nvPr/>
        </p:nvSpPr>
        <p:spPr>
          <a:xfrm>
            <a:off x="356800" y="386706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3</a:t>
            </a:r>
          </a:p>
        </p:txBody>
      </p:sp>
      <p:sp>
        <p:nvSpPr>
          <p:cNvPr id="17" name="TextBox 16"/>
          <p:cNvSpPr txBox="1"/>
          <p:nvPr/>
        </p:nvSpPr>
        <p:spPr>
          <a:xfrm>
            <a:off x="1253599" y="3860067"/>
            <a:ext cx="4305537"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Депутаты отстаивали свои проекты перед царём.</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805" y="993511"/>
            <a:ext cx="2274787" cy="3413556"/>
          </a:xfrm>
          <a:prstGeom prst="rect">
            <a:avLst/>
          </a:prstGeom>
        </p:spPr>
      </p:pic>
    </p:spTree>
    <p:extLst>
      <p:ext uri="{BB962C8B-B14F-4D97-AF65-F5344CB8AC3E}">
        <p14:creationId xmlns:p14="http://schemas.microsoft.com/office/powerpoint/2010/main" val="15028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1242" y="2099695"/>
            <a:ext cx="4501553" cy="1692771"/>
          </a:xfrm>
          <a:prstGeom prst="rect">
            <a:avLst/>
          </a:prstGeom>
          <a:noFill/>
        </p:spPr>
        <p:txBody>
          <a:bodyPr wrap="none" rtlCol="0">
            <a:spAutoFit/>
          </a:bodyPr>
          <a:lstStyle/>
          <a:p>
            <a:pPr algn="ctr"/>
            <a:r>
              <a:rPr lang="ru-RU" sz="2800" dirty="0">
                <a:solidFill>
                  <a:srgbClr val="4E361E"/>
                </a:solidFill>
                <a:latin typeface="Merriweather"/>
                <a:ea typeface="Theano Didot" panose="02060603060706020203" pitchFamily="18" charset="0"/>
              </a:rPr>
              <a:t>Земские </a:t>
            </a:r>
          </a:p>
          <a:p>
            <a:pPr algn="ctr"/>
            <a:r>
              <a:rPr lang="ru-RU" sz="2800" dirty="0">
                <a:solidFill>
                  <a:srgbClr val="4E361E"/>
                </a:solidFill>
                <a:latin typeface="Merriweather"/>
                <a:ea typeface="Theano Didot" panose="02060603060706020203" pitchFamily="18" charset="0"/>
              </a:rPr>
              <a:t>Соборы</a:t>
            </a:r>
          </a:p>
          <a:p>
            <a:pPr algn="ctr"/>
            <a:r>
              <a:rPr lang="ru-RU" sz="2000" dirty="0">
                <a:effectLst/>
              </a:rPr>
              <a:t>Сословно-представительный орган</a:t>
            </a:r>
          </a:p>
          <a:p>
            <a:pPr algn="ctr"/>
            <a:endParaRPr lang="ru-RU" sz="2800" dirty="0">
              <a:solidFill>
                <a:srgbClr val="4E361E"/>
              </a:solidFill>
              <a:latin typeface="Merriweather"/>
              <a:ea typeface="Theano Didot" panose="02060603060706020203" pitchFamily="18" charset="0"/>
            </a:endParaRPr>
          </a:p>
        </p:txBody>
      </p:sp>
      <p:sp>
        <p:nvSpPr>
          <p:cNvPr id="25" name="TextBox 24"/>
          <p:cNvSpPr txBox="1"/>
          <p:nvPr/>
        </p:nvSpPr>
        <p:spPr>
          <a:xfrm>
            <a:off x="3232301" y="376238"/>
            <a:ext cx="2683336" cy="738664"/>
          </a:xfrm>
          <a:prstGeom prst="rect">
            <a:avLst/>
          </a:prstGeom>
          <a:noFill/>
        </p:spPr>
        <p:txBody>
          <a:bodyPr wrap="square" rtlCol="0">
            <a:spAutoFit/>
          </a:bodyPr>
          <a:lstStyle/>
          <a:p>
            <a:pPr algn="ctr"/>
            <a:r>
              <a:rPr lang="ru-RU" sz="1400" dirty="0">
                <a:solidFill>
                  <a:srgbClr val="C61648"/>
                </a:solidFill>
              </a:rPr>
              <a:t>Главную роль на Земских соборах играли дворяне </a:t>
            </a:r>
          </a:p>
          <a:p>
            <a:pPr algn="ctr"/>
            <a:r>
              <a:rPr lang="ru-RU" sz="1400" dirty="0">
                <a:solidFill>
                  <a:srgbClr val="C61648"/>
                </a:solidFill>
              </a:rPr>
              <a:t>и посадские люди</a:t>
            </a:r>
          </a:p>
        </p:txBody>
      </p:sp>
      <p:sp>
        <p:nvSpPr>
          <p:cNvPr id="26" name="TextBox 25"/>
          <p:cNvSpPr txBox="1"/>
          <p:nvPr/>
        </p:nvSpPr>
        <p:spPr>
          <a:xfrm>
            <a:off x="6227763" y="2110221"/>
            <a:ext cx="2538412" cy="954107"/>
          </a:xfrm>
          <a:prstGeom prst="rect">
            <a:avLst/>
          </a:prstGeom>
          <a:noFill/>
        </p:spPr>
        <p:txBody>
          <a:bodyPr wrap="square" rtlCol="0">
            <a:spAutoFit/>
          </a:bodyPr>
          <a:lstStyle/>
          <a:p>
            <a:pPr algn="ctr"/>
            <a:r>
              <a:rPr lang="ru-RU" sz="1400" dirty="0">
                <a:solidFill>
                  <a:prstClr val="black">
                    <a:lumMod val="75000"/>
                    <a:lumOff val="25000"/>
                  </a:prstClr>
                </a:solidFill>
              </a:rPr>
              <a:t>В процессе укрепления царской власти роль Земских соборов снижалась</a:t>
            </a:r>
          </a:p>
        </p:txBody>
      </p:sp>
      <p:sp>
        <p:nvSpPr>
          <p:cNvPr id="31" name="TextBox 30"/>
          <p:cNvSpPr txBox="1"/>
          <p:nvPr/>
        </p:nvSpPr>
        <p:spPr>
          <a:xfrm>
            <a:off x="358775" y="2110224"/>
            <a:ext cx="2538412" cy="954107"/>
          </a:xfrm>
          <a:prstGeom prst="rect">
            <a:avLst/>
          </a:prstGeom>
          <a:noFill/>
        </p:spPr>
        <p:txBody>
          <a:bodyPr wrap="square" rtlCol="0">
            <a:spAutoFit/>
          </a:bodyPr>
          <a:lstStyle/>
          <a:p>
            <a:pPr algn="ctr"/>
            <a:r>
              <a:rPr lang="ru-RU" sz="1400" dirty="0">
                <a:solidFill>
                  <a:prstClr val="black">
                    <a:lumMod val="75000"/>
                    <a:lumOff val="25000"/>
                  </a:prstClr>
                </a:solidFill>
              </a:rPr>
              <a:t>С усилением крепостного права уменьшилось представительство низших слоёв населения</a:t>
            </a:r>
          </a:p>
        </p:txBody>
      </p:sp>
      <p:cxnSp>
        <p:nvCxnSpPr>
          <p:cNvPr id="11" name="Соединительная линия уступом 10"/>
          <p:cNvCxnSpPr>
            <a:stCxn id="25" idx="3"/>
            <a:endCxn id="26" idx="0"/>
          </p:cNvCxnSpPr>
          <p:nvPr/>
        </p:nvCxnSpPr>
        <p:spPr>
          <a:xfrm>
            <a:off x="5915637" y="745570"/>
            <a:ext cx="1581332" cy="1364651"/>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Соединительная линия уступом 36"/>
          <p:cNvCxnSpPr>
            <a:stCxn id="26" idx="2"/>
            <a:endCxn id="17" idx="3"/>
          </p:cNvCxnSpPr>
          <p:nvPr/>
        </p:nvCxnSpPr>
        <p:spPr>
          <a:xfrm rot="5400000">
            <a:off x="6119147" y="2786388"/>
            <a:ext cx="1099882" cy="1655763"/>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Соединительная линия уступом 38"/>
          <p:cNvCxnSpPr>
            <a:stCxn id="17" idx="1"/>
            <a:endCxn id="31" idx="2"/>
          </p:cNvCxnSpPr>
          <p:nvPr/>
        </p:nvCxnSpPr>
        <p:spPr>
          <a:xfrm rot="10800000">
            <a:off x="1627982" y="3064332"/>
            <a:ext cx="1674813" cy="1099879"/>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02794" y="3794878"/>
            <a:ext cx="2538412" cy="738664"/>
          </a:xfrm>
          <a:prstGeom prst="rect">
            <a:avLst/>
          </a:prstGeom>
          <a:noFill/>
        </p:spPr>
        <p:txBody>
          <a:bodyPr wrap="square" rtlCol="0">
            <a:spAutoFit/>
          </a:bodyPr>
          <a:lstStyle/>
          <a:p>
            <a:pPr algn="ctr"/>
            <a:r>
              <a:rPr lang="ru-RU" sz="1400" dirty="0">
                <a:solidFill>
                  <a:srgbClr val="C61648"/>
                </a:solidFill>
              </a:rPr>
              <a:t>Созывались только </a:t>
            </a:r>
          </a:p>
          <a:p>
            <a:pPr algn="ctr"/>
            <a:r>
              <a:rPr lang="ru-RU" sz="1400" dirty="0">
                <a:solidFill>
                  <a:srgbClr val="C61648"/>
                </a:solidFill>
              </a:rPr>
              <a:t>для утверждения готовых царских указов</a:t>
            </a:r>
          </a:p>
        </p:txBody>
      </p:sp>
    </p:spTree>
    <p:extLst>
      <p:ext uri="{BB962C8B-B14F-4D97-AF65-F5344CB8AC3E}">
        <p14:creationId xmlns:p14="http://schemas.microsoft.com/office/powerpoint/2010/main" val="29913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up)">
                                      <p:cBhvr>
                                        <p:cTn id="21" dur="500"/>
                                        <p:tgtEl>
                                          <p:spTgt spid="3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1"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xmlns="" id="{306D03C2-C815-4D40-BD09-5212D0863F10}"/>
              </a:ext>
            </a:extLst>
          </p:cNvPr>
          <p:cNvGraphicFramePr>
            <a:graphicFrameLocks/>
          </p:cNvGraphicFramePr>
          <p:nvPr>
            <p:extLst>
              <p:ext uri="{D42A27DB-BD31-4B8C-83A1-F6EECF244321}">
                <p14:modId xmlns:p14="http://schemas.microsoft.com/office/powerpoint/2010/main" val="2188087855"/>
              </p:ext>
            </p:extLst>
          </p:nvPr>
        </p:nvGraphicFramePr>
        <p:xfrm>
          <a:off x="266053" y="138418"/>
          <a:ext cx="8816207" cy="4472458"/>
        </p:xfrm>
        <a:graphic>
          <a:graphicData uri="http://schemas.openxmlformats.org/drawingml/2006/table">
            <a:tbl>
              <a:tblPr firstRow="1" firstCol="1" lastRow="1" lastCol="1" bandRow="1" bandCol="1">
                <a:tableStyleId>{5FD0F851-EC5A-4D38-B0AD-8093EC10F338}</a:tableStyleId>
              </a:tblPr>
              <a:tblGrid>
                <a:gridCol w="2293801">
                  <a:extLst>
                    <a:ext uri="{9D8B030D-6E8A-4147-A177-3AD203B41FA5}">
                      <a16:colId xmlns:a16="http://schemas.microsoft.com/office/drawing/2014/main" xmlns="" val="20000"/>
                    </a:ext>
                  </a:extLst>
                </a:gridCol>
                <a:gridCol w="2562584">
                  <a:extLst>
                    <a:ext uri="{9D8B030D-6E8A-4147-A177-3AD203B41FA5}">
                      <a16:colId xmlns:a16="http://schemas.microsoft.com/office/drawing/2014/main" xmlns="" val="20001"/>
                    </a:ext>
                  </a:extLst>
                </a:gridCol>
                <a:gridCol w="3959822">
                  <a:extLst>
                    <a:ext uri="{9D8B030D-6E8A-4147-A177-3AD203B41FA5}">
                      <a16:colId xmlns:a16="http://schemas.microsoft.com/office/drawing/2014/main" xmlns="" val="20002"/>
                    </a:ext>
                  </a:extLst>
                </a:gridCol>
              </a:tblGrid>
              <a:tr h="615344">
                <a:tc>
                  <a:txBody>
                    <a:bodyPr/>
                    <a:lstStyle/>
                    <a:p>
                      <a:pPr indent="2540" algn="ctr">
                        <a:lnSpc>
                          <a:spcPct val="107000"/>
                        </a:lnSpc>
                        <a:spcAft>
                          <a:spcPts val="0"/>
                        </a:spcAft>
                      </a:pPr>
                      <a:r>
                        <a:rPr lang="ru-RU" sz="1600" dirty="0">
                          <a:effectLst/>
                        </a:rPr>
                        <a:t>Орган центрального управления</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gn="ctr">
                        <a:lnSpc>
                          <a:spcPct val="107000"/>
                        </a:lnSpc>
                        <a:spcAft>
                          <a:spcPts val="0"/>
                        </a:spcAft>
                      </a:pPr>
                      <a:r>
                        <a:rPr lang="ru-RU" sz="1600" dirty="0">
                          <a:effectLst/>
                        </a:rPr>
                        <a:t>Функции</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gn="ctr">
                        <a:lnSpc>
                          <a:spcPct val="107000"/>
                        </a:lnSpc>
                        <a:spcAft>
                          <a:spcPts val="0"/>
                        </a:spcAft>
                      </a:pPr>
                      <a:r>
                        <a:rPr lang="ru-RU" sz="1600" dirty="0">
                          <a:effectLst/>
                        </a:rPr>
                        <a:t>Изменения</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857114">
                <a:tc>
                  <a:txBody>
                    <a:bodyPr/>
                    <a:lstStyle/>
                    <a:p>
                      <a:pPr indent="2540">
                        <a:lnSpc>
                          <a:spcPct val="107000"/>
                        </a:lnSpc>
                        <a:spcAft>
                          <a:spcPts val="0"/>
                        </a:spcAft>
                      </a:pPr>
                      <a:r>
                        <a:rPr lang="ru-RU" sz="1600" dirty="0">
                          <a:effectLst/>
                        </a:rPr>
                        <a:t>Земский собор</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nSpc>
                          <a:spcPct val="107000"/>
                        </a:lnSpc>
                        <a:spcAft>
                          <a:spcPts val="0"/>
                        </a:spcAft>
                      </a:pPr>
                      <a:r>
                        <a:rPr lang="ru-RU" sz="1600" dirty="0">
                          <a:effectLst/>
                        </a:rPr>
                        <a:t>Сословно-представительный орган</a:t>
                      </a:r>
                    </a:p>
                    <a:p>
                      <a:pPr indent="2540">
                        <a:lnSpc>
                          <a:spcPct val="107000"/>
                        </a:lnSpc>
                        <a:spcAft>
                          <a:spcPts val="0"/>
                        </a:spcAft>
                      </a:pPr>
                      <a:r>
                        <a:rPr lang="ru-RU" sz="1600" dirty="0">
                          <a:effectLst/>
                        </a:rPr>
                        <a:t> </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
                        <a:lnSpc>
                          <a:spcPct val="107000"/>
                        </a:lnSpc>
                        <a:spcAft>
                          <a:spcPts val="0"/>
                        </a:spcAft>
                      </a:pPr>
                      <a:r>
                        <a:rPr lang="ru-RU" sz="1600" dirty="0">
                          <a:effectLst/>
                        </a:rPr>
                        <a:t>1. Увеличение количества представителей из низших сословий.</a:t>
                      </a:r>
                    </a:p>
                    <a:p>
                      <a:pPr indent="2540">
                        <a:lnSpc>
                          <a:spcPct val="107000"/>
                        </a:lnSpc>
                        <a:spcAft>
                          <a:spcPts val="0"/>
                        </a:spcAft>
                      </a:pPr>
                      <a:r>
                        <a:rPr lang="ru-RU" sz="1600" dirty="0">
                          <a:effectLst/>
                        </a:rPr>
                        <a:t>2.Стали собираться реже.</a:t>
                      </a:r>
                    </a:p>
                    <a:p>
                      <a:pPr indent="2540">
                        <a:lnSpc>
                          <a:spcPct val="107000"/>
                        </a:lnSpc>
                        <a:spcAft>
                          <a:spcPts val="0"/>
                        </a:spcAft>
                      </a:pPr>
                      <a:r>
                        <a:rPr lang="ru-RU" sz="1600" dirty="0">
                          <a:effectLst/>
                        </a:rPr>
                        <a:t>3.Утверждали уже подготовленные царем проекты.</a:t>
                      </a:r>
                    </a:p>
                    <a:p>
                      <a:pPr indent="2540">
                        <a:lnSpc>
                          <a:spcPct val="107000"/>
                        </a:lnSpc>
                        <a:spcAft>
                          <a:spcPts val="0"/>
                        </a:spcAft>
                      </a:pPr>
                      <a:r>
                        <a:rPr lang="ru-RU" sz="1600" dirty="0">
                          <a:effectLst/>
                        </a:rPr>
                        <a:t>4.Царь руководит работой.</a:t>
                      </a:r>
                    </a:p>
                    <a:p>
                      <a:pPr indent="2540">
                        <a:lnSpc>
                          <a:spcPct val="107000"/>
                        </a:lnSpc>
                        <a:spcAft>
                          <a:spcPts val="0"/>
                        </a:spcAft>
                      </a:pPr>
                      <a:r>
                        <a:rPr lang="ru-RU" sz="1600" dirty="0">
                          <a:effectLst/>
                        </a:rPr>
                        <a:t>5.В 1684 году прекратили функционировать.</a:t>
                      </a:r>
                      <a:endParaRPr lang="ru-RU" sz="1600"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74C08AE2-E07A-8345-9EF0-470684336769}"/>
              </a:ext>
            </a:extLst>
          </p:cNvPr>
          <p:cNvSpPr txBox="1"/>
          <p:nvPr/>
        </p:nvSpPr>
        <p:spPr>
          <a:xfrm>
            <a:off x="309323" y="3530336"/>
            <a:ext cx="872966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u="none" strike="noStrike" kern="1200" cap="none" spc="0" normalizeH="0" baseline="0" noProof="0" dirty="0">
                <a:ln>
                  <a:noFill/>
                </a:ln>
                <a:solidFill>
                  <a:srgbClr val="C00000"/>
                </a:solidFill>
                <a:effectLst/>
                <a:uLnTx/>
                <a:uFillTx/>
                <a:latin typeface="Calibri"/>
              </a:rPr>
              <a:t>Вывод: Царь перестает нуждаться в помощи представителей сословий.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u="none" strike="noStrike" kern="1200" cap="none" spc="0" normalizeH="0" baseline="0" noProof="0" dirty="0">
                <a:ln>
                  <a:noFill/>
                </a:ln>
                <a:solidFill>
                  <a:srgbClr val="C00000"/>
                </a:solidFill>
                <a:effectLst/>
                <a:uLnTx/>
                <a:uFillTx/>
                <a:latin typeface="Calibri"/>
              </a:rPr>
              <a:t>Действует самостоятельно. </a:t>
            </a:r>
            <a:r>
              <a:rPr lang="ru-RU" altLang="ru-RU" sz="1800" b="1" dirty="0">
                <a:solidFill>
                  <a:srgbClr val="C00000"/>
                </a:solidFill>
                <a:latin typeface="Calibri"/>
              </a:rPr>
              <a:t>Отмирание Земских соборов было одним из проявлений перехода от сословно – представительной монархии к абсолютизму.</a:t>
            </a:r>
          </a:p>
        </p:txBody>
      </p:sp>
    </p:spTree>
    <p:extLst>
      <p:ext uri="{BB962C8B-B14F-4D97-AF65-F5344CB8AC3E}">
        <p14:creationId xmlns:p14="http://schemas.microsoft.com/office/powerpoint/2010/main" val="1322204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А. Рябушкин.</a:t>
            </a:r>
          </a:p>
          <a:p>
            <a:pPr algn="ctr" defTabSz="685766"/>
            <a:r>
              <a:rPr lang="ru-RU" sz="1200" dirty="0">
                <a:solidFill>
                  <a:prstClr val="black"/>
                </a:solidFill>
                <a:ea typeface="Theano Didot" panose="02060603060706020203" pitchFamily="18" charset="0"/>
              </a:rPr>
              <a:t>Сидение царя Михаила Фёдоровича </a:t>
            </a:r>
          </a:p>
          <a:p>
            <a:pPr algn="ctr" defTabSz="685766"/>
            <a:r>
              <a:rPr lang="ru-RU" sz="1200" dirty="0">
                <a:solidFill>
                  <a:prstClr val="black"/>
                </a:solidFill>
                <a:ea typeface="Theano Didot" panose="02060603060706020203" pitchFamily="18" charset="0"/>
              </a:rPr>
              <a:t>с боярами в его государевой комнате.</a:t>
            </a:r>
          </a:p>
          <a:p>
            <a:pPr algn="ctr" defTabSz="685766"/>
            <a:r>
              <a:rPr lang="ru-RU" sz="1200" dirty="0">
                <a:solidFill>
                  <a:prstClr val="black"/>
                </a:solidFill>
                <a:ea typeface="Theano Didot" panose="02060603060706020203" pitchFamily="18" charset="0"/>
              </a:rPr>
              <a:t>1893</a:t>
            </a:r>
          </a:p>
        </p:txBody>
      </p:sp>
      <p:sp>
        <p:nvSpPr>
          <p:cNvPr id="4" name="TextBox 3"/>
          <p:cNvSpPr txBox="1"/>
          <p:nvPr/>
        </p:nvSpPr>
        <p:spPr>
          <a:xfrm>
            <a:off x="0" y="3948779"/>
            <a:ext cx="3689498"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Михаил Фёдорович значительно увеличил состав Боярской думы.</a:t>
            </a:r>
          </a:p>
        </p:txBody>
      </p:sp>
    </p:spTree>
    <p:extLst>
      <p:ext uri="{BB962C8B-B14F-4D97-AF65-F5344CB8AC3E}">
        <p14:creationId xmlns:p14="http://schemas.microsoft.com/office/powerpoint/2010/main" val="33244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67791" y="386415"/>
            <a:ext cx="2808462" cy="430887"/>
          </a:xfrm>
          <a:prstGeom prst="rect">
            <a:avLst/>
          </a:prstGeom>
          <a:noFill/>
        </p:spPr>
        <p:txBody>
          <a:bodyPr wrap="none" lIns="0" tIns="0" rIns="0" bIns="0" rtlCol="0">
            <a:spAutoFit/>
          </a:bodyPr>
          <a:lstStyle/>
          <a:p>
            <a:pPr algn="ctr" defTabSz="685749"/>
            <a:r>
              <a:rPr lang="ru-RU" sz="2800" dirty="0">
                <a:solidFill>
                  <a:srgbClr val="4E361E"/>
                </a:solidFill>
                <a:latin typeface="Merriweather"/>
                <a:ea typeface="Theano Didot" panose="02060603060706020203" pitchFamily="18" charset="0"/>
              </a:rPr>
              <a:t>Боярская дума</a:t>
            </a:r>
          </a:p>
        </p:txBody>
      </p:sp>
      <p:sp>
        <p:nvSpPr>
          <p:cNvPr id="29" name="TextBox 28"/>
          <p:cNvSpPr txBox="1"/>
          <p:nvPr/>
        </p:nvSpPr>
        <p:spPr>
          <a:xfrm>
            <a:off x="2015445" y="1756925"/>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49"/>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35" idx="1"/>
          </p:cNvCxnSpPr>
          <p:nvPr/>
        </p:nvCxnSpPr>
        <p:spPr>
          <a:xfrm rot="10800000" flipV="1">
            <a:off x="605143" y="2095888"/>
            <a:ext cx="1410303" cy="1518922"/>
          </a:xfrm>
          <a:prstGeom prst="bentConnector3">
            <a:avLst>
              <a:gd name="adj1" fmla="val 116209"/>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05142" y="3275847"/>
            <a:ext cx="245973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49"/>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424225" y="1935366"/>
            <a:ext cx="4285414" cy="307777"/>
          </a:xfrm>
          <a:prstGeom prst="rect">
            <a:avLst/>
          </a:prstGeom>
          <a:noFill/>
        </p:spPr>
        <p:txBody>
          <a:bodyPr wrap="square" rtlCol="0">
            <a:spAutoFit/>
          </a:bodyPr>
          <a:lstStyle/>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Задачи Боярской думы</a:t>
            </a:r>
          </a:p>
        </p:txBody>
      </p:sp>
      <p:sp>
        <p:nvSpPr>
          <p:cNvPr id="15" name="TextBox 14"/>
          <p:cNvSpPr txBox="1"/>
          <p:nvPr/>
        </p:nvSpPr>
        <p:spPr>
          <a:xfrm>
            <a:off x="712515" y="3364293"/>
            <a:ext cx="2240567" cy="523220"/>
          </a:xfrm>
          <a:prstGeom prst="rect">
            <a:avLst/>
          </a:prstGeom>
          <a:noFill/>
        </p:spPr>
        <p:txBody>
          <a:bodyPr wrap="square" rtlCol="0">
            <a:spAutoFit/>
          </a:bodyPr>
          <a:lstStyle/>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Утверждение </a:t>
            </a:r>
          </a:p>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законов</a:t>
            </a:r>
          </a:p>
        </p:txBody>
      </p:sp>
      <p:sp>
        <p:nvSpPr>
          <p:cNvPr id="17" name="TextBox 16"/>
          <p:cNvSpPr txBox="1"/>
          <p:nvPr/>
        </p:nvSpPr>
        <p:spPr>
          <a:xfrm>
            <a:off x="3340914" y="3275847"/>
            <a:ext cx="245973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49"/>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18" name="TextBox 17"/>
          <p:cNvSpPr txBox="1"/>
          <p:nvPr/>
        </p:nvSpPr>
        <p:spPr>
          <a:xfrm>
            <a:off x="3450596" y="3353200"/>
            <a:ext cx="2240567" cy="523220"/>
          </a:xfrm>
          <a:prstGeom prst="rect">
            <a:avLst/>
          </a:prstGeom>
          <a:noFill/>
        </p:spPr>
        <p:txBody>
          <a:bodyPr wrap="square" rtlCol="0">
            <a:spAutoFit/>
          </a:bodyPr>
          <a:lstStyle/>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Заключение мира </a:t>
            </a:r>
          </a:p>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и объявление войны</a:t>
            </a:r>
          </a:p>
        </p:txBody>
      </p:sp>
      <p:sp>
        <p:nvSpPr>
          <p:cNvPr id="19" name="TextBox 18"/>
          <p:cNvSpPr txBox="1"/>
          <p:nvPr/>
        </p:nvSpPr>
        <p:spPr>
          <a:xfrm>
            <a:off x="6076691" y="3275847"/>
            <a:ext cx="245973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49"/>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6131483" y="3364293"/>
            <a:ext cx="2350153" cy="523220"/>
          </a:xfrm>
          <a:prstGeom prst="rect">
            <a:avLst/>
          </a:prstGeom>
          <a:noFill/>
        </p:spPr>
        <p:txBody>
          <a:bodyPr wrap="square" rtlCol="0">
            <a:spAutoFit/>
          </a:bodyPr>
          <a:lstStyle/>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Введение </a:t>
            </a:r>
          </a:p>
          <a:p>
            <a:pPr algn="ctr" defTabSz="685749"/>
            <a:r>
              <a:rPr lang="ru-RU" sz="1400" dirty="0">
                <a:solidFill>
                  <a:prstClr val="black">
                    <a:lumMod val="75000"/>
                    <a:lumOff val="25000"/>
                  </a:prstClr>
                </a:solidFill>
                <a:ea typeface="Roboto" panose="02000000000000000000" pitchFamily="2" charset="0"/>
                <a:cs typeface="Roboto" panose="02000000000000000000" pitchFamily="2" charset="0"/>
              </a:rPr>
              <a:t>новых налогов</a:t>
            </a:r>
          </a:p>
        </p:txBody>
      </p:sp>
      <p:cxnSp>
        <p:nvCxnSpPr>
          <p:cNvPr id="22" name="Соединительная линия уступом 21"/>
          <p:cNvCxnSpPr>
            <a:stCxn id="29" idx="3"/>
            <a:endCxn id="19" idx="3"/>
          </p:cNvCxnSpPr>
          <p:nvPr/>
        </p:nvCxnSpPr>
        <p:spPr>
          <a:xfrm>
            <a:off x="7126313" y="2095888"/>
            <a:ext cx="1410116" cy="1518922"/>
          </a:xfrm>
          <a:prstGeom prst="bentConnector3">
            <a:avLst>
              <a:gd name="adj1" fmla="val 11621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Соединительная линия уступом 24"/>
          <p:cNvCxnSpPr>
            <a:stCxn id="29" idx="2"/>
            <a:endCxn id="17" idx="0"/>
          </p:cNvCxnSpPr>
          <p:nvPr/>
        </p:nvCxnSpPr>
        <p:spPr>
          <a:xfrm rot="5400000">
            <a:off x="4150333" y="2855301"/>
            <a:ext cx="840996" cy="96"/>
          </a:xfrm>
          <a:prstGeom prst="bentConnector3">
            <a:avLst>
              <a:gd name="adj1" fmla="val 5000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24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4" grpId="0"/>
      <p:bldP spid="15" grpId="0"/>
      <p:bldP spid="17" grpId="0" animBg="1"/>
      <p:bldP spid="18" grpId="0"/>
      <p:bldP spid="19" grpId="0" animBg="1"/>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5095" y="1647976"/>
            <a:ext cx="7356406" cy="430887"/>
          </a:xfrm>
          <a:prstGeom prst="rect">
            <a:avLst/>
          </a:prstGeom>
          <a:noFill/>
        </p:spPr>
        <p:txBody>
          <a:bodyPr wrap="square" lIns="0" tIns="0" rIns="0" bIns="0" rtlCol="0">
            <a:spAutoFit/>
          </a:bodyPr>
          <a:lstStyle/>
          <a:p>
            <a:pPr algn="ctr" defTabSz="685749"/>
            <a:r>
              <a:rPr lang="ru-RU" sz="2800" dirty="0">
                <a:solidFill>
                  <a:srgbClr val="4E361E"/>
                </a:solidFill>
                <a:latin typeface="Merriweather"/>
                <a:ea typeface="Theano Didot" panose="02060603060706020203" pitchFamily="18" charset="0"/>
              </a:rPr>
              <a:t>«Ближняя» дума</a:t>
            </a:r>
          </a:p>
        </p:txBody>
      </p:sp>
      <p:sp>
        <p:nvSpPr>
          <p:cNvPr id="15" name="TextBox 14"/>
          <p:cNvSpPr txBox="1"/>
          <p:nvPr/>
        </p:nvSpPr>
        <p:spPr>
          <a:xfrm>
            <a:off x="358777" y="2595527"/>
            <a:ext cx="2557463"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sp>
        <p:nvSpPr>
          <p:cNvPr id="17" name="TextBox 16"/>
          <p:cNvSpPr txBox="1"/>
          <p:nvPr/>
        </p:nvSpPr>
        <p:spPr>
          <a:xfrm>
            <a:off x="3276602" y="2595527"/>
            <a:ext cx="2555875"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574129"/>
              </a:solidFill>
              <a:ea typeface="Roboto" panose="02000000000000000000" pitchFamily="2" charset="0"/>
              <a:cs typeface="Roboto" panose="02000000000000000000" pitchFamily="2" charset="0"/>
            </a:endParaRPr>
          </a:p>
        </p:txBody>
      </p:sp>
      <p:sp>
        <p:nvSpPr>
          <p:cNvPr id="18" name="TextBox 17"/>
          <p:cNvSpPr txBox="1"/>
          <p:nvPr/>
        </p:nvSpPr>
        <p:spPr>
          <a:xfrm>
            <a:off x="6227763" y="2595527"/>
            <a:ext cx="2557462"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cxnSp>
        <p:nvCxnSpPr>
          <p:cNvPr id="4" name="Прямая со стрелкой 3"/>
          <p:cNvCxnSpPr/>
          <p:nvPr/>
        </p:nvCxnSpPr>
        <p:spPr>
          <a:xfrm>
            <a:off x="3009902"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934077"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07" y="2674382"/>
            <a:ext cx="2482602" cy="738664"/>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Государи пытались сделать Боярскую думу менее громоздкой</a:t>
            </a:r>
          </a:p>
        </p:txBody>
      </p:sp>
      <p:sp>
        <p:nvSpPr>
          <p:cNvPr id="10" name="TextBox 9"/>
          <p:cNvSpPr txBox="1"/>
          <p:nvPr/>
        </p:nvSpPr>
        <p:spPr>
          <a:xfrm>
            <a:off x="3329205" y="2782104"/>
            <a:ext cx="2445839" cy="523220"/>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В «Ближнюю» думу вошли доверенные лица царя</a:t>
            </a:r>
          </a:p>
        </p:txBody>
      </p:sp>
      <p:sp>
        <p:nvSpPr>
          <p:cNvPr id="11" name="TextBox 10"/>
          <p:cNvSpPr txBox="1"/>
          <p:nvPr/>
        </p:nvSpPr>
        <p:spPr>
          <a:xfrm>
            <a:off x="6192839" y="2674382"/>
            <a:ext cx="2635627" cy="738664"/>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Сосредоточили в своих руках решение большинства государственных вопросов</a:t>
            </a:r>
          </a:p>
        </p:txBody>
      </p:sp>
    </p:spTree>
    <p:extLst>
      <p:ext uri="{BB962C8B-B14F-4D97-AF65-F5344CB8AC3E}">
        <p14:creationId xmlns:p14="http://schemas.microsoft.com/office/powerpoint/2010/main" val="28816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xmlns="" id="{08A9BE78-61CB-E641-BF36-29E00C3B0BD7}"/>
              </a:ext>
            </a:extLst>
          </p:cNvPr>
          <p:cNvGraphicFramePr>
            <a:graphicFrameLocks/>
          </p:cNvGraphicFramePr>
          <p:nvPr>
            <p:extLst>
              <p:ext uri="{D42A27DB-BD31-4B8C-83A1-F6EECF244321}">
                <p14:modId xmlns:p14="http://schemas.microsoft.com/office/powerpoint/2010/main" val="1415604912"/>
              </p:ext>
            </p:extLst>
          </p:nvPr>
        </p:nvGraphicFramePr>
        <p:xfrm>
          <a:off x="358775" y="266607"/>
          <a:ext cx="8568952" cy="4145915"/>
        </p:xfrm>
        <a:graphic>
          <a:graphicData uri="http://schemas.openxmlformats.org/drawingml/2006/table">
            <a:tbl>
              <a:tblPr firstRow="1" firstCol="1" lastRow="1" lastCol="1" bandRow="1" bandCol="1">
                <a:tableStyleId>{F2DE63D5-997A-4646-A377-4702673A728D}</a:tableStyleId>
              </a:tblPr>
              <a:tblGrid>
                <a:gridCol w="2376264">
                  <a:extLst>
                    <a:ext uri="{9D8B030D-6E8A-4147-A177-3AD203B41FA5}">
                      <a16:colId xmlns:a16="http://schemas.microsoft.com/office/drawing/2014/main" xmlns="" val="20000"/>
                    </a:ext>
                  </a:extLst>
                </a:gridCol>
                <a:gridCol w="2422283">
                  <a:extLst>
                    <a:ext uri="{9D8B030D-6E8A-4147-A177-3AD203B41FA5}">
                      <a16:colId xmlns:a16="http://schemas.microsoft.com/office/drawing/2014/main" xmlns="" val="20001"/>
                    </a:ext>
                  </a:extLst>
                </a:gridCol>
                <a:gridCol w="3770405">
                  <a:extLst>
                    <a:ext uri="{9D8B030D-6E8A-4147-A177-3AD203B41FA5}">
                      <a16:colId xmlns:a16="http://schemas.microsoft.com/office/drawing/2014/main" xmlns="" val="20002"/>
                    </a:ext>
                  </a:extLst>
                </a:gridCol>
              </a:tblGrid>
              <a:tr h="0">
                <a:tc>
                  <a:txBody>
                    <a:bodyPr/>
                    <a:lstStyle/>
                    <a:p>
                      <a:pPr indent="13970" algn="ctr">
                        <a:lnSpc>
                          <a:spcPct val="107000"/>
                        </a:lnSpc>
                        <a:spcAft>
                          <a:spcPts val="0"/>
                        </a:spcAft>
                      </a:pPr>
                      <a:r>
                        <a:rPr lang="ru-RU" sz="1600" dirty="0">
                          <a:solidFill>
                            <a:schemeClr val="tx1"/>
                          </a:solidFill>
                          <a:effectLst/>
                          <a:latin typeface="+mn-lt"/>
                        </a:rPr>
                        <a:t>Орган центрального управления</a:t>
                      </a:r>
                    </a:p>
                    <a:p>
                      <a:pPr indent="13970" algn="ctr">
                        <a:lnSpc>
                          <a:spcPct val="107000"/>
                        </a:lnSpc>
                        <a:spcAft>
                          <a:spcPts val="0"/>
                        </a:spcAft>
                      </a:pPr>
                      <a:endParaRPr lang="ru-RU" sz="160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3970" algn="ctr">
                        <a:lnSpc>
                          <a:spcPct val="107000"/>
                        </a:lnSpc>
                        <a:spcAft>
                          <a:spcPts val="0"/>
                        </a:spcAft>
                      </a:pPr>
                      <a:r>
                        <a:rPr lang="ru-RU" sz="1600" dirty="0">
                          <a:solidFill>
                            <a:schemeClr val="tx1"/>
                          </a:solidFill>
                          <a:effectLst/>
                          <a:latin typeface="+mn-lt"/>
                        </a:rPr>
                        <a:t>Функции</a:t>
                      </a:r>
                      <a:endParaRPr lang="ru-RU" sz="160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3970" algn="ctr">
                        <a:lnSpc>
                          <a:spcPct val="107000"/>
                        </a:lnSpc>
                        <a:spcAft>
                          <a:spcPts val="0"/>
                        </a:spcAft>
                      </a:pPr>
                      <a:r>
                        <a:rPr lang="ru-RU" sz="1600" dirty="0">
                          <a:solidFill>
                            <a:schemeClr val="tx1"/>
                          </a:solidFill>
                          <a:effectLst/>
                          <a:latin typeface="+mn-lt"/>
                        </a:rPr>
                        <a:t>Изменения</a:t>
                      </a:r>
                      <a:endParaRPr lang="ru-RU" sz="160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0">
                <a:tc>
                  <a:txBody>
                    <a:bodyPr/>
                    <a:lstStyle/>
                    <a:p>
                      <a:pPr indent="13970">
                        <a:lnSpc>
                          <a:spcPct val="107000"/>
                        </a:lnSpc>
                        <a:spcAft>
                          <a:spcPts val="0"/>
                        </a:spcAft>
                      </a:pPr>
                      <a:r>
                        <a:rPr lang="ru-RU" sz="1600" b="0" dirty="0">
                          <a:effectLst/>
                          <a:latin typeface="+mn-lt"/>
                        </a:rPr>
                        <a:t>Боярская дума</a:t>
                      </a:r>
                      <a:endParaRPr lang="ru-RU" sz="1600" b="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3970">
                        <a:lnSpc>
                          <a:spcPct val="107000"/>
                        </a:lnSpc>
                        <a:spcAft>
                          <a:spcPts val="0"/>
                        </a:spcAft>
                      </a:pPr>
                      <a:r>
                        <a:rPr lang="ru-RU" sz="1600" b="0" dirty="0">
                          <a:effectLst/>
                          <a:latin typeface="+mn-lt"/>
                        </a:rPr>
                        <a:t>Совещательные при царе</a:t>
                      </a:r>
                      <a:endParaRPr lang="ru-RU" sz="1600" b="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3970">
                        <a:lnSpc>
                          <a:spcPct val="107000"/>
                        </a:lnSpc>
                        <a:spcAft>
                          <a:spcPts val="0"/>
                        </a:spcAft>
                      </a:pPr>
                      <a:r>
                        <a:rPr lang="ru-RU" sz="1600" b="0" dirty="0">
                          <a:effectLst/>
                          <a:latin typeface="+mn-lt"/>
                        </a:rPr>
                        <a:t>1. Увеличение численного состава и стала громоздкой. </a:t>
                      </a:r>
                    </a:p>
                    <a:p>
                      <a:pPr indent="13970">
                        <a:lnSpc>
                          <a:spcPct val="107000"/>
                        </a:lnSpc>
                        <a:spcAft>
                          <a:spcPts val="0"/>
                        </a:spcAft>
                      </a:pPr>
                      <a:r>
                        <a:rPr lang="ru-RU" sz="1600" b="0" dirty="0">
                          <a:effectLst/>
                          <a:latin typeface="+mn-lt"/>
                        </a:rPr>
                        <a:t>2. Собираться стала реже.</a:t>
                      </a:r>
                    </a:p>
                    <a:p>
                      <a:pPr indent="13970">
                        <a:lnSpc>
                          <a:spcPct val="107000"/>
                        </a:lnSpc>
                        <a:spcAft>
                          <a:spcPts val="0"/>
                        </a:spcAft>
                      </a:pPr>
                      <a:r>
                        <a:rPr lang="ru-RU" sz="1600" b="0" dirty="0">
                          <a:effectLst/>
                          <a:latin typeface="+mn-lt"/>
                        </a:rPr>
                        <a:t>3. Появляется «Ближняя» дума.</a:t>
                      </a: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p>
                      <a:pPr indent="13970">
                        <a:lnSpc>
                          <a:spcPct val="107000"/>
                        </a:lnSpc>
                        <a:spcAft>
                          <a:spcPts val="0"/>
                        </a:spcAft>
                      </a:pPr>
                      <a:endParaRPr lang="ru-RU" sz="1600" b="0"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Прямоугольник 4">
            <a:extLst>
              <a:ext uri="{FF2B5EF4-FFF2-40B4-BE49-F238E27FC236}">
                <a16:creationId xmlns:a16="http://schemas.microsoft.com/office/drawing/2014/main" xmlns="" id="{27B50B91-E922-E149-ACB9-E2F9A4BCED46}"/>
              </a:ext>
            </a:extLst>
          </p:cNvPr>
          <p:cNvSpPr/>
          <p:nvPr/>
        </p:nvSpPr>
        <p:spPr>
          <a:xfrm>
            <a:off x="395536" y="3315561"/>
            <a:ext cx="8352928" cy="109696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uLnTx/>
                <a:uFillTx/>
                <a:ea typeface="+mn-ea"/>
                <a:cs typeface="+mn-cs"/>
              </a:rPr>
              <a:t>Вывод:</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i="1" dirty="0">
                <a:solidFill>
                  <a:prstClr val="black"/>
                </a:solidFill>
              </a:rPr>
              <a:t>У</a:t>
            </a:r>
            <a:r>
              <a:rPr kumimoji="0" lang="ru-RU" sz="2000" b="0" i="1" u="none" strike="noStrike" kern="1200" cap="none" spc="0" normalizeH="0" baseline="0" noProof="0" dirty="0" err="1">
                <a:ln>
                  <a:noFill/>
                </a:ln>
                <a:solidFill>
                  <a:prstClr val="black"/>
                </a:solidFill>
                <a:effectLst/>
                <a:uLnTx/>
                <a:uFillTx/>
                <a:ea typeface="+mn-ea"/>
                <a:cs typeface="+mn-cs"/>
              </a:rPr>
              <a:t>силение</a:t>
            </a:r>
            <a:r>
              <a:rPr kumimoji="0" lang="ru-RU" sz="2000" b="0" i="1" u="none" strike="noStrike" kern="1200" cap="none" spc="0" normalizeH="0" baseline="0" noProof="0" dirty="0">
                <a:ln>
                  <a:noFill/>
                </a:ln>
                <a:solidFill>
                  <a:prstClr val="black"/>
                </a:solidFill>
                <a:effectLst/>
                <a:uLnTx/>
                <a:uFillTx/>
                <a:ea typeface="+mn-ea"/>
                <a:cs typeface="+mn-cs"/>
              </a:rPr>
              <a:t> власти царя.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a:ln>
                  <a:noFill/>
                </a:ln>
                <a:solidFill>
                  <a:prstClr val="black"/>
                </a:solidFill>
                <a:effectLst/>
                <a:uLnTx/>
                <a:uFillTx/>
                <a:ea typeface="+mn-ea"/>
                <a:cs typeface="+mn-cs"/>
              </a:rPr>
              <a:t>Роль Боярской думы уменьшается, а влияние «ближней» думы увеличивается</a:t>
            </a:r>
            <a:endParaRPr kumimoji="0" lang="ru-RU" sz="2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6484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3" name="Овал 2"/>
          <p:cNvSpPr/>
          <p:nvPr/>
        </p:nvSpPr>
        <p:spPr>
          <a:xfrm>
            <a:off x="2772000" y="771750"/>
            <a:ext cx="3600000" cy="3600000"/>
          </a:xfrm>
          <a:prstGeom prst="ellipse">
            <a:avLst/>
          </a:prstGeom>
          <a:solidFill>
            <a:srgbClr val="C616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r>
              <a:rPr lang="ru-RU" sz="1800" dirty="0">
                <a:solidFill>
                  <a:prstClr val="white"/>
                </a:solidFill>
              </a:rPr>
              <a:t>Рост территории государства </a:t>
            </a:r>
          </a:p>
          <a:p>
            <a:pPr algn="ctr" defTabSz="685783"/>
            <a:r>
              <a:rPr lang="ru-RU" sz="1800" dirty="0">
                <a:solidFill>
                  <a:prstClr val="white"/>
                </a:solidFill>
              </a:rPr>
              <a:t>и развитие экономики привели к увеличению количества приказов.</a:t>
            </a:r>
          </a:p>
        </p:txBody>
      </p:sp>
    </p:spTree>
    <p:extLst>
      <p:ext uri="{BB962C8B-B14F-4D97-AF65-F5344CB8AC3E}">
        <p14:creationId xmlns:p14="http://schemas.microsoft.com/office/powerpoint/2010/main" val="125937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84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Пётр </a:t>
            </a:r>
            <a:r>
              <a:rPr lang="en-US" sz="1200" dirty="0">
                <a:solidFill>
                  <a:prstClr val="black"/>
                </a:solidFill>
                <a:ea typeface="Theano Didot" panose="02060603060706020203" pitchFamily="18" charset="0"/>
              </a:rPr>
              <a:t>III</a:t>
            </a:r>
            <a:endParaRPr lang="ru-RU" sz="1200" dirty="0">
              <a:solidFill>
                <a:prstClr val="black"/>
              </a:solidFill>
              <a:ea typeface="Theano Didot" panose="02060603060706020203" pitchFamily="18" charset="0"/>
            </a:endParaRPr>
          </a:p>
        </p:txBody>
      </p:sp>
      <p:sp>
        <p:nvSpPr>
          <p:cNvPr id="4" name="TextBox 3"/>
          <p:cNvSpPr txBox="1"/>
          <p:nvPr/>
        </p:nvSpPr>
        <p:spPr>
          <a:xfrm>
            <a:off x="0" y="418769"/>
            <a:ext cx="3476847"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После смерти Петра III </a:t>
            </a:r>
          </a:p>
          <a:p>
            <a:pPr defTabSz="685783"/>
            <a:r>
              <a:rPr lang="ru-RU" sz="1400" dirty="0">
                <a:solidFill>
                  <a:prstClr val="white"/>
                </a:solidFill>
              </a:rPr>
              <a:t>из именослова пропало имя Пётр.</a:t>
            </a:r>
          </a:p>
        </p:txBody>
      </p:sp>
    </p:spTree>
    <p:extLst>
      <p:ext uri="{BB962C8B-B14F-4D97-AF65-F5344CB8AC3E}">
        <p14:creationId xmlns:p14="http://schemas.microsoft.com/office/powerpoint/2010/main" val="373523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03929" y="386414"/>
            <a:ext cx="3536224"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Система приказов</a:t>
            </a:r>
          </a:p>
        </p:txBody>
      </p:sp>
      <p:sp>
        <p:nvSpPr>
          <p:cNvPr id="35" name="TextBox 34"/>
          <p:cNvSpPr txBox="1"/>
          <p:nvPr/>
        </p:nvSpPr>
        <p:spPr>
          <a:xfrm>
            <a:off x="667657" y="1156794"/>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15" name="TextBox 14"/>
          <p:cNvSpPr txBox="1"/>
          <p:nvPr/>
        </p:nvSpPr>
        <p:spPr>
          <a:xfrm>
            <a:off x="856082" y="1253771"/>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Посольский приказ</a:t>
            </a:r>
          </a:p>
        </p:txBody>
      </p:sp>
      <p:sp>
        <p:nvSpPr>
          <p:cNvPr id="34" name="TextBox 33"/>
          <p:cNvSpPr txBox="1"/>
          <p:nvPr/>
        </p:nvSpPr>
        <p:spPr>
          <a:xfrm>
            <a:off x="4803147" y="1156794"/>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6" name="TextBox 35"/>
          <p:cNvSpPr txBox="1"/>
          <p:nvPr/>
        </p:nvSpPr>
        <p:spPr>
          <a:xfrm>
            <a:off x="667657" y="1834718"/>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7" name="TextBox 36"/>
          <p:cNvSpPr txBox="1"/>
          <p:nvPr/>
        </p:nvSpPr>
        <p:spPr>
          <a:xfrm>
            <a:off x="4803147" y="1834718"/>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8" name="TextBox 37"/>
          <p:cNvSpPr txBox="1"/>
          <p:nvPr/>
        </p:nvSpPr>
        <p:spPr>
          <a:xfrm>
            <a:off x="667657" y="2512641"/>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9" name="TextBox 38"/>
          <p:cNvSpPr txBox="1"/>
          <p:nvPr/>
        </p:nvSpPr>
        <p:spPr>
          <a:xfrm>
            <a:off x="4803147" y="2512641"/>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0" name="TextBox 39"/>
          <p:cNvSpPr txBox="1"/>
          <p:nvPr/>
        </p:nvSpPr>
        <p:spPr>
          <a:xfrm>
            <a:off x="667657" y="3190564"/>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1" name="TextBox 40"/>
          <p:cNvSpPr txBox="1"/>
          <p:nvPr/>
        </p:nvSpPr>
        <p:spPr>
          <a:xfrm>
            <a:off x="4803147" y="3190564"/>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2" name="TextBox 41"/>
          <p:cNvSpPr txBox="1"/>
          <p:nvPr/>
        </p:nvSpPr>
        <p:spPr>
          <a:xfrm>
            <a:off x="4991572" y="1257322"/>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Внешняя политика</a:t>
            </a:r>
          </a:p>
        </p:txBody>
      </p:sp>
      <p:sp>
        <p:nvSpPr>
          <p:cNvPr id="43" name="TextBox 42"/>
          <p:cNvSpPr txBox="1"/>
          <p:nvPr/>
        </p:nvSpPr>
        <p:spPr>
          <a:xfrm>
            <a:off x="856082" y="1927254"/>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Приказ Большого дворца</a:t>
            </a:r>
          </a:p>
        </p:txBody>
      </p:sp>
      <p:sp>
        <p:nvSpPr>
          <p:cNvPr id="44" name="TextBox 43"/>
          <p:cNvSpPr txBox="1"/>
          <p:nvPr/>
        </p:nvSpPr>
        <p:spPr>
          <a:xfrm>
            <a:off x="4803147" y="1931356"/>
            <a:ext cx="368256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Хозяйство и имущество царя</a:t>
            </a:r>
          </a:p>
        </p:txBody>
      </p:sp>
      <p:sp>
        <p:nvSpPr>
          <p:cNvPr id="45" name="TextBox 44"/>
          <p:cNvSpPr txBox="1"/>
          <p:nvPr/>
        </p:nvSpPr>
        <p:spPr>
          <a:xfrm>
            <a:off x="856082" y="2605177"/>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Конюшенный приказ</a:t>
            </a:r>
          </a:p>
        </p:txBody>
      </p:sp>
      <p:sp>
        <p:nvSpPr>
          <p:cNvPr id="46" name="TextBox 45"/>
          <p:cNvSpPr txBox="1"/>
          <p:nvPr/>
        </p:nvSpPr>
        <p:spPr>
          <a:xfrm>
            <a:off x="4991572" y="2609687"/>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Царские конюшни</a:t>
            </a:r>
          </a:p>
        </p:txBody>
      </p:sp>
      <p:sp>
        <p:nvSpPr>
          <p:cNvPr id="47" name="TextBox 46"/>
          <p:cNvSpPr txBox="1"/>
          <p:nvPr/>
        </p:nvSpPr>
        <p:spPr>
          <a:xfrm>
            <a:off x="856082" y="3283100"/>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Разрядный приказ</a:t>
            </a:r>
          </a:p>
        </p:txBody>
      </p:sp>
      <p:sp>
        <p:nvSpPr>
          <p:cNvPr id="48" name="TextBox 47"/>
          <p:cNvSpPr txBox="1"/>
          <p:nvPr/>
        </p:nvSpPr>
        <p:spPr>
          <a:xfrm>
            <a:off x="4799615" y="3283100"/>
            <a:ext cx="3686100"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Распределение бояр на царскую службу</a:t>
            </a:r>
          </a:p>
        </p:txBody>
      </p:sp>
      <p:cxnSp>
        <p:nvCxnSpPr>
          <p:cNvPr id="52" name="Соединительная линия уступом 51"/>
          <p:cNvCxnSpPr>
            <a:stCxn id="35" idx="3"/>
            <a:endCxn id="34" idx="1"/>
          </p:cNvCxnSpPr>
          <p:nvPr/>
        </p:nvCxnSpPr>
        <p:spPr>
          <a:xfrm>
            <a:off x="4350225" y="1403219"/>
            <a:ext cx="452922" cy="12700"/>
          </a:xfrm>
          <a:prstGeom prst="bentConnector3">
            <a:avLst>
              <a:gd name="adj1" fmla="val 457"/>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Соединительная линия уступом 52"/>
          <p:cNvCxnSpPr/>
          <p:nvPr/>
        </p:nvCxnSpPr>
        <p:spPr>
          <a:xfrm>
            <a:off x="4353757" y="2065911"/>
            <a:ext cx="452922" cy="12700"/>
          </a:xfrm>
          <a:prstGeom prst="bentConnector3">
            <a:avLst>
              <a:gd name="adj1" fmla="val 457"/>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Соединительная линия уступом 53"/>
          <p:cNvCxnSpPr/>
          <p:nvPr/>
        </p:nvCxnSpPr>
        <p:spPr>
          <a:xfrm>
            <a:off x="4353757" y="2764377"/>
            <a:ext cx="452922" cy="12700"/>
          </a:xfrm>
          <a:prstGeom prst="bentConnector3">
            <a:avLst>
              <a:gd name="adj1" fmla="val 457"/>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Соединительная линия уступом 54"/>
          <p:cNvCxnSpPr/>
          <p:nvPr/>
        </p:nvCxnSpPr>
        <p:spPr>
          <a:xfrm>
            <a:off x="4353757" y="3424287"/>
            <a:ext cx="452922" cy="12700"/>
          </a:xfrm>
          <a:prstGeom prst="bentConnector3">
            <a:avLst>
              <a:gd name="adj1" fmla="val 457"/>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7657" y="3873799"/>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2" name="TextBox 31"/>
          <p:cNvSpPr txBox="1"/>
          <p:nvPr/>
        </p:nvSpPr>
        <p:spPr>
          <a:xfrm>
            <a:off x="4803147" y="3873799"/>
            <a:ext cx="3682568" cy="492850"/>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33" name="TextBox 32"/>
          <p:cNvSpPr txBox="1"/>
          <p:nvPr/>
        </p:nvSpPr>
        <p:spPr>
          <a:xfrm>
            <a:off x="856082" y="3966335"/>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Ямской приказ</a:t>
            </a:r>
          </a:p>
        </p:txBody>
      </p:sp>
      <p:sp>
        <p:nvSpPr>
          <p:cNvPr id="56" name="TextBox 55"/>
          <p:cNvSpPr txBox="1"/>
          <p:nvPr/>
        </p:nvSpPr>
        <p:spPr>
          <a:xfrm>
            <a:off x="4991572" y="3966334"/>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Почтовая служба</a:t>
            </a:r>
          </a:p>
        </p:txBody>
      </p:sp>
      <p:cxnSp>
        <p:nvCxnSpPr>
          <p:cNvPr id="57" name="Соединительная линия уступом 56"/>
          <p:cNvCxnSpPr/>
          <p:nvPr/>
        </p:nvCxnSpPr>
        <p:spPr>
          <a:xfrm>
            <a:off x="4353757" y="4107522"/>
            <a:ext cx="452922" cy="12700"/>
          </a:xfrm>
          <a:prstGeom prst="bentConnector3">
            <a:avLst>
              <a:gd name="adj1" fmla="val 457"/>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3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left)">
                                      <p:cBhvr>
                                        <p:cTn id="75" dur="500"/>
                                        <p:tgtEl>
                                          <p:spTgt spid="55"/>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left)">
                                      <p:cBhvr>
                                        <p:cTn id="95" dur="500"/>
                                        <p:tgtEl>
                                          <p:spTgt spid="57"/>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500"/>
                                        <p:tgtEl>
                                          <p:spTgt spid="5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p:bldP spid="34"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31" grpId="0" animBg="1"/>
      <p:bldP spid="32" grpId="0" animBg="1"/>
      <p:bldP spid="33" grpId="0"/>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800755" y="3049410"/>
            <a:ext cx="3683735"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4864053" y="3126763"/>
            <a:ext cx="355713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Не подчинялся </a:t>
            </a:r>
          </a:p>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Боярской думе</a:t>
            </a:r>
          </a:p>
        </p:txBody>
      </p:sp>
      <p:sp>
        <p:nvSpPr>
          <p:cNvPr id="28" name="TextBox 27"/>
          <p:cNvSpPr txBox="1"/>
          <p:nvPr/>
        </p:nvSpPr>
        <p:spPr>
          <a:xfrm>
            <a:off x="2698941" y="386414"/>
            <a:ext cx="3746218"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Приказ тайных дел</a:t>
            </a:r>
          </a:p>
        </p:txBody>
      </p:sp>
      <p:sp>
        <p:nvSpPr>
          <p:cNvPr id="29" name="TextBox 28"/>
          <p:cNvSpPr txBox="1"/>
          <p:nvPr/>
        </p:nvSpPr>
        <p:spPr>
          <a:xfrm>
            <a:off x="2015444" y="1137096"/>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12" idx="1"/>
          </p:cNvCxnSpPr>
          <p:nvPr/>
        </p:nvCxnSpPr>
        <p:spPr>
          <a:xfrm rot="10800000" flipV="1">
            <a:off x="2015444" y="1476058"/>
            <a:ext cx="12700" cy="956157"/>
          </a:xfrm>
          <a:prstGeom prst="bentConnector3">
            <a:avLst>
              <a:gd name="adj1" fmla="val 180000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8047" y="3049410"/>
            <a:ext cx="36825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391974" y="1214449"/>
            <a:ext cx="437050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В период правления Алексея Михайловича создали Приказ тайных дел</a:t>
            </a:r>
          </a:p>
        </p:txBody>
      </p:sp>
      <p:sp>
        <p:nvSpPr>
          <p:cNvPr id="15" name="TextBox 14"/>
          <p:cNvSpPr txBox="1"/>
          <p:nvPr/>
        </p:nvSpPr>
        <p:spPr>
          <a:xfrm>
            <a:off x="866472" y="3126763"/>
            <a:ext cx="330571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Превратился в личную </a:t>
            </a:r>
          </a:p>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канцелярию царя</a:t>
            </a:r>
          </a:p>
        </p:txBody>
      </p:sp>
      <p:cxnSp>
        <p:nvCxnSpPr>
          <p:cNvPr id="22" name="Соединительная линия уступом 21"/>
          <p:cNvCxnSpPr>
            <a:stCxn id="29" idx="3"/>
            <a:endCxn id="12" idx="3"/>
          </p:cNvCxnSpPr>
          <p:nvPr/>
        </p:nvCxnSpPr>
        <p:spPr>
          <a:xfrm>
            <a:off x="7126312" y="1476059"/>
            <a:ext cx="12700" cy="956157"/>
          </a:xfrm>
          <a:prstGeom prst="bentConnector3">
            <a:avLst>
              <a:gd name="adj1" fmla="val 180000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15444" y="2093253"/>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13" name="TextBox 12"/>
          <p:cNvSpPr txBox="1"/>
          <p:nvPr/>
        </p:nvSpPr>
        <p:spPr>
          <a:xfrm>
            <a:off x="2591311" y="2175020"/>
            <a:ext cx="3971834"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Контролировал все государственные учреждения</a:t>
            </a:r>
          </a:p>
        </p:txBody>
      </p:sp>
      <p:cxnSp>
        <p:nvCxnSpPr>
          <p:cNvPr id="18" name="Соединительная линия уступом 17"/>
          <p:cNvCxnSpPr>
            <a:stCxn id="12" idx="1"/>
            <a:endCxn id="35" idx="1"/>
          </p:cNvCxnSpPr>
          <p:nvPr/>
        </p:nvCxnSpPr>
        <p:spPr>
          <a:xfrm rot="10800000" flipV="1">
            <a:off x="678048" y="2432215"/>
            <a:ext cx="1337397" cy="956157"/>
          </a:xfrm>
          <a:prstGeom prst="bentConnector3">
            <a:avLst>
              <a:gd name="adj1" fmla="val 117093"/>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a:stCxn id="12" idx="3"/>
            <a:endCxn id="21" idx="3"/>
          </p:cNvCxnSpPr>
          <p:nvPr/>
        </p:nvCxnSpPr>
        <p:spPr>
          <a:xfrm>
            <a:off x="7126312" y="2432216"/>
            <a:ext cx="1358178" cy="956157"/>
          </a:xfrm>
          <a:prstGeom prst="bentConnector3">
            <a:avLst>
              <a:gd name="adj1" fmla="val 11683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28144" y="4010601"/>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4" name="TextBox 23"/>
          <p:cNvSpPr txBox="1"/>
          <p:nvPr/>
        </p:nvSpPr>
        <p:spPr>
          <a:xfrm>
            <a:off x="2604011" y="4092368"/>
            <a:ext cx="3971834"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Создание подобного учреждения превращало власть царя в абсолютную</a:t>
            </a:r>
          </a:p>
        </p:txBody>
      </p:sp>
      <p:cxnSp>
        <p:nvCxnSpPr>
          <p:cNvPr id="25" name="Соединительная линия уступом 24"/>
          <p:cNvCxnSpPr>
            <a:stCxn id="35" idx="1"/>
            <a:endCxn id="19" idx="1"/>
          </p:cNvCxnSpPr>
          <p:nvPr/>
        </p:nvCxnSpPr>
        <p:spPr>
          <a:xfrm rot="10800000" flipH="1" flipV="1">
            <a:off x="678046" y="3388372"/>
            <a:ext cx="1350097" cy="961191"/>
          </a:xfrm>
          <a:prstGeom prst="bentConnector3">
            <a:avLst>
              <a:gd name="adj1" fmla="val -16932"/>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Соединительная линия уступом 25"/>
          <p:cNvCxnSpPr>
            <a:stCxn id="21" idx="3"/>
            <a:endCxn id="19" idx="3"/>
          </p:cNvCxnSpPr>
          <p:nvPr/>
        </p:nvCxnSpPr>
        <p:spPr>
          <a:xfrm flipH="1">
            <a:off x="7139012" y="3388373"/>
            <a:ext cx="1345478" cy="961191"/>
          </a:xfrm>
          <a:prstGeom prst="bentConnector3">
            <a:avLst>
              <a:gd name="adj1" fmla="val -16990"/>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9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par>
                                <p:cTn id="55" presetID="22" presetClass="entr" presetSubtype="1"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up)">
                                      <p:cBhvr>
                                        <p:cTn id="57" dur="500"/>
                                        <p:tgtEl>
                                          <p:spTgt spid="26"/>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9" grpId="0" animBg="1"/>
      <p:bldP spid="35" grpId="0" animBg="1"/>
      <p:bldP spid="4" grpId="0"/>
      <p:bldP spid="15" grpId="0"/>
      <p:bldP spid="12" grpId="0" animBg="1"/>
      <p:bldP spid="13" grpId="0"/>
      <p:bldP spid="19" grpId="0" animBg="1"/>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498487" y="1604182"/>
            <a:ext cx="2722696" cy="710964"/>
          </a:xfrm>
          <a:prstGeom prst="rect">
            <a:avLst/>
          </a:prstGeom>
        </p:spPr>
        <p:txBody>
          <a:bodyPr wrap="square" lIns="0" tIns="0" rIns="0" bIns="0">
            <a:spAutoFit/>
          </a:bodyPr>
          <a:lstStyle/>
          <a:p>
            <a:pPr defTabSz="685766">
              <a:lnSpc>
                <a:spcPct val="110000"/>
              </a:lnSpc>
            </a:pPr>
            <a:r>
              <a:rPr lang="ru-RU" sz="1400" dirty="0">
                <a:solidFill>
                  <a:prstClr val="white"/>
                </a:solidFill>
              </a:rPr>
              <a:t>Рост количества приказов плохо влиял на систему государственного управления.</a:t>
            </a:r>
          </a:p>
        </p:txBody>
      </p:sp>
      <p:sp>
        <p:nvSpPr>
          <p:cNvPr id="6" name="Прямоугольник 5"/>
          <p:cNvSpPr/>
          <p:nvPr/>
        </p:nvSpPr>
        <p:spPr>
          <a:xfrm>
            <a:off x="498486" y="2887742"/>
            <a:ext cx="3159113" cy="710964"/>
          </a:xfrm>
          <a:prstGeom prst="rect">
            <a:avLst/>
          </a:prstGeom>
        </p:spPr>
        <p:txBody>
          <a:bodyPr wrap="square" lIns="0" tIns="0" rIns="0" bIns="0">
            <a:spAutoFit/>
          </a:bodyPr>
          <a:lstStyle/>
          <a:p>
            <a:pPr defTabSz="685766">
              <a:lnSpc>
                <a:spcPct val="110000"/>
              </a:lnSpc>
            </a:pPr>
            <a:r>
              <a:rPr lang="ru-RU" sz="1400" dirty="0">
                <a:solidFill>
                  <a:prstClr val="white"/>
                </a:solidFill>
              </a:rPr>
              <a:t>Усиливалась бюрократическая волокита, чиновники зачастую злоупотребляли своим положением.</a:t>
            </a: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t="18263"/>
          <a:stretch/>
        </p:blipFill>
        <p:spPr>
          <a:xfrm>
            <a:off x="3844637" y="959273"/>
            <a:ext cx="5299364" cy="3249565"/>
          </a:xfrm>
          <a:prstGeom prst="rect">
            <a:avLst/>
          </a:prstGeom>
        </p:spPr>
      </p:pic>
    </p:spTree>
    <p:extLst>
      <p:ext uri="{BB962C8B-B14F-4D97-AF65-F5344CB8AC3E}">
        <p14:creationId xmlns:p14="http://schemas.microsoft.com/office/powerpoint/2010/main" val="167641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Прямоугольник 21"/>
          <p:cNvSpPr/>
          <p:nvPr/>
        </p:nvSpPr>
        <p:spPr>
          <a:xfrm>
            <a:off x="0" y="0"/>
            <a:ext cx="2916238" cy="51435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ru-RU">
              <a:solidFill>
                <a:prstClr val="white"/>
              </a:solidFill>
            </a:endParaRPr>
          </a:p>
        </p:txBody>
      </p:sp>
      <p:grpSp>
        <p:nvGrpSpPr>
          <p:cNvPr id="2" name="Группа 1"/>
          <p:cNvGrpSpPr/>
          <p:nvPr/>
        </p:nvGrpSpPr>
        <p:grpSpPr>
          <a:xfrm>
            <a:off x="3588329" y="1320428"/>
            <a:ext cx="5080658" cy="2327827"/>
            <a:chOff x="3588329" y="2555843"/>
            <a:chExt cx="5080658" cy="2327827"/>
          </a:xfrm>
        </p:grpSpPr>
        <p:sp>
          <p:nvSpPr>
            <p:cNvPr id="4" name="Прямоугольник 3"/>
            <p:cNvSpPr/>
            <p:nvPr/>
          </p:nvSpPr>
          <p:spPr>
            <a:xfrm>
              <a:off x="3588330" y="2555843"/>
              <a:ext cx="5080657" cy="646331"/>
            </a:xfrm>
            <a:prstGeom prst="rect">
              <a:avLst/>
            </a:prstGeom>
          </p:spPr>
          <p:txBody>
            <a:bodyPr wrap="square" lIns="0" tIns="0" rIns="0" bIns="0">
              <a:spAutoFit/>
            </a:bodyPr>
            <a:lstStyle/>
            <a:p>
              <a:pPr defTabSz="685766"/>
              <a:r>
                <a:rPr lang="ru-RU" sz="4200" dirty="0">
                  <a:solidFill>
                    <a:prstClr val="white"/>
                  </a:solidFill>
                  <a:latin typeface="Merriweather"/>
                </a:rPr>
                <a:t>Бюрократия —</a:t>
              </a:r>
            </a:p>
          </p:txBody>
        </p:sp>
        <p:sp>
          <p:nvSpPr>
            <p:cNvPr id="7" name="Прямоугольник 6"/>
            <p:cNvSpPr/>
            <p:nvPr/>
          </p:nvSpPr>
          <p:spPr>
            <a:xfrm>
              <a:off x="3588329" y="3304712"/>
              <a:ext cx="5080658" cy="1578958"/>
            </a:xfrm>
            <a:prstGeom prst="rect">
              <a:avLst/>
            </a:prstGeom>
          </p:spPr>
          <p:txBody>
            <a:bodyPr wrap="square" lIns="0" tIns="0" rIns="0" bIns="0">
              <a:spAutoFit/>
            </a:bodyPr>
            <a:lstStyle/>
            <a:p>
              <a:pPr defTabSz="685766">
                <a:lnSpc>
                  <a:spcPct val="114000"/>
                </a:lnSpc>
              </a:pPr>
              <a:r>
                <a:rPr lang="ru-RU" sz="1800" dirty="0">
                  <a:solidFill>
                    <a:prstClr val="white"/>
                  </a:solidFill>
                  <a:latin typeface="Merriweather"/>
                </a:rPr>
                <a:t>это организация профессиональных государственных служащих, предназначенная </a:t>
              </a:r>
            </a:p>
            <a:p>
              <a:pPr defTabSz="685766">
                <a:lnSpc>
                  <a:spcPct val="114000"/>
                </a:lnSpc>
              </a:pPr>
              <a:r>
                <a:rPr lang="ru-RU" sz="1800" dirty="0">
                  <a:solidFill>
                    <a:prstClr val="white"/>
                  </a:solidFill>
                  <a:latin typeface="Merriweather"/>
                </a:rPr>
                <a:t>для квалифицированного </a:t>
              </a:r>
            </a:p>
            <a:p>
              <a:pPr defTabSz="685766">
                <a:lnSpc>
                  <a:spcPct val="114000"/>
                </a:lnSpc>
              </a:pPr>
              <a:r>
                <a:rPr lang="ru-RU" sz="1800" dirty="0">
                  <a:solidFill>
                    <a:prstClr val="white"/>
                  </a:solidFill>
                  <a:latin typeface="Merriweather"/>
                </a:rPr>
                <a:t>и эффективного управления;</a:t>
              </a:r>
            </a:p>
          </p:txBody>
        </p:sp>
      </p:grpSp>
      <p:sp>
        <p:nvSpPr>
          <p:cNvPr id="9" name="Прямоугольник 8"/>
          <p:cNvSpPr/>
          <p:nvPr/>
        </p:nvSpPr>
        <p:spPr>
          <a:xfrm>
            <a:off x="3588328" y="3648255"/>
            <a:ext cx="3262744" cy="315792"/>
          </a:xfrm>
          <a:prstGeom prst="rect">
            <a:avLst/>
          </a:prstGeom>
        </p:spPr>
        <p:txBody>
          <a:bodyPr wrap="square" lIns="0" tIns="0" rIns="0" bIns="0">
            <a:spAutoFit/>
          </a:bodyPr>
          <a:lstStyle/>
          <a:p>
            <a:pPr defTabSz="685766">
              <a:lnSpc>
                <a:spcPct val="114000"/>
              </a:lnSpc>
            </a:pPr>
            <a:r>
              <a:rPr lang="ru-RU" sz="1800" dirty="0">
                <a:solidFill>
                  <a:prstClr val="white"/>
                </a:solidFill>
                <a:latin typeface="Merriweather"/>
              </a:rPr>
              <a:t>чиновничий аппарат.</a:t>
            </a: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t="31717" r="78274" b="11111"/>
          <a:stretch/>
        </p:blipFill>
        <p:spPr>
          <a:xfrm>
            <a:off x="675664" y="1320428"/>
            <a:ext cx="1564910" cy="2940628"/>
          </a:xfrm>
          <a:prstGeom prst="rect">
            <a:avLst/>
          </a:prstGeom>
        </p:spPr>
      </p:pic>
    </p:spTree>
    <p:extLst>
      <p:ext uri="{BB962C8B-B14F-4D97-AF65-F5344CB8AC3E}">
        <p14:creationId xmlns:p14="http://schemas.microsoft.com/office/powerpoint/2010/main" val="6851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4" name="TextBox 3"/>
          <p:cNvSpPr txBox="1"/>
          <p:nvPr/>
        </p:nvSpPr>
        <p:spPr>
          <a:xfrm>
            <a:off x="0" y="3948779"/>
            <a:ext cx="4457700"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Случалось, что близкие по характеру вопросы находились в ведении разных приказов.</a:t>
            </a:r>
          </a:p>
        </p:txBody>
      </p:sp>
    </p:spTree>
    <p:extLst>
      <p:ext uri="{BB962C8B-B14F-4D97-AF65-F5344CB8AC3E}">
        <p14:creationId xmlns:p14="http://schemas.microsoft.com/office/powerpoint/2010/main" val="248312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Box 27"/>
          <p:cNvSpPr txBox="1"/>
          <p:nvPr/>
        </p:nvSpPr>
        <p:spPr>
          <a:xfrm>
            <a:off x="358774" y="2121779"/>
            <a:ext cx="4392613" cy="430887"/>
          </a:xfrm>
          <a:prstGeom prst="rect">
            <a:avLst/>
          </a:prstGeom>
          <a:noFill/>
        </p:spPr>
        <p:txBody>
          <a:bodyPr wrap="square" lIns="0" tIns="0" rIns="0" bIns="0" rtlCol="0">
            <a:spAutoFit/>
          </a:bodyPr>
          <a:lstStyle/>
          <a:p>
            <a:pPr defTabSz="685783"/>
            <a:r>
              <a:rPr lang="ru-RU" sz="2800" dirty="0">
                <a:solidFill>
                  <a:srgbClr val="FFDC5A"/>
                </a:solidFill>
                <a:latin typeface="Merriweather"/>
                <a:ea typeface="Theano Didot" panose="02060603060706020203" pitchFamily="18" charset="0"/>
              </a:rPr>
              <a:t>Судебные вопросы</a:t>
            </a:r>
            <a:endParaRPr lang="en-US" sz="2800" dirty="0">
              <a:solidFill>
                <a:srgbClr val="FFDC5A"/>
              </a:solidFill>
              <a:latin typeface="Merriweather"/>
              <a:ea typeface="Theano Didot" panose="02060603060706020203" pitchFamily="18" charset="0"/>
            </a:endParaRPr>
          </a:p>
        </p:txBody>
      </p:sp>
      <p:sp>
        <p:nvSpPr>
          <p:cNvPr id="11" name="TextBox 10"/>
          <p:cNvSpPr txBox="1"/>
          <p:nvPr/>
        </p:nvSpPr>
        <p:spPr>
          <a:xfrm>
            <a:off x="358776" y="3632360"/>
            <a:ext cx="3350622" cy="276999"/>
          </a:xfrm>
          <a:prstGeom prst="rect">
            <a:avLst/>
          </a:prstGeom>
          <a:noFill/>
        </p:spPr>
        <p:txBody>
          <a:bodyPr wrap="square" lIns="0" tIns="0" rIns="0" bIns="0" rtlCol="0">
            <a:spAutoFit/>
          </a:bodyPr>
          <a:lstStyle/>
          <a:p>
            <a:pPr defTabSz="685783"/>
            <a:r>
              <a:rPr lang="ru-RU" sz="1800" dirty="0">
                <a:solidFill>
                  <a:prstClr val="white"/>
                </a:solidFill>
                <a:latin typeface="Merriweather"/>
              </a:rPr>
              <a:t>Разбойный приказ.</a:t>
            </a:r>
          </a:p>
        </p:txBody>
      </p:sp>
      <p:sp>
        <p:nvSpPr>
          <p:cNvPr id="12" name="Овал 11"/>
          <p:cNvSpPr/>
          <p:nvPr/>
        </p:nvSpPr>
        <p:spPr>
          <a:xfrm>
            <a:off x="358776" y="2954028"/>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83"/>
            <a:r>
              <a:rPr lang="ru-RU" sz="1800" dirty="0">
                <a:solidFill>
                  <a:prstClr val="black"/>
                </a:solidFill>
                <a:latin typeface="Merriweather"/>
              </a:rPr>
              <a:t>1</a:t>
            </a:r>
          </a:p>
        </p:txBody>
      </p:sp>
      <p:sp>
        <p:nvSpPr>
          <p:cNvPr id="13" name="Овал 12"/>
          <p:cNvSpPr/>
          <p:nvPr/>
        </p:nvSpPr>
        <p:spPr>
          <a:xfrm>
            <a:off x="4751388" y="2954028"/>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83"/>
            <a:r>
              <a:rPr lang="ru-RU" sz="1800" dirty="0">
                <a:solidFill>
                  <a:prstClr val="black"/>
                </a:solidFill>
                <a:latin typeface="Merriweather"/>
              </a:rPr>
              <a:t>2</a:t>
            </a:r>
          </a:p>
        </p:txBody>
      </p:sp>
      <p:sp>
        <p:nvSpPr>
          <p:cNvPr id="14" name="TextBox 13"/>
          <p:cNvSpPr txBox="1"/>
          <p:nvPr/>
        </p:nvSpPr>
        <p:spPr>
          <a:xfrm>
            <a:off x="4751389" y="3632360"/>
            <a:ext cx="3350620" cy="276999"/>
          </a:xfrm>
          <a:prstGeom prst="rect">
            <a:avLst/>
          </a:prstGeom>
          <a:noFill/>
        </p:spPr>
        <p:txBody>
          <a:bodyPr wrap="square" lIns="0" tIns="0" rIns="0" bIns="0" rtlCol="0">
            <a:spAutoFit/>
          </a:bodyPr>
          <a:lstStyle/>
          <a:p>
            <a:pPr defTabSz="685783"/>
            <a:r>
              <a:rPr lang="ru-RU" sz="1800" dirty="0">
                <a:solidFill>
                  <a:prstClr val="white"/>
                </a:solidFill>
                <a:latin typeface="Merriweather"/>
              </a:rPr>
              <a:t>Земский приказ.</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136" y="511070"/>
            <a:ext cx="3030487" cy="2323038"/>
          </a:xfrm>
          <a:prstGeom prst="rect">
            <a:avLst/>
          </a:prstGeom>
        </p:spPr>
      </p:pic>
    </p:spTree>
    <p:extLst>
      <p:ext uri="{BB962C8B-B14F-4D97-AF65-F5344CB8AC3E}">
        <p14:creationId xmlns:p14="http://schemas.microsoft.com/office/powerpoint/2010/main" val="6390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Box 27"/>
          <p:cNvSpPr txBox="1"/>
          <p:nvPr/>
        </p:nvSpPr>
        <p:spPr>
          <a:xfrm>
            <a:off x="358776" y="395076"/>
            <a:ext cx="5956963" cy="430887"/>
          </a:xfrm>
          <a:prstGeom prst="rect">
            <a:avLst/>
          </a:prstGeom>
          <a:noFill/>
        </p:spPr>
        <p:txBody>
          <a:bodyPr wrap="square" lIns="0" tIns="0" rIns="0" bIns="0" rtlCol="0">
            <a:spAutoFit/>
          </a:bodyPr>
          <a:lstStyle/>
          <a:p>
            <a:pPr defTabSz="685749"/>
            <a:r>
              <a:rPr lang="ru-RU" sz="2800" dirty="0">
                <a:solidFill>
                  <a:srgbClr val="FFDC5A"/>
                </a:solidFill>
                <a:latin typeface="Merriweather"/>
                <a:ea typeface="Theano Didot" panose="02060603060706020203" pitchFamily="18" charset="0"/>
              </a:rPr>
              <a:t>Военные дела</a:t>
            </a:r>
            <a:endParaRPr lang="en-US" sz="2800" dirty="0">
              <a:solidFill>
                <a:srgbClr val="FFDC5A"/>
              </a:solidFill>
              <a:latin typeface="Merriweather"/>
              <a:ea typeface="Theano Didot" panose="02060603060706020203" pitchFamily="18" charset="0"/>
            </a:endParaRPr>
          </a:p>
        </p:txBody>
      </p:sp>
      <p:sp>
        <p:nvSpPr>
          <p:cNvPr id="11" name="TextBox 10"/>
          <p:cNvSpPr txBox="1"/>
          <p:nvPr/>
        </p:nvSpPr>
        <p:spPr>
          <a:xfrm>
            <a:off x="1253599" y="1454412"/>
            <a:ext cx="257025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Стрелецкий приказ.</a:t>
            </a:r>
          </a:p>
        </p:txBody>
      </p:sp>
      <p:sp>
        <p:nvSpPr>
          <p:cNvPr id="12" name="Овал 11"/>
          <p:cNvSpPr/>
          <p:nvPr/>
        </p:nvSpPr>
        <p:spPr>
          <a:xfrm>
            <a:off x="358776" y="1322912"/>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1</a:t>
            </a:r>
          </a:p>
        </p:txBody>
      </p:sp>
      <p:sp>
        <p:nvSpPr>
          <p:cNvPr id="13" name="Овал 12"/>
          <p:cNvSpPr/>
          <p:nvPr/>
        </p:nvSpPr>
        <p:spPr>
          <a:xfrm>
            <a:off x="356800" y="2594989"/>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2</a:t>
            </a:r>
          </a:p>
        </p:txBody>
      </p:sp>
      <p:sp>
        <p:nvSpPr>
          <p:cNvPr id="14" name="TextBox 13"/>
          <p:cNvSpPr txBox="1"/>
          <p:nvPr/>
        </p:nvSpPr>
        <p:spPr>
          <a:xfrm>
            <a:off x="1253599" y="2726489"/>
            <a:ext cx="257025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Иноземный приказ.</a:t>
            </a:r>
          </a:p>
        </p:txBody>
      </p:sp>
      <p:sp>
        <p:nvSpPr>
          <p:cNvPr id="15" name="Овал 14"/>
          <p:cNvSpPr/>
          <p:nvPr/>
        </p:nvSpPr>
        <p:spPr>
          <a:xfrm>
            <a:off x="356800" y="386706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3</a:t>
            </a:r>
          </a:p>
        </p:txBody>
      </p:sp>
      <p:sp>
        <p:nvSpPr>
          <p:cNvPr id="17" name="TextBox 16"/>
          <p:cNvSpPr txBox="1"/>
          <p:nvPr/>
        </p:nvSpPr>
        <p:spPr>
          <a:xfrm>
            <a:off x="1253599" y="3998566"/>
            <a:ext cx="269494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Пушкарский приказ.</a:t>
            </a:r>
          </a:p>
        </p:txBody>
      </p:sp>
      <p:sp>
        <p:nvSpPr>
          <p:cNvPr id="18" name="TextBox 17"/>
          <p:cNvSpPr txBox="1"/>
          <p:nvPr/>
        </p:nvSpPr>
        <p:spPr>
          <a:xfrm>
            <a:off x="5522509" y="1454412"/>
            <a:ext cx="257025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Казачий приказ.</a:t>
            </a:r>
          </a:p>
        </p:txBody>
      </p:sp>
      <p:sp>
        <p:nvSpPr>
          <p:cNvPr id="19" name="Овал 18"/>
          <p:cNvSpPr/>
          <p:nvPr/>
        </p:nvSpPr>
        <p:spPr>
          <a:xfrm>
            <a:off x="4627686" y="1322912"/>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4</a:t>
            </a:r>
          </a:p>
        </p:txBody>
      </p:sp>
      <p:sp>
        <p:nvSpPr>
          <p:cNvPr id="20" name="Овал 19"/>
          <p:cNvSpPr/>
          <p:nvPr/>
        </p:nvSpPr>
        <p:spPr>
          <a:xfrm>
            <a:off x="4625710" y="2594989"/>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5</a:t>
            </a:r>
          </a:p>
        </p:txBody>
      </p:sp>
      <p:sp>
        <p:nvSpPr>
          <p:cNvPr id="21" name="TextBox 20"/>
          <p:cNvSpPr txBox="1"/>
          <p:nvPr/>
        </p:nvSpPr>
        <p:spPr>
          <a:xfrm>
            <a:off x="5522509" y="2726489"/>
            <a:ext cx="257025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Разрядный приказ.</a:t>
            </a:r>
          </a:p>
        </p:txBody>
      </p:sp>
      <p:sp>
        <p:nvSpPr>
          <p:cNvPr id="22" name="Овал 21"/>
          <p:cNvSpPr/>
          <p:nvPr/>
        </p:nvSpPr>
        <p:spPr>
          <a:xfrm>
            <a:off x="4625710" y="386706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6</a:t>
            </a:r>
          </a:p>
        </p:txBody>
      </p:sp>
      <p:sp>
        <p:nvSpPr>
          <p:cNvPr id="23" name="TextBox 22"/>
          <p:cNvSpPr txBox="1"/>
          <p:nvPr/>
        </p:nvSpPr>
        <p:spPr>
          <a:xfrm>
            <a:off x="5522509" y="3998566"/>
            <a:ext cx="2694946"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Рейтарский приказ.</a:t>
            </a:r>
          </a:p>
        </p:txBody>
      </p:sp>
    </p:spTree>
    <p:extLst>
      <p:ext uri="{BB962C8B-B14F-4D97-AF65-F5344CB8AC3E}">
        <p14:creationId xmlns:p14="http://schemas.microsoft.com/office/powerpoint/2010/main" val="356845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7" grpId="0"/>
      <p:bldP spid="18" grpId="0"/>
      <p:bldP spid="19" grpId="0" animBg="1"/>
      <p:bldP spid="20" grpId="0" animBg="1"/>
      <p:bldP spid="21" grpId="0"/>
      <p:bldP spid="22" grpId="0" animBg="1"/>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Овал 2"/>
          <p:cNvSpPr/>
          <p:nvPr/>
        </p:nvSpPr>
        <p:spPr>
          <a:xfrm>
            <a:off x="2772000" y="771750"/>
            <a:ext cx="3600000" cy="3600000"/>
          </a:xfrm>
          <a:prstGeom prst="ellipse">
            <a:avLst/>
          </a:prstGeom>
          <a:solidFill>
            <a:srgbClr val="C616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r>
              <a:rPr lang="ru-RU" sz="1800" dirty="0">
                <a:solidFill>
                  <a:prstClr val="white"/>
                </a:solidFill>
              </a:rPr>
              <a:t>Приказная система нуждалась </a:t>
            </a:r>
          </a:p>
          <a:p>
            <a:pPr algn="ctr" defTabSz="685783"/>
            <a:r>
              <a:rPr lang="ru-RU" sz="1800" dirty="0">
                <a:solidFill>
                  <a:prstClr val="white"/>
                </a:solidFill>
              </a:rPr>
              <a:t>в реформировании </a:t>
            </a:r>
          </a:p>
          <a:p>
            <a:pPr algn="ctr" defTabSz="685783"/>
            <a:r>
              <a:rPr lang="ru-RU" sz="1800" dirty="0">
                <a:solidFill>
                  <a:prstClr val="white"/>
                </a:solidFill>
              </a:rPr>
              <a:t>и упрощении.</a:t>
            </a:r>
          </a:p>
        </p:txBody>
      </p:sp>
    </p:spTree>
    <p:extLst>
      <p:ext uri="{BB962C8B-B14F-4D97-AF65-F5344CB8AC3E}">
        <p14:creationId xmlns:p14="http://schemas.microsoft.com/office/powerpoint/2010/main" val="23832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00855B2-42F6-A44C-8A14-37B4D04EAE53}"/>
              </a:ext>
            </a:extLst>
          </p:cNvPr>
          <p:cNvSpPr txBox="1">
            <a:spLocks noChangeArrowheads="1"/>
          </p:cNvSpPr>
          <p:nvPr/>
        </p:nvSpPr>
        <p:spPr>
          <a:xfrm>
            <a:off x="174625" y="148280"/>
            <a:ext cx="8610600" cy="5715000"/>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66">
              <a:buNone/>
            </a:pPr>
            <a:r>
              <a:rPr lang="ru-RU" altLang="ru-RU" sz="2800">
                <a:solidFill>
                  <a:srgbClr val="4E361E"/>
                </a:solidFill>
                <a:latin typeface="Merriweather"/>
                <a:ea typeface="Theano Didot" panose="02060603060706020203" pitchFamily="18" charset="0"/>
              </a:rPr>
              <a:t>Приказная система - </a:t>
            </a:r>
            <a:r>
              <a:rPr lang="ru-RU" sz="2000" b="0" i="0" u="none" strike="noStrike">
                <a:solidFill>
                  <a:srgbClr val="333333"/>
                </a:solidFill>
                <a:effectLst/>
                <a:latin typeface="YS Text"/>
              </a:rPr>
              <a:t>Приказы назывались иначе палатами, избами, дворами, дворцами, третями или четвертями</a:t>
            </a:r>
            <a:endParaRPr lang="ru-RU" altLang="ru-RU" sz="2800" dirty="0">
              <a:solidFill>
                <a:srgbClr val="4E361E"/>
              </a:solidFill>
              <a:latin typeface="Merriweather"/>
              <a:ea typeface="Theano Didot" panose="02060603060706020203" pitchFamily="18" charset="0"/>
            </a:endParaRPr>
          </a:p>
          <a:p>
            <a:r>
              <a:rPr lang="ru-RU" altLang="ru-RU" sz="1600" b="1" dirty="0"/>
              <a:t>Существовало до 80 приказов</a:t>
            </a:r>
            <a:r>
              <a:rPr lang="ru-RU" altLang="ru-RU" sz="1600" dirty="0"/>
              <a:t> – около 40 постоянных, а остальные возникали по мере надобности, а потом исчезали</a:t>
            </a:r>
          </a:p>
          <a:p>
            <a:r>
              <a:rPr lang="ru-RU" altLang="ru-RU" sz="1600" b="1" dirty="0"/>
              <a:t>Между приказами отсутствовало четкое разделение функций</a:t>
            </a:r>
            <a:r>
              <a:rPr lang="ru-RU" altLang="ru-RU" sz="1600" dirty="0"/>
              <a:t>. Одни ведали какой – либо отраслью управления в масштабах  страны, другие могли заниматься теми же делами на определенной территории. Запутанность в приказном управлении сильно мешала делу</a:t>
            </a:r>
          </a:p>
          <a:p>
            <a:r>
              <a:rPr lang="ru-RU" altLang="ru-RU" sz="1600" dirty="0"/>
              <a:t>Приказы подчинялись царю и Боярской думе, </a:t>
            </a:r>
            <a:r>
              <a:rPr lang="ru-RU" altLang="ru-RU" sz="1600" b="1" dirty="0"/>
              <a:t>не имели никакой самостоятельности в решении дел, с другой – давили, как пресс, на органы местного, особенно выборного управления</a:t>
            </a:r>
          </a:p>
          <a:p>
            <a:r>
              <a:rPr lang="ru-RU" altLang="ru-RU" sz="1600" b="1" dirty="0"/>
              <a:t>Приказы:</a:t>
            </a:r>
            <a:r>
              <a:rPr lang="ru-RU" altLang="ru-RU" sz="1600" dirty="0"/>
              <a:t> Разрядный (распределял, назначал на службу в разные ведомства, вел списки всех дворян), Поместный (ведал поместными и вотчинными землями центра страны – выдавал земли за службу из наличного фонда), Ямской (почтовая служба), три приказа ведали финансами, Челобитный (судебные дела), Сибирский, Приказ Казанского дворца (ведали территориями) Посольский (внешняя политика), Стрелецкий, Пушкарский, Казачий (ведали войсками) и т.д.</a:t>
            </a:r>
          </a:p>
          <a:p>
            <a:r>
              <a:rPr lang="ru-RU" altLang="ru-RU" sz="1600" dirty="0"/>
              <a:t>Контролировать приказную систему было трудно. </a:t>
            </a:r>
            <a:r>
              <a:rPr lang="ru-RU" altLang="ru-RU" sz="1600" b="1" dirty="0"/>
              <a:t>Неразбериха, взяточничество, волокита</a:t>
            </a:r>
          </a:p>
          <a:p>
            <a:pPr>
              <a:buFontTx/>
              <a:buNone/>
            </a:pPr>
            <a:endParaRPr lang="ru-RU" altLang="ru-RU" sz="1600" b="1" dirty="0"/>
          </a:p>
        </p:txBody>
      </p:sp>
    </p:spTree>
    <p:extLst>
      <p:ext uri="{BB962C8B-B14F-4D97-AF65-F5344CB8AC3E}">
        <p14:creationId xmlns:p14="http://schemas.microsoft.com/office/powerpoint/2010/main" val="1586870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790365" y="3117548"/>
            <a:ext cx="3683735"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4853663" y="3302621"/>
            <a:ext cx="355713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Станы</a:t>
            </a:r>
          </a:p>
        </p:txBody>
      </p:sp>
      <p:sp>
        <p:nvSpPr>
          <p:cNvPr id="29" name="TextBox 28"/>
          <p:cNvSpPr txBox="1"/>
          <p:nvPr/>
        </p:nvSpPr>
        <p:spPr>
          <a:xfrm>
            <a:off x="2015444" y="1848998"/>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35" idx="1"/>
          </p:cNvCxnSpPr>
          <p:nvPr/>
        </p:nvCxnSpPr>
        <p:spPr>
          <a:xfrm rot="10800000" flipV="1">
            <a:off x="667658" y="2187961"/>
            <a:ext cx="1347787"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7657" y="3117548"/>
            <a:ext cx="36825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792648" y="1926351"/>
            <a:ext cx="3556461"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Уезды оставались главными административными единицами</a:t>
            </a:r>
          </a:p>
        </p:txBody>
      </p:sp>
      <p:sp>
        <p:nvSpPr>
          <p:cNvPr id="15" name="TextBox 14"/>
          <p:cNvSpPr txBox="1"/>
          <p:nvPr/>
        </p:nvSpPr>
        <p:spPr>
          <a:xfrm>
            <a:off x="856082" y="3302622"/>
            <a:ext cx="3305718"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Волости</a:t>
            </a:r>
          </a:p>
        </p:txBody>
      </p:sp>
      <p:cxnSp>
        <p:nvCxnSpPr>
          <p:cNvPr id="22" name="Соединительная линия уступом 21"/>
          <p:cNvCxnSpPr>
            <a:stCxn id="29" idx="3"/>
            <a:endCxn id="21" idx="3"/>
          </p:cNvCxnSpPr>
          <p:nvPr/>
        </p:nvCxnSpPr>
        <p:spPr>
          <a:xfrm>
            <a:off x="7126312" y="2187961"/>
            <a:ext cx="1347788"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69079" y="386414"/>
            <a:ext cx="4005905"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Местное управление</a:t>
            </a:r>
          </a:p>
        </p:txBody>
      </p:sp>
    </p:spTree>
    <p:extLst>
      <p:ext uri="{BB962C8B-B14F-4D97-AF65-F5344CB8AC3E}">
        <p14:creationId xmlns:p14="http://schemas.microsoft.com/office/powerpoint/2010/main" val="20981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9" grpId="0" animBg="1"/>
      <p:bldP spid="35" grpId="0" animBg="1"/>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0" b="-119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Николай </a:t>
            </a:r>
            <a:r>
              <a:rPr lang="en-US" sz="1200" dirty="0">
                <a:solidFill>
                  <a:prstClr val="black"/>
                </a:solidFill>
                <a:ea typeface="Theano Didot" panose="02060603060706020203" pitchFamily="18" charset="0"/>
              </a:rPr>
              <a:t>II</a:t>
            </a:r>
            <a:endParaRPr lang="ru-RU" sz="1200" dirty="0">
              <a:solidFill>
                <a:prstClr val="black"/>
              </a:solidFill>
              <a:ea typeface="Theano Didot" panose="02060603060706020203" pitchFamily="18" charset="0"/>
            </a:endParaRPr>
          </a:p>
        </p:txBody>
      </p:sp>
      <p:sp>
        <p:nvSpPr>
          <p:cNvPr id="4" name="TextBox 3"/>
          <p:cNvSpPr txBox="1"/>
          <p:nvPr/>
        </p:nvSpPr>
        <p:spPr>
          <a:xfrm>
            <a:off x="1" y="418769"/>
            <a:ext cx="2902688" cy="1009846"/>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Романовы предпочитали «династические» имена для наследников престола.</a:t>
            </a:r>
          </a:p>
        </p:txBody>
      </p:sp>
    </p:spTree>
    <p:extLst>
      <p:ext uri="{BB962C8B-B14F-4D97-AF65-F5344CB8AC3E}">
        <p14:creationId xmlns:p14="http://schemas.microsoft.com/office/powerpoint/2010/main" val="31609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С. Иванов.</a:t>
            </a:r>
          </a:p>
          <a:p>
            <a:pPr algn="ctr" defTabSz="685766"/>
            <a:r>
              <a:rPr lang="ru-RU" sz="1200" dirty="0">
                <a:solidFill>
                  <a:prstClr val="black"/>
                </a:solidFill>
                <a:ea typeface="Theano Didot" panose="02060603060706020203" pitchFamily="18" charset="0"/>
              </a:rPr>
              <a:t>Приезд воеводы.</a:t>
            </a:r>
          </a:p>
          <a:p>
            <a:pPr algn="ctr" defTabSz="685766"/>
            <a:r>
              <a:rPr lang="ru-RU" sz="1200" dirty="0">
                <a:solidFill>
                  <a:prstClr val="black"/>
                </a:solidFill>
                <a:ea typeface="Theano Didot" panose="02060603060706020203" pitchFamily="18" charset="0"/>
              </a:rPr>
              <a:t>1909</a:t>
            </a:r>
          </a:p>
        </p:txBody>
      </p:sp>
      <p:sp>
        <p:nvSpPr>
          <p:cNvPr id="4" name="TextBox 3"/>
          <p:cNvSpPr txBox="1"/>
          <p:nvPr/>
        </p:nvSpPr>
        <p:spPr>
          <a:xfrm>
            <a:off x="0" y="3948779"/>
            <a:ext cx="3127664"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Главами уездов становились воеводы, назначенные царём.</a:t>
            </a:r>
          </a:p>
        </p:txBody>
      </p:sp>
    </p:spTree>
    <p:extLst>
      <p:ext uri="{BB962C8B-B14F-4D97-AF65-F5344CB8AC3E}">
        <p14:creationId xmlns:p14="http://schemas.microsoft.com/office/powerpoint/2010/main" val="184710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Прямоугольник 21"/>
          <p:cNvSpPr/>
          <p:nvPr/>
        </p:nvSpPr>
        <p:spPr>
          <a:xfrm>
            <a:off x="0" y="0"/>
            <a:ext cx="2916238" cy="51435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ru-RU">
              <a:solidFill>
                <a:prstClr val="white"/>
              </a:solidFill>
            </a:endParaRPr>
          </a:p>
        </p:txBody>
      </p:sp>
      <p:grpSp>
        <p:nvGrpSpPr>
          <p:cNvPr id="2" name="Группа 1"/>
          <p:cNvGrpSpPr/>
          <p:nvPr/>
        </p:nvGrpSpPr>
        <p:grpSpPr>
          <a:xfrm>
            <a:off x="3588329" y="1580203"/>
            <a:ext cx="5080658" cy="2012035"/>
            <a:chOff x="3588329" y="2555843"/>
            <a:chExt cx="5080658" cy="2012035"/>
          </a:xfrm>
        </p:grpSpPr>
        <p:sp>
          <p:nvSpPr>
            <p:cNvPr id="4" name="Прямоугольник 3"/>
            <p:cNvSpPr/>
            <p:nvPr/>
          </p:nvSpPr>
          <p:spPr>
            <a:xfrm>
              <a:off x="3588330" y="2555843"/>
              <a:ext cx="5080657" cy="646331"/>
            </a:xfrm>
            <a:prstGeom prst="rect">
              <a:avLst/>
            </a:prstGeom>
          </p:spPr>
          <p:txBody>
            <a:bodyPr wrap="square" lIns="0" tIns="0" rIns="0" bIns="0">
              <a:spAutoFit/>
            </a:bodyPr>
            <a:lstStyle/>
            <a:p>
              <a:pPr defTabSz="685766"/>
              <a:r>
                <a:rPr lang="ru-RU" sz="4200" dirty="0">
                  <a:solidFill>
                    <a:prstClr val="white"/>
                  </a:solidFill>
                  <a:latin typeface="Merriweather"/>
                </a:rPr>
                <a:t>Воевода —</a:t>
              </a:r>
            </a:p>
          </p:txBody>
        </p:sp>
        <p:sp>
          <p:nvSpPr>
            <p:cNvPr id="7" name="Прямоугольник 6"/>
            <p:cNvSpPr/>
            <p:nvPr/>
          </p:nvSpPr>
          <p:spPr>
            <a:xfrm>
              <a:off x="3588329" y="3304712"/>
              <a:ext cx="5080658" cy="1263166"/>
            </a:xfrm>
            <a:prstGeom prst="rect">
              <a:avLst/>
            </a:prstGeom>
          </p:spPr>
          <p:txBody>
            <a:bodyPr wrap="square" lIns="0" tIns="0" rIns="0" bIns="0">
              <a:spAutoFit/>
            </a:bodyPr>
            <a:lstStyle/>
            <a:p>
              <a:pPr defTabSz="685766">
                <a:lnSpc>
                  <a:spcPct val="114000"/>
                </a:lnSpc>
              </a:pPr>
              <a:r>
                <a:rPr lang="ru-RU" sz="1800" dirty="0">
                  <a:solidFill>
                    <a:prstClr val="white"/>
                  </a:solidFill>
                  <a:latin typeface="Merriweather"/>
                </a:rPr>
                <a:t>это должностное лицо, </a:t>
              </a:r>
            </a:p>
            <a:p>
              <a:pPr defTabSz="685766">
                <a:lnSpc>
                  <a:spcPct val="114000"/>
                </a:lnSpc>
              </a:pPr>
              <a:r>
                <a:rPr lang="ru-RU" sz="1800" dirty="0">
                  <a:solidFill>
                    <a:prstClr val="white"/>
                  </a:solidFill>
                  <a:latin typeface="Merriweather"/>
                </a:rPr>
                <a:t>возглавлявшее в </a:t>
              </a:r>
              <a:r>
                <a:rPr lang="en-US" sz="1800" dirty="0">
                  <a:solidFill>
                    <a:prstClr val="white"/>
                  </a:solidFill>
                  <a:latin typeface="Merriweather"/>
                </a:rPr>
                <a:t>XVII</a:t>
              </a:r>
              <a:r>
                <a:rPr lang="ru-RU" sz="1800" dirty="0">
                  <a:solidFill>
                    <a:prstClr val="white"/>
                  </a:solidFill>
                  <a:latin typeface="Merriweather"/>
                </a:rPr>
                <a:t> веке </a:t>
              </a:r>
            </a:p>
            <a:p>
              <a:pPr defTabSz="685766">
                <a:lnSpc>
                  <a:spcPct val="114000"/>
                </a:lnSpc>
              </a:pPr>
              <a:r>
                <a:rPr lang="ru-RU" sz="1800" dirty="0">
                  <a:solidFill>
                    <a:prstClr val="white"/>
                  </a:solidFill>
                  <a:latin typeface="Merriweather"/>
                </a:rPr>
                <a:t>военное и гражданское управление </a:t>
              </a:r>
            </a:p>
            <a:p>
              <a:pPr defTabSz="685766">
                <a:lnSpc>
                  <a:spcPct val="114000"/>
                </a:lnSpc>
              </a:pPr>
              <a:r>
                <a:rPr lang="ru-RU" sz="1800" dirty="0">
                  <a:solidFill>
                    <a:prstClr val="white"/>
                  </a:solidFill>
                  <a:latin typeface="Merriweather"/>
                </a:rPr>
                <a:t>в городах и уездах.</a:t>
              </a:r>
            </a:p>
          </p:txBody>
        </p:sp>
      </p:gr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4106" t="5656" r="50823" b="4445"/>
          <a:stretch/>
        </p:blipFill>
        <p:spPr>
          <a:xfrm>
            <a:off x="716628" y="1205345"/>
            <a:ext cx="1482981" cy="3013365"/>
          </a:xfrm>
          <a:prstGeom prst="rect">
            <a:avLst/>
          </a:prstGeom>
        </p:spPr>
      </p:pic>
    </p:spTree>
    <p:extLst>
      <p:ext uri="{BB962C8B-B14F-4D97-AF65-F5344CB8AC3E}">
        <p14:creationId xmlns:p14="http://schemas.microsoft.com/office/powerpoint/2010/main" val="377268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Box 27"/>
          <p:cNvSpPr txBox="1"/>
          <p:nvPr/>
        </p:nvSpPr>
        <p:spPr>
          <a:xfrm>
            <a:off x="358776" y="395076"/>
            <a:ext cx="4372712" cy="430887"/>
          </a:xfrm>
          <a:prstGeom prst="rect">
            <a:avLst/>
          </a:prstGeom>
          <a:noFill/>
        </p:spPr>
        <p:txBody>
          <a:bodyPr wrap="square" lIns="0" tIns="0" rIns="0" bIns="0" rtlCol="0">
            <a:spAutoFit/>
          </a:bodyPr>
          <a:lstStyle/>
          <a:p>
            <a:pPr defTabSz="685749"/>
            <a:r>
              <a:rPr lang="ru-RU" sz="2800" dirty="0">
                <a:solidFill>
                  <a:srgbClr val="FFDC5A"/>
                </a:solidFill>
                <a:latin typeface="Merriweather"/>
                <a:ea typeface="Theano Didot" panose="02060603060706020203" pitchFamily="18" charset="0"/>
              </a:rPr>
              <a:t>Полномочия воевод</a:t>
            </a:r>
            <a:endParaRPr lang="en-US" sz="2800" dirty="0">
              <a:solidFill>
                <a:srgbClr val="FFDC5A"/>
              </a:solidFill>
              <a:latin typeface="Merriweather"/>
              <a:ea typeface="Theano Didot" panose="02060603060706020203" pitchFamily="18" charset="0"/>
            </a:endParaRPr>
          </a:p>
        </p:txBody>
      </p:sp>
      <p:sp>
        <p:nvSpPr>
          <p:cNvPr id="11" name="TextBox 10"/>
          <p:cNvSpPr txBox="1"/>
          <p:nvPr/>
        </p:nvSpPr>
        <p:spPr>
          <a:xfrm>
            <a:off x="1253599" y="1171897"/>
            <a:ext cx="3328792"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Руководство местными военными отрядами.</a:t>
            </a:r>
          </a:p>
        </p:txBody>
      </p:sp>
      <p:sp>
        <p:nvSpPr>
          <p:cNvPr id="12" name="Овал 11"/>
          <p:cNvSpPr/>
          <p:nvPr/>
        </p:nvSpPr>
        <p:spPr>
          <a:xfrm>
            <a:off x="358776" y="115955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1</a:t>
            </a:r>
          </a:p>
        </p:txBody>
      </p:sp>
      <p:sp>
        <p:nvSpPr>
          <p:cNvPr id="13" name="Овал 12"/>
          <p:cNvSpPr/>
          <p:nvPr/>
        </p:nvSpPr>
        <p:spPr>
          <a:xfrm>
            <a:off x="356800" y="2174731"/>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2</a:t>
            </a:r>
          </a:p>
        </p:txBody>
      </p:sp>
      <p:sp>
        <p:nvSpPr>
          <p:cNvPr id="14" name="TextBox 13"/>
          <p:cNvSpPr txBox="1"/>
          <p:nvPr/>
        </p:nvSpPr>
        <p:spPr>
          <a:xfrm>
            <a:off x="1253599" y="2167732"/>
            <a:ext cx="3630128"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Решение административных вопросов и судебных дел.</a:t>
            </a:r>
          </a:p>
        </p:txBody>
      </p:sp>
      <p:sp>
        <p:nvSpPr>
          <p:cNvPr id="15" name="Овал 14"/>
          <p:cNvSpPr/>
          <p:nvPr/>
        </p:nvSpPr>
        <p:spPr>
          <a:xfrm>
            <a:off x="356800" y="3189905"/>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3</a:t>
            </a:r>
          </a:p>
        </p:txBody>
      </p:sp>
      <p:sp>
        <p:nvSpPr>
          <p:cNvPr id="17" name="TextBox 16"/>
          <p:cNvSpPr txBox="1"/>
          <p:nvPr/>
        </p:nvSpPr>
        <p:spPr>
          <a:xfrm>
            <a:off x="1253599" y="3189905"/>
            <a:ext cx="3328792"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Контроль выполнения населением повинностей.</a:t>
            </a:r>
          </a:p>
        </p:txBody>
      </p:sp>
      <p:sp>
        <p:nvSpPr>
          <p:cNvPr id="18" name="Овал 17"/>
          <p:cNvSpPr/>
          <p:nvPr/>
        </p:nvSpPr>
        <p:spPr>
          <a:xfrm>
            <a:off x="356800" y="4205079"/>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4</a:t>
            </a:r>
          </a:p>
        </p:txBody>
      </p:sp>
      <p:sp>
        <p:nvSpPr>
          <p:cNvPr id="19" name="TextBox 18"/>
          <p:cNvSpPr txBox="1"/>
          <p:nvPr/>
        </p:nvSpPr>
        <p:spPr>
          <a:xfrm>
            <a:off x="1253599" y="4336579"/>
            <a:ext cx="3328792" cy="276999"/>
          </a:xfrm>
          <a:prstGeom prst="rect">
            <a:avLst/>
          </a:prstGeom>
          <a:noFill/>
        </p:spPr>
        <p:txBody>
          <a:bodyPr wrap="square" lIns="0" tIns="0" rIns="0" bIns="0" rtlCol="0">
            <a:spAutoFit/>
          </a:bodyPr>
          <a:lstStyle/>
          <a:p>
            <a:pPr defTabSz="685749"/>
            <a:r>
              <a:rPr lang="ru-RU" sz="1800" dirty="0">
                <a:solidFill>
                  <a:prstClr val="white"/>
                </a:solidFill>
                <a:latin typeface="Merriweather"/>
              </a:rPr>
              <a:t>Сбор налогов.</a:t>
            </a:r>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l="44855" t="5657" r="3077" b="4242"/>
          <a:stretch/>
        </p:blipFill>
        <p:spPr>
          <a:xfrm>
            <a:off x="5739060" y="516317"/>
            <a:ext cx="2494163" cy="4396827"/>
          </a:xfrm>
          <a:prstGeom prst="rect">
            <a:avLst/>
          </a:prstGeom>
        </p:spPr>
      </p:pic>
    </p:spTree>
    <p:extLst>
      <p:ext uri="{BB962C8B-B14F-4D97-AF65-F5344CB8AC3E}">
        <p14:creationId xmlns:p14="http://schemas.microsoft.com/office/powerpoint/2010/main" val="201284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7" grpId="0"/>
      <p:bldP spid="18" grpId="0" animBg="1"/>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529814" y="2334761"/>
            <a:ext cx="2992705" cy="473976"/>
          </a:xfrm>
          <a:prstGeom prst="rect">
            <a:avLst/>
          </a:prstGeom>
        </p:spPr>
        <p:txBody>
          <a:bodyPr wrap="square" lIns="0" tIns="0" rIns="0" bIns="0">
            <a:spAutoFit/>
          </a:bodyPr>
          <a:lstStyle/>
          <a:p>
            <a:pPr defTabSz="685766">
              <a:lnSpc>
                <a:spcPct val="110000"/>
              </a:lnSpc>
            </a:pPr>
            <a:r>
              <a:rPr lang="ru-RU" sz="1400" dirty="0">
                <a:solidFill>
                  <a:prstClr val="white"/>
                </a:solidFill>
              </a:rPr>
              <a:t>Власть воевод ограничивала полномочия земских и губных изб.</a:t>
            </a:r>
          </a:p>
        </p:txBody>
      </p:sp>
      <p:pic>
        <p:nvPicPr>
          <p:cNvPr id="1026" name="Picture 2" descr="Картинки по запросу земская изб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027" y="665018"/>
            <a:ext cx="5288973" cy="379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43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790365" y="3117548"/>
            <a:ext cx="3683735"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4853663" y="3194899"/>
            <a:ext cx="3557138"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Были промежуточным звеном между уездной и царской властью</a:t>
            </a:r>
          </a:p>
        </p:txBody>
      </p:sp>
      <p:sp>
        <p:nvSpPr>
          <p:cNvPr id="29" name="TextBox 28"/>
          <p:cNvSpPr txBox="1"/>
          <p:nvPr/>
        </p:nvSpPr>
        <p:spPr>
          <a:xfrm>
            <a:off x="2015444" y="1848998"/>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35" idx="1"/>
          </p:cNvCxnSpPr>
          <p:nvPr/>
        </p:nvCxnSpPr>
        <p:spPr>
          <a:xfrm rot="10800000" flipV="1">
            <a:off x="667658" y="2187961"/>
            <a:ext cx="1347787"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7657" y="3117548"/>
            <a:ext cx="36825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792648" y="1926351"/>
            <a:ext cx="3556461"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Во второй половине </a:t>
            </a:r>
            <a:r>
              <a:rPr lang="en-US" sz="1400" dirty="0">
                <a:solidFill>
                  <a:prstClr val="black">
                    <a:lumMod val="75000"/>
                    <a:lumOff val="25000"/>
                  </a:prstClr>
                </a:solidFill>
                <a:ea typeface="Roboto" panose="02000000000000000000" pitchFamily="2" charset="0"/>
                <a:cs typeface="Roboto" panose="02000000000000000000" pitchFamily="2" charset="0"/>
              </a:rPr>
              <a:t>XVII</a:t>
            </a:r>
            <a:r>
              <a:rPr lang="ru-RU" sz="1400" dirty="0">
                <a:solidFill>
                  <a:prstClr val="black">
                    <a:lumMod val="75000"/>
                    <a:lumOff val="25000"/>
                  </a:prstClr>
                </a:solidFill>
                <a:ea typeface="Roboto" panose="02000000000000000000" pitchFamily="2" charset="0"/>
                <a:cs typeface="Roboto" panose="02000000000000000000" pitchFamily="2" charset="0"/>
              </a:rPr>
              <a:t> века появились разряды</a:t>
            </a:r>
          </a:p>
        </p:txBody>
      </p:sp>
      <p:sp>
        <p:nvSpPr>
          <p:cNvPr id="15" name="TextBox 14"/>
          <p:cNvSpPr txBox="1"/>
          <p:nvPr/>
        </p:nvSpPr>
        <p:spPr>
          <a:xfrm>
            <a:off x="761869" y="3194899"/>
            <a:ext cx="3494143"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Административные единицы, которые объединяли несколько уездов</a:t>
            </a:r>
          </a:p>
        </p:txBody>
      </p:sp>
      <p:cxnSp>
        <p:nvCxnSpPr>
          <p:cNvPr id="22" name="Соединительная линия уступом 21"/>
          <p:cNvCxnSpPr>
            <a:stCxn id="29" idx="3"/>
            <a:endCxn id="21" idx="3"/>
          </p:cNvCxnSpPr>
          <p:nvPr/>
        </p:nvCxnSpPr>
        <p:spPr>
          <a:xfrm>
            <a:off x="7126312" y="2187961"/>
            <a:ext cx="1347788"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69079" y="386414"/>
            <a:ext cx="4005905"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Местное управление</a:t>
            </a:r>
          </a:p>
        </p:txBody>
      </p:sp>
    </p:spTree>
    <p:extLst>
      <p:ext uri="{BB962C8B-B14F-4D97-AF65-F5344CB8AC3E}">
        <p14:creationId xmlns:p14="http://schemas.microsoft.com/office/powerpoint/2010/main" val="9661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9" grpId="0" animBg="1"/>
      <p:bldP spid="35" grpId="0" animBg="1"/>
      <p:bldP spid="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91000"/>
          </a:stretch>
        </a:blipFill>
        <a:effectLst/>
      </p:bgPr>
    </p:bg>
    <p:spTree>
      <p:nvGrpSpPr>
        <p:cNvPr id="1" name=""/>
        <p:cNvGrpSpPr/>
        <p:nvPr/>
      </p:nvGrpSpPr>
      <p:grpSpPr>
        <a:xfrm>
          <a:off x="0" y="0"/>
          <a:ext cx="0" cy="0"/>
          <a:chOff x="0" y="0"/>
          <a:chExt cx="0" cy="0"/>
        </a:xfrm>
      </p:grpSpPr>
      <p:sp>
        <p:nvSpPr>
          <p:cNvPr id="3" name="Овал 2"/>
          <p:cNvSpPr/>
          <p:nvPr/>
        </p:nvSpPr>
        <p:spPr>
          <a:xfrm>
            <a:off x="2772000" y="771750"/>
            <a:ext cx="3600000" cy="3600000"/>
          </a:xfrm>
          <a:prstGeom prst="ellipse">
            <a:avLst/>
          </a:prstGeom>
          <a:solidFill>
            <a:srgbClr val="C616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r>
              <a:rPr lang="ru-RU" sz="1800" dirty="0">
                <a:solidFill>
                  <a:prstClr val="white"/>
                </a:solidFill>
              </a:rPr>
              <a:t>Смута и военные конфликты </a:t>
            </a:r>
          </a:p>
          <a:p>
            <a:pPr algn="ctr" defTabSz="685783"/>
            <a:r>
              <a:rPr lang="ru-RU" sz="1800" dirty="0">
                <a:solidFill>
                  <a:prstClr val="white"/>
                </a:solidFill>
              </a:rPr>
              <a:t>с соседними государствами показали необходимость создания армии </a:t>
            </a:r>
          </a:p>
          <a:p>
            <a:pPr algn="ctr" defTabSz="685783"/>
            <a:r>
              <a:rPr lang="ru-RU" sz="1800" dirty="0">
                <a:solidFill>
                  <a:prstClr val="white"/>
                </a:solidFill>
              </a:rPr>
              <a:t>по европейскому образцу.</a:t>
            </a:r>
          </a:p>
        </p:txBody>
      </p:sp>
    </p:spTree>
    <p:extLst>
      <p:ext uri="{BB962C8B-B14F-4D97-AF65-F5344CB8AC3E}">
        <p14:creationId xmlns:p14="http://schemas.microsoft.com/office/powerpoint/2010/main" val="221593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20000"/>
          </a:stretch>
        </a:blipFill>
        <a:effectLst/>
      </p:bgPr>
    </p:bg>
    <p:spTree>
      <p:nvGrpSpPr>
        <p:cNvPr id="1" name=""/>
        <p:cNvGrpSpPr/>
        <p:nvPr/>
      </p:nvGrpSpPr>
      <p:grpSpPr>
        <a:xfrm>
          <a:off x="0" y="0"/>
          <a:ext cx="0" cy="0"/>
          <a:chOff x="0" y="0"/>
          <a:chExt cx="0" cy="0"/>
        </a:xfrm>
      </p:grpSpPr>
      <p:sp>
        <p:nvSpPr>
          <p:cNvPr id="4" name="TextBox 3"/>
          <p:cNvSpPr txBox="1"/>
          <p:nvPr/>
        </p:nvSpPr>
        <p:spPr>
          <a:xfrm>
            <a:off x="-1" y="3948779"/>
            <a:ext cx="3345873"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В 1631 году были сформированы первые «полки нового строя».</a:t>
            </a:r>
          </a:p>
        </p:txBody>
      </p:sp>
    </p:spTree>
    <p:extLst>
      <p:ext uri="{BB962C8B-B14F-4D97-AF65-F5344CB8AC3E}">
        <p14:creationId xmlns:p14="http://schemas.microsoft.com/office/powerpoint/2010/main" val="379514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790365" y="3117548"/>
            <a:ext cx="3683735"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20" name="TextBox 19"/>
          <p:cNvSpPr txBox="1"/>
          <p:nvPr/>
        </p:nvSpPr>
        <p:spPr>
          <a:xfrm>
            <a:off x="4853663" y="3087176"/>
            <a:ext cx="3557138" cy="738664"/>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Драгуны – это вид кавалерии, предназначенный для действий </a:t>
            </a:r>
          </a:p>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как в конном, так и в пешем строю</a:t>
            </a:r>
          </a:p>
        </p:txBody>
      </p:sp>
      <p:sp>
        <p:nvSpPr>
          <p:cNvPr id="29" name="TextBox 28"/>
          <p:cNvSpPr txBox="1"/>
          <p:nvPr/>
        </p:nvSpPr>
        <p:spPr>
          <a:xfrm>
            <a:off x="2015444" y="1848998"/>
            <a:ext cx="51108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cxnSp>
        <p:nvCxnSpPr>
          <p:cNvPr id="30" name="Соединительная линия уступом 29"/>
          <p:cNvCxnSpPr>
            <a:stCxn id="29" idx="1"/>
            <a:endCxn id="35" idx="1"/>
          </p:cNvCxnSpPr>
          <p:nvPr/>
        </p:nvCxnSpPr>
        <p:spPr>
          <a:xfrm rot="10800000" flipV="1">
            <a:off x="667658" y="2187961"/>
            <a:ext cx="1347787"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7657" y="3117548"/>
            <a:ext cx="3682568" cy="677926"/>
          </a:xfrm>
          <a:prstGeom prst="roundRect">
            <a:avLst/>
          </a:prstGeom>
          <a:noFill/>
          <a:ln w="15875">
            <a:solidFill>
              <a:schemeClr val="tx1">
                <a:lumMod val="75000"/>
                <a:lumOff val="25000"/>
                <a:alpha val="75000"/>
              </a:schemeClr>
            </a:solidFill>
          </a:ln>
        </p:spPr>
        <p:txBody>
          <a:bodyPr wrap="square" tIns="90000" bIns="90000" rtlCol="0">
            <a:noAutofit/>
          </a:bodyPr>
          <a:lstStyle/>
          <a:p>
            <a:pPr algn="ctr" defTabSz="685766"/>
            <a:endParaRPr lang="ru-RU" sz="1400" dirty="0">
              <a:solidFill>
                <a:prstClr val="black">
                  <a:lumMod val="75000"/>
                  <a:lumOff val="25000"/>
                </a:prstClr>
              </a:solidFill>
              <a:ea typeface="Roboto" panose="02000000000000000000" pitchFamily="2" charset="0"/>
              <a:cs typeface="Roboto" panose="02000000000000000000" pitchFamily="2" charset="0"/>
            </a:endParaRPr>
          </a:p>
        </p:txBody>
      </p:sp>
      <p:sp>
        <p:nvSpPr>
          <p:cNvPr id="4" name="TextBox 3"/>
          <p:cNvSpPr txBox="1"/>
          <p:nvPr/>
        </p:nvSpPr>
        <p:spPr>
          <a:xfrm>
            <a:off x="2792648" y="1926351"/>
            <a:ext cx="3556461" cy="523220"/>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Появились рейтарский и драгунский полки</a:t>
            </a:r>
          </a:p>
        </p:txBody>
      </p:sp>
      <p:sp>
        <p:nvSpPr>
          <p:cNvPr id="15" name="TextBox 14"/>
          <p:cNvSpPr txBox="1"/>
          <p:nvPr/>
        </p:nvSpPr>
        <p:spPr>
          <a:xfrm>
            <a:off x="761869" y="3302620"/>
            <a:ext cx="3494143" cy="307777"/>
          </a:xfrm>
          <a:prstGeom prst="rect">
            <a:avLst/>
          </a:prstGeom>
          <a:noFill/>
        </p:spPr>
        <p:txBody>
          <a:bodyPr wrap="square" rtlCol="0">
            <a:spAutoFit/>
          </a:bodyPr>
          <a:lstStyle/>
          <a:p>
            <a:pPr algn="ctr" defTabSz="685766"/>
            <a:r>
              <a:rPr lang="ru-RU" sz="1400" dirty="0">
                <a:solidFill>
                  <a:prstClr val="black">
                    <a:lumMod val="75000"/>
                    <a:lumOff val="25000"/>
                  </a:prstClr>
                </a:solidFill>
                <a:ea typeface="Roboto" panose="02000000000000000000" pitchFamily="2" charset="0"/>
                <a:cs typeface="Roboto" panose="02000000000000000000" pitchFamily="2" charset="0"/>
              </a:rPr>
              <a:t>Рейтары – тяжёлая кавалерия</a:t>
            </a:r>
          </a:p>
        </p:txBody>
      </p:sp>
      <p:cxnSp>
        <p:nvCxnSpPr>
          <p:cNvPr id="22" name="Соединительная линия уступом 21"/>
          <p:cNvCxnSpPr>
            <a:stCxn id="29" idx="3"/>
            <a:endCxn id="21" idx="3"/>
          </p:cNvCxnSpPr>
          <p:nvPr/>
        </p:nvCxnSpPr>
        <p:spPr>
          <a:xfrm>
            <a:off x="7126312" y="2187961"/>
            <a:ext cx="1347788" cy="1268550"/>
          </a:xfrm>
          <a:prstGeom prst="bentConnector3">
            <a:avLst>
              <a:gd name="adj1" fmla="val 116961"/>
            </a:avLst>
          </a:prstGeom>
          <a:ln w="15875">
            <a:solidFill>
              <a:schemeClr val="tx1">
                <a:lumMod val="75000"/>
                <a:lumOff val="25000"/>
                <a:alpha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34755" y="386414"/>
            <a:ext cx="3074560" cy="430887"/>
          </a:xfrm>
          <a:prstGeom prst="rect">
            <a:avLst/>
          </a:prstGeom>
          <a:noFill/>
        </p:spPr>
        <p:txBody>
          <a:bodyPr wrap="none" lIns="0" tIns="0" rIns="0" bIns="0" rtlCol="0">
            <a:spAutoFit/>
          </a:bodyPr>
          <a:lstStyle/>
          <a:p>
            <a:pPr algn="ctr" defTabSz="685766"/>
            <a:r>
              <a:rPr lang="ru-RU" sz="2800" dirty="0">
                <a:solidFill>
                  <a:srgbClr val="4E361E"/>
                </a:solidFill>
                <a:latin typeface="Merriweather"/>
                <a:ea typeface="Theano Didot" panose="02060603060706020203" pitchFamily="18" charset="0"/>
              </a:rPr>
              <a:t>Реформа армии</a:t>
            </a:r>
          </a:p>
        </p:txBody>
      </p:sp>
    </p:spTree>
    <p:extLst>
      <p:ext uri="{BB962C8B-B14F-4D97-AF65-F5344CB8AC3E}">
        <p14:creationId xmlns:p14="http://schemas.microsoft.com/office/powerpoint/2010/main" val="191793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P spid="29" grpId="0" animBg="1"/>
      <p:bldP spid="35" grpId="0" animBg="1"/>
      <p:bldP spid="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7196" y="2099695"/>
            <a:ext cx="1989647" cy="954107"/>
          </a:xfrm>
          <a:prstGeom prst="rect">
            <a:avLst/>
          </a:prstGeom>
          <a:noFill/>
        </p:spPr>
        <p:txBody>
          <a:bodyPr wrap="none" rtlCol="0">
            <a:spAutoFit/>
          </a:bodyPr>
          <a:lstStyle/>
          <a:p>
            <a:pPr algn="ctr"/>
            <a:r>
              <a:rPr lang="ru-RU" sz="2800" dirty="0">
                <a:solidFill>
                  <a:srgbClr val="4E361E"/>
                </a:solidFill>
                <a:latin typeface="Merriweather"/>
                <a:ea typeface="Theano Didot" panose="02060603060706020203" pitchFamily="18" charset="0"/>
              </a:rPr>
              <a:t>Реформа </a:t>
            </a:r>
          </a:p>
          <a:p>
            <a:pPr algn="ctr"/>
            <a:r>
              <a:rPr lang="ru-RU" sz="2800" dirty="0">
                <a:solidFill>
                  <a:srgbClr val="4E361E"/>
                </a:solidFill>
                <a:latin typeface="Merriweather"/>
                <a:ea typeface="Theano Didot" panose="02060603060706020203" pitchFamily="18" charset="0"/>
              </a:rPr>
              <a:t>армии</a:t>
            </a:r>
          </a:p>
        </p:txBody>
      </p:sp>
      <p:sp>
        <p:nvSpPr>
          <p:cNvPr id="25" name="TextBox 24"/>
          <p:cNvSpPr txBox="1"/>
          <p:nvPr/>
        </p:nvSpPr>
        <p:spPr>
          <a:xfrm>
            <a:off x="3232301" y="376238"/>
            <a:ext cx="2683336" cy="954107"/>
          </a:xfrm>
          <a:prstGeom prst="rect">
            <a:avLst/>
          </a:prstGeom>
          <a:noFill/>
        </p:spPr>
        <p:txBody>
          <a:bodyPr wrap="square" rtlCol="0">
            <a:spAutoFit/>
          </a:bodyPr>
          <a:lstStyle/>
          <a:p>
            <a:pPr algn="ctr"/>
            <a:r>
              <a:rPr lang="ru-RU" sz="1400" dirty="0">
                <a:solidFill>
                  <a:srgbClr val="C61648"/>
                </a:solidFill>
              </a:rPr>
              <a:t>Формировались новые полки из беспоместных детей дворян и вольных людей</a:t>
            </a:r>
          </a:p>
        </p:txBody>
      </p:sp>
      <p:sp>
        <p:nvSpPr>
          <p:cNvPr id="26" name="TextBox 25"/>
          <p:cNvSpPr txBox="1"/>
          <p:nvPr/>
        </p:nvSpPr>
        <p:spPr>
          <a:xfrm>
            <a:off x="6227763" y="2318041"/>
            <a:ext cx="2538412" cy="523220"/>
          </a:xfrm>
          <a:prstGeom prst="rect">
            <a:avLst/>
          </a:prstGeom>
          <a:noFill/>
        </p:spPr>
        <p:txBody>
          <a:bodyPr wrap="square" rtlCol="0">
            <a:spAutoFit/>
          </a:bodyPr>
          <a:lstStyle/>
          <a:p>
            <a:pPr algn="ctr"/>
            <a:r>
              <a:rPr lang="ru-RU" sz="1400" dirty="0">
                <a:solidFill>
                  <a:prstClr val="black">
                    <a:lumMod val="75000"/>
                    <a:lumOff val="25000"/>
                  </a:prstClr>
                </a:solidFill>
              </a:rPr>
              <a:t>В 1634 году «полки нового строя» были распущены</a:t>
            </a:r>
          </a:p>
        </p:txBody>
      </p:sp>
      <p:sp>
        <p:nvSpPr>
          <p:cNvPr id="31" name="TextBox 30"/>
          <p:cNvSpPr txBox="1"/>
          <p:nvPr/>
        </p:nvSpPr>
        <p:spPr>
          <a:xfrm>
            <a:off x="358775" y="2318044"/>
            <a:ext cx="2538412" cy="523220"/>
          </a:xfrm>
          <a:prstGeom prst="rect">
            <a:avLst/>
          </a:prstGeom>
          <a:noFill/>
        </p:spPr>
        <p:txBody>
          <a:bodyPr wrap="square" rtlCol="0">
            <a:spAutoFit/>
          </a:bodyPr>
          <a:lstStyle/>
          <a:p>
            <a:pPr algn="ctr"/>
            <a:r>
              <a:rPr lang="ru-RU" sz="1400" dirty="0">
                <a:solidFill>
                  <a:prstClr val="black">
                    <a:lumMod val="75000"/>
                    <a:lumOff val="25000"/>
                  </a:prstClr>
                </a:solidFill>
              </a:rPr>
              <a:t>В них набирали </a:t>
            </a:r>
          </a:p>
          <a:p>
            <a:pPr algn="ctr"/>
            <a:r>
              <a:rPr lang="ru-RU" sz="1400" dirty="0">
                <a:solidFill>
                  <a:prstClr val="black">
                    <a:lumMod val="75000"/>
                    <a:lumOff val="25000"/>
                  </a:prstClr>
                </a:solidFill>
              </a:rPr>
              <a:t>даточных людей</a:t>
            </a:r>
          </a:p>
        </p:txBody>
      </p:sp>
      <p:cxnSp>
        <p:nvCxnSpPr>
          <p:cNvPr id="11" name="Соединительная линия уступом 10"/>
          <p:cNvCxnSpPr>
            <a:stCxn id="25" idx="3"/>
            <a:endCxn id="26" idx="0"/>
          </p:cNvCxnSpPr>
          <p:nvPr/>
        </p:nvCxnSpPr>
        <p:spPr>
          <a:xfrm>
            <a:off x="5915637" y="853292"/>
            <a:ext cx="1581332" cy="1464749"/>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Соединительная линия уступом 36"/>
          <p:cNvCxnSpPr>
            <a:stCxn id="26" idx="2"/>
            <a:endCxn id="17" idx="3"/>
          </p:cNvCxnSpPr>
          <p:nvPr/>
        </p:nvCxnSpPr>
        <p:spPr>
          <a:xfrm rot="5400000">
            <a:off x="5953753" y="2728715"/>
            <a:ext cx="1430671" cy="1655763"/>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Соединительная линия уступом 38"/>
          <p:cNvCxnSpPr>
            <a:stCxn id="17" idx="1"/>
            <a:endCxn id="31" idx="2"/>
          </p:cNvCxnSpPr>
          <p:nvPr/>
        </p:nvCxnSpPr>
        <p:spPr>
          <a:xfrm rot="10800000">
            <a:off x="1627982" y="2841264"/>
            <a:ext cx="1674813" cy="1430668"/>
          </a:xfrm>
          <a:prstGeom prst="bentConnector2">
            <a:avLst/>
          </a:prstGeom>
          <a:ln w="15875">
            <a:solidFill>
              <a:schemeClr val="tx1">
                <a:lumMod val="75000"/>
                <a:lumOff val="25000"/>
                <a:alpha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02794" y="3794878"/>
            <a:ext cx="2538412" cy="954107"/>
          </a:xfrm>
          <a:prstGeom prst="rect">
            <a:avLst/>
          </a:prstGeom>
          <a:noFill/>
        </p:spPr>
        <p:txBody>
          <a:bodyPr wrap="square" rtlCol="0">
            <a:spAutoFit/>
          </a:bodyPr>
          <a:lstStyle/>
          <a:p>
            <a:pPr algn="ctr"/>
            <a:r>
              <a:rPr lang="ru-RU" sz="1400" dirty="0">
                <a:solidFill>
                  <a:srgbClr val="C61648"/>
                </a:solidFill>
              </a:rPr>
              <a:t>Снова «полки нового строя» сформировали </a:t>
            </a:r>
          </a:p>
          <a:p>
            <a:pPr algn="ctr"/>
            <a:r>
              <a:rPr lang="ru-RU" sz="1400" dirty="0">
                <a:solidFill>
                  <a:srgbClr val="C61648"/>
                </a:solidFill>
              </a:rPr>
              <a:t>в 1654 году во время Русско-польской войны </a:t>
            </a:r>
          </a:p>
        </p:txBody>
      </p:sp>
    </p:spTree>
    <p:extLst>
      <p:ext uri="{BB962C8B-B14F-4D97-AF65-F5344CB8AC3E}">
        <p14:creationId xmlns:p14="http://schemas.microsoft.com/office/powerpoint/2010/main" val="197304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up)">
                                      <p:cBhvr>
                                        <p:cTn id="21" dur="500"/>
                                        <p:tgtEl>
                                          <p:spTgt spid="3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1"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Прямоугольник 21"/>
          <p:cNvSpPr/>
          <p:nvPr/>
        </p:nvSpPr>
        <p:spPr>
          <a:xfrm>
            <a:off x="0" y="0"/>
            <a:ext cx="2916238" cy="51435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ru-RU">
              <a:solidFill>
                <a:prstClr val="white"/>
              </a:solidFill>
            </a:endParaRPr>
          </a:p>
        </p:txBody>
      </p:sp>
      <p:grpSp>
        <p:nvGrpSpPr>
          <p:cNvPr id="2" name="Группа 1"/>
          <p:cNvGrpSpPr/>
          <p:nvPr/>
        </p:nvGrpSpPr>
        <p:grpSpPr>
          <a:xfrm>
            <a:off x="3588329" y="1465902"/>
            <a:ext cx="5080658" cy="2236575"/>
            <a:chOff x="3588329" y="2555843"/>
            <a:chExt cx="5080658" cy="2236575"/>
          </a:xfrm>
        </p:grpSpPr>
        <p:sp>
          <p:nvSpPr>
            <p:cNvPr id="4" name="Прямоугольник 3"/>
            <p:cNvSpPr/>
            <p:nvPr/>
          </p:nvSpPr>
          <p:spPr>
            <a:xfrm>
              <a:off x="3588330" y="2555843"/>
              <a:ext cx="5080657" cy="1292662"/>
            </a:xfrm>
            <a:prstGeom prst="rect">
              <a:avLst/>
            </a:prstGeom>
          </p:spPr>
          <p:txBody>
            <a:bodyPr wrap="square" lIns="0" tIns="0" rIns="0" bIns="0">
              <a:spAutoFit/>
            </a:bodyPr>
            <a:lstStyle/>
            <a:p>
              <a:pPr defTabSz="685766"/>
              <a:r>
                <a:rPr lang="ru-RU" sz="4200" dirty="0">
                  <a:solidFill>
                    <a:prstClr val="white"/>
                  </a:solidFill>
                  <a:latin typeface="Merriweather"/>
                </a:rPr>
                <a:t>Даточные </a:t>
              </a:r>
            </a:p>
            <a:p>
              <a:pPr defTabSz="685766"/>
              <a:r>
                <a:rPr lang="ru-RU" sz="4200" dirty="0">
                  <a:solidFill>
                    <a:prstClr val="white"/>
                  </a:solidFill>
                  <a:latin typeface="Merriweather"/>
                </a:rPr>
                <a:t>люди —</a:t>
              </a:r>
            </a:p>
          </p:txBody>
        </p:sp>
        <p:sp>
          <p:nvSpPr>
            <p:cNvPr id="7" name="Прямоугольник 6"/>
            <p:cNvSpPr/>
            <p:nvPr/>
          </p:nvSpPr>
          <p:spPr>
            <a:xfrm>
              <a:off x="3588329" y="3845043"/>
              <a:ext cx="5080658" cy="947375"/>
            </a:xfrm>
            <a:prstGeom prst="rect">
              <a:avLst/>
            </a:prstGeom>
          </p:spPr>
          <p:txBody>
            <a:bodyPr wrap="square" lIns="0" tIns="0" rIns="0" bIns="0">
              <a:spAutoFit/>
            </a:bodyPr>
            <a:lstStyle/>
            <a:p>
              <a:pPr defTabSz="685766">
                <a:lnSpc>
                  <a:spcPct val="114000"/>
                </a:lnSpc>
              </a:pPr>
              <a:r>
                <a:rPr lang="ru-RU" sz="1800" dirty="0">
                  <a:solidFill>
                    <a:prstClr val="white"/>
                  </a:solidFill>
                  <a:latin typeface="Merriweather"/>
                </a:rPr>
                <a:t>это пожизненно военнообязанные люди, выставлявшиеся городами </a:t>
              </a:r>
            </a:p>
            <a:p>
              <a:pPr defTabSz="685766">
                <a:lnSpc>
                  <a:spcPct val="114000"/>
                </a:lnSpc>
              </a:pPr>
              <a:r>
                <a:rPr lang="ru-RU" sz="1800" dirty="0">
                  <a:solidFill>
                    <a:prstClr val="white"/>
                  </a:solidFill>
                  <a:latin typeface="Merriweather"/>
                </a:rPr>
                <a:t>и сельским населением.</a:t>
              </a:r>
            </a:p>
          </p:txBody>
        </p:sp>
      </p:gr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56" y="1378306"/>
            <a:ext cx="1953328" cy="2753591"/>
          </a:xfrm>
          <a:prstGeom prst="rect">
            <a:avLst/>
          </a:prstGeom>
        </p:spPr>
      </p:pic>
    </p:spTree>
    <p:extLst>
      <p:ext uri="{BB962C8B-B14F-4D97-AF65-F5344CB8AC3E}">
        <p14:creationId xmlns:p14="http://schemas.microsoft.com/office/powerpoint/2010/main" val="15361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10000" r="-3000" b="-93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Фёдор </a:t>
            </a:r>
            <a:r>
              <a:rPr lang="en-US" sz="1200" dirty="0">
                <a:solidFill>
                  <a:prstClr val="black"/>
                </a:solidFill>
                <a:ea typeface="Theano Didot" panose="02060603060706020203" pitchFamily="18" charset="0"/>
              </a:rPr>
              <a:t>III</a:t>
            </a:r>
            <a:endParaRPr lang="ru-RU" sz="1200" dirty="0">
              <a:solidFill>
                <a:prstClr val="black"/>
              </a:solidFill>
              <a:ea typeface="Theano Didot" panose="02060603060706020203" pitchFamily="18" charset="0"/>
            </a:endParaRPr>
          </a:p>
        </p:txBody>
      </p:sp>
      <p:sp>
        <p:nvSpPr>
          <p:cNvPr id="4" name="TextBox 3"/>
          <p:cNvSpPr txBox="1"/>
          <p:nvPr/>
        </p:nvSpPr>
        <p:spPr>
          <a:xfrm>
            <a:off x="0" y="3948779"/>
            <a:ext cx="3370520"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Первые Романовы использовали имена Рюриковичей.</a:t>
            </a:r>
          </a:p>
        </p:txBody>
      </p:sp>
    </p:spTree>
    <p:extLst>
      <p:ext uri="{BB962C8B-B14F-4D97-AF65-F5344CB8AC3E}">
        <p14:creationId xmlns:p14="http://schemas.microsoft.com/office/powerpoint/2010/main" val="224263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5095" y="1647976"/>
            <a:ext cx="7356406" cy="430887"/>
          </a:xfrm>
          <a:prstGeom prst="rect">
            <a:avLst/>
          </a:prstGeom>
          <a:noFill/>
        </p:spPr>
        <p:txBody>
          <a:bodyPr wrap="square" lIns="0" tIns="0" rIns="0" bIns="0" rtlCol="0">
            <a:spAutoFit/>
          </a:bodyPr>
          <a:lstStyle/>
          <a:p>
            <a:pPr algn="ctr" defTabSz="685749"/>
            <a:r>
              <a:rPr lang="ru-RU" sz="2800" dirty="0">
                <a:solidFill>
                  <a:srgbClr val="4E361E"/>
                </a:solidFill>
                <a:latin typeface="Merriweather"/>
                <a:ea typeface="Theano Didot" panose="02060603060706020203" pitchFamily="18" charset="0"/>
              </a:rPr>
              <a:t>Даточные люди</a:t>
            </a:r>
          </a:p>
        </p:txBody>
      </p:sp>
      <p:sp>
        <p:nvSpPr>
          <p:cNvPr id="15" name="TextBox 14"/>
          <p:cNvSpPr txBox="1"/>
          <p:nvPr/>
        </p:nvSpPr>
        <p:spPr>
          <a:xfrm>
            <a:off x="358777" y="2595527"/>
            <a:ext cx="2557463"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sp>
        <p:nvSpPr>
          <p:cNvPr id="17" name="TextBox 16"/>
          <p:cNvSpPr txBox="1"/>
          <p:nvPr/>
        </p:nvSpPr>
        <p:spPr>
          <a:xfrm>
            <a:off x="3276602" y="2595527"/>
            <a:ext cx="2555875"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574129"/>
              </a:solidFill>
              <a:ea typeface="Roboto" panose="02000000000000000000" pitchFamily="2" charset="0"/>
              <a:cs typeface="Roboto" panose="02000000000000000000" pitchFamily="2" charset="0"/>
            </a:endParaRPr>
          </a:p>
        </p:txBody>
      </p:sp>
      <p:sp>
        <p:nvSpPr>
          <p:cNvPr id="18" name="TextBox 17"/>
          <p:cNvSpPr txBox="1"/>
          <p:nvPr/>
        </p:nvSpPr>
        <p:spPr>
          <a:xfrm>
            <a:off x="6227763" y="2595527"/>
            <a:ext cx="2557462"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cxnSp>
        <p:nvCxnSpPr>
          <p:cNvPr id="4" name="Прямая со стрелкой 3"/>
          <p:cNvCxnSpPr/>
          <p:nvPr/>
        </p:nvCxnSpPr>
        <p:spPr>
          <a:xfrm>
            <a:off x="3009902"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934077"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6207" y="2674382"/>
            <a:ext cx="2482602" cy="738664"/>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Солдаты отличались плохим уровнем подготовки</a:t>
            </a:r>
          </a:p>
        </p:txBody>
      </p:sp>
      <p:sp>
        <p:nvSpPr>
          <p:cNvPr id="10" name="TextBox 9"/>
          <p:cNvSpPr txBox="1"/>
          <p:nvPr/>
        </p:nvSpPr>
        <p:spPr>
          <a:xfrm>
            <a:off x="3329205" y="2782104"/>
            <a:ext cx="2445839" cy="523220"/>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Служили только с весны по осень</a:t>
            </a:r>
          </a:p>
        </p:txBody>
      </p:sp>
      <p:sp>
        <p:nvSpPr>
          <p:cNvPr id="11" name="TextBox 10"/>
          <p:cNvSpPr txBox="1"/>
          <p:nvPr/>
        </p:nvSpPr>
        <p:spPr>
          <a:xfrm>
            <a:off x="6188680" y="2782104"/>
            <a:ext cx="2635627" cy="523220"/>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На зимний период их отпускали домой</a:t>
            </a:r>
          </a:p>
        </p:txBody>
      </p:sp>
    </p:spTree>
    <p:extLst>
      <p:ext uri="{BB962C8B-B14F-4D97-AF65-F5344CB8AC3E}">
        <p14:creationId xmlns:p14="http://schemas.microsoft.com/office/powerpoint/2010/main" val="27317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Прямоугольник 6"/>
          <p:cNvSpPr/>
          <p:nvPr/>
        </p:nvSpPr>
        <p:spPr>
          <a:xfrm>
            <a:off x="529814" y="2334761"/>
            <a:ext cx="2992705" cy="473976"/>
          </a:xfrm>
          <a:prstGeom prst="rect">
            <a:avLst/>
          </a:prstGeom>
        </p:spPr>
        <p:txBody>
          <a:bodyPr wrap="square" lIns="0" tIns="0" rIns="0" bIns="0">
            <a:spAutoFit/>
          </a:bodyPr>
          <a:lstStyle/>
          <a:p>
            <a:pPr defTabSz="685766">
              <a:lnSpc>
                <a:spcPct val="110000"/>
              </a:lnSpc>
            </a:pPr>
            <a:r>
              <a:rPr lang="ru-RU" sz="1400" dirty="0">
                <a:solidFill>
                  <a:prstClr val="white"/>
                </a:solidFill>
              </a:rPr>
              <a:t>Рейтарами были дворяне, которые получали жалованье за службу.</a:t>
            </a: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t="7272" b="33236"/>
          <a:stretch/>
        </p:blipFill>
        <p:spPr>
          <a:xfrm>
            <a:off x="3875809" y="722903"/>
            <a:ext cx="5268191" cy="3697691"/>
          </a:xfrm>
          <a:prstGeom prst="rect">
            <a:avLst/>
          </a:prstGeom>
        </p:spPr>
      </p:pic>
    </p:spTree>
    <p:extLst>
      <p:ext uri="{BB962C8B-B14F-4D97-AF65-F5344CB8AC3E}">
        <p14:creationId xmlns:p14="http://schemas.microsoft.com/office/powerpoint/2010/main" val="41772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016923" y="401067"/>
            <a:ext cx="5111241" cy="430887"/>
          </a:xfrm>
          <a:prstGeom prst="rect">
            <a:avLst/>
          </a:prstGeom>
          <a:noFill/>
        </p:spPr>
        <p:txBody>
          <a:bodyPr wrap="square" lIns="0" tIns="0" rIns="0" bIns="0" rtlCol="0">
            <a:spAutoFit/>
          </a:bodyPr>
          <a:lstStyle/>
          <a:p>
            <a:pPr algn="ctr" defTabSz="685749"/>
            <a:r>
              <a:rPr lang="ru-RU" sz="2800" dirty="0">
                <a:solidFill>
                  <a:srgbClr val="4E361E"/>
                </a:solidFill>
                <a:latin typeface="Merriweather"/>
                <a:ea typeface="Theano Didot" panose="02060603060706020203" pitchFamily="18" charset="0"/>
              </a:rPr>
              <a:t>Русская армия в 1681 году</a:t>
            </a: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495" y="1216235"/>
            <a:ext cx="1394300" cy="2104604"/>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151" y="1800410"/>
            <a:ext cx="1615656" cy="2467914"/>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8378" y="1103964"/>
            <a:ext cx="1250380" cy="2093788"/>
          </a:xfrm>
          <a:prstGeom prst="rect">
            <a:avLst/>
          </a:prstGeom>
        </p:spPr>
      </p:pic>
      <p:pic>
        <p:nvPicPr>
          <p:cNvPr id="19" name="Рисунок 18"/>
          <p:cNvPicPr>
            <a:picLocks noChangeAspect="1"/>
          </p:cNvPicPr>
          <p:nvPr/>
        </p:nvPicPr>
        <p:blipFill rotWithShape="1">
          <a:blip r:embed="rId6">
            <a:extLst>
              <a:ext uri="{28A0092B-C50C-407E-A947-70E740481C1C}">
                <a14:useLocalDpi xmlns:a14="http://schemas.microsoft.com/office/drawing/2010/main" val="0"/>
              </a:ext>
            </a:extLst>
          </a:blip>
          <a:srcRect l="53154" t="2901" r="2051" b="3327"/>
          <a:stretch/>
        </p:blipFill>
        <p:spPr>
          <a:xfrm>
            <a:off x="5541812" y="1877684"/>
            <a:ext cx="1801614" cy="2250319"/>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8226" y="1136243"/>
            <a:ext cx="1851833" cy="2184838"/>
          </a:xfrm>
          <a:prstGeom prst="rect">
            <a:avLst/>
          </a:prstGeom>
        </p:spPr>
      </p:pic>
      <p:sp>
        <p:nvSpPr>
          <p:cNvPr id="22" name="TextBox 21"/>
          <p:cNvSpPr txBox="1"/>
          <p:nvPr/>
        </p:nvSpPr>
        <p:spPr>
          <a:xfrm>
            <a:off x="126807" y="3320839"/>
            <a:ext cx="1689469" cy="523220"/>
          </a:xfrm>
          <a:prstGeom prst="rect">
            <a:avLst/>
          </a:prstGeom>
          <a:noFill/>
        </p:spPr>
        <p:txBody>
          <a:bodyPr wrap="square" rtlCol="0">
            <a:spAutoFit/>
          </a:bodyPr>
          <a:lstStyle/>
          <a:p>
            <a:pPr algn="ctr" defTabSz="685766"/>
            <a:r>
              <a:rPr lang="ru-RU" sz="1400" dirty="0">
                <a:ea typeface="Roboto" panose="02000000000000000000" pitchFamily="2" charset="0"/>
                <a:cs typeface="Roboto" panose="02000000000000000000" pitchFamily="2" charset="0"/>
              </a:rPr>
              <a:t>60 тысяч </a:t>
            </a:r>
          </a:p>
          <a:p>
            <a:pPr algn="ctr" defTabSz="685766"/>
            <a:r>
              <a:rPr lang="ru-RU" sz="1400" dirty="0">
                <a:ea typeface="Roboto" panose="02000000000000000000" pitchFamily="2" charset="0"/>
                <a:cs typeface="Roboto" panose="02000000000000000000" pitchFamily="2" charset="0"/>
              </a:rPr>
              <a:t>солдат</a:t>
            </a:r>
          </a:p>
        </p:txBody>
      </p:sp>
      <p:sp>
        <p:nvSpPr>
          <p:cNvPr id="23" name="TextBox 22"/>
          <p:cNvSpPr txBox="1"/>
          <p:nvPr/>
        </p:nvSpPr>
        <p:spPr>
          <a:xfrm>
            <a:off x="1752047" y="4268324"/>
            <a:ext cx="1689469" cy="523220"/>
          </a:xfrm>
          <a:prstGeom prst="rect">
            <a:avLst/>
          </a:prstGeom>
          <a:noFill/>
        </p:spPr>
        <p:txBody>
          <a:bodyPr wrap="square" rtlCol="0">
            <a:spAutoFit/>
          </a:bodyPr>
          <a:lstStyle/>
          <a:p>
            <a:pPr algn="ctr" defTabSz="685766"/>
            <a:r>
              <a:rPr lang="ru-RU" sz="1400" dirty="0">
                <a:ea typeface="Roboto" panose="02000000000000000000" pitchFamily="2" charset="0"/>
                <a:cs typeface="Roboto" panose="02000000000000000000" pitchFamily="2" charset="0"/>
              </a:rPr>
              <a:t>30 тысяч </a:t>
            </a:r>
          </a:p>
          <a:p>
            <a:pPr algn="ctr" defTabSz="685766"/>
            <a:r>
              <a:rPr lang="ru-RU" sz="1400" dirty="0">
                <a:ea typeface="Roboto" panose="02000000000000000000" pitchFamily="2" charset="0"/>
                <a:cs typeface="Roboto" panose="02000000000000000000" pitchFamily="2" charset="0"/>
              </a:rPr>
              <a:t>рейтаров</a:t>
            </a:r>
          </a:p>
        </p:txBody>
      </p:sp>
      <p:sp>
        <p:nvSpPr>
          <p:cNvPr id="24" name="TextBox 23"/>
          <p:cNvSpPr txBox="1"/>
          <p:nvPr/>
        </p:nvSpPr>
        <p:spPr>
          <a:xfrm>
            <a:off x="3608575" y="3320839"/>
            <a:ext cx="1689469" cy="738664"/>
          </a:xfrm>
          <a:prstGeom prst="rect">
            <a:avLst/>
          </a:prstGeom>
          <a:noFill/>
        </p:spPr>
        <p:txBody>
          <a:bodyPr wrap="square" rtlCol="0">
            <a:spAutoFit/>
          </a:bodyPr>
          <a:lstStyle/>
          <a:p>
            <a:pPr algn="ctr" defTabSz="685766"/>
            <a:r>
              <a:rPr lang="ru-RU" sz="1400" dirty="0">
                <a:ea typeface="Roboto" panose="02000000000000000000" pitchFamily="2" charset="0"/>
                <a:cs typeface="Roboto" panose="02000000000000000000" pitchFamily="2" charset="0"/>
              </a:rPr>
              <a:t>16 тысяч </a:t>
            </a:r>
          </a:p>
          <a:p>
            <a:pPr algn="ctr" defTabSz="685766"/>
            <a:r>
              <a:rPr lang="ru-RU" sz="1400" dirty="0">
                <a:ea typeface="Roboto" panose="02000000000000000000" pitchFamily="2" charset="0"/>
                <a:cs typeface="Roboto" panose="02000000000000000000" pitchFamily="2" charset="0"/>
              </a:rPr>
              <a:t>дворянского войска</a:t>
            </a:r>
          </a:p>
        </p:txBody>
      </p:sp>
      <p:sp>
        <p:nvSpPr>
          <p:cNvPr id="25" name="TextBox 24"/>
          <p:cNvSpPr txBox="1"/>
          <p:nvPr/>
        </p:nvSpPr>
        <p:spPr>
          <a:xfrm>
            <a:off x="5207148" y="4268324"/>
            <a:ext cx="2271360" cy="523220"/>
          </a:xfrm>
          <a:prstGeom prst="rect">
            <a:avLst/>
          </a:prstGeom>
          <a:noFill/>
        </p:spPr>
        <p:txBody>
          <a:bodyPr wrap="square" rtlCol="0">
            <a:spAutoFit/>
          </a:bodyPr>
          <a:lstStyle/>
          <a:p>
            <a:pPr algn="ctr" defTabSz="685766"/>
            <a:r>
              <a:rPr lang="ru-RU" sz="1400" dirty="0">
                <a:ea typeface="Roboto" panose="02000000000000000000" pitchFamily="2" charset="0"/>
                <a:cs typeface="Roboto" panose="02000000000000000000" pitchFamily="2" charset="0"/>
              </a:rPr>
              <a:t>30 тысяч </a:t>
            </a:r>
          </a:p>
          <a:p>
            <a:pPr algn="ctr" defTabSz="685766"/>
            <a:r>
              <a:rPr lang="ru-RU" sz="1400" dirty="0">
                <a:ea typeface="Roboto" panose="02000000000000000000" pitchFamily="2" charset="0"/>
                <a:cs typeface="Roboto" panose="02000000000000000000" pitchFamily="2" charset="0"/>
              </a:rPr>
              <a:t>«служилых инородцев»</a:t>
            </a:r>
          </a:p>
        </p:txBody>
      </p:sp>
      <p:sp>
        <p:nvSpPr>
          <p:cNvPr id="26" name="TextBox 25"/>
          <p:cNvSpPr txBox="1"/>
          <p:nvPr/>
        </p:nvSpPr>
        <p:spPr>
          <a:xfrm>
            <a:off x="7128164" y="3320839"/>
            <a:ext cx="1689469" cy="523220"/>
          </a:xfrm>
          <a:prstGeom prst="rect">
            <a:avLst/>
          </a:prstGeom>
          <a:noFill/>
        </p:spPr>
        <p:txBody>
          <a:bodyPr wrap="square" rtlCol="0">
            <a:spAutoFit/>
          </a:bodyPr>
          <a:lstStyle/>
          <a:p>
            <a:pPr algn="ctr" defTabSz="685766"/>
            <a:r>
              <a:rPr lang="ru-RU" sz="1400" dirty="0">
                <a:ea typeface="Roboto" panose="02000000000000000000" pitchFamily="2" charset="0"/>
                <a:cs typeface="Roboto" panose="02000000000000000000" pitchFamily="2" charset="0"/>
              </a:rPr>
              <a:t>50 тысяч </a:t>
            </a:r>
          </a:p>
          <a:p>
            <a:pPr algn="ctr" defTabSz="685766"/>
            <a:r>
              <a:rPr lang="ru-RU" sz="1400" dirty="0">
                <a:ea typeface="Roboto" panose="02000000000000000000" pitchFamily="2" charset="0"/>
                <a:cs typeface="Roboto" panose="02000000000000000000" pitchFamily="2" charset="0"/>
              </a:rPr>
              <a:t>стрельцов</a:t>
            </a:r>
          </a:p>
        </p:txBody>
      </p:sp>
    </p:spTree>
    <p:extLst>
      <p:ext uri="{BB962C8B-B14F-4D97-AF65-F5344CB8AC3E}">
        <p14:creationId xmlns:p14="http://schemas.microsoft.com/office/powerpoint/2010/main" val="22257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Овал 2"/>
          <p:cNvSpPr/>
          <p:nvPr/>
        </p:nvSpPr>
        <p:spPr>
          <a:xfrm>
            <a:off x="2772000" y="771750"/>
            <a:ext cx="3600000" cy="3600000"/>
          </a:xfrm>
          <a:prstGeom prst="ellipse">
            <a:avLst/>
          </a:prstGeom>
          <a:solidFill>
            <a:srgbClr val="C616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r>
              <a:rPr lang="ru-RU" sz="1800" dirty="0">
                <a:solidFill>
                  <a:prstClr val="white"/>
                </a:solidFill>
              </a:rPr>
              <a:t>Одной из важных задач Михаила Фёдоровича было восстановление крепостей и набор людей в их гарнизоны.</a:t>
            </a:r>
          </a:p>
        </p:txBody>
      </p:sp>
    </p:spTree>
    <p:extLst>
      <p:ext uri="{BB962C8B-B14F-4D97-AF65-F5344CB8AC3E}">
        <p14:creationId xmlns:p14="http://schemas.microsoft.com/office/powerpoint/2010/main" val="238733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8000" r="-3000" b="-9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Ростовский кремль</a:t>
            </a:r>
          </a:p>
        </p:txBody>
      </p:sp>
    </p:spTree>
    <p:extLst>
      <p:ext uri="{BB962C8B-B14F-4D97-AF65-F5344CB8AC3E}">
        <p14:creationId xmlns:p14="http://schemas.microsoft.com/office/powerpoint/2010/main" val="4009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err="1">
                <a:solidFill>
                  <a:prstClr val="black"/>
                </a:solidFill>
                <a:ea typeface="Theano Didot" panose="02060603060706020203" pitchFamily="18" charset="0"/>
              </a:rPr>
              <a:t>Ипатьевский</a:t>
            </a:r>
            <a:r>
              <a:rPr lang="ru-RU" sz="1200" dirty="0">
                <a:solidFill>
                  <a:prstClr val="black"/>
                </a:solidFill>
                <a:ea typeface="Theano Didot" panose="02060603060706020203" pitchFamily="18" charset="0"/>
              </a:rPr>
              <a:t> монастырь</a:t>
            </a:r>
          </a:p>
        </p:txBody>
      </p:sp>
    </p:spTree>
    <p:extLst>
      <p:ext uri="{BB962C8B-B14F-4D97-AF65-F5344CB8AC3E}">
        <p14:creationId xmlns:p14="http://schemas.microsoft.com/office/powerpoint/2010/main" val="279440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53841" t="16366" r="17396" b="55289"/>
          <a:stretch/>
        </p:blipFill>
        <p:spPr>
          <a:xfrm>
            <a:off x="0" y="-40943"/>
            <a:ext cx="9157648" cy="5184444"/>
          </a:xfrm>
          <a:prstGeom prst="rect">
            <a:avLst/>
          </a:prstGeom>
        </p:spPr>
      </p:pic>
      <p:sp>
        <p:nvSpPr>
          <p:cNvPr id="24" name="TextBox 23"/>
          <p:cNvSpPr txBox="1"/>
          <p:nvPr/>
        </p:nvSpPr>
        <p:spPr>
          <a:xfrm>
            <a:off x="3553691" y="420944"/>
            <a:ext cx="5590310" cy="794403"/>
          </a:xfrm>
          <a:prstGeom prst="rect">
            <a:avLst/>
          </a:prstGeom>
          <a:solidFill>
            <a:srgbClr val="C61648">
              <a:alpha val="95000"/>
            </a:srgbClr>
          </a:solidFill>
        </p:spPr>
        <p:txBody>
          <a:bodyPr wrap="square" lIns="360000" tIns="180000" rIns="180000" bIns="180000" rtlCol="0">
            <a:spAutoFit/>
          </a:bodyPr>
          <a:lstStyle/>
          <a:p>
            <a:pPr defTabSz="685783"/>
            <a:r>
              <a:rPr lang="ru-RU" sz="2800" b="1" dirty="0">
                <a:solidFill>
                  <a:prstClr val="white"/>
                </a:solidFill>
              </a:rPr>
              <a:t>Белгородская засечная черта</a:t>
            </a:r>
          </a:p>
        </p:txBody>
      </p:sp>
      <p:sp>
        <p:nvSpPr>
          <p:cNvPr id="7" name="Полилиния 6"/>
          <p:cNvSpPr/>
          <p:nvPr/>
        </p:nvSpPr>
        <p:spPr>
          <a:xfrm>
            <a:off x="914400" y="3000375"/>
            <a:ext cx="838200" cy="476250"/>
          </a:xfrm>
          <a:custGeom>
            <a:avLst/>
            <a:gdLst>
              <a:gd name="connsiteX0" fmla="*/ 0 w 838200"/>
              <a:gd name="connsiteY0" fmla="*/ 476250 h 476250"/>
              <a:gd name="connsiteX1" fmla="*/ 123825 w 838200"/>
              <a:gd name="connsiteY1" fmla="*/ 400050 h 476250"/>
              <a:gd name="connsiteX2" fmla="*/ 228600 w 838200"/>
              <a:gd name="connsiteY2" fmla="*/ 361950 h 476250"/>
              <a:gd name="connsiteX3" fmla="*/ 276225 w 838200"/>
              <a:gd name="connsiteY3" fmla="*/ 352425 h 476250"/>
              <a:gd name="connsiteX4" fmla="*/ 457200 w 838200"/>
              <a:gd name="connsiteY4" fmla="*/ 352425 h 476250"/>
              <a:gd name="connsiteX5" fmla="*/ 552450 w 838200"/>
              <a:gd name="connsiteY5" fmla="*/ 352425 h 476250"/>
              <a:gd name="connsiteX6" fmla="*/ 647700 w 838200"/>
              <a:gd name="connsiteY6" fmla="*/ 285750 h 476250"/>
              <a:gd name="connsiteX7" fmla="*/ 714375 w 838200"/>
              <a:gd name="connsiteY7" fmla="*/ 161925 h 476250"/>
              <a:gd name="connsiteX8" fmla="*/ 714375 w 838200"/>
              <a:gd name="connsiteY8" fmla="*/ 142875 h 476250"/>
              <a:gd name="connsiteX9" fmla="*/ 752475 w 838200"/>
              <a:gd name="connsiteY9" fmla="*/ 76200 h 476250"/>
              <a:gd name="connsiteX10" fmla="*/ 838200 w 838200"/>
              <a:gd name="connsiteY10"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200" h="476250">
                <a:moveTo>
                  <a:pt x="0" y="476250"/>
                </a:moveTo>
                <a:cubicBezTo>
                  <a:pt x="42862" y="447675"/>
                  <a:pt x="85725" y="419100"/>
                  <a:pt x="123825" y="400050"/>
                </a:cubicBezTo>
                <a:cubicBezTo>
                  <a:pt x="161925" y="381000"/>
                  <a:pt x="203200" y="369887"/>
                  <a:pt x="228600" y="361950"/>
                </a:cubicBezTo>
                <a:cubicBezTo>
                  <a:pt x="254000" y="354013"/>
                  <a:pt x="238125" y="354013"/>
                  <a:pt x="276225" y="352425"/>
                </a:cubicBezTo>
                <a:cubicBezTo>
                  <a:pt x="314325" y="350837"/>
                  <a:pt x="457200" y="352425"/>
                  <a:pt x="457200" y="352425"/>
                </a:cubicBezTo>
                <a:cubicBezTo>
                  <a:pt x="503237" y="352425"/>
                  <a:pt x="520700" y="363537"/>
                  <a:pt x="552450" y="352425"/>
                </a:cubicBezTo>
                <a:cubicBezTo>
                  <a:pt x="584200" y="341313"/>
                  <a:pt x="620713" y="317500"/>
                  <a:pt x="647700" y="285750"/>
                </a:cubicBezTo>
                <a:cubicBezTo>
                  <a:pt x="674687" y="254000"/>
                  <a:pt x="703263" y="185737"/>
                  <a:pt x="714375" y="161925"/>
                </a:cubicBezTo>
                <a:cubicBezTo>
                  <a:pt x="725488" y="138112"/>
                  <a:pt x="708025" y="157163"/>
                  <a:pt x="714375" y="142875"/>
                </a:cubicBezTo>
                <a:cubicBezTo>
                  <a:pt x="720725" y="128587"/>
                  <a:pt x="731838" y="100012"/>
                  <a:pt x="752475" y="76200"/>
                </a:cubicBezTo>
                <a:cubicBezTo>
                  <a:pt x="773112" y="52388"/>
                  <a:pt x="805656" y="26194"/>
                  <a:pt x="838200" y="0"/>
                </a:cubicBezTo>
              </a:path>
            </a:pathLst>
          </a:cu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842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М. Пресняков.</a:t>
            </a:r>
          </a:p>
          <a:p>
            <a:pPr algn="ctr" defTabSz="685766"/>
            <a:r>
              <a:rPr lang="ru-RU" sz="1200" dirty="0">
                <a:solidFill>
                  <a:prstClr val="black"/>
                </a:solidFill>
                <a:ea typeface="Theano Didot" panose="02060603060706020203" pitchFamily="18" charset="0"/>
              </a:rPr>
              <a:t>Засечная черта. Южный рубеж.</a:t>
            </a:r>
          </a:p>
          <a:p>
            <a:pPr algn="ctr" defTabSz="685766"/>
            <a:r>
              <a:rPr lang="ru-RU" sz="1200" dirty="0">
                <a:solidFill>
                  <a:prstClr val="black"/>
                </a:solidFill>
                <a:ea typeface="Theano Didot" panose="02060603060706020203" pitchFamily="18" charset="0"/>
              </a:rPr>
              <a:t>2010</a:t>
            </a:r>
          </a:p>
        </p:txBody>
      </p:sp>
      <p:sp>
        <p:nvSpPr>
          <p:cNvPr id="4" name="TextBox 3"/>
          <p:cNvSpPr txBox="1"/>
          <p:nvPr/>
        </p:nvSpPr>
        <p:spPr>
          <a:xfrm>
            <a:off x="0" y="418769"/>
            <a:ext cx="4200525" cy="1009846"/>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В комплекс Белгородской черты входили города-крепости, инженерные сооружения и естественные природные препятствия.</a:t>
            </a:r>
          </a:p>
        </p:txBody>
      </p:sp>
    </p:spTree>
    <p:extLst>
      <p:ext uri="{BB962C8B-B14F-4D97-AF65-F5344CB8AC3E}">
        <p14:creationId xmlns:p14="http://schemas.microsoft.com/office/powerpoint/2010/main" val="393343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5095" y="1647976"/>
            <a:ext cx="7356406" cy="430887"/>
          </a:xfrm>
          <a:prstGeom prst="rect">
            <a:avLst/>
          </a:prstGeom>
          <a:noFill/>
        </p:spPr>
        <p:txBody>
          <a:bodyPr wrap="square" lIns="0" tIns="0" rIns="0" bIns="0" rtlCol="0">
            <a:spAutoFit/>
          </a:bodyPr>
          <a:lstStyle/>
          <a:p>
            <a:pPr algn="ctr" defTabSz="685749"/>
            <a:r>
              <a:rPr lang="ru-RU" sz="2800" dirty="0">
                <a:solidFill>
                  <a:srgbClr val="4E361E"/>
                </a:solidFill>
                <a:latin typeface="Merriweather"/>
                <a:ea typeface="Theano Didot" panose="02060603060706020203" pitchFamily="18" charset="0"/>
              </a:rPr>
              <a:t>Законодательство</a:t>
            </a:r>
          </a:p>
        </p:txBody>
      </p:sp>
      <p:sp>
        <p:nvSpPr>
          <p:cNvPr id="15" name="TextBox 14"/>
          <p:cNvSpPr txBox="1"/>
          <p:nvPr/>
        </p:nvSpPr>
        <p:spPr>
          <a:xfrm>
            <a:off x="358777" y="2595527"/>
            <a:ext cx="2557463"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sp>
        <p:nvSpPr>
          <p:cNvPr id="17" name="TextBox 16"/>
          <p:cNvSpPr txBox="1"/>
          <p:nvPr/>
        </p:nvSpPr>
        <p:spPr>
          <a:xfrm>
            <a:off x="3276602" y="2595527"/>
            <a:ext cx="2555875"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574129"/>
              </a:solidFill>
              <a:ea typeface="Roboto" panose="02000000000000000000" pitchFamily="2" charset="0"/>
              <a:cs typeface="Roboto" panose="02000000000000000000" pitchFamily="2" charset="0"/>
            </a:endParaRPr>
          </a:p>
        </p:txBody>
      </p:sp>
      <p:sp>
        <p:nvSpPr>
          <p:cNvPr id="18" name="TextBox 17"/>
          <p:cNvSpPr txBox="1"/>
          <p:nvPr/>
        </p:nvSpPr>
        <p:spPr>
          <a:xfrm>
            <a:off x="6227763" y="2595527"/>
            <a:ext cx="2557462" cy="900000"/>
          </a:xfrm>
          <a:prstGeom prst="roundRect">
            <a:avLst/>
          </a:prstGeom>
          <a:noFill/>
          <a:ln w="15875">
            <a:solidFill>
              <a:srgbClr val="C61648">
                <a:alpha val="75000"/>
              </a:srgbClr>
            </a:solidFill>
          </a:ln>
        </p:spPr>
        <p:txBody>
          <a:bodyPr wrap="square" rtlCol="0" anchor="ctr" anchorCtr="0">
            <a:noAutofit/>
          </a:bodyPr>
          <a:lstStyle/>
          <a:p>
            <a:pPr algn="ctr" defTabSz="685749"/>
            <a:endParaRPr lang="ru-RU" sz="1403" dirty="0">
              <a:solidFill>
                <a:srgbClr val="4E361E"/>
              </a:solidFill>
              <a:ea typeface="Roboto" panose="02000000000000000000" pitchFamily="2" charset="0"/>
              <a:cs typeface="Roboto" panose="02000000000000000000" pitchFamily="2" charset="0"/>
            </a:endParaRPr>
          </a:p>
        </p:txBody>
      </p:sp>
      <p:cxnSp>
        <p:nvCxnSpPr>
          <p:cNvPr id="4" name="Прямая со стрелкой 3"/>
          <p:cNvCxnSpPr/>
          <p:nvPr/>
        </p:nvCxnSpPr>
        <p:spPr>
          <a:xfrm>
            <a:off x="3009902"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934077" y="3045527"/>
            <a:ext cx="180975" cy="0"/>
          </a:xfrm>
          <a:prstGeom prst="straightConnector1">
            <a:avLst/>
          </a:prstGeom>
          <a:ln w="31750" cap="rnd">
            <a:solidFill>
              <a:srgbClr val="C61648"/>
            </a:solidFill>
            <a:roun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0198" y="2566660"/>
            <a:ext cx="2389523" cy="954107"/>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Преодоление последствий Смуты привело к увеличению количества законов</a:t>
            </a:r>
          </a:p>
        </p:txBody>
      </p:sp>
      <p:sp>
        <p:nvSpPr>
          <p:cNvPr id="10" name="TextBox 9"/>
          <p:cNvSpPr txBox="1"/>
          <p:nvPr/>
        </p:nvSpPr>
        <p:spPr>
          <a:xfrm>
            <a:off x="3339112" y="2674381"/>
            <a:ext cx="2445839" cy="738664"/>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Они обретали силу только после получения согласия царя и Боярской думы</a:t>
            </a:r>
          </a:p>
        </p:txBody>
      </p:sp>
      <p:sp>
        <p:nvSpPr>
          <p:cNvPr id="11" name="TextBox 10"/>
          <p:cNvSpPr txBox="1"/>
          <p:nvPr/>
        </p:nvSpPr>
        <p:spPr>
          <a:xfrm>
            <a:off x="6192839" y="2566660"/>
            <a:ext cx="2635627" cy="954107"/>
          </a:xfrm>
          <a:prstGeom prst="rect">
            <a:avLst/>
          </a:prstGeom>
          <a:noFill/>
        </p:spPr>
        <p:txBody>
          <a:bodyPr wrap="square" rtlCol="0">
            <a:spAutoFit/>
          </a:bodyPr>
          <a:lstStyle/>
          <a:p>
            <a:pPr algn="ctr" defTabSz="685766"/>
            <a:r>
              <a:rPr lang="ru-RU" sz="1400" dirty="0">
                <a:solidFill>
                  <a:srgbClr val="574129"/>
                </a:solidFill>
                <a:ea typeface="Roboto" panose="02000000000000000000" pitchFamily="2" charset="0"/>
                <a:cs typeface="Roboto" panose="02000000000000000000" pitchFamily="2" charset="0"/>
              </a:rPr>
              <a:t>Особо важные проекты законов проходили утверждение </a:t>
            </a:r>
          </a:p>
          <a:p>
            <a:pPr algn="ctr" defTabSz="685766"/>
            <a:r>
              <a:rPr lang="ru-RU" sz="1400" dirty="0">
                <a:solidFill>
                  <a:srgbClr val="574129"/>
                </a:solidFill>
                <a:ea typeface="Roboto" panose="02000000000000000000" pitchFamily="2" charset="0"/>
                <a:cs typeface="Roboto" panose="02000000000000000000" pitchFamily="2" charset="0"/>
              </a:rPr>
              <a:t>на Земском соборе</a:t>
            </a:r>
          </a:p>
        </p:txBody>
      </p:sp>
    </p:spTree>
    <p:extLst>
      <p:ext uri="{BB962C8B-B14F-4D97-AF65-F5344CB8AC3E}">
        <p14:creationId xmlns:p14="http://schemas.microsoft.com/office/powerpoint/2010/main" val="247646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86000"/>
          </a:stretch>
        </a:blipFill>
        <a:effectLst/>
      </p:bgPr>
    </p:bg>
    <p:spTree>
      <p:nvGrpSpPr>
        <p:cNvPr id="1" name=""/>
        <p:cNvGrpSpPr/>
        <p:nvPr/>
      </p:nvGrpSpPr>
      <p:grpSpPr>
        <a:xfrm>
          <a:off x="0" y="0"/>
          <a:ext cx="0" cy="0"/>
          <a:chOff x="0" y="0"/>
          <a:chExt cx="0" cy="0"/>
        </a:xfrm>
      </p:grpSpPr>
      <p:sp>
        <p:nvSpPr>
          <p:cNvPr id="5" name="Овал 4"/>
          <p:cNvSpPr/>
          <p:nvPr/>
        </p:nvSpPr>
        <p:spPr>
          <a:xfrm>
            <a:off x="7080945" y="418769"/>
            <a:ext cx="1800000" cy="1800000"/>
          </a:xfrm>
          <a:prstGeom prst="ellipse">
            <a:avLst/>
          </a:prstGeom>
          <a:solidFill>
            <a:srgbClr val="FFDC5A">
              <a:alpha val="9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66"/>
            <a:r>
              <a:rPr lang="ru-RU" sz="1200" dirty="0">
                <a:solidFill>
                  <a:prstClr val="black"/>
                </a:solidFill>
                <a:ea typeface="Theano Didot" panose="02060603060706020203" pitchFamily="18" charset="0"/>
              </a:rPr>
              <a:t>Никита Одоевский</a:t>
            </a:r>
          </a:p>
        </p:txBody>
      </p:sp>
      <p:sp>
        <p:nvSpPr>
          <p:cNvPr id="4" name="TextBox 3"/>
          <p:cNvSpPr txBox="1"/>
          <p:nvPr/>
        </p:nvSpPr>
        <p:spPr>
          <a:xfrm>
            <a:off x="0" y="3938146"/>
            <a:ext cx="3317357"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Рост числа законов требовал </a:t>
            </a:r>
          </a:p>
          <a:p>
            <a:pPr defTabSz="685783"/>
            <a:r>
              <a:rPr lang="ru-RU" sz="1400" dirty="0">
                <a:solidFill>
                  <a:prstClr val="white"/>
                </a:solidFill>
              </a:rPr>
              <a:t>их упорядочения в единый свод.</a:t>
            </a:r>
          </a:p>
        </p:txBody>
      </p:sp>
    </p:spTree>
    <p:extLst>
      <p:ext uri="{BB962C8B-B14F-4D97-AF65-F5344CB8AC3E}">
        <p14:creationId xmlns:p14="http://schemas.microsoft.com/office/powerpoint/2010/main" val="4920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p:cNvSpPr txBox="1"/>
          <p:nvPr/>
        </p:nvSpPr>
        <p:spPr>
          <a:xfrm>
            <a:off x="358775" y="425184"/>
            <a:ext cx="3375924" cy="430887"/>
          </a:xfrm>
          <a:prstGeom prst="rect">
            <a:avLst/>
          </a:prstGeom>
          <a:noFill/>
        </p:spPr>
        <p:txBody>
          <a:bodyPr wrap="none" lIns="0" tIns="0" rIns="0" bIns="0" rtlCol="0">
            <a:spAutoFit/>
          </a:bodyPr>
          <a:lstStyle/>
          <a:p>
            <a:pPr defTabSz="685783"/>
            <a:r>
              <a:rPr lang="ru-RU" sz="2800" dirty="0">
                <a:solidFill>
                  <a:srgbClr val="FFDC5A"/>
                </a:solidFill>
                <a:latin typeface="Merriweather"/>
                <a:ea typeface="Theano Didot" panose="02060603060706020203" pitchFamily="18" charset="0"/>
              </a:rPr>
              <a:t>Вопросы занятия</a:t>
            </a:r>
          </a:p>
        </p:txBody>
      </p:sp>
      <p:sp>
        <p:nvSpPr>
          <p:cNvPr id="12" name="TextBox 11"/>
          <p:cNvSpPr txBox="1"/>
          <p:nvPr/>
        </p:nvSpPr>
        <p:spPr>
          <a:xfrm>
            <a:off x="975927" y="1074213"/>
            <a:ext cx="4223394" cy="553998"/>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Первые цари из династии Романовых.</a:t>
            </a:r>
          </a:p>
        </p:txBody>
      </p:sp>
      <p:sp>
        <p:nvSpPr>
          <p:cNvPr id="13" name="Овал 12"/>
          <p:cNvSpPr/>
          <p:nvPr/>
        </p:nvSpPr>
        <p:spPr>
          <a:xfrm>
            <a:off x="358775" y="1081212"/>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1</a:t>
            </a:r>
          </a:p>
        </p:txBody>
      </p:sp>
      <p:sp>
        <p:nvSpPr>
          <p:cNvPr id="14" name="Овал 13"/>
          <p:cNvSpPr/>
          <p:nvPr/>
        </p:nvSpPr>
        <p:spPr>
          <a:xfrm>
            <a:off x="358775" y="1868006"/>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2</a:t>
            </a:r>
          </a:p>
        </p:txBody>
      </p:sp>
      <p:sp>
        <p:nvSpPr>
          <p:cNvPr id="17" name="TextBox 16"/>
          <p:cNvSpPr txBox="1"/>
          <p:nvPr/>
        </p:nvSpPr>
        <p:spPr>
          <a:xfrm>
            <a:off x="975927" y="2004157"/>
            <a:ext cx="4659327" cy="276999"/>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Земские соборы и Боярская дума.</a:t>
            </a:r>
          </a:p>
        </p:txBody>
      </p:sp>
      <p:sp>
        <p:nvSpPr>
          <p:cNvPr id="9" name="Овал 8"/>
          <p:cNvSpPr/>
          <p:nvPr/>
        </p:nvSpPr>
        <p:spPr>
          <a:xfrm>
            <a:off x="358775" y="2653643"/>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3</a:t>
            </a:r>
          </a:p>
        </p:txBody>
      </p:sp>
      <p:sp>
        <p:nvSpPr>
          <p:cNvPr id="11" name="Овал 10"/>
          <p:cNvSpPr/>
          <p:nvPr/>
        </p:nvSpPr>
        <p:spPr>
          <a:xfrm>
            <a:off x="358775" y="3439280"/>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4</a:t>
            </a:r>
          </a:p>
        </p:txBody>
      </p:sp>
      <p:sp>
        <p:nvSpPr>
          <p:cNvPr id="18" name="TextBox 17"/>
          <p:cNvSpPr txBox="1"/>
          <p:nvPr/>
        </p:nvSpPr>
        <p:spPr>
          <a:xfrm>
            <a:off x="975927" y="2648247"/>
            <a:ext cx="3404687" cy="553998"/>
          </a:xfrm>
          <a:prstGeom prst="rect">
            <a:avLst/>
          </a:prstGeom>
          <a:noFill/>
        </p:spPr>
        <p:txBody>
          <a:bodyPr wrap="square" lIns="180000" tIns="0" rIns="0" bIns="0" rtlCol="0">
            <a:spAutoFit/>
          </a:bodyPr>
          <a:lstStyle/>
          <a:p>
            <a:pPr defTabSz="685766"/>
            <a:r>
              <a:rPr lang="ru-RU" sz="1800" dirty="0">
                <a:solidFill>
                  <a:prstClr val="white"/>
                </a:solidFill>
                <a:latin typeface="Merriweather"/>
              </a:rPr>
              <a:t>Развитие приказов </a:t>
            </a:r>
          </a:p>
          <a:p>
            <a:pPr defTabSz="685766"/>
            <a:r>
              <a:rPr lang="ru-RU" sz="1800" dirty="0">
                <a:solidFill>
                  <a:prstClr val="white"/>
                </a:solidFill>
                <a:latin typeface="Merriweather"/>
              </a:rPr>
              <a:t>и местного управления.</a:t>
            </a:r>
          </a:p>
        </p:txBody>
      </p:sp>
      <p:sp>
        <p:nvSpPr>
          <p:cNvPr id="19" name="TextBox 18"/>
          <p:cNvSpPr txBox="1"/>
          <p:nvPr/>
        </p:nvSpPr>
        <p:spPr>
          <a:xfrm>
            <a:off x="975927" y="3573828"/>
            <a:ext cx="2469022" cy="276999"/>
          </a:xfrm>
          <a:prstGeom prst="rect">
            <a:avLst/>
          </a:prstGeom>
          <a:noFill/>
        </p:spPr>
        <p:txBody>
          <a:bodyPr wrap="square" lIns="180000" tIns="0" rIns="0" bIns="0" rtlCol="0">
            <a:spAutoFit/>
          </a:bodyPr>
          <a:lstStyle/>
          <a:p>
            <a:pPr defTabSz="685766"/>
            <a:r>
              <a:rPr lang="ru-RU" sz="1800" dirty="0">
                <a:solidFill>
                  <a:prstClr val="white"/>
                </a:solidFill>
                <a:latin typeface="Merriweather"/>
              </a:rPr>
              <a:t>Реформа армии.</a:t>
            </a:r>
          </a:p>
        </p:txBody>
      </p:sp>
      <p:sp>
        <p:nvSpPr>
          <p:cNvPr id="15" name="Овал 14"/>
          <p:cNvSpPr/>
          <p:nvPr/>
        </p:nvSpPr>
        <p:spPr>
          <a:xfrm>
            <a:off x="358775" y="422491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5</a:t>
            </a:r>
          </a:p>
        </p:txBody>
      </p:sp>
      <p:sp>
        <p:nvSpPr>
          <p:cNvPr id="20" name="TextBox 19"/>
          <p:cNvSpPr txBox="1"/>
          <p:nvPr/>
        </p:nvSpPr>
        <p:spPr>
          <a:xfrm>
            <a:off x="975927" y="4356417"/>
            <a:ext cx="3957580" cy="276999"/>
          </a:xfrm>
          <a:prstGeom prst="rect">
            <a:avLst/>
          </a:prstGeom>
          <a:noFill/>
        </p:spPr>
        <p:txBody>
          <a:bodyPr wrap="square" lIns="180000" tIns="0" rIns="0" bIns="0" rtlCol="0">
            <a:spAutoFit/>
          </a:bodyPr>
          <a:lstStyle/>
          <a:p>
            <a:pPr defTabSz="685766"/>
            <a:r>
              <a:rPr lang="ru-RU" sz="1800" dirty="0">
                <a:solidFill>
                  <a:prstClr val="white"/>
                </a:solidFill>
                <a:latin typeface="Merriweather"/>
              </a:rPr>
              <a:t>Соборное уложение 1649 года.</a:t>
            </a:r>
          </a:p>
        </p:txBody>
      </p:sp>
    </p:spTree>
    <p:extLst>
      <p:ext uri="{BB962C8B-B14F-4D97-AF65-F5344CB8AC3E}">
        <p14:creationId xmlns:p14="http://schemas.microsoft.com/office/powerpoint/2010/main" val="281942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p:bldP spid="9" grpId="0" animBg="1"/>
      <p:bldP spid="11" grpId="0" animBg="1"/>
      <p:bldP spid="18" grpId="0"/>
      <p:bldP spid="19" grpId="0"/>
      <p:bldP spid="15" grpId="0" animBg="1"/>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8000" r="-4000" b="-74000"/>
          </a:stretch>
        </a:blipFill>
        <a:effectLst/>
      </p:bgPr>
    </p:bg>
    <p:spTree>
      <p:nvGrpSpPr>
        <p:cNvPr id="1" name=""/>
        <p:cNvGrpSpPr/>
        <p:nvPr/>
      </p:nvGrpSpPr>
      <p:grpSpPr>
        <a:xfrm>
          <a:off x="0" y="0"/>
          <a:ext cx="0" cy="0"/>
          <a:chOff x="0" y="0"/>
          <a:chExt cx="0" cy="0"/>
        </a:xfrm>
      </p:grpSpPr>
      <p:sp>
        <p:nvSpPr>
          <p:cNvPr id="4" name="TextBox 3"/>
          <p:cNvSpPr txBox="1"/>
          <p:nvPr/>
        </p:nvSpPr>
        <p:spPr>
          <a:xfrm>
            <a:off x="0" y="418769"/>
            <a:ext cx="3264195" cy="1009846"/>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В январе 1649 года Земский собор утвердил свод законов – Соборное уложение.</a:t>
            </a:r>
          </a:p>
        </p:txBody>
      </p:sp>
    </p:spTree>
    <p:extLst>
      <p:ext uri="{BB962C8B-B14F-4D97-AF65-F5344CB8AC3E}">
        <p14:creationId xmlns:p14="http://schemas.microsoft.com/office/powerpoint/2010/main" val="14643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Box 27"/>
          <p:cNvSpPr txBox="1"/>
          <p:nvPr/>
        </p:nvSpPr>
        <p:spPr>
          <a:xfrm>
            <a:off x="358776" y="395076"/>
            <a:ext cx="5691150" cy="430887"/>
          </a:xfrm>
          <a:prstGeom prst="rect">
            <a:avLst/>
          </a:prstGeom>
          <a:noFill/>
        </p:spPr>
        <p:txBody>
          <a:bodyPr wrap="square" lIns="0" tIns="0" rIns="0" bIns="0" rtlCol="0">
            <a:spAutoFit/>
          </a:bodyPr>
          <a:lstStyle/>
          <a:p>
            <a:pPr defTabSz="685749"/>
            <a:r>
              <a:rPr lang="ru-RU" sz="2800" dirty="0">
                <a:solidFill>
                  <a:srgbClr val="FFDC5A"/>
                </a:solidFill>
                <a:latin typeface="Merriweather"/>
                <a:ea typeface="Theano Didot" panose="02060603060706020203" pitchFamily="18" charset="0"/>
              </a:rPr>
              <a:t>Соборное уложение 1649 года</a:t>
            </a:r>
            <a:endParaRPr lang="en-US" sz="2800" dirty="0">
              <a:solidFill>
                <a:srgbClr val="FFDC5A"/>
              </a:solidFill>
              <a:latin typeface="Merriweather"/>
              <a:ea typeface="Theano Didot" panose="02060603060706020203" pitchFamily="18" charset="0"/>
            </a:endParaRPr>
          </a:p>
        </p:txBody>
      </p:sp>
      <p:sp>
        <p:nvSpPr>
          <p:cNvPr id="11" name="TextBox 10"/>
          <p:cNvSpPr txBox="1"/>
          <p:nvPr/>
        </p:nvSpPr>
        <p:spPr>
          <a:xfrm>
            <a:off x="1253599" y="1171897"/>
            <a:ext cx="3630128"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Отменены налоговые льготы для «белых слобод».</a:t>
            </a:r>
          </a:p>
        </p:txBody>
      </p:sp>
      <p:sp>
        <p:nvSpPr>
          <p:cNvPr id="12" name="Овал 11"/>
          <p:cNvSpPr/>
          <p:nvPr/>
        </p:nvSpPr>
        <p:spPr>
          <a:xfrm>
            <a:off x="358776" y="1159557"/>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1</a:t>
            </a:r>
          </a:p>
        </p:txBody>
      </p:sp>
      <p:sp>
        <p:nvSpPr>
          <p:cNvPr id="13" name="Овал 12"/>
          <p:cNvSpPr/>
          <p:nvPr/>
        </p:nvSpPr>
        <p:spPr>
          <a:xfrm>
            <a:off x="356800" y="2174731"/>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2</a:t>
            </a:r>
          </a:p>
        </p:txBody>
      </p:sp>
      <p:sp>
        <p:nvSpPr>
          <p:cNvPr id="14" name="TextBox 13"/>
          <p:cNvSpPr txBox="1"/>
          <p:nvPr/>
        </p:nvSpPr>
        <p:spPr>
          <a:xfrm>
            <a:off x="1253599" y="2167732"/>
            <a:ext cx="3630128"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Ликвидированы некоторые привилегии церкви.</a:t>
            </a:r>
          </a:p>
        </p:txBody>
      </p:sp>
      <p:sp>
        <p:nvSpPr>
          <p:cNvPr id="15" name="Овал 14"/>
          <p:cNvSpPr/>
          <p:nvPr/>
        </p:nvSpPr>
        <p:spPr>
          <a:xfrm>
            <a:off x="356800" y="3189905"/>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3</a:t>
            </a:r>
          </a:p>
        </p:txBody>
      </p:sp>
      <p:sp>
        <p:nvSpPr>
          <p:cNvPr id="17" name="TextBox 16"/>
          <p:cNvSpPr txBox="1"/>
          <p:nvPr/>
        </p:nvSpPr>
        <p:spPr>
          <a:xfrm>
            <a:off x="1253599" y="3189905"/>
            <a:ext cx="3328792"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Создан Монастырский приказ.</a:t>
            </a:r>
          </a:p>
        </p:txBody>
      </p:sp>
      <p:sp>
        <p:nvSpPr>
          <p:cNvPr id="18" name="Овал 17"/>
          <p:cNvSpPr/>
          <p:nvPr/>
        </p:nvSpPr>
        <p:spPr>
          <a:xfrm>
            <a:off x="356800" y="4205079"/>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49"/>
            <a:r>
              <a:rPr lang="ru-RU" sz="1800" dirty="0">
                <a:solidFill>
                  <a:prstClr val="black"/>
                </a:solidFill>
                <a:latin typeface="Merriweather"/>
              </a:rPr>
              <a:t>4</a:t>
            </a:r>
          </a:p>
        </p:txBody>
      </p:sp>
      <p:sp>
        <p:nvSpPr>
          <p:cNvPr id="19" name="TextBox 18"/>
          <p:cNvSpPr txBox="1"/>
          <p:nvPr/>
        </p:nvSpPr>
        <p:spPr>
          <a:xfrm>
            <a:off x="1253599" y="4198080"/>
            <a:ext cx="3328792" cy="553998"/>
          </a:xfrm>
          <a:prstGeom prst="rect">
            <a:avLst/>
          </a:prstGeom>
          <a:noFill/>
        </p:spPr>
        <p:txBody>
          <a:bodyPr wrap="square" lIns="0" tIns="0" rIns="0" bIns="0" rtlCol="0">
            <a:spAutoFit/>
          </a:bodyPr>
          <a:lstStyle/>
          <a:p>
            <a:pPr defTabSz="685749"/>
            <a:r>
              <a:rPr lang="ru-RU" sz="1800" dirty="0">
                <a:solidFill>
                  <a:prstClr val="white"/>
                </a:solidFill>
                <a:latin typeface="Merriweather"/>
              </a:rPr>
              <a:t>Установлен бессрочный розыск беглых крестьян.</a:t>
            </a:r>
          </a:p>
        </p:txBody>
      </p:sp>
      <p:pic>
        <p:nvPicPr>
          <p:cNvPr id="2050" name="Picture 2" descr="Изда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919" y="1159557"/>
            <a:ext cx="2397700" cy="344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1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animBg="1"/>
      <p:bldP spid="17" grpId="0"/>
      <p:bldP spid="18" grpId="0" animBg="1"/>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2923A9-29E7-5E41-9575-1B6C0BA96671}"/>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D49B854D-0058-AE45-87CA-A6E4507FE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00" t="13822" r="3924" b="6092"/>
          <a:stretch/>
        </p:blipFill>
        <p:spPr>
          <a:xfrm>
            <a:off x="0" y="0"/>
            <a:ext cx="9144000" cy="5143500"/>
          </a:xfrm>
        </p:spPr>
      </p:pic>
    </p:spTree>
    <p:extLst>
      <p:ext uri="{BB962C8B-B14F-4D97-AF65-F5344CB8AC3E}">
        <p14:creationId xmlns:p14="http://schemas.microsoft.com/office/powerpoint/2010/main" val="3104996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0" y="3733469"/>
            <a:ext cx="3264195" cy="1009846"/>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Соборное уложение исключало возможность злоупотреблений воеводами и чиновниками.</a:t>
            </a:r>
          </a:p>
        </p:txBody>
      </p:sp>
    </p:spTree>
    <p:extLst>
      <p:ext uri="{BB962C8B-B14F-4D97-AF65-F5344CB8AC3E}">
        <p14:creationId xmlns:p14="http://schemas.microsoft.com/office/powerpoint/2010/main" val="24546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p:cNvSpPr txBox="1"/>
          <p:nvPr/>
        </p:nvSpPr>
        <p:spPr>
          <a:xfrm>
            <a:off x="358776" y="372176"/>
            <a:ext cx="4266387" cy="861774"/>
          </a:xfrm>
          <a:prstGeom prst="rect">
            <a:avLst/>
          </a:prstGeom>
          <a:noFill/>
        </p:spPr>
        <p:txBody>
          <a:bodyPr wrap="square" lIns="0" tIns="0" rIns="0" bIns="0" rtlCol="0">
            <a:spAutoFit/>
          </a:bodyPr>
          <a:lstStyle/>
          <a:p>
            <a:pPr defTabSz="685783"/>
            <a:r>
              <a:rPr lang="ru-RU" sz="2800" dirty="0">
                <a:solidFill>
                  <a:srgbClr val="FFDC5A"/>
                </a:solidFill>
                <a:latin typeface="Merriweather"/>
                <a:ea typeface="Theano Didot" panose="02060603060706020203" pitchFamily="18" charset="0"/>
              </a:rPr>
              <a:t>Россия при первых Романовых</a:t>
            </a:r>
          </a:p>
        </p:txBody>
      </p:sp>
      <p:sp>
        <p:nvSpPr>
          <p:cNvPr id="12" name="TextBox 11"/>
          <p:cNvSpPr txBox="1"/>
          <p:nvPr/>
        </p:nvSpPr>
        <p:spPr>
          <a:xfrm>
            <a:off x="898773" y="1625028"/>
            <a:ext cx="4704585" cy="1107996"/>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В </a:t>
            </a:r>
            <a:r>
              <a:rPr lang="en-US" sz="1800" dirty="0">
                <a:solidFill>
                  <a:prstClr val="white"/>
                </a:solidFill>
                <a:latin typeface="Merriweather"/>
              </a:rPr>
              <a:t>XVII</a:t>
            </a:r>
            <a:r>
              <a:rPr lang="ru-RU" sz="1800" dirty="0">
                <a:solidFill>
                  <a:prstClr val="white"/>
                </a:solidFill>
                <a:latin typeface="Merriweather"/>
              </a:rPr>
              <a:t> веке происходило усиление самодержавной власти, опиравшейся на государственный аппарат и армию.</a:t>
            </a:r>
          </a:p>
        </p:txBody>
      </p:sp>
      <p:sp>
        <p:nvSpPr>
          <p:cNvPr id="13" name="Овал 12"/>
          <p:cNvSpPr/>
          <p:nvPr/>
        </p:nvSpPr>
        <p:spPr>
          <a:xfrm>
            <a:off x="358775" y="1909026"/>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1</a:t>
            </a:r>
          </a:p>
        </p:txBody>
      </p:sp>
      <p:sp>
        <p:nvSpPr>
          <p:cNvPr id="14" name="Овал 13"/>
          <p:cNvSpPr/>
          <p:nvPr/>
        </p:nvSpPr>
        <p:spPr>
          <a:xfrm>
            <a:off x="358773" y="3563250"/>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2</a:t>
            </a:r>
          </a:p>
        </p:txBody>
      </p:sp>
      <p:sp>
        <p:nvSpPr>
          <p:cNvPr id="17" name="TextBox 16"/>
          <p:cNvSpPr txBox="1"/>
          <p:nvPr/>
        </p:nvSpPr>
        <p:spPr>
          <a:xfrm>
            <a:off x="898773" y="3556251"/>
            <a:ext cx="4404564" cy="553998"/>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Произошло окончательное оформление крепостного права.</a:t>
            </a:r>
          </a:p>
        </p:txBody>
      </p:sp>
    </p:spTree>
    <p:extLst>
      <p:ext uri="{BB962C8B-B14F-4D97-AF65-F5344CB8AC3E}">
        <p14:creationId xmlns:p14="http://schemas.microsoft.com/office/powerpoint/2010/main" val="248448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p:cNvSpPr txBox="1"/>
          <p:nvPr/>
        </p:nvSpPr>
        <p:spPr>
          <a:xfrm>
            <a:off x="358776" y="372176"/>
            <a:ext cx="4266387" cy="861774"/>
          </a:xfrm>
          <a:prstGeom prst="rect">
            <a:avLst/>
          </a:prstGeom>
          <a:noFill/>
        </p:spPr>
        <p:txBody>
          <a:bodyPr wrap="square" lIns="0" tIns="0" rIns="0" bIns="0" rtlCol="0">
            <a:spAutoFit/>
          </a:bodyPr>
          <a:lstStyle/>
          <a:p>
            <a:pPr defTabSz="685783"/>
            <a:r>
              <a:rPr lang="ru-RU" sz="2800" dirty="0">
                <a:solidFill>
                  <a:srgbClr val="FFDC5A"/>
                </a:solidFill>
                <a:latin typeface="Merriweather"/>
                <a:ea typeface="Theano Didot" panose="02060603060706020203" pitchFamily="18" charset="0"/>
              </a:rPr>
              <a:t>Россия при первых Романовых</a:t>
            </a:r>
          </a:p>
        </p:txBody>
      </p:sp>
      <p:sp>
        <p:nvSpPr>
          <p:cNvPr id="12" name="TextBox 11"/>
          <p:cNvSpPr txBox="1"/>
          <p:nvPr/>
        </p:nvSpPr>
        <p:spPr>
          <a:xfrm>
            <a:off x="898773" y="1902027"/>
            <a:ext cx="4704585" cy="553998"/>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Была сформирована армия, созданная по европейскому образцу.</a:t>
            </a:r>
          </a:p>
        </p:txBody>
      </p:sp>
      <p:sp>
        <p:nvSpPr>
          <p:cNvPr id="13" name="Овал 12"/>
          <p:cNvSpPr/>
          <p:nvPr/>
        </p:nvSpPr>
        <p:spPr>
          <a:xfrm>
            <a:off x="358775" y="1909026"/>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3</a:t>
            </a:r>
          </a:p>
        </p:txBody>
      </p:sp>
      <p:sp>
        <p:nvSpPr>
          <p:cNvPr id="14" name="Овал 13"/>
          <p:cNvSpPr/>
          <p:nvPr/>
        </p:nvSpPr>
        <p:spPr>
          <a:xfrm>
            <a:off x="358773" y="3563250"/>
            <a:ext cx="540000" cy="540000"/>
          </a:xfrm>
          <a:prstGeom prst="ellipse">
            <a:avLst/>
          </a:prstGeom>
          <a:solidFill>
            <a:srgbClr val="FFDC5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5766"/>
            <a:r>
              <a:rPr lang="ru-RU" sz="1800" dirty="0">
                <a:solidFill>
                  <a:prstClr val="black"/>
                </a:solidFill>
                <a:latin typeface="Merriweather"/>
              </a:rPr>
              <a:t>4</a:t>
            </a:r>
          </a:p>
        </p:txBody>
      </p:sp>
      <p:sp>
        <p:nvSpPr>
          <p:cNvPr id="17" name="TextBox 16"/>
          <p:cNvSpPr txBox="1"/>
          <p:nvPr/>
        </p:nvSpPr>
        <p:spPr>
          <a:xfrm>
            <a:off x="898773" y="3417751"/>
            <a:ext cx="4991664" cy="830997"/>
          </a:xfrm>
          <a:prstGeom prst="rect">
            <a:avLst/>
          </a:prstGeom>
          <a:noFill/>
        </p:spPr>
        <p:txBody>
          <a:bodyPr wrap="square" lIns="180000" tIns="0" rIns="0" bIns="0" rtlCol="0">
            <a:spAutoFit/>
          </a:bodyPr>
          <a:lstStyle/>
          <a:p>
            <a:pPr defTabSz="685766"/>
            <a:r>
              <a:rPr lang="ru-RU" sz="1800" dirty="0">
                <a:solidFill>
                  <a:prstClr val="white"/>
                </a:solidFill>
                <a:latin typeface="Merriweather"/>
              </a:rPr>
              <a:t>В 1649 году утвердили Соборное уложение, ставшее первым печатным памятником русского права.</a:t>
            </a:r>
          </a:p>
        </p:txBody>
      </p:sp>
    </p:spTree>
    <p:extLst>
      <p:ext uri="{BB962C8B-B14F-4D97-AF65-F5344CB8AC3E}">
        <p14:creationId xmlns:p14="http://schemas.microsoft.com/office/powerpoint/2010/main" val="14793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26000"/>
          </a:stretch>
        </a:blipFill>
        <a:effectLst/>
      </p:bgPr>
    </p:bg>
    <p:spTree>
      <p:nvGrpSpPr>
        <p:cNvPr id="1" name=""/>
        <p:cNvGrpSpPr/>
        <p:nvPr/>
      </p:nvGrpSpPr>
      <p:grpSpPr>
        <a:xfrm>
          <a:off x="0" y="0"/>
          <a:ext cx="0" cy="0"/>
          <a:chOff x="0" y="0"/>
          <a:chExt cx="0" cy="0"/>
        </a:xfrm>
      </p:grpSpPr>
      <p:sp>
        <p:nvSpPr>
          <p:cNvPr id="4" name="TextBox 3"/>
          <p:cNvSpPr txBox="1"/>
          <p:nvPr/>
        </p:nvSpPr>
        <p:spPr>
          <a:xfrm>
            <a:off x="-1" y="3948779"/>
            <a:ext cx="3678865" cy="794403"/>
          </a:xfrm>
          <a:prstGeom prst="rect">
            <a:avLst/>
          </a:prstGeom>
          <a:solidFill>
            <a:srgbClr val="C61648">
              <a:alpha val="95000"/>
            </a:srgbClr>
          </a:solidFill>
        </p:spPr>
        <p:txBody>
          <a:bodyPr wrap="square" lIns="360000" tIns="180000" rIns="180000" bIns="180000" rtlCol="0">
            <a:spAutoFit/>
          </a:bodyPr>
          <a:lstStyle/>
          <a:p>
            <a:pPr defTabSz="685783"/>
            <a:r>
              <a:rPr lang="ru-RU" sz="1400" dirty="0">
                <a:solidFill>
                  <a:prstClr val="white"/>
                </a:solidFill>
              </a:rPr>
              <a:t>Первым государем из династии Романовых был Михаил Фёдорович.</a:t>
            </a:r>
          </a:p>
        </p:txBody>
      </p:sp>
    </p:spTree>
    <p:extLst>
      <p:ext uri="{BB962C8B-B14F-4D97-AF65-F5344CB8AC3E}">
        <p14:creationId xmlns:p14="http://schemas.microsoft.com/office/powerpoint/2010/main" val="365967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http://upload.wikimedia.org/wikipedia/commons/thumb/f/fe/Tsar_Mikhail_I_-cropped.JPG/150px-Tsar_Mikhail_I_-cropped.JPG"/>
          <p:cNvPicPr>
            <a:picLocks noChangeAspect="1" noChangeArrowheads="1"/>
          </p:cNvPicPr>
          <p:nvPr/>
        </p:nvPicPr>
        <p:blipFill>
          <a:blip r:embed="rId3" cstate="print">
            <a:lum bright="10000"/>
          </a:blip>
          <a:srcRect/>
          <a:stretch>
            <a:fillRect/>
          </a:stretch>
        </p:blipFill>
        <p:spPr bwMode="auto">
          <a:xfrm>
            <a:off x="5886450" y="697008"/>
            <a:ext cx="1326468" cy="1874743"/>
          </a:xfrm>
          <a:prstGeom prst="rect">
            <a:avLst/>
          </a:prstGeom>
          <a:ln>
            <a:noFill/>
          </a:ln>
          <a:effectLst>
            <a:softEdge rad="112500"/>
          </a:effectLst>
        </p:spPr>
      </p:pic>
    </p:spTree>
    <p:extLst>
      <p:ext uri="{BB962C8B-B14F-4D97-AF65-F5344CB8AC3E}">
        <p14:creationId xmlns:p14="http://schemas.microsoft.com/office/powerpoint/2010/main" val="72798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BJ">
      <a:majorFont>
        <a:latin typeface="Merriweather"/>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deouroki_fonts3">
      <a:majorFont>
        <a:latin typeface="Kolyada-Medium"/>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BJ">
      <a:majorFont>
        <a:latin typeface="Merriweather"/>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8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BJ">
      <a:majorFont>
        <a:latin typeface="Merriweather"/>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2300</TotalTime>
  <Words>1747</Words>
  <Application>Microsoft Office PowerPoint</Application>
  <PresentationFormat>Экран (16:9)</PresentationFormat>
  <Paragraphs>390</Paragraphs>
  <Slides>75</Slides>
  <Notes>63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4</vt:i4>
      </vt:variant>
      <vt:variant>
        <vt:lpstr>Заголовки слайдов</vt:lpstr>
      </vt:variant>
      <vt:variant>
        <vt:i4>75</vt:i4>
      </vt:variant>
    </vt:vector>
  </HeadingPairs>
  <TitlesOfParts>
    <vt:vector size="87" baseType="lpstr">
      <vt:lpstr>Arial</vt:lpstr>
      <vt:lpstr>Times New Roman</vt:lpstr>
      <vt:lpstr>Tahoma</vt:lpstr>
      <vt:lpstr>Calibri</vt:lpstr>
      <vt:lpstr>Merriweather</vt:lpstr>
      <vt:lpstr>YS Text</vt:lpstr>
      <vt:lpstr>Roboto</vt:lpstr>
      <vt:lpstr>Theano Didot</vt:lpstr>
      <vt:lpstr>1_Тема Office</vt:lpstr>
      <vt:lpstr>2_Тема Office</vt:lpstr>
      <vt:lpstr>Тема Office</vt:lpstr>
      <vt:lpstr>8_Тема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ЛАУРА</cp:lastModifiedBy>
  <cp:revision>176</cp:revision>
  <dcterms:created xsi:type="dcterms:W3CDTF">2015-12-14T06:35:07Z</dcterms:created>
  <dcterms:modified xsi:type="dcterms:W3CDTF">2024-01-31T11:40:00Z</dcterms:modified>
</cp:coreProperties>
</file>