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6" r:id="rId30"/>
    <p:sldId id="287" r:id="rId31"/>
    <p:sldId id="288" r:id="rId32"/>
    <p:sldId id="289" r:id="rId33"/>
    <p:sldId id="290" r:id="rId34"/>
    <p:sldId id="291" r:id="rId35"/>
    <p:sldId id="295" r:id="rId36"/>
    <p:sldId id="296" r:id="rId37"/>
    <p:sldId id="297" r:id="rId38"/>
    <p:sldId id="298" r:id="rId39"/>
    <p:sldId id="299" r:id="rId40"/>
    <p:sldId id="294" r:id="rId41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500" y="-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66745C-0FF6-4E94-A3C7-EBBB1EFF84E0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65D671-E319-40AD-83D1-A2C26716E7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6766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001F5F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001F5F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1/30/2024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001F5F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1/30/2024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1/30/2024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70940" y="100329"/>
            <a:ext cx="7402118" cy="16719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rgbClr val="001F5F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21868" y="3029203"/>
            <a:ext cx="7303134" cy="29521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externat.foxford.ru/polezno-znat/mistakes-learning-english" TargetMode="External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s://externat.foxford.ru/polezno-znat/hard-soft-skills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jp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8562" y="214325"/>
            <a:ext cx="8715375" cy="6429375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643888" y="2226640"/>
            <a:ext cx="5787390" cy="29674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ru-RU" sz="4800" spc="-30" dirty="0" smtClean="0"/>
              <a:t>Обновленные</a:t>
            </a:r>
            <a:r>
              <a:rPr sz="4800" spc="-30" dirty="0" smtClean="0"/>
              <a:t> </a:t>
            </a:r>
            <a:r>
              <a:rPr sz="4800" spc="-20" dirty="0"/>
              <a:t>ФГОС:</a:t>
            </a:r>
            <a:endParaRPr sz="4800" dirty="0"/>
          </a:p>
          <a:p>
            <a:pPr marL="12700" marR="5080" algn="ctr">
              <a:lnSpc>
                <a:spcPct val="100000"/>
              </a:lnSpc>
              <a:tabLst>
                <a:tab pos="2431415" algn="l"/>
              </a:tabLst>
            </a:pPr>
            <a:r>
              <a:rPr sz="4800" dirty="0"/>
              <a:t>к</a:t>
            </a:r>
            <a:r>
              <a:rPr sz="4800" spc="-5" dirty="0"/>
              <a:t> </a:t>
            </a:r>
            <a:r>
              <a:rPr sz="4800" spc="-85" dirty="0"/>
              <a:t>к</a:t>
            </a:r>
            <a:r>
              <a:rPr sz="4800" dirty="0"/>
              <a:t>аким	</a:t>
            </a:r>
            <a:r>
              <a:rPr sz="4800" spc="-5" dirty="0"/>
              <a:t>и</a:t>
            </a:r>
            <a:r>
              <a:rPr sz="4800" spc="-65" dirty="0"/>
              <a:t>з</a:t>
            </a:r>
            <a:r>
              <a:rPr sz="4800" spc="-5" dirty="0"/>
              <a:t>менениям  </a:t>
            </a:r>
            <a:r>
              <a:rPr sz="4800" spc="-40" dirty="0" err="1"/>
              <a:t>готовиться</a:t>
            </a:r>
            <a:r>
              <a:rPr sz="4800" spc="-15" dirty="0"/>
              <a:t> </a:t>
            </a:r>
            <a:r>
              <a:rPr sz="4800" spc="-35" dirty="0" err="1" smtClean="0"/>
              <a:t>школе</a:t>
            </a:r>
            <a:r>
              <a:rPr lang="ru-RU" sz="4800" spc="-35" dirty="0" smtClean="0"/>
              <a:t>?</a:t>
            </a:r>
            <a:endParaRPr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81506" y="286003"/>
            <a:ext cx="678307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109470" algn="l"/>
              </a:tabLst>
            </a:pPr>
            <a:r>
              <a:rPr sz="5400" spc="-15" dirty="0">
                <a:solidFill>
                  <a:srgbClr val="FF0000"/>
                </a:solidFill>
              </a:rPr>
              <a:t>Какие	</a:t>
            </a:r>
            <a:r>
              <a:rPr sz="5400" spc="-10" dirty="0">
                <a:solidFill>
                  <a:srgbClr val="FF0000"/>
                </a:solidFill>
              </a:rPr>
              <a:t>бывают</a:t>
            </a:r>
            <a:r>
              <a:rPr sz="5400" spc="-90" dirty="0">
                <a:solidFill>
                  <a:srgbClr val="FF0000"/>
                </a:solidFill>
              </a:rPr>
              <a:t> </a:t>
            </a:r>
            <a:r>
              <a:rPr sz="5400" spc="-25" dirty="0">
                <a:solidFill>
                  <a:srgbClr val="FF0000"/>
                </a:solidFill>
              </a:rPr>
              <a:t>ФГОС</a:t>
            </a:r>
            <a:endParaRPr sz="5400"/>
          </a:p>
        </p:txBody>
      </p:sp>
      <p:sp>
        <p:nvSpPr>
          <p:cNvPr id="3" name="object 3"/>
          <p:cNvSpPr txBox="1"/>
          <p:nvPr/>
        </p:nvSpPr>
        <p:spPr>
          <a:xfrm>
            <a:off x="535940" y="1580210"/>
            <a:ext cx="8007984" cy="41827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ts val="3080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700" spc="-5" dirty="0">
                <a:latin typeface="Times New Roman"/>
                <a:cs typeface="Times New Roman"/>
              </a:rPr>
              <a:t>На</a:t>
            </a:r>
            <a:r>
              <a:rPr sz="2700" spc="-10" dirty="0">
                <a:latin typeface="Times New Roman"/>
                <a:cs typeface="Times New Roman"/>
              </a:rPr>
              <a:t> каждой</a:t>
            </a:r>
            <a:r>
              <a:rPr sz="270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ступени</a:t>
            </a:r>
            <a:r>
              <a:rPr sz="270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образования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—</a:t>
            </a:r>
            <a:r>
              <a:rPr sz="2700" spc="-15" dirty="0">
                <a:latin typeface="Times New Roman"/>
                <a:cs typeface="Times New Roman"/>
              </a:rPr>
              <a:t> </a:t>
            </a:r>
            <a:r>
              <a:rPr sz="2700" spc="-10" dirty="0">
                <a:latin typeface="Times New Roman"/>
                <a:cs typeface="Times New Roman"/>
              </a:rPr>
              <a:t>свои</a:t>
            </a:r>
            <a:r>
              <a:rPr sz="270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стандарты.</a:t>
            </a:r>
            <a:endParaRPr sz="2700">
              <a:latin typeface="Times New Roman"/>
              <a:cs typeface="Times New Roman"/>
            </a:endParaRPr>
          </a:p>
          <a:p>
            <a:pPr marL="355600" marR="1139190">
              <a:lnSpc>
                <a:spcPts val="2920"/>
              </a:lnSpc>
              <a:spcBef>
                <a:spcPts val="204"/>
              </a:spcBef>
            </a:pPr>
            <a:r>
              <a:rPr sz="2700" spc="-25" dirty="0">
                <a:latin typeface="Times New Roman"/>
                <a:cs typeface="Times New Roman"/>
              </a:rPr>
              <a:t>Школьникам</a:t>
            </a:r>
            <a:r>
              <a:rPr sz="2700" dirty="0">
                <a:latin typeface="Times New Roman"/>
                <a:cs typeface="Times New Roman"/>
              </a:rPr>
              <a:t> </a:t>
            </a:r>
            <a:r>
              <a:rPr sz="2700" spc="-35" dirty="0">
                <a:latin typeface="Times New Roman"/>
                <a:cs typeface="Times New Roman"/>
              </a:rPr>
              <a:t>необходимо</a:t>
            </a:r>
            <a:r>
              <a:rPr sz="2700" spc="-5" dirty="0">
                <a:latin typeface="Times New Roman"/>
                <a:cs typeface="Times New Roman"/>
              </a:rPr>
              <a:t> </a:t>
            </a:r>
            <a:r>
              <a:rPr sz="2700" spc="-25" dirty="0">
                <a:latin typeface="Times New Roman"/>
                <a:cs typeface="Times New Roman"/>
              </a:rPr>
              <a:t>руководствоваться </a:t>
            </a:r>
            <a:r>
              <a:rPr sz="2700" spc="-66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следующими</a:t>
            </a:r>
            <a:r>
              <a:rPr sz="2700" spc="10" dirty="0">
                <a:latin typeface="Times New Roman"/>
                <a:cs typeface="Times New Roman"/>
              </a:rPr>
              <a:t> </a:t>
            </a:r>
            <a:r>
              <a:rPr sz="2700" spc="-10" dirty="0">
                <a:latin typeface="Times New Roman"/>
                <a:cs typeface="Times New Roman"/>
              </a:rPr>
              <a:t>документами:</a:t>
            </a:r>
            <a:endParaRPr sz="2700">
              <a:latin typeface="Times New Roman"/>
              <a:cs typeface="Times New Roman"/>
            </a:endParaRPr>
          </a:p>
          <a:p>
            <a:pPr marL="440690" indent="-428625">
              <a:lnSpc>
                <a:spcPct val="100000"/>
              </a:lnSpc>
              <a:spcBef>
                <a:spcPts val="275"/>
              </a:spcBef>
              <a:buFont typeface="Arial MT"/>
              <a:buChar char="•"/>
              <a:tabLst>
                <a:tab pos="440690" algn="l"/>
                <a:tab pos="441325" algn="l"/>
              </a:tabLst>
            </a:pPr>
            <a:r>
              <a:rPr sz="2700" spc="-15" dirty="0">
                <a:latin typeface="Times New Roman"/>
                <a:cs typeface="Times New Roman"/>
              </a:rPr>
              <a:t>ФГОС</a:t>
            </a:r>
            <a:r>
              <a:rPr sz="2700" spc="-5" dirty="0">
                <a:latin typeface="Times New Roman"/>
                <a:cs typeface="Times New Roman"/>
              </a:rPr>
              <a:t> </a:t>
            </a:r>
            <a:r>
              <a:rPr sz="2700" spc="-20" dirty="0">
                <a:solidFill>
                  <a:srgbClr val="001F5F"/>
                </a:solidFill>
                <a:latin typeface="Times New Roman"/>
                <a:cs typeface="Times New Roman"/>
              </a:rPr>
              <a:t>начального</a:t>
            </a:r>
            <a:r>
              <a:rPr sz="2700" spc="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700" spc="-15" dirty="0">
                <a:latin typeface="Times New Roman"/>
                <a:cs typeface="Times New Roman"/>
              </a:rPr>
              <a:t>общего</a:t>
            </a:r>
            <a:r>
              <a:rPr sz="2700" spc="-5" dirty="0">
                <a:latin typeface="Times New Roman"/>
                <a:cs typeface="Times New Roman"/>
              </a:rPr>
              <a:t> образования</a:t>
            </a:r>
            <a:endParaRPr sz="27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32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700" dirty="0">
                <a:latin typeface="Times New Roman"/>
                <a:cs typeface="Times New Roman"/>
              </a:rPr>
              <a:t>(1-4</a:t>
            </a:r>
            <a:r>
              <a:rPr sz="2700" spc="-45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классы),</a:t>
            </a:r>
            <a:endParaRPr sz="2700">
              <a:latin typeface="Times New Roman"/>
              <a:cs typeface="Times New Roman"/>
            </a:endParaRPr>
          </a:p>
          <a:p>
            <a:pPr marL="440690" indent="-428625">
              <a:lnSpc>
                <a:spcPct val="100000"/>
              </a:lnSpc>
              <a:spcBef>
                <a:spcPts val="325"/>
              </a:spcBef>
              <a:buFont typeface="Arial MT"/>
              <a:buChar char="•"/>
              <a:tabLst>
                <a:tab pos="440690" algn="l"/>
                <a:tab pos="441325" algn="l"/>
              </a:tabLst>
            </a:pPr>
            <a:r>
              <a:rPr sz="2700" spc="-15" dirty="0">
                <a:latin typeface="Times New Roman"/>
                <a:cs typeface="Times New Roman"/>
              </a:rPr>
              <a:t>ФГОС</a:t>
            </a:r>
            <a:r>
              <a:rPr sz="2700" spc="-5" dirty="0">
                <a:latin typeface="Times New Roman"/>
                <a:cs typeface="Times New Roman"/>
              </a:rPr>
              <a:t> </a:t>
            </a:r>
            <a:r>
              <a:rPr sz="2700" dirty="0">
                <a:solidFill>
                  <a:srgbClr val="001F5F"/>
                </a:solidFill>
                <a:latin typeface="Times New Roman"/>
                <a:cs typeface="Times New Roman"/>
              </a:rPr>
              <a:t>основного</a:t>
            </a:r>
            <a:r>
              <a:rPr sz="27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700" spc="-15" dirty="0">
                <a:latin typeface="Times New Roman"/>
                <a:cs typeface="Times New Roman"/>
              </a:rPr>
              <a:t>общего</a:t>
            </a:r>
            <a:r>
              <a:rPr sz="270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образования</a:t>
            </a:r>
            <a:r>
              <a:rPr sz="2700" spc="-2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(5-9</a:t>
            </a:r>
            <a:r>
              <a:rPr sz="2700" spc="-2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классы),</a:t>
            </a:r>
            <a:endParaRPr sz="2700">
              <a:latin typeface="Times New Roman"/>
              <a:cs typeface="Times New Roman"/>
            </a:endParaRPr>
          </a:p>
          <a:p>
            <a:pPr marL="355600" marR="1205230" indent="-342900">
              <a:lnSpc>
                <a:spcPts val="2920"/>
              </a:lnSpc>
              <a:spcBef>
                <a:spcPts val="685"/>
              </a:spcBef>
              <a:buFont typeface="Arial MT"/>
              <a:buChar char="•"/>
              <a:tabLst>
                <a:tab pos="440690" algn="l"/>
                <a:tab pos="441325" algn="l"/>
              </a:tabLst>
            </a:pPr>
            <a:r>
              <a:rPr dirty="0"/>
              <a:t>	</a:t>
            </a:r>
            <a:r>
              <a:rPr sz="2700" spc="-15" dirty="0">
                <a:latin typeface="Times New Roman"/>
                <a:cs typeface="Times New Roman"/>
              </a:rPr>
              <a:t>ФГОС</a:t>
            </a:r>
            <a:r>
              <a:rPr sz="2700" spc="-5" dirty="0">
                <a:latin typeface="Times New Roman"/>
                <a:cs typeface="Times New Roman"/>
              </a:rPr>
              <a:t> </a:t>
            </a:r>
            <a:r>
              <a:rPr sz="2700" spc="-15" dirty="0">
                <a:solidFill>
                  <a:srgbClr val="001F5F"/>
                </a:solidFill>
                <a:latin typeface="Times New Roman"/>
                <a:cs typeface="Times New Roman"/>
              </a:rPr>
              <a:t>среднего</a:t>
            </a:r>
            <a:r>
              <a:rPr sz="2700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700" spc="-15" dirty="0">
                <a:latin typeface="Times New Roman"/>
                <a:cs typeface="Times New Roman"/>
              </a:rPr>
              <a:t>общего</a:t>
            </a:r>
            <a:r>
              <a:rPr sz="2700" spc="-5" dirty="0">
                <a:latin typeface="Times New Roman"/>
                <a:cs typeface="Times New Roman"/>
              </a:rPr>
              <a:t> образования</a:t>
            </a:r>
            <a:r>
              <a:rPr sz="2700" spc="-20" dirty="0">
                <a:latin typeface="Times New Roman"/>
                <a:cs typeface="Times New Roman"/>
              </a:rPr>
              <a:t> </a:t>
            </a:r>
            <a:r>
              <a:rPr sz="2700" spc="-15" dirty="0">
                <a:latin typeface="Times New Roman"/>
                <a:cs typeface="Times New Roman"/>
              </a:rPr>
              <a:t>(10-11 </a:t>
            </a:r>
            <a:r>
              <a:rPr sz="2700" spc="-66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классы),</a:t>
            </a:r>
            <a:endParaRPr sz="2700">
              <a:latin typeface="Times New Roman"/>
              <a:cs typeface="Times New Roman"/>
            </a:endParaRPr>
          </a:p>
          <a:p>
            <a:pPr marL="526415" indent="-514350">
              <a:lnSpc>
                <a:spcPts val="3080"/>
              </a:lnSpc>
              <a:spcBef>
                <a:spcPts val="280"/>
              </a:spcBef>
              <a:buFont typeface="Arial MT"/>
              <a:buChar char="•"/>
              <a:tabLst>
                <a:tab pos="526415" algn="l"/>
                <a:tab pos="527050" algn="l"/>
              </a:tabLst>
            </a:pPr>
            <a:r>
              <a:rPr sz="2700" spc="-15" dirty="0">
                <a:latin typeface="Times New Roman"/>
                <a:cs typeface="Times New Roman"/>
              </a:rPr>
              <a:t>ФГОС</a:t>
            </a:r>
            <a:r>
              <a:rPr sz="270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образования</a:t>
            </a:r>
            <a:r>
              <a:rPr sz="2700" spc="-25" dirty="0">
                <a:latin typeface="Times New Roman"/>
                <a:cs typeface="Times New Roman"/>
              </a:rPr>
              <a:t> </a:t>
            </a:r>
            <a:r>
              <a:rPr sz="2700" spc="-20" dirty="0">
                <a:latin typeface="Times New Roman"/>
                <a:cs typeface="Times New Roman"/>
              </a:rPr>
              <a:t>обучающихся</a:t>
            </a:r>
            <a:r>
              <a:rPr sz="2700" spc="-1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с</a:t>
            </a:r>
            <a:endParaRPr sz="2700">
              <a:latin typeface="Times New Roman"/>
              <a:cs typeface="Times New Roman"/>
            </a:endParaRPr>
          </a:p>
          <a:p>
            <a:pPr marL="355600">
              <a:lnSpc>
                <a:spcPts val="3080"/>
              </a:lnSpc>
            </a:pPr>
            <a:r>
              <a:rPr sz="2700" spc="-5" dirty="0">
                <a:solidFill>
                  <a:srgbClr val="001F5F"/>
                </a:solidFill>
                <a:latin typeface="Times New Roman"/>
                <a:cs typeface="Times New Roman"/>
              </a:rPr>
              <a:t>ограниченными</a:t>
            </a:r>
            <a:r>
              <a:rPr sz="2700" spc="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700" spc="-10" dirty="0">
                <a:solidFill>
                  <a:srgbClr val="001F5F"/>
                </a:solidFill>
                <a:latin typeface="Times New Roman"/>
                <a:cs typeface="Times New Roman"/>
              </a:rPr>
              <a:t>возможностями</a:t>
            </a:r>
            <a:r>
              <a:rPr sz="2700" spc="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700" spc="-10" dirty="0">
                <a:solidFill>
                  <a:srgbClr val="001F5F"/>
                </a:solidFill>
                <a:latin typeface="Times New Roman"/>
                <a:cs typeface="Times New Roman"/>
              </a:rPr>
              <a:t>здоровья</a:t>
            </a:r>
            <a:r>
              <a:rPr sz="27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700" dirty="0">
                <a:solidFill>
                  <a:srgbClr val="001F5F"/>
                </a:solidFill>
                <a:latin typeface="Times New Roman"/>
                <a:cs typeface="Times New Roman"/>
              </a:rPr>
              <a:t>(ОВЗ).</a:t>
            </a:r>
            <a:endParaRPr sz="27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94638" y="478358"/>
            <a:ext cx="682434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55" dirty="0">
                <a:solidFill>
                  <a:srgbClr val="FF0000"/>
                </a:solidFill>
              </a:rPr>
              <a:t>Три</a:t>
            </a:r>
            <a:r>
              <a:rPr sz="4400" spc="-15" dirty="0">
                <a:solidFill>
                  <a:srgbClr val="FF0000"/>
                </a:solidFill>
              </a:rPr>
              <a:t> поколения</a:t>
            </a:r>
            <a:r>
              <a:rPr sz="4400" spc="-30" dirty="0">
                <a:solidFill>
                  <a:srgbClr val="FF0000"/>
                </a:solidFill>
              </a:rPr>
              <a:t> </a:t>
            </a:r>
            <a:r>
              <a:rPr sz="4400" spc="-20" dirty="0">
                <a:solidFill>
                  <a:srgbClr val="FF0000"/>
                </a:solidFill>
              </a:rPr>
              <a:t>стандартов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535940" y="1465898"/>
            <a:ext cx="7861934" cy="3245485"/>
          </a:xfrm>
          <a:prstGeom prst="rect">
            <a:avLst/>
          </a:prstGeom>
        </p:spPr>
        <p:txBody>
          <a:bodyPr vert="horz" wrap="square" lIns="0" tIns="15938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255"/>
              </a:spcBef>
              <a:buFont typeface="Arial MT"/>
              <a:buChar char="•"/>
              <a:tabLst>
                <a:tab pos="355600" algn="l"/>
              </a:tabLst>
            </a:pPr>
            <a:r>
              <a:rPr sz="4800" spc="-20" dirty="0">
                <a:latin typeface="Times New Roman"/>
                <a:cs typeface="Times New Roman"/>
              </a:rPr>
              <a:t>ФГОС </a:t>
            </a:r>
            <a:r>
              <a:rPr sz="4800" spc="-15" dirty="0">
                <a:latin typeface="Times New Roman"/>
                <a:cs typeface="Times New Roman"/>
              </a:rPr>
              <a:t>принято</a:t>
            </a:r>
            <a:r>
              <a:rPr sz="4800" dirty="0">
                <a:latin typeface="Times New Roman"/>
                <a:cs typeface="Times New Roman"/>
              </a:rPr>
              <a:t> делить</a:t>
            </a:r>
            <a:r>
              <a:rPr sz="4800" spc="-15" dirty="0">
                <a:latin typeface="Times New Roman"/>
                <a:cs typeface="Times New Roman"/>
              </a:rPr>
              <a:t> </a:t>
            </a:r>
            <a:r>
              <a:rPr sz="4800" spc="-5" dirty="0">
                <a:latin typeface="Times New Roman"/>
                <a:cs typeface="Times New Roman"/>
              </a:rPr>
              <a:t>на</a:t>
            </a:r>
            <a:endParaRPr sz="480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00000"/>
              </a:lnSpc>
              <a:spcBef>
                <a:spcPts val="1150"/>
              </a:spcBef>
              <a:buFont typeface="Arial MT"/>
              <a:buChar char="•"/>
              <a:tabLst>
                <a:tab pos="355600" algn="l"/>
                <a:tab pos="1412240" algn="l"/>
                <a:tab pos="4514850" algn="l"/>
                <a:tab pos="5923280" algn="l"/>
              </a:tabLst>
            </a:pPr>
            <a:r>
              <a:rPr sz="4800" spc="15" dirty="0">
                <a:latin typeface="Times New Roman"/>
                <a:cs typeface="Times New Roman"/>
              </a:rPr>
              <a:t>три	</a:t>
            </a:r>
            <a:r>
              <a:rPr sz="4800" spc="-40" dirty="0">
                <a:latin typeface="Times New Roman"/>
                <a:cs typeface="Times New Roman"/>
              </a:rPr>
              <a:t>поколения</a:t>
            </a:r>
            <a:r>
              <a:rPr sz="4800" spc="40" dirty="0">
                <a:latin typeface="Times New Roman"/>
                <a:cs typeface="Times New Roman"/>
              </a:rPr>
              <a:t> </a:t>
            </a:r>
            <a:r>
              <a:rPr sz="4800" dirty="0">
                <a:latin typeface="Times New Roman"/>
                <a:cs typeface="Times New Roman"/>
              </a:rPr>
              <a:t>—</a:t>
            </a:r>
            <a:r>
              <a:rPr sz="4800" spc="-5" dirty="0">
                <a:latin typeface="Times New Roman"/>
                <a:cs typeface="Times New Roman"/>
              </a:rPr>
              <a:t> </a:t>
            </a:r>
            <a:r>
              <a:rPr sz="4800" dirty="0">
                <a:latin typeface="Times New Roman"/>
                <a:cs typeface="Times New Roman"/>
              </a:rPr>
              <a:t>в </a:t>
            </a:r>
            <a:r>
              <a:rPr sz="4800" spc="5" dirty="0">
                <a:latin typeface="Times New Roman"/>
                <a:cs typeface="Times New Roman"/>
              </a:rPr>
              <a:t> зависимости</a:t>
            </a:r>
            <a:r>
              <a:rPr sz="4800" spc="10" dirty="0">
                <a:latin typeface="Times New Roman"/>
                <a:cs typeface="Times New Roman"/>
              </a:rPr>
              <a:t> </a:t>
            </a:r>
            <a:r>
              <a:rPr sz="4800" spc="-35" dirty="0">
                <a:latin typeface="Times New Roman"/>
                <a:cs typeface="Times New Roman"/>
              </a:rPr>
              <a:t>от	</a:t>
            </a:r>
            <a:r>
              <a:rPr sz="4800" spc="-40" dirty="0">
                <a:latin typeface="Times New Roman"/>
                <a:cs typeface="Times New Roman"/>
              </a:rPr>
              <a:t>того,	</a:t>
            </a:r>
            <a:r>
              <a:rPr sz="4800" dirty="0">
                <a:latin typeface="Times New Roman"/>
                <a:cs typeface="Times New Roman"/>
              </a:rPr>
              <a:t>в</a:t>
            </a:r>
            <a:r>
              <a:rPr sz="4800" spc="-80" dirty="0">
                <a:latin typeface="Times New Roman"/>
                <a:cs typeface="Times New Roman"/>
              </a:rPr>
              <a:t> </a:t>
            </a:r>
            <a:r>
              <a:rPr sz="4800" spc="-20" dirty="0">
                <a:latin typeface="Times New Roman"/>
                <a:cs typeface="Times New Roman"/>
              </a:rPr>
              <a:t>каких </a:t>
            </a:r>
            <a:r>
              <a:rPr sz="4800" spc="-1185" dirty="0">
                <a:latin typeface="Times New Roman"/>
                <a:cs typeface="Times New Roman"/>
              </a:rPr>
              <a:t> </a:t>
            </a:r>
            <a:r>
              <a:rPr sz="4800" spc="-55" dirty="0">
                <a:latin typeface="Times New Roman"/>
                <a:cs typeface="Times New Roman"/>
              </a:rPr>
              <a:t>годах</a:t>
            </a:r>
            <a:r>
              <a:rPr sz="4800" spc="-10" dirty="0">
                <a:latin typeface="Times New Roman"/>
                <a:cs typeface="Times New Roman"/>
              </a:rPr>
              <a:t> </a:t>
            </a:r>
            <a:r>
              <a:rPr sz="4800" dirty="0">
                <a:latin typeface="Times New Roman"/>
                <a:cs typeface="Times New Roman"/>
              </a:rPr>
              <a:t>они</a:t>
            </a:r>
            <a:r>
              <a:rPr sz="4800" spc="-5" dirty="0">
                <a:latin typeface="Times New Roman"/>
                <a:cs typeface="Times New Roman"/>
              </a:rPr>
              <a:t> применялись.</a:t>
            </a:r>
            <a:endParaRPr sz="4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49348" y="499694"/>
            <a:ext cx="585089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>
                <a:solidFill>
                  <a:srgbClr val="FF0000"/>
                </a:solidFill>
              </a:rPr>
              <a:t>Первое</a:t>
            </a:r>
            <a:r>
              <a:rPr spc="-20" dirty="0">
                <a:solidFill>
                  <a:srgbClr val="FF0000"/>
                </a:solidFill>
              </a:rPr>
              <a:t> </a:t>
            </a:r>
            <a:r>
              <a:rPr spc="-15" dirty="0">
                <a:solidFill>
                  <a:srgbClr val="FF0000"/>
                </a:solidFill>
              </a:rPr>
              <a:t>поколение</a:t>
            </a:r>
            <a:r>
              <a:rPr spc="-70" dirty="0">
                <a:solidFill>
                  <a:srgbClr val="FF0000"/>
                </a:solidFill>
              </a:rPr>
              <a:t> </a:t>
            </a:r>
            <a:r>
              <a:rPr spc="-15" dirty="0">
                <a:solidFill>
                  <a:srgbClr val="FF0000"/>
                </a:solidFill>
              </a:rPr>
              <a:t>ФГОС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574114"/>
            <a:ext cx="8009890" cy="4187190"/>
          </a:xfrm>
          <a:prstGeom prst="rect">
            <a:avLst/>
          </a:prstGeom>
        </p:spPr>
        <p:txBody>
          <a:bodyPr vert="horz" wrap="square" lIns="0" tIns="64769" rIns="0" bIns="0" rtlCol="0">
            <a:spAutoFit/>
          </a:bodyPr>
          <a:lstStyle/>
          <a:p>
            <a:pPr marL="355600" marR="1091565" indent="-342900">
              <a:lnSpc>
                <a:spcPts val="3240"/>
              </a:lnSpc>
              <a:spcBef>
                <a:spcPts val="509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000" spc="-5" dirty="0">
                <a:latin typeface="Times New Roman"/>
                <a:cs typeface="Times New Roman"/>
              </a:rPr>
              <a:t>Были приняты </a:t>
            </a:r>
            <a:r>
              <a:rPr sz="3000" dirty="0">
                <a:latin typeface="Times New Roman"/>
                <a:cs typeface="Times New Roman"/>
              </a:rPr>
              <a:t>в 2004 </a:t>
            </a:r>
            <a:r>
              <a:rPr sz="3000" spc="-45" dirty="0">
                <a:latin typeface="Times New Roman"/>
                <a:cs typeface="Times New Roman"/>
              </a:rPr>
              <a:t>году </a:t>
            </a:r>
            <a:r>
              <a:rPr sz="3000" dirty="0">
                <a:latin typeface="Times New Roman"/>
                <a:cs typeface="Times New Roman"/>
              </a:rPr>
              <a:t>и </a:t>
            </a:r>
            <a:r>
              <a:rPr sz="3000" spc="-10" dirty="0">
                <a:latin typeface="Times New Roman"/>
                <a:cs typeface="Times New Roman"/>
              </a:rPr>
              <a:t>назывались </a:t>
            </a:r>
            <a:r>
              <a:rPr sz="3000" spc="-735" dirty="0">
                <a:latin typeface="Times New Roman"/>
                <a:cs typeface="Times New Roman"/>
              </a:rPr>
              <a:t> </a:t>
            </a:r>
            <a:r>
              <a:rPr sz="3000" spc="-20" dirty="0">
                <a:latin typeface="Times New Roman"/>
                <a:cs typeface="Times New Roman"/>
              </a:rPr>
              <a:t>государственными</a:t>
            </a:r>
            <a:r>
              <a:rPr sz="3000" spc="-10" dirty="0">
                <a:latin typeface="Times New Roman"/>
                <a:cs typeface="Times New Roman"/>
              </a:rPr>
              <a:t> </a:t>
            </a:r>
            <a:r>
              <a:rPr sz="3000" spc="-15" dirty="0">
                <a:latin typeface="Times New Roman"/>
                <a:cs typeface="Times New Roman"/>
              </a:rPr>
              <a:t>образовательными</a:t>
            </a:r>
            <a:endParaRPr sz="3000">
              <a:latin typeface="Times New Roman"/>
              <a:cs typeface="Times New Roman"/>
            </a:endParaRPr>
          </a:p>
          <a:p>
            <a:pPr marL="355600" marR="365760">
              <a:lnSpc>
                <a:spcPts val="3240"/>
              </a:lnSpc>
            </a:pPr>
            <a:r>
              <a:rPr sz="3000" dirty="0">
                <a:latin typeface="Times New Roman"/>
                <a:cs typeface="Times New Roman"/>
              </a:rPr>
              <a:t>стандартами. </a:t>
            </a:r>
            <a:r>
              <a:rPr sz="3000" spc="-25" dirty="0">
                <a:latin typeface="Times New Roman"/>
                <a:cs typeface="Times New Roman"/>
              </a:rPr>
              <a:t>Аббревиатура</a:t>
            </a:r>
            <a:r>
              <a:rPr sz="3000" spc="-5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ФГОС</a:t>
            </a:r>
            <a:r>
              <a:rPr sz="3000" spc="-2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ещё </a:t>
            </a:r>
            <a:r>
              <a:rPr sz="3000" spc="-5" dirty="0">
                <a:latin typeface="Times New Roman"/>
                <a:cs typeface="Times New Roman"/>
              </a:rPr>
              <a:t>не </a:t>
            </a:r>
            <a:r>
              <a:rPr sz="3000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использовалась.</a:t>
            </a:r>
            <a:r>
              <a:rPr sz="3000" spc="-30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Основной</a:t>
            </a:r>
            <a:r>
              <a:rPr sz="3000" spc="-30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целью</a:t>
            </a:r>
            <a:r>
              <a:rPr sz="3000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Стандарта</a:t>
            </a:r>
            <a:endParaRPr sz="3000">
              <a:latin typeface="Times New Roman"/>
              <a:cs typeface="Times New Roman"/>
            </a:endParaRPr>
          </a:p>
          <a:p>
            <a:pPr marL="355600" marR="365760">
              <a:lnSpc>
                <a:spcPts val="3240"/>
              </a:lnSpc>
            </a:pPr>
            <a:r>
              <a:rPr sz="3000" dirty="0">
                <a:latin typeface="Times New Roman"/>
                <a:cs typeface="Times New Roman"/>
              </a:rPr>
              <a:t>2004 </a:t>
            </a:r>
            <a:r>
              <a:rPr sz="3000" spc="-40" dirty="0">
                <a:latin typeface="Times New Roman"/>
                <a:cs typeface="Times New Roman"/>
              </a:rPr>
              <a:t>года </a:t>
            </a:r>
            <a:r>
              <a:rPr sz="3000" dirty="0">
                <a:latin typeface="Times New Roman"/>
                <a:cs typeface="Times New Roman"/>
              </a:rPr>
              <a:t>был </a:t>
            </a:r>
            <a:r>
              <a:rPr sz="3000" spc="-5" dirty="0">
                <a:latin typeface="Times New Roman"/>
                <a:cs typeface="Times New Roman"/>
              </a:rPr>
              <a:t>не </a:t>
            </a:r>
            <a:r>
              <a:rPr sz="3000" spc="5" dirty="0">
                <a:latin typeface="Times New Roman"/>
                <a:cs typeface="Times New Roman"/>
              </a:rPr>
              <a:t>личностный, </a:t>
            </a:r>
            <a:r>
              <a:rPr sz="3000" dirty="0">
                <a:latin typeface="Times New Roman"/>
                <a:cs typeface="Times New Roman"/>
              </a:rPr>
              <a:t>а </a:t>
            </a:r>
            <a:r>
              <a:rPr sz="3000" spc="-10" dirty="0">
                <a:latin typeface="Times New Roman"/>
                <a:cs typeface="Times New Roman"/>
              </a:rPr>
              <a:t>предметный </a:t>
            </a:r>
            <a:r>
              <a:rPr sz="3000" spc="-735" dirty="0">
                <a:latin typeface="Times New Roman"/>
                <a:cs typeface="Times New Roman"/>
              </a:rPr>
              <a:t> </a:t>
            </a:r>
            <a:r>
              <a:rPr sz="3000" spc="-60" dirty="0">
                <a:latin typeface="Times New Roman"/>
                <a:cs typeface="Times New Roman"/>
              </a:rPr>
              <a:t>результат,</a:t>
            </a:r>
            <a:r>
              <a:rPr sz="3000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ввиду </a:t>
            </a:r>
            <a:r>
              <a:rPr sz="3000" spc="-20" dirty="0">
                <a:latin typeface="Times New Roman"/>
                <a:cs typeface="Times New Roman"/>
              </a:rPr>
              <a:t>чего </a:t>
            </a:r>
            <a:r>
              <a:rPr sz="3000" spc="-10" dirty="0">
                <a:latin typeface="Times New Roman"/>
                <a:cs typeface="Times New Roman"/>
              </a:rPr>
              <a:t>Стандарт</a:t>
            </a:r>
            <a:r>
              <a:rPr sz="3000" spc="-5" dirty="0">
                <a:latin typeface="Times New Roman"/>
                <a:cs typeface="Times New Roman"/>
              </a:rPr>
              <a:t> </a:t>
            </a:r>
            <a:r>
              <a:rPr sz="3000" spc="5" dirty="0">
                <a:latin typeface="Times New Roman"/>
                <a:cs typeface="Times New Roman"/>
              </a:rPr>
              <a:t>быстро</a:t>
            </a:r>
            <a:endParaRPr sz="3000">
              <a:latin typeface="Times New Roman"/>
              <a:cs typeface="Times New Roman"/>
            </a:endParaRPr>
          </a:p>
          <a:p>
            <a:pPr marL="355600">
              <a:lnSpc>
                <a:spcPts val="3015"/>
              </a:lnSpc>
            </a:pPr>
            <a:r>
              <a:rPr sz="3000" dirty="0">
                <a:latin typeface="Times New Roman"/>
                <a:cs typeface="Times New Roman"/>
              </a:rPr>
              <a:t>устарел.</a:t>
            </a:r>
            <a:r>
              <a:rPr sz="3000" spc="1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Во</a:t>
            </a:r>
            <a:r>
              <a:rPr sz="3000" spc="-5" dirty="0">
                <a:latin typeface="Times New Roman"/>
                <a:cs typeface="Times New Roman"/>
              </a:rPr>
              <a:t> </a:t>
            </a:r>
            <a:r>
              <a:rPr sz="3000" spc="-55" dirty="0">
                <a:latin typeface="Times New Roman"/>
                <a:cs typeface="Times New Roman"/>
              </a:rPr>
              <a:t>главу</a:t>
            </a:r>
            <a:r>
              <a:rPr sz="3000" spc="-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ставился </a:t>
            </a:r>
            <a:r>
              <a:rPr sz="3000" spc="-5" dirty="0">
                <a:latin typeface="Times New Roman"/>
                <a:cs typeface="Times New Roman"/>
              </a:rPr>
              <a:t>набор </a:t>
            </a:r>
            <a:r>
              <a:rPr sz="3000" spc="-10" dirty="0">
                <a:latin typeface="Times New Roman"/>
                <a:cs typeface="Times New Roman"/>
              </a:rPr>
              <a:t>информации,</a:t>
            </a:r>
            <a:endParaRPr sz="3000">
              <a:latin typeface="Times New Roman"/>
              <a:cs typeface="Times New Roman"/>
            </a:endParaRPr>
          </a:p>
          <a:p>
            <a:pPr marL="355600" marR="304800">
              <a:lnSpc>
                <a:spcPts val="3240"/>
              </a:lnSpc>
              <a:spcBef>
                <a:spcPts val="229"/>
              </a:spcBef>
            </a:pPr>
            <a:r>
              <a:rPr sz="3000" spc="-15" dirty="0">
                <a:latin typeface="Times New Roman"/>
                <a:cs typeface="Times New Roman"/>
              </a:rPr>
              <a:t>обязательной </a:t>
            </a:r>
            <a:r>
              <a:rPr sz="3000" dirty="0">
                <a:latin typeface="Times New Roman"/>
                <a:cs typeface="Times New Roman"/>
              </a:rPr>
              <a:t>для </a:t>
            </a:r>
            <a:r>
              <a:rPr sz="3000" spc="-10" dirty="0">
                <a:latin typeface="Times New Roman"/>
                <a:cs typeface="Times New Roman"/>
              </a:rPr>
              <a:t>изучения. </a:t>
            </a:r>
            <a:r>
              <a:rPr sz="3000" spc="-15" dirty="0">
                <a:latin typeface="Times New Roman"/>
                <a:cs typeface="Times New Roman"/>
              </a:rPr>
              <a:t>Подробно </a:t>
            </a:r>
            <a:r>
              <a:rPr sz="3000" spc="-10" dirty="0">
                <a:latin typeface="Times New Roman"/>
                <a:cs typeface="Times New Roman"/>
              </a:rPr>
              <a:t> </a:t>
            </a:r>
            <a:r>
              <a:rPr sz="3000" spc="5" dirty="0">
                <a:latin typeface="Times New Roman"/>
                <a:cs typeface="Times New Roman"/>
              </a:rPr>
              <a:t>описывалось</a:t>
            </a:r>
            <a:r>
              <a:rPr sz="3000" spc="-30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содержание</a:t>
            </a:r>
            <a:r>
              <a:rPr sz="3000" spc="-25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образование:</a:t>
            </a:r>
            <a:r>
              <a:rPr sz="3000" spc="-30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темы, </a:t>
            </a:r>
            <a:r>
              <a:rPr sz="3000" spc="-73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дидактические</a:t>
            </a:r>
            <a:r>
              <a:rPr sz="3000" spc="15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единицы.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55016" rIns="0" bIns="0" rtlCol="0">
            <a:spAutoFit/>
          </a:bodyPr>
          <a:lstStyle/>
          <a:p>
            <a:pPr marL="361315" marR="5080" indent="1275080">
              <a:lnSpc>
                <a:spcPts val="4710"/>
              </a:lnSpc>
              <a:spcBef>
                <a:spcPts val="280"/>
              </a:spcBef>
            </a:pPr>
            <a:r>
              <a:rPr spc="-10" dirty="0">
                <a:solidFill>
                  <a:srgbClr val="FF0000"/>
                </a:solidFill>
              </a:rPr>
              <a:t>Второе </a:t>
            </a:r>
            <a:r>
              <a:rPr spc="-15" dirty="0">
                <a:solidFill>
                  <a:srgbClr val="FF0000"/>
                </a:solidFill>
              </a:rPr>
              <a:t>поколение </a:t>
            </a:r>
            <a:r>
              <a:rPr spc="-10" dirty="0">
                <a:solidFill>
                  <a:srgbClr val="FF0000"/>
                </a:solidFill>
              </a:rPr>
              <a:t> </a:t>
            </a:r>
            <a:r>
              <a:rPr spc="-20" dirty="0">
                <a:solidFill>
                  <a:srgbClr val="FF0000"/>
                </a:solidFill>
              </a:rPr>
              <a:t>образовательных</a:t>
            </a:r>
            <a:r>
              <a:rPr spc="-45" dirty="0">
                <a:solidFill>
                  <a:srgbClr val="FF0000"/>
                </a:solidFill>
              </a:rPr>
              <a:t> </a:t>
            </a:r>
            <a:r>
              <a:rPr spc="-15" dirty="0">
                <a:solidFill>
                  <a:srgbClr val="FF0000"/>
                </a:solidFill>
              </a:rPr>
              <a:t>стандартов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538681"/>
            <a:ext cx="7951470" cy="4389120"/>
          </a:xfrm>
          <a:prstGeom prst="rect">
            <a:avLst/>
          </a:prstGeom>
        </p:spPr>
        <p:txBody>
          <a:bodyPr vert="horz" wrap="square" lIns="0" tIns="95250" rIns="0" bIns="0" rtlCol="0">
            <a:spAutoFit/>
          </a:bodyPr>
          <a:lstStyle/>
          <a:p>
            <a:pPr marL="355600" marR="283210" indent="-342900">
              <a:lnSpc>
                <a:spcPct val="80000"/>
              </a:lnSpc>
              <a:spcBef>
                <a:spcPts val="75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700" spc="-15" dirty="0">
                <a:latin typeface="Times New Roman"/>
                <a:cs typeface="Times New Roman"/>
              </a:rPr>
              <a:t>ФГОС</a:t>
            </a:r>
            <a:r>
              <a:rPr sz="2700" dirty="0">
                <a:latin typeface="Times New Roman"/>
                <a:cs typeface="Times New Roman"/>
              </a:rPr>
              <a:t> </a:t>
            </a:r>
            <a:r>
              <a:rPr sz="2700" spc="-30" dirty="0">
                <a:latin typeface="Times New Roman"/>
                <a:cs typeface="Times New Roman"/>
              </a:rPr>
              <a:t>второго</a:t>
            </a:r>
            <a:r>
              <a:rPr sz="2700" dirty="0">
                <a:latin typeface="Times New Roman"/>
                <a:cs typeface="Times New Roman"/>
              </a:rPr>
              <a:t> </a:t>
            </a:r>
            <a:r>
              <a:rPr sz="2700" spc="-25" dirty="0">
                <a:latin typeface="Times New Roman"/>
                <a:cs typeface="Times New Roman"/>
              </a:rPr>
              <a:t>поколения</a:t>
            </a:r>
            <a:r>
              <a:rPr sz="2700" spc="20" dirty="0">
                <a:latin typeface="Times New Roman"/>
                <a:cs typeface="Times New Roman"/>
              </a:rPr>
              <a:t> </a:t>
            </a:r>
            <a:r>
              <a:rPr sz="2700" spc="-10" dirty="0">
                <a:latin typeface="Times New Roman"/>
                <a:cs typeface="Times New Roman"/>
              </a:rPr>
              <a:t>разрабатывались</a:t>
            </a:r>
            <a:r>
              <a:rPr sz="2700" spc="1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с 2009 </a:t>
            </a:r>
            <a:r>
              <a:rPr sz="2700" spc="-66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по</a:t>
            </a:r>
            <a:r>
              <a:rPr sz="2700" dirty="0">
                <a:latin typeface="Times New Roman"/>
                <a:cs typeface="Times New Roman"/>
              </a:rPr>
              <a:t> 2012</a:t>
            </a:r>
            <a:r>
              <a:rPr sz="2700" spc="-20" dirty="0">
                <a:latin typeface="Times New Roman"/>
                <a:cs typeface="Times New Roman"/>
              </a:rPr>
              <a:t> </a:t>
            </a:r>
            <a:r>
              <a:rPr sz="2700" spc="-40" dirty="0">
                <a:latin typeface="Times New Roman"/>
                <a:cs typeface="Times New Roman"/>
              </a:rPr>
              <a:t>год.</a:t>
            </a:r>
            <a:r>
              <a:rPr sz="2700" spc="-5" dirty="0">
                <a:latin typeface="Times New Roman"/>
                <a:cs typeface="Times New Roman"/>
              </a:rPr>
              <a:t> </a:t>
            </a:r>
            <a:r>
              <a:rPr sz="2700" spc="-10" dirty="0">
                <a:latin typeface="Times New Roman"/>
                <a:cs typeface="Times New Roman"/>
              </a:rPr>
              <a:t>Акцент</a:t>
            </a:r>
            <a:r>
              <a:rPr sz="2700" spc="1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в</a:t>
            </a:r>
            <a:r>
              <a:rPr sz="2700" spc="-5" dirty="0">
                <a:latin typeface="Times New Roman"/>
                <a:cs typeface="Times New Roman"/>
              </a:rPr>
              <a:t> </a:t>
            </a:r>
            <a:r>
              <a:rPr sz="2700" spc="-10" dirty="0">
                <a:latin typeface="Times New Roman"/>
                <a:cs typeface="Times New Roman"/>
              </a:rPr>
              <a:t>них</a:t>
            </a:r>
            <a:r>
              <a:rPr sz="2700" spc="1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сделан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на</a:t>
            </a:r>
            <a:r>
              <a:rPr sz="2700" spc="-1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развитие </a:t>
            </a:r>
            <a:r>
              <a:rPr sz="2700" dirty="0">
                <a:latin typeface="Times New Roman"/>
                <a:cs typeface="Times New Roman"/>
              </a:rPr>
              <a:t> универсальных</a:t>
            </a:r>
            <a:r>
              <a:rPr sz="2700" spc="1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учебных</a:t>
            </a:r>
            <a:r>
              <a:rPr sz="2700" spc="10" dirty="0">
                <a:latin typeface="Times New Roman"/>
                <a:cs typeface="Times New Roman"/>
              </a:rPr>
              <a:t> </a:t>
            </a:r>
            <a:r>
              <a:rPr sz="2700" spc="-10" dirty="0">
                <a:latin typeface="Times New Roman"/>
                <a:cs typeface="Times New Roman"/>
              </a:rPr>
              <a:t>умений,</a:t>
            </a:r>
            <a:r>
              <a:rPr sz="2700" spc="25" dirty="0">
                <a:latin typeface="Times New Roman"/>
                <a:cs typeface="Times New Roman"/>
              </a:rPr>
              <a:t> </a:t>
            </a:r>
            <a:r>
              <a:rPr sz="2700" spc="-25" dirty="0">
                <a:latin typeface="Times New Roman"/>
                <a:cs typeface="Times New Roman"/>
              </a:rPr>
              <a:t>то</a:t>
            </a:r>
            <a:r>
              <a:rPr sz="2700" spc="-5" dirty="0">
                <a:latin typeface="Times New Roman"/>
                <a:cs typeface="Times New Roman"/>
              </a:rPr>
              <a:t> </a:t>
            </a:r>
            <a:r>
              <a:rPr sz="2700" spc="15" dirty="0">
                <a:latin typeface="Times New Roman"/>
                <a:cs typeface="Times New Roman"/>
              </a:rPr>
              <a:t>есть</a:t>
            </a:r>
            <a:endParaRPr sz="2700">
              <a:latin typeface="Times New Roman"/>
              <a:cs typeface="Times New Roman"/>
            </a:endParaRPr>
          </a:p>
          <a:p>
            <a:pPr marL="355600">
              <a:lnSpc>
                <a:spcPts val="2270"/>
              </a:lnSpc>
            </a:pPr>
            <a:r>
              <a:rPr sz="2700" spc="10" dirty="0">
                <a:latin typeface="Times New Roman"/>
                <a:cs typeface="Times New Roman"/>
              </a:rPr>
              <a:t>способности</a:t>
            </a:r>
            <a:r>
              <a:rPr sz="2700" spc="-1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самостоятельно</a:t>
            </a:r>
            <a:r>
              <a:rPr sz="2700" spc="-10" dirty="0">
                <a:latin typeface="Times New Roman"/>
                <a:cs typeface="Times New Roman"/>
              </a:rPr>
              <a:t> </a:t>
            </a:r>
            <a:r>
              <a:rPr sz="2700" spc="-20" dirty="0">
                <a:latin typeface="Times New Roman"/>
                <a:cs typeface="Times New Roman"/>
              </a:rPr>
              <a:t>добывать</a:t>
            </a:r>
            <a:endParaRPr sz="2700">
              <a:latin typeface="Times New Roman"/>
              <a:cs typeface="Times New Roman"/>
            </a:endParaRPr>
          </a:p>
          <a:p>
            <a:pPr marL="355600" marR="948690">
              <a:lnSpc>
                <a:spcPct val="80000"/>
              </a:lnSpc>
              <a:spcBef>
                <a:spcPts val="325"/>
              </a:spcBef>
            </a:pPr>
            <a:r>
              <a:rPr sz="2700" spc="-10" dirty="0">
                <a:latin typeface="Times New Roman"/>
                <a:cs typeface="Times New Roman"/>
              </a:rPr>
              <a:t>информацию</a:t>
            </a:r>
            <a:r>
              <a:rPr sz="2700" spc="1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с</a:t>
            </a:r>
            <a:r>
              <a:rPr sz="2700" spc="-10" dirty="0">
                <a:latin typeface="Times New Roman"/>
                <a:cs typeface="Times New Roman"/>
              </a:rPr>
              <a:t> использованием</a:t>
            </a:r>
            <a:r>
              <a:rPr sz="2700" spc="25" dirty="0">
                <a:latin typeface="Times New Roman"/>
                <a:cs typeface="Times New Roman"/>
              </a:rPr>
              <a:t> </a:t>
            </a:r>
            <a:r>
              <a:rPr sz="2700" spc="-10" dirty="0">
                <a:latin typeface="Times New Roman"/>
                <a:cs typeface="Times New Roman"/>
              </a:rPr>
              <a:t>технологий</a:t>
            </a:r>
            <a:r>
              <a:rPr sz="2700" dirty="0">
                <a:latin typeface="Times New Roman"/>
                <a:cs typeface="Times New Roman"/>
              </a:rPr>
              <a:t> и </a:t>
            </a:r>
            <a:r>
              <a:rPr sz="2700" spc="-660" dirty="0">
                <a:latin typeface="Times New Roman"/>
                <a:cs typeface="Times New Roman"/>
              </a:rPr>
              <a:t> </a:t>
            </a:r>
            <a:r>
              <a:rPr sz="2700" spc="-20" dirty="0">
                <a:latin typeface="Times New Roman"/>
                <a:cs typeface="Times New Roman"/>
              </a:rPr>
              <a:t>коммуникации</a:t>
            </a:r>
            <a:r>
              <a:rPr sz="2700" spc="1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с</a:t>
            </a:r>
            <a:r>
              <a:rPr sz="2700" spc="-5" dirty="0">
                <a:latin typeface="Times New Roman"/>
                <a:cs typeface="Times New Roman"/>
              </a:rPr>
              <a:t> </a:t>
            </a:r>
            <a:r>
              <a:rPr sz="2700" spc="-25" dirty="0">
                <a:latin typeface="Times New Roman"/>
                <a:cs typeface="Times New Roman"/>
              </a:rPr>
              <a:t>людьми.</a:t>
            </a:r>
            <a:r>
              <a:rPr sz="2700" dirty="0">
                <a:latin typeface="Times New Roman"/>
                <a:cs typeface="Times New Roman"/>
              </a:rPr>
              <a:t> </a:t>
            </a:r>
            <a:r>
              <a:rPr sz="2700" spc="-10" dirty="0">
                <a:latin typeface="Times New Roman"/>
                <a:cs typeface="Times New Roman"/>
              </a:rPr>
              <a:t>Фокус </a:t>
            </a:r>
            <a:r>
              <a:rPr sz="2700" spc="5" dirty="0">
                <a:latin typeface="Times New Roman"/>
                <a:cs typeface="Times New Roman"/>
              </a:rPr>
              <a:t>сместили</a:t>
            </a:r>
            <a:r>
              <a:rPr sz="270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на </a:t>
            </a:r>
            <a:r>
              <a:rPr sz="2700" spc="-66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личность</a:t>
            </a:r>
            <a:r>
              <a:rPr sz="2700" spc="20" dirty="0">
                <a:latin typeface="Times New Roman"/>
                <a:cs typeface="Times New Roman"/>
              </a:rPr>
              <a:t> </a:t>
            </a:r>
            <a:r>
              <a:rPr sz="2700" spc="-10" dirty="0">
                <a:latin typeface="Times New Roman"/>
                <a:cs typeface="Times New Roman"/>
              </a:rPr>
              <a:t>ребёнка.</a:t>
            </a:r>
            <a:r>
              <a:rPr sz="2700" dirty="0">
                <a:latin typeface="Times New Roman"/>
                <a:cs typeface="Times New Roman"/>
              </a:rPr>
              <a:t> </a:t>
            </a:r>
            <a:r>
              <a:rPr sz="2700" spc="-20" dirty="0">
                <a:latin typeface="Times New Roman"/>
                <a:cs typeface="Times New Roman"/>
              </a:rPr>
              <a:t>Много</a:t>
            </a:r>
            <a:r>
              <a:rPr sz="2700" spc="20" dirty="0">
                <a:latin typeface="Times New Roman"/>
                <a:cs typeface="Times New Roman"/>
              </a:rPr>
              <a:t> </a:t>
            </a:r>
            <a:r>
              <a:rPr sz="2700" spc="-10" dirty="0">
                <a:latin typeface="Times New Roman"/>
                <a:cs typeface="Times New Roman"/>
              </a:rPr>
              <a:t>внимания</a:t>
            </a:r>
            <a:r>
              <a:rPr sz="2700" spc="45" dirty="0">
                <a:latin typeface="Times New Roman"/>
                <a:cs typeface="Times New Roman"/>
              </a:rPr>
              <a:t> </a:t>
            </a:r>
            <a:r>
              <a:rPr sz="2700" spc="-25" dirty="0">
                <a:latin typeface="Times New Roman"/>
                <a:cs typeface="Times New Roman"/>
              </a:rPr>
              <a:t>уделено </a:t>
            </a:r>
            <a:r>
              <a:rPr sz="2700" spc="-2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проектной</a:t>
            </a:r>
            <a:r>
              <a:rPr sz="2700" dirty="0">
                <a:latin typeface="Times New Roman"/>
                <a:cs typeface="Times New Roman"/>
              </a:rPr>
              <a:t> и</a:t>
            </a:r>
            <a:r>
              <a:rPr sz="2700" spc="-5" dirty="0">
                <a:latin typeface="Times New Roman"/>
                <a:cs typeface="Times New Roman"/>
              </a:rPr>
              <a:t> </a:t>
            </a:r>
            <a:r>
              <a:rPr sz="2700" spc="-15" dirty="0">
                <a:latin typeface="Times New Roman"/>
                <a:cs typeface="Times New Roman"/>
              </a:rPr>
              <a:t>внеурочной</a:t>
            </a:r>
            <a:r>
              <a:rPr sz="2700" spc="2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деятельности.</a:t>
            </a:r>
            <a:endParaRPr sz="2700">
              <a:latin typeface="Times New Roman"/>
              <a:cs typeface="Times New Roman"/>
            </a:endParaRPr>
          </a:p>
          <a:p>
            <a:pPr marL="355600">
              <a:lnSpc>
                <a:spcPts val="2270"/>
              </a:lnSpc>
            </a:pPr>
            <a:r>
              <a:rPr sz="2700" spc="-5" dirty="0">
                <a:latin typeface="Times New Roman"/>
                <a:cs typeface="Times New Roman"/>
              </a:rPr>
              <a:t>Предполагается, </a:t>
            </a:r>
            <a:r>
              <a:rPr sz="2700" spc="-15" dirty="0">
                <a:latin typeface="Times New Roman"/>
                <a:cs typeface="Times New Roman"/>
              </a:rPr>
              <a:t>что </a:t>
            </a:r>
            <a:r>
              <a:rPr sz="2700" spc="-5" dirty="0">
                <a:latin typeface="Times New Roman"/>
                <a:cs typeface="Times New Roman"/>
              </a:rPr>
              <a:t>обучающиеся</a:t>
            </a:r>
            <a:r>
              <a:rPr sz="2700" spc="-15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по</a:t>
            </a:r>
            <a:r>
              <a:rPr sz="2700" spc="-2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федеральным</a:t>
            </a:r>
            <a:endParaRPr sz="2700">
              <a:latin typeface="Times New Roman"/>
              <a:cs typeface="Times New Roman"/>
            </a:endParaRPr>
          </a:p>
          <a:p>
            <a:pPr marL="355600" marR="499109">
              <a:lnSpc>
                <a:spcPct val="80000"/>
              </a:lnSpc>
              <a:spcBef>
                <a:spcPts val="325"/>
              </a:spcBef>
            </a:pPr>
            <a:r>
              <a:rPr sz="2700" spc="-20" dirty="0">
                <a:latin typeface="Times New Roman"/>
                <a:cs typeface="Times New Roman"/>
              </a:rPr>
              <a:t>государственным</a:t>
            </a:r>
            <a:r>
              <a:rPr sz="2700" spc="1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стандартам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spc="-30" dirty="0">
                <a:latin typeface="Times New Roman"/>
                <a:cs typeface="Times New Roman"/>
              </a:rPr>
              <a:t>второго</a:t>
            </a:r>
            <a:r>
              <a:rPr sz="2700" dirty="0">
                <a:latin typeface="Times New Roman"/>
                <a:cs typeface="Times New Roman"/>
              </a:rPr>
              <a:t> </a:t>
            </a:r>
            <a:r>
              <a:rPr sz="2700" spc="-25" dirty="0">
                <a:latin typeface="Times New Roman"/>
                <a:cs typeface="Times New Roman"/>
              </a:rPr>
              <a:t>поколения </a:t>
            </a:r>
            <a:r>
              <a:rPr sz="2700" spc="-660" dirty="0">
                <a:latin typeface="Times New Roman"/>
                <a:cs typeface="Times New Roman"/>
              </a:rPr>
              <a:t> </a:t>
            </a:r>
            <a:r>
              <a:rPr sz="2700" spc="-10" dirty="0">
                <a:latin typeface="Times New Roman"/>
                <a:cs typeface="Times New Roman"/>
              </a:rPr>
              <a:t>должны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spc="-10" dirty="0">
                <a:latin typeface="Times New Roman"/>
                <a:cs typeface="Times New Roman"/>
              </a:rPr>
              <a:t>любить</a:t>
            </a:r>
            <a:r>
              <a:rPr sz="2700" spc="15" dirty="0">
                <a:latin typeface="Times New Roman"/>
                <a:cs typeface="Times New Roman"/>
              </a:rPr>
              <a:t> </a:t>
            </a:r>
            <a:r>
              <a:rPr sz="2700" spc="-65" dirty="0">
                <a:latin typeface="Times New Roman"/>
                <a:cs typeface="Times New Roman"/>
              </a:rPr>
              <a:t>Родину,</a:t>
            </a:r>
            <a:r>
              <a:rPr sz="2700" spc="10" dirty="0">
                <a:latin typeface="Times New Roman"/>
                <a:cs typeface="Times New Roman"/>
              </a:rPr>
              <a:t> </a:t>
            </a:r>
            <a:r>
              <a:rPr sz="2700" spc="-20" dirty="0">
                <a:latin typeface="Times New Roman"/>
                <a:cs typeface="Times New Roman"/>
              </a:rPr>
              <a:t>уважать</a:t>
            </a:r>
            <a:r>
              <a:rPr sz="2700" dirty="0">
                <a:latin typeface="Times New Roman"/>
                <a:cs typeface="Times New Roman"/>
              </a:rPr>
              <a:t> </a:t>
            </a:r>
            <a:r>
              <a:rPr sz="2700" spc="-25" dirty="0">
                <a:latin typeface="Times New Roman"/>
                <a:cs typeface="Times New Roman"/>
              </a:rPr>
              <a:t>закон,</a:t>
            </a:r>
            <a:r>
              <a:rPr sz="2700" spc="-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быть 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spc="-15" dirty="0">
                <a:latin typeface="Times New Roman"/>
                <a:cs typeface="Times New Roman"/>
              </a:rPr>
              <a:t>толерантными</a:t>
            </a:r>
            <a:r>
              <a:rPr sz="2700" spc="1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и стремиться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к </a:t>
            </a:r>
            <a:r>
              <a:rPr sz="2700" spc="-15" dirty="0">
                <a:latin typeface="Times New Roman"/>
                <a:cs typeface="Times New Roman"/>
              </a:rPr>
              <a:t>здоровому</a:t>
            </a:r>
            <a:r>
              <a:rPr sz="2700" spc="-10" dirty="0">
                <a:latin typeface="Times New Roman"/>
                <a:cs typeface="Times New Roman"/>
              </a:rPr>
              <a:t> образу </a:t>
            </a:r>
            <a:r>
              <a:rPr sz="2700" spc="-660" dirty="0">
                <a:latin typeface="Times New Roman"/>
                <a:cs typeface="Times New Roman"/>
              </a:rPr>
              <a:t> </a:t>
            </a:r>
            <a:r>
              <a:rPr sz="2700" spc="-10" dirty="0">
                <a:latin typeface="Times New Roman"/>
                <a:cs typeface="Times New Roman"/>
              </a:rPr>
              <a:t>жизни.</a:t>
            </a:r>
            <a:endParaRPr sz="27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02461" y="466166"/>
            <a:ext cx="634428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30" dirty="0">
                <a:solidFill>
                  <a:srgbClr val="FF0000"/>
                </a:solidFill>
              </a:rPr>
              <a:t>Третье</a:t>
            </a:r>
            <a:r>
              <a:rPr sz="4400" spc="-35" dirty="0">
                <a:solidFill>
                  <a:srgbClr val="FF0000"/>
                </a:solidFill>
              </a:rPr>
              <a:t> </a:t>
            </a:r>
            <a:r>
              <a:rPr sz="4400" spc="-15" dirty="0">
                <a:solidFill>
                  <a:srgbClr val="FF0000"/>
                </a:solidFill>
              </a:rPr>
              <a:t>поколение</a:t>
            </a:r>
            <a:r>
              <a:rPr sz="4400" spc="-60" dirty="0">
                <a:solidFill>
                  <a:srgbClr val="FF0000"/>
                </a:solidFill>
              </a:rPr>
              <a:t> </a:t>
            </a:r>
            <a:r>
              <a:rPr sz="4400" spc="-15" dirty="0">
                <a:solidFill>
                  <a:srgbClr val="FF0000"/>
                </a:solidFill>
              </a:rPr>
              <a:t>ФГОС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535940" y="1618310"/>
            <a:ext cx="7463155" cy="33185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sz="3600" spc="-45" dirty="0">
                <a:latin typeface="Times New Roman"/>
                <a:cs typeface="Times New Roman"/>
              </a:rPr>
              <a:t>Переход</a:t>
            </a:r>
            <a:r>
              <a:rPr sz="3600" spc="-15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на</a:t>
            </a:r>
            <a:r>
              <a:rPr sz="3600" spc="-2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новые</a:t>
            </a:r>
            <a:r>
              <a:rPr sz="3600" spc="-10" dirty="0">
                <a:latin typeface="Times New Roman"/>
                <a:cs typeface="Times New Roman"/>
              </a:rPr>
              <a:t> </a:t>
            </a:r>
            <a:r>
              <a:rPr sz="3600" spc="-15" dirty="0">
                <a:latin typeface="Times New Roman"/>
                <a:cs typeface="Times New Roman"/>
              </a:rPr>
              <a:t>образовательные </a:t>
            </a:r>
            <a:r>
              <a:rPr sz="3600" spc="-10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стандарты</a:t>
            </a:r>
            <a:r>
              <a:rPr sz="3600" spc="10" dirty="0">
                <a:latin typeface="Times New Roman"/>
                <a:cs typeface="Times New Roman"/>
              </a:rPr>
              <a:t> </a:t>
            </a:r>
            <a:r>
              <a:rPr sz="3600" spc="-10" dirty="0">
                <a:latin typeface="Times New Roman"/>
                <a:cs typeface="Times New Roman"/>
              </a:rPr>
              <a:t>третьего</a:t>
            </a:r>
            <a:r>
              <a:rPr sz="3600" spc="5" dirty="0">
                <a:latin typeface="Times New Roman"/>
                <a:cs typeface="Times New Roman"/>
              </a:rPr>
              <a:t> </a:t>
            </a:r>
            <a:r>
              <a:rPr sz="3600" spc="-30" dirty="0">
                <a:latin typeface="Times New Roman"/>
                <a:cs typeface="Times New Roman"/>
              </a:rPr>
              <a:t>поколения</a:t>
            </a:r>
            <a:r>
              <a:rPr sz="3600" spc="-40" dirty="0">
                <a:latin typeface="Times New Roman"/>
                <a:cs typeface="Times New Roman"/>
              </a:rPr>
              <a:t> </a:t>
            </a:r>
            <a:r>
              <a:rPr sz="3600" spc="-75" dirty="0">
                <a:latin typeface="Times New Roman"/>
                <a:cs typeface="Times New Roman"/>
              </a:rPr>
              <a:t>будет </a:t>
            </a:r>
            <a:r>
              <a:rPr sz="3600" spc="-88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осуществлён</a:t>
            </a:r>
            <a:r>
              <a:rPr sz="3600" spc="2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в</a:t>
            </a:r>
            <a:r>
              <a:rPr sz="3600" spc="-5" dirty="0">
                <a:latin typeface="Times New Roman"/>
                <a:cs typeface="Times New Roman"/>
              </a:rPr>
              <a:t> сентябре</a:t>
            </a:r>
            <a:r>
              <a:rPr sz="3600" dirty="0">
                <a:latin typeface="Times New Roman"/>
                <a:cs typeface="Times New Roman"/>
              </a:rPr>
              <a:t> 2022 </a:t>
            </a:r>
            <a:r>
              <a:rPr sz="3600" spc="-40" dirty="0">
                <a:latin typeface="Times New Roman"/>
                <a:cs typeface="Times New Roman"/>
              </a:rPr>
              <a:t>года. </a:t>
            </a:r>
            <a:r>
              <a:rPr sz="3600" spc="-35" dirty="0">
                <a:latin typeface="Times New Roman"/>
                <a:cs typeface="Times New Roman"/>
              </a:rPr>
              <a:t> </a:t>
            </a:r>
            <a:r>
              <a:rPr sz="3600" spc="-15" dirty="0">
                <a:latin typeface="Times New Roman"/>
                <a:cs typeface="Times New Roman"/>
              </a:rPr>
              <a:t>Обсуждение</a:t>
            </a:r>
            <a:r>
              <a:rPr sz="3600" spc="-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новых </a:t>
            </a:r>
            <a:r>
              <a:rPr sz="3600" spc="-15" dirty="0">
                <a:latin typeface="Times New Roman"/>
                <a:cs typeface="Times New Roman"/>
              </a:rPr>
              <a:t>ФГОС</a:t>
            </a:r>
            <a:r>
              <a:rPr sz="3600" spc="5" dirty="0">
                <a:latin typeface="Times New Roman"/>
                <a:cs typeface="Times New Roman"/>
              </a:rPr>
              <a:t> </a:t>
            </a:r>
            <a:r>
              <a:rPr sz="3600" spc="-10" dirty="0">
                <a:latin typeface="Times New Roman"/>
                <a:cs typeface="Times New Roman"/>
              </a:rPr>
              <a:t>началось </a:t>
            </a:r>
            <a:r>
              <a:rPr sz="3600" spc="-88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ещё </a:t>
            </a:r>
            <a:r>
              <a:rPr sz="3600" spc="10" dirty="0">
                <a:latin typeface="Times New Roman"/>
                <a:cs typeface="Times New Roman"/>
              </a:rPr>
              <a:t>весной </a:t>
            </a:r>
            <a:r>
              <a:rPr sz="3600" dirty="0">
                <a:latin typeface="Times New Roman"/>
                <a:cs typeface="Times New Roman"/>
              </a:rPr>
              <a:t>2018, и с </a:t>
            </a:r>
            <a:r>
              <a:rPr sz="3600" spc="-15" dirty="0">
                <a:latin typeface="Times New Roman"/>
                <a:cs typeface="Times New Roman"/>
              </a:rPr>
              <a:t>тех </a:t>
            </a:r>
            <a:r>
              <a:rPr sz="3600" spc="-5" dirty="0">
                <a:latin typeface="Times New Roman"/>
                <a:cs typeface="Times New Roman"/>
              </a:rPr>
              <a:t>пор </a:t>
            </a:r>
            <a:r>
              <a:rPr sz="3600" dirty="0">
                <a:latin typeface="Times New Roman"/>
                <a:cs typeface="Times New Roman"/>
              </a:rPr>
              <a:t> </a:t>
            </a:r>
            <a:r>
              <a:rPr sz="3600" spc="-10" dirty="0">
                <a:latin typeface="Times New Roman"/>
                <a:cs typeface="Times New Roman"/>
              </a:rPr>
              <a:t>прорабатывается </a:t>
            </a:r>
            <a:r>
              <a:rPr sz="3600" dirty="0">
                <a:latin typeface="Times New Roman"/>
                <a:cs typeface="Times New Roman"/>
              </a:rPr>
              <a:t>их</a:t>
            </a:r>
            <a:r>
              <a:rPr sz="3600" spc="-20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внедрение.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40130" y="325323"/>
            <a:ext cx="7471409" cy="1232535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542415" marR="5080" indent="-1530350">
              <a:lnSpc>
                <a:spcPts val="4700"/>
              </a:lnSpc>
              <a:spcBef>
                <a:spcPts val="300"/>
              </a:spcBef>
            </a:pPr>
            <a:r>
              <a:rPr spc="-10" dirty="0">
                <a:solidFill>
                  <a:srgbClr val="FF0000"/>
                </a:solidFill>
              </a:rPr>
              <a:t>Внедрение </a:t>
            </a:r>
            <a:r>
              <a:rPr spc="-15" dirty="0">
                <a:solidFill>
                  <a:srgbClr val="FF0000"/>
                </a:solidFill>
              </a:rPr>
              <a:t>ФГОС</a:t>
            </a:r>
            <a:r>
              <a:rPr spc="5" dirty="0">
                <a:solidFill>
                  <a:srgbClr val="FF0000"/>
                </a:solidFill>
              </a:rPr>
              <a:t> </a:t>
            </a:r>
            <a:r>
              <a:rPr spc="-5" dirty="0">
                <a:solidFill>
                  <a:srgbClr val="FF0000"/>
                </a:solidFill>
              </a:rPr>
              <a:t>НОО и </a:t>
            </a:r>
            <a:r>
              <a:rPr spc="-20" dirty="0">
                <a:solidFill>
                  <a:srgbClr val="FF0000"/>
                </a:solidFill>
              </a:rPr>
              <a:t>ФГОС </a:t>
            </a:r>
            <a:r>
              <a:rPr spc="-985" dirty="0">
                <a:solidFill>
                  <a:srgbClr val="FF0000"/>
                </a:solidFill>
              </a:rPr>
              <a:t> </a:t>
            </a:r>
            <a:r>
              <a:rPr spc="-5" dirty="0">
                <a:solidFill>
                  <a:srgbClr val="FF0000"/>
                </a:solidFill>
              </a:rPr>
              <a:t>ООО</a:t>
            </a:r>
            <a:r>
              <a:rPr spc="5" dirty="0">
                <a:solidFill>
                  <a:srgbClr val="FF0000"/>
                </a:solidFill>
              </a:rPr>
              <a:t> </a:t>
            </a:r>
            <a:r>
              <a:rPr spc="-5" dirty="0">
                <a:solidFill>
                  <a:srgbClr val="FF0000"/>
                </a:solidFill>
              </a:rPr>
              <a:t>с</a:t>
            </a:r>
            <a:r>
              <a:rPr spc="5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01.09.2022</a:t>
            </a:r>
            <a:r>
              <a:rPr spc="-20" dirty="0">
                <a:solidFill>
                  <a:srgbClr val="FF0000"/>
                </a:solidFill>
              </a:rPr>
              <a:t> </a:t>
            </a:r>
            <a:r>
              <a:rPr spc="-235" dirty="0">
                <a:solidFill>
                  <a:srgbClr val="FF0000"/>
                </a:solidFill>
              </a:rPr>
              <a:t>г.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557273"/>
            <a:ext cx="8036559" cy="4384675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355600" marR="177165" indent="-342900">
              <a:lnSpc>
                <a:spcPct val="80100"/>
              </a:lnSpc>
              <a:spcBef>
                <a:spcPts val="62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200" spc="-10" dirty="0">
                <a:latin typeface="Times New Roman"/>
                <a:cs typeface="Times New Roman"/>
              </a:rPr>
              <a:t>Министерством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просвещения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утверждены</a:t>
            </a:r>
            <a:r>
              <a:rPr sz="2200" spc="35" dirty="0"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FF0000"/>
                </a:solidFill>
                <a:latin typeface="Times New Roman"/>
                <a:cs typeface="Times New Roman"/>
              </a:rPr>
              <a:t>новые</a:t>
            </a:r>
            <a:r>
              <a:rPr sz="2200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FF0000"/>
                </a:solidFill>
                <a:latin typeface="Times New Roman"/>
                <a:cs typeface="Times New Roman"/>
              </a:rPr>
              <a:t>федеральные </a:t>
            </a:r>
            <a:r>
              <a:rPr sz="2200" spc="-5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00" spc="-15" dirty="0">
                <a:solidFill>
                  <a:srgbClr val="FF0000"/>
                </a:solidFill>
                <a:latin typeface="Times New Roman"/>
                <a:cs typeface="Times New Roman"/>
              </a:rPr>
              <a:t>государственные </a:t>
            </a:r>
            <a:r>
              <a:rPr sz="2200" spc="-10" dirty="0">
                <a:solidFill>
                  <a:srgbClr val="FF0000"/>
                </a:solidFill>
                <a:latin typeface="Times New Roman"/>
                <a:cs typeface="Times New Roman"/>
              </a:rPr>
              <a:t>образовательные</a:t>
            </a:r>
            <a:r>
              <a:rPr sz="2200" spc="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FF0000"/>
                </a:solidFill>
                <a:latin typeface="Times New Roman"/>
                <a:cs typeface="Times New Roman"/>
              </a:rPr>
              <a:t>стандарты</a:t>
            </a:r>
            <a:r>
              <a:rPr sz="2200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(далее</a:t>
            </a:r>
            <a:r>
              <a:rPr sz="2200" spc="2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–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ФГОС) 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spc="-20" dirty="0">
                <a:latin typeface="Times New Roman"/>
                <a:cs typeface="Times New Roman"/>
              </a:rPr>
              <a:t>начального</a:t>
            </a:r>
            <a:r>
              <a:rPr sz="2200" spc="20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общего</a:t>
            </a:r>
            <a:r>
              <a:rPr sz="2200" spc="2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и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основного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общего</a:t>
            </a:r>
            <a:r>
              <a:rPr sz="2200" spc="2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образования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(далее</a:t>
            </a:r>
            <a:r>
              <a:rPr sz="2200" spc="5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–</a:t>
            </a:r>
            <a:endParaRPr sz="2200">
              <a:latin typeface="Times New Roman"/>
              <a:cs typeface="Times New Roman"/>
            </a:endParaRPr>
          </a:p>
          <a:p>
            <a:pPr marL="355600">
              <a:lnSpc>
                <a:spcPts val="1850"/>
              </a:lnSpc>
            </a:pPr>
            <a:r>
              <a:rPr sz="2200" spc="-10" dirty="0">
                <a:latin typeface="Times New Roman"/>
                <a:cs typeface="Times New Roman"/>
              </a:rPr>
              <a:t>НОО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и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ООО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соответственно).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Обновлённая</a:t>
            </a:r>
            <a:r>
              <a:rPr sz="2200" spc="2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редакция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ФГОС</a:t>
            </a:r>
            <a:endParaRPr sz="2200">
              <a:latin typeface="Times New Roman"/>
              <a:cs typeface="Times New Roman"/>
            </a:endParaRPr>
          </a:p>
          <a:p>
            <a:pPr marL="355600">
              <a:lnSpc>
                <a:spcPts val="2110"/>
              </a:lnSpc>
            </a:pPr>
            <a:r>
              <a:rPr sz="2200" spc="-10" dirty="0">
                <a:latin typeface="Times New Roman"/>
                <a:cs typeface="Times New Roman"/>
              </a:rPr>
              <a:t>сохраняет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FF0000"/>
                </a:solidFill>
                <a:latin typeface="Times New Roman"/>
                <a:cs typeface="Times New Roman"/>
              </a:rPr>
              <a:t>принципы</a:t>
            </a:r>
            <a:r>
              <a:rPr sz="2200" spc="-5" dirty="0">
                <a:solidFill>
                  <a:srgbClr val="FF0000"/>
                </a:solidFill>
                <a:latin typeface="Times New Roman"/>
                <a:cs typeface="Times New Roman"/>
              </a:rPr>
              <a:t> вариативности</a:t>
            </a:r>
            <a:r>
              <a:rPr sz="2200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FF0000"/>
                </a:solidFill>
                <a:latin typeface="Times New Roman"/>
                <a:cs typeface="Times New Roman"/>
              </a:rPr>
              <a:t>в </a:t>
            </a:r>
            <a:r>
              <a:rPr sz="2200" spc="-10" dirty="0">
                <a:solidFill>
                  <a:srgbClr val="FF0000"/>
                </a:solidFill>
                <a:latin typeface="Times New Roman"/>
                <a:cs typeface="Times New Roman"/>
              </a:rPr>
              <a:t>формировании</a:t>
            </a:r>
            <a:r>
              <a:rPr sz="2200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00" spc="-25" dirty="0">
                <a:latin typeface="Times New Roman"/>
                <a:cs typeface="Times New Roman"/>
              </a:rPr>
              <a:t>школами</a:t>
            </a:r>
            <a:endParaRPr sz="2200">
              <a:latin typeface="Times New Roman"/>
              <a:cs typeface="Times New Roman"/>
            </a:endParaRPr>
          </a:p>
          <a:p>
            <a:pPr marL="355600" marR="619125">
              <a:lnSpc>
                <a:spcPct val="80000"/>
              </a:lnSpc>
              <a:spcBef>
                <a:spcPts val="265"/>
              </a:spcBef>
            </a:pPr>
            <a:r>
              <a:rPr sz="2200" spc="5" dirty="0">
                <a:latin typeface="Times New Roman"/>
                <a:cs typeface="Times New Roman"/>
              </a:rPr>
              <a:t>основных</a:t>
            </a:r>
            <a:r>
              <a:rPr sz="2200" spc="-2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образовательных</a:t>
            </a:r>
            <a:r>
              <a:rPr sz="2200" spc="2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программ</a:t>
            </a:r>
            <a:r>
              <a:rPr sz="2200" spc="-30" dirty="0">
                <a:latin typeface="Times New Roman"/>
                <a:cs typeface="Times New Roman"/>
              </a:rPr>
              <a:t> </a:t>
            </a:r>
            <a:r>
              <a:rPr sz="2200" spc="-20" dirty="0">
                <a:latin typeface="Times New Roman"/>
                <a:cs typeface="Times New Roman"/>
              </a:rPr>
              <a:t>начального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общего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и </a:t>
            </a:r>
            <a:r>
              <a:rPr sz="2200" spc="-53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основного </a:t>
            </a:r>
            <a:r>
              <a:rPr sz="2200" spc="-15" dirty="0">
                <a:latin typeface="Times New Roman"/>
                <a:cs typeface="Times New Roman"/>
              </a:rPr>
              <a:t>общего</a:t>
            </a:r>
            <a:r>
              <a:rPr sz="2200" spc="2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образования,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а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также</a:t>
            </a:r>
            <a:r>
              <a:rPr sz="2200" spc="35" dirty="0"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0000"/>
                </a:solidFill>
                <a:latin typeface="Times New Roman"/>
                <a:cs typeface="Times New Roman"/>
              </a:rPr>
              <a:t>учёта</a:t>
            </a:r>
            <a:r>
              <a:rPr sz="2200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0000"/>
                </a:solidFill>
                <a:latin typeface="Times New Roman"/>
                <a:cs typeface="Times New Roman"/>
              </a:rPr>
              <a:t>интересов</a:t>
            </a:r>
            <a:r>
              <a:rPr sz="2200" spc="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и 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FF0000"/>
                </a:solidFill>
                <a:latin typeface="Times New Roman"/>
                <a:cs typeface="Times New Roman"/>
              </a:rPr>
              <a:t>возможностей</a:t>
            </a:r>
            <a:r>
              <a:rPr sz="2200" spc="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как</a:t>
            </a:r>
            <a:r>
              <a:rPr sz="2200" spc="20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образовательных</a:t>
            </a:r>
            <a:r>
              <a:rPr sz="2200" spc="3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организаций,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так</a:t>
            </a:r>
            <a:r>
              <a:rPr sz="2200" spc="2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и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их</a:t>
            </a:r>
            <a:endParaRPr sz="2200">
              <a:latin typeface="Times New Roman"/>
              <a:cs typeface="Times New Roman"/>
            </a:endParaRPr>
          </a:p>
          <a:p>
            <a:pPr marL="355600" marR="5080">
              <a:lnSpc>
                <a:spcPct val="80000"/>
              </a:lnSpc>
            </a:pPr>
            <a:r>
              <a:rPr sz="2200" spc="-15" dirty="0">
                <a:latin typeface="Times New Roman"/>
                <a:cs typeface="Times New Roman"/>
              </a:rPr>
              <a:t>учеников.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Именно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с 1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сентября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2022 </a:t>
            </a:r>
            <a:r>
              <a:rPr sz="2200" spc="-35" dirty="0">
                <a:latin typeface="Times New Roman"/>
                <a:cs typeface="Times New Roman"/>
              </a:rPr>
              <a:t>года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20" dirty="0">
                <a:latin typeface="Times New Roman"/>
                <a:cs typeface="Times New Roman"/>
              </a:rPr>
              <a:t>начнут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действовать 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ФГОС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в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каждой</a:t>
            </a:r>
            <a:r>
              <a:rPr sz="2200" spc="30" dirty="0">
                <a:latin typeface="Times New Roman"/>
                <a:cs typeface="Times New Roman"/>
              </a:rPr>
              <a:t> </a:t>
            </a:r>
            <a:r>
              <a:rPr sz="2200" spc="-30" dirty="0">
                <a:latin typeface="Times New Roman"/>
                <a:cs typeface="Times New Roman"/>
              </a:rPr>
              <a:t>школе,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а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обучающиеся, </a:t>
            </a:r>
            <a:r>
              <a:rPr sz="2200" spc="-25" dirty="0">
                <a:latin typeface="Times New Roman"/>
                <a:cs typeface="Times New Roman"/>
              </a:rPr>
              <a:t>которые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-45" dirty="0">
                <a:latin typeface="Times New Roman"/>
                <a:cs typeface="Times New Roman"/>
              </a:rPr>
              <a:t>будут</a:t>
            </a:r>
            <a:r>
              <a:rPr sz="2200" spc="-10" dirty="0">
                <a:latin typeface="Times New Roman"/>
                <a:cs typeface="Times New Roman"/>
              </a:rPr>
              <a:t> приняты </a:t>
            </a:r>
            <a:r>
              <a:rPr sz="2200" spc="-53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на</a:t>
            </a:r>
            <a:r>
              <a:rPr sz="2200" spc="-10" dirty="0">
                <a:latin typeface="Times New Roman"/>
                <a:cs typeface="Times New Roman"/>
              </a:rPr>
              <a:t> обучение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в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FF0000"/>
                </a:solidFill>
                <a:latin typeface="Times New Roman"/>
                <a:cs typeface="Times New Roman"/>
              </a:rPr>
              <a:t>первые</a:t>
            </a:r>
            <a:r>
              <a:rPr sz="22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FF0000"/>
                </a:solidFill>
                <a:latin typeface="Times New Roman"/>
                <a:cs typeface="Times New Roman"/>
              </a:rPr>
              <a:t>и</a:t>
            </a:r>
            <a:r>
              <a:rPr sz="22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FF0000"/>
                </a:solidFill>
                <a:latin typeface="Times New Roman"/>
                <a:cs typeface="Times New Roman"/>
              </a:rPr>
              <a:t>пятые</a:t>
            </a:r>
            <a:r>
              <a:rPr sz="2200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классы</a:t>
            </a:r>
            <a:r>
              <a:rPr sz="2200" spc="2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в </a:t>
            </a:r>
            <a:r>
              <a:rPr sz="2200" dirty="0">
                <a:latin typeface="Times New Roman"/>
                <a:cs typeface="Times New Roman"/>
              </a:rPr>
              <a:t>2022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spc="-70" dirty="0">
                <a:latin typeface="Times New Roman"/>
                <a:cs typeface="Times New Roman"/>
              </a:rPr>
              <a:t>году,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-45" dirty="0">
                <a:latin typeface="Times New Roman"/>
                <a:cs typeface="Times New Roman"/>
              </a:rPr>
              <a:t>будут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учиться </a:t>
            </a:r>
            <a:r>
              <a:rPr sz="2200" spc="-535" dirty="0">
                <a:latin typeface="Times New Roman"/>
                <a:cs typeface="Times New Roman"/>
              </a:rPr>
              <a:t> </a:t>
            </a:r>
            <a:r>
              <a:rPr sz="2200" spc="-20" dirty="0">
                <a:latin typeface="Times New Roman"/>
                <a:cs typeface="Times New Roman"/>
              </a:rPr>
              <a:t>уже </a:t>
            </a:r>
            <a:r>
              <a:rPr sz="2200" spc="-5" dirty="0">
                <a:latin typeface="Times New Roman"/>
                <a:cs typeface="Times New Roman"/>
              </a:rPr>
              <a:t>по</a:t>
            </a:r>
            <a:r>
              <a:rPr sz="2200" spc="-10" dirty="0">
                <a:latin typeface="Times New Roman"/>
                <a:cs typeface="Times New Roman"/>
              </a:rPr>
              <a:t> обновленным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ФГОС.</a:t>
            </a:r>
            <a:endParaRPr sz="2200">
              <a:latin typeface="Times New Roman"/>
              <a:cs typeface="Times New Roman"/>
            </a:endParaRPr>
          </a:p>
          <a:p>
            <a:pPr marL="355600">
              <a:lnSpc>
                <a:spcPts val="1850"/>
              </a:lnSpc>
            </a:pPr>
            <a:r>
              <a:rPr sz="2200" spc="-10" dirty="0">
                <a:latin typeface="Times New Roman"/>
                <a:cs typeface="Times New Roman"/>
              </a:rPr>
              <a:t>Для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несовершеннолетних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обучающихся,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зачисленных</a:t>
            </a:r>
            <a:r>
              <a:rPr sz="2200" spc="3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на</a:t>
            </a:r>
            <a:endParaRPr sz="2200">
              <a:latin typeface="Times New Roman"/>
              <a:cs typeface="Times New Roman"/>
            </a:endParaRPr>
          </a:p>
          <a:p>
            <a:pPr marL="355600" marR="173355">
              <a:lnSpc>
                <a:spcPct val="80000"/>
              </a:lnSpc>
              <a:spcBef>
                <a:spcPts val="265"/>
              </a:spcBef>
            </a:pPr>
            <a:r>
              <a:rPr sz="2200" spc="-15" dirty="0">
                <a:latin typeface="Times New Roman"/>
                <a:cs typeface="Times New Roman"/>
              </a:rPr>
              <a:t>обучение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до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вступления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в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силу</a:t>
            </a:r>
            <a:r>
              <a:rPr sz="2200" spc="20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настоящих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приказов,</a:t>
            </a:r>
            <a:r>
              <a:rPr sz="2200" spc="25" dirty="0">
                <a:latin typeface="Times New Roman"/>
                <a:cs typeface="Times New Roman"/>
              </a:rPr>
              <a:t> </a:t>
            </a:r>
            <a:r>
              <a:rPr sz="2200" spc="-20" dirty="0">
                <a:latin typeface="Times New Roman"/>
                <a:cs typeface="Times New Roman"/>
              </a:rPr>
              <a:t>возможно </a:t>
            </a:r>
            <a:r>
              <a:rPr sz="2200" spc="-535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обучение</a:t>
            </a:r>
            <a:r>
              <a:rPr sz="2200" spc="-5" dirty="0">
                <a:latin typeface="Times New Roman"/>
                <a:cs typeface="Times New Roman"/>
              </a:rPr>
              <a:t> по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новым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ФГОС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с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20" dirty="0">
                <a:latin typeface="Times New Roman"/>
                <a:cs typeface="Times New Roman"/>
              </a:rPr>
              <a:t>согласия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их </a:t>
            </a:r>
            <a:r>
              <a:rPr sz="2200" spc="-10" dirty="0">
                <a:latin typeface="Times New Roman"/>
                <a:cs typeface="Times New Roman"/>
              </a:rPr>
              <a:t>родителей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20" dirty="0">
                <a:latin typeface="Times New Roman"/>
                <a:cs typeface="Times New Roman"/>
              </a:rPr>
              <a:t>(законных 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представителей).</a:t>
            </a:r>
            <a:endParaRPr sz="2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9492" y="642886"/>
            <a:ext cx="6981481" cy="5316661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25726" y="107695"/>
            <a:ext cx="446341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30" dirty="0"/>
              <a:t>НОРМАТИВНАЯ</a:t>
            </a:r>
            <a:r>
              <a:rPr sz="3200" spc="-75" dirty="0"/>
              <a:t> </a:t>
            </a:r>
            <a:r>
              <a:rPr sz="3200" spc="-30" dirty="0"/>
              <a:t>БАЗА</a:t>
            </a:r>
            <a:endParaRPr sz="32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8849" y="499694"/>
            <a:ext cx="622935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5" dirty="0">
                <a:solidFill>
                  <a:srgbClr val="FF0000"/>
                </a:solidFill>
              </a:rPr>
              <a:t>ФГОС</a:t>
            </a:r>
            <a:r>
              <a:rPr spc="-20" dirty="0">
                <a:solidFill>
                  <a:srgbClr val="FF0000"/>
                </a:solidFill>
              </a:rPr>
              <a:t> </a:t>
            </a:r>
            <a:r>
              <a:rPr spc="-10" dirty="0">
                <a:solidFill>
                  <a:srgbClr val="FF0000"/>
                </a:solidFill>
              </a:rPr>
              <a:t>третьего</a:t>
            </a:r>
            <a:r>
              <a:rPr spc="-35" dirty="0">
                <a:solidFill>
                  <a:srgbClr val="FF0000"/>
                </a:solidFill>
              </a:rPr>
              <a:t> </a:t>
            </a:r>
            <a:r>
              <a:rPr spc="-15" dirty="0">
                <a:solidFill>
                  <a:srgbClr val="FF0000"/>
                </a:solidFill>
              </a:rPr>
              <a:t>поколения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538681"/>
            <a:ext cx="7912100" cy="4059554"/>
          </a:xfrm>
          <a:prstGeom prst="rect">
            <a:avLst/>
          </a:prstGeom>
        </p:spPr>
        <p:txBody>
          <a:bodyPr vert="horz" wrap="square" lIns="0" tIns="95250" rIns="0" bIns="0" rtlCol="0">
            <a:spAutoFit/>
          </a:bodyPr>
          <a:lstStyle/>
          <a:p>
            <a:pPr marL="355600" marR="877569" indent="-342900">
              <a:lnSpc>
                <a:spcPct val="80000"/>
              </a:lnSpc>
              <a:spcBef>
                <a:spcPts val="75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700" spc="-35" dirty="0">
                <a:solidFill>
                  <a:srgbClr val="FF0000"/>
                </a:solidFill>
                <a:latin typeface="Times New Roman"/>
                <a:cs typeface="Times New Roman"/>
              </a:rPr>
              <a:t>Главной</a:t>
            </a:r>
            <a:r>
              <a:rPr sz="2700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700" spc="-20" dirty="0">
                <a:solidFill>
                  <a:srgbClr val="FF0000"/>
                </a:solidFill>
                <a:latin typeface="Times New Roman"/>
                <a:cs typeface="Times New Roman"/>
              </a:rPr>
              <a:t>задачей</a:t>
            </a:r>
            <a:r>
              <a:rPr sz="2700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700" spc="-15" dirty="0">
                <a:solidFill>
                  <a:srgbClr val="FF0000"/>
                </a:solidFill>
                <a:latin typeface="Times New Roman"/>
                <a:cs typeface="Times New Roman"/>
              </a:rPr>
              <a:t>ФГОС</a:t>
            </a:r>
            <a:r>
              <a:rPr sz="2700" spc="-5" dirty="0">
                <a:solidFill>
                  <a:srgbClr val="FF0000"/>
                </a:solidFill>
                <a:latin typeface="Times New Roman"/>
                <a:cs typeface="Times New Roman"/>
              </a:rPr>
              <a:t> третьего</a:t>
            </a:r>
            <a:r>
              <a:rPr sz="2700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700" spc="-25" dirty="0">
                <a:solidFill>
                  <a:srgbClr val="FF0000"/>
                </a:solidFill>
                <a:latin typeface="Times New Roman"/>
                <a:cs typeface="Times New Roman"/>
              </a:rPr>
              <a:t>поколения </a:t>
            </a:r>
            <a:r>
              <a:rPr sz="2700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700" spc="-10" dirty="0">
                <a:latin typeface="Times New Roman"/>
                <a:cs typeface="Times New Roman"/>
              </a:rPr>
              <a:t>заявлена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spc="-15" dirty="0">
                <a:latin typeface="Times New Roman"/>
                <a:cs typeface="Times New Roman"/>
              </a:rPr>
              <a:t>конкретизация</a:t>
            </a:r>
            <a:r>
              <a:rPr sz="2700" spc="1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требований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к 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spc="-10" dirty="0">
                <a:latin typeface="Times New Roman"/>
                <a:cs typeface="Times New Roman"/>
              </a:rPr>
              <a:t>обучающимся.</a:t>
            </a:r>
            <a:r>
              <a:rPr sz="2700" dirty="0">
                <a:latin typeface="Times New Roman"/>
                <a:cs typeface="Times New Roman"/>
              </a:rPr>
              <a:t> </a:t>
            </a:r>
            <a:r>
              <a:rPr sz="2700" spc="5" dirty="0">
                <a:latin typeface="Times New Roman"/>
                <a:cs typeface="Times New Roman"/>
              </a:rPr>
              <a:t>Дело</a:t>
            </a:r>
            <a:r>
              <a:rPr sz="2700" spc="-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в</a:t>
            </a:r>
            <a:r>
              <a:rPr sz="2700" spc="-10" dirty="0">
                <a:latin typeface="Times New Roman"/>
                <a:cs typeface="Times New Roman"/>
              </a:rPr>
              <a:t> </a:t>
            </a:r>
            <a:r>
              <a:rPr sz="2700" spc="-20" dirty="0">
                <a:latin typeface="Times New Roman"/>
                <a:cs typeface="Times New Roman"/>
              </a:rPr>
              <a:t>том, что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в</a:t>
            </a:r>
            <a:r>
              <a:rPr sz="2700" spc="-10" dirty="0">
                <a:latin typeface="Times New Roman"/>
                <a:cs typeface="Times New Roman"/>
              </a:rPr>
              <a:t> предыдущей </a:t>
            </a:r>
            <a:r>
              <a:rPr sz="2700" spc="-660" dirty="0">
                <a:latin typeface="Times New Roman"/>
                <a:cs typeface="Times New Roman"/>
              </a:rPr>
              <a:t> </a:t>
            </a:r>
            <a:r>
              <a:rPr sz="2700" spc="-10" dirty="0">
                <a:latin typeface="Times New Roman"/>
                <a:cs typeface="Times New Roman"/>
              </a:rPr>
              <a:t>редакции</a:t>
            </a:r>
            <a:r>
              <a:rPr sz="2700" spc="20" dirty="0">
                <a:latin typeface="Times New Roman"/>
                <a:cs typeface="Times New Roman"/>
              </a:rPr>
              <a:t> </a:t>
            </a:r>
            <a:r>
              <a:rPr sz="2700" spc="-10" dirty="0">
                <a:latin typeface="Times New Roman"/>
                <a:cs typeface="Times New Roman"/>
              </a:rPr>
              <a:t>Стандарт</a:t>
            </a:r>
            <a:r>
              <a:rPr sz="2700" dirty="0">
                <a:latin typeface="Times New Roman"/>
                <a:cs typeface="Times New Roman"/>
              </a:rPr>
              <a:t> </a:t>
            </a:r>
            <a:r>
              <a:rPr sz="2700" spc="-20" dirty="0">
                <a:latin typeface="Times New Roman"/>
                <a:cs typeface="Times New Roman"/>
              </a:rPr>
              <a:t>включал</a:t>
            </a:r>
            <a:r>
              <a:rPr sz="2700" spc="25" dirty="0">
                <a:latin typeface="Times New Roman"/>
                <a:cs typeface="Times New Roman"/>
              </a:rPr>
              <a:t> </a:t>
            </a:r>
            <a:r>
              <a:rPr sz="2700" spc="-40" dirty="0">
                <a:latin typeface="Times New Roman"/>
                <a:cs typeface="Times New Roman"/>
              </a:rPr>
              <a:t>только</a:t>
            </a:r>
            <a:r>
              <a:rPr sz="2700" spc="-1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общие 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установки</a:t>
            </a:r>
            <a:r>
              <a:rPr sz="2700" spc="-1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на</a:t>
            </a:r>
            <a:r>
              <a:rPr sz="2700" spc="-10" dirty="0">
                <a:latin typeface="Times New Roman"/>
                <a:cs typeface="Times New Roman"/>
              </a:rPr>
              <a:t> формирование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определённых</a:t>
            </a:r>
            <a:endParaRPr sz="2700">
              <a:latin typeface="Times New Roman"/>
              <a:cs typeface="Times New Roman"/>
            </a:endParaRPr>
          </a:p>
          <a:p>
            <a:pPr marL="355600" marR="253365">
              <a:lnSpc>
                <a:spcPct val="80000"/>
              </a:lnSpc>
            </a:pPr>
            <a:r>
              <a:rPr sz="2700" spc="-20" dirty="0">
                <a:latin typeface="Times New Roman"/>
                <a:cs typeface="Times New Roman"/>
              </a:rPr>
              <a:t>компетенций.</a:t>
            </a:r>
            <a:r>
              <a:rPr sz="2700" spc="35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Учебные</a:t>
            </a:r>
            <a:r>
              <a:rPr sz="2700" spc="2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учреждения</a:t>
            </a:r>
            <a:r>
              <a:rPr sz="2700" dirty="0">
                <a:latin typeface="Times New Roman"/>
                <a:cs typeface="Times New Roman"/>
              </a:rPr>
              <a:t> </a:t>
            </a:r>
            <a:r>
              <a:rPr sz="2700" spc="5" dirty="0">
                <a:latin typeface="Times New Roman"/>
                <a:cs typeface="Times New Roman"/>
              </a:rPr>
              <a:t>сами</a:t>
            </a:r>
            <a:r>
              <a:rPr sz="2700" spc="1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решали, </a:t>
            </a:r>
            <a:r>
              <a:rPr sz="2700" spc="-660" dirty="0">
                <a:latin typeface="Times New Roman"/>
                <a:cs typeface="Times New Roman"/>
              </a:rPr>
              <a:t> </a:t>
            </a:r>
            <a:r>
              <a:rPr sz="2700" spc="-15" dirty="0">
                <a:latin typeface="Times New Roman"/>
                <a:cs typeface="Times New Roman"/>
              </a:rPr>
              <a:t>что</a:t>
            </a:r>
            <a:r>
              <a:rPr sz="2700" spc="-5" dirty="0">
                <a:latin typeface="Times New Roman"/>
                <a:cs typeface="Times New Roman"/>
              </a:rPr>
              <a:t> </a:t>
            </a:r>
            <a:r>
              <a:rPr sz="2700" spc="-10" dirty="0">
                <a:latin typeface="Times New Roman"/>
                <a:cs typeface="Times New Roman"/>
              </a:rPr>
              <a:t>именно</a:t>
            </a:r>
            <a:r>
              <a:rPr sz="2700" spc="2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и</a:t>
            </a:r>
            <a:r>
              <a:rPr sz="2700" spc="-1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в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spc="-45" dirty="0">
                <a:latin typeface="Times New Roman"/>
                <a:cs typeface="Times New Roman"/>
              </a:rPr>
              <a:t>каком</a:t>
            </a:r>
            <a:r>
              <a:rPr sz="2700" spc="-15" dirty="0">
                <a:latin typeface="Times New Roman"/>
                <a:cs typeface="Times New Roman"/>
              </a:rPr>
              <a:t> </a:t>
            </a:r>
            <a:r>
              <a:rPr sz="2700" spc="5" dirty="0">
                <a:latin typeface="Times New Roman"/>
                <a:cs typeface="Times New Roman"/>
              </a:rPr>
              <a:t>классе</a:t>
            </a:r>
            <a:r>
              <a:rPr sz="2700" dirty="0">
                <a:latin typeface="Times New Roman"/>
                <a:cs typeface="Times New Roman"/>
              </a:rPr>
              <a:t> </a:t>
            </a:r>
            <a:r>
              <a:rPr sz="2700" spc="-20" dirty="0">
                <a:latin typeface="Times New Roman"/>
                <a:cs typeface="Times New Roman"/>
              </a:rPr>
              <a:t>изучать,</a:t>
            </a:r>
            <a:r>
              <a:rPr sz="2700" spc="-5" dirty="0">
                <a:latin typeface="Times New Roman"/>
                <a:cs typeface="Times New Roman"/>
              </a:rPr>
              <a:t> </a:t>
            </a:r>
            <a:r>
              <a:rPr sz="2700" spc="-10" dirty="0">
                <a:latin typeface="Times New Roman"/>
                <a:cs typeface="Times New Roman"/>
              </a:rPr>
              <a:t>поэтому </a:t>
            </a:r>
            <a:r>
              <a:rPr sz="2700" spc="-5" dirty="0">
                <a:latin typeface="Times New Roman"/>
                <a:cs typeface="Times New Roman"/>
              </a:rPr>
              <a:t> </a:t>
            </a:r>
            <a:r>
              <a:rPr sz="2700" spc="-10" dirty="0">
                <a:latin typeface="Times New Roman"/>
                <a:cs typeface="Times New Roman"/>
              </a:rPr>
              <a:t>образовательные</a:t>
            </a:r>
            <a:r>
              <a:rPr sz="2700" spc="-5" dirty="0">
                <a:latin typeface="Times New Roman"/>
                <a:cs typeface="Times New Roman"/>
              </a:rPr>
              <a:t> программы</a:t>
            </a:r>
            <a:r>
              <a:rPr sz="2700" spc="15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разных </a:t>
            </a:r>
            <a:r>
              <a:rPr sz="2700" spc="-45" dirty="0">
                <a:latin typeface="Times New Roman"/>
                <a:cs typeface="Times New Roman"/>
              </a:rPr>
              <a:t>школ</a:t>
            </a:r>
            <a:endParaRPr sz="2700">
              <a:latin typeface="Times New Roman"/>
              <a:cs typeface="Times New Roman"/>
            </a:endParaRPr>
          </a:p>
          <a:p>
            <a:pPr marL="355600">
              <a:lnSpc>
                <a:spcPts val="2270"/>
              </a:lnSpc>
            </a:pPr>
            <a:r>
              <a:rPr sz="2700" spc="-15" dirty="0">
                <a:latin typeface="Times New Roman"/>
                <a:cs typeface="Times New Roman"/>
              </a:rPr>
              <a:t>отличались,</a:t>
            </a:r>
            <a:r>
              <a:rPr sz="2700" spc="3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а </a:t>
            </a:r>
            <a:r>
              <a:rPr sz="2700" spc="-30" dirty="0">
                <a:latin typeface="Times New Roman"/>
                <a:cs typeface="Times New Roman"/>
              </a:rPr>
              <a:t>результаты</a:t>
            </a:r>
            <a:r>
              <a:rPr sz="2700" spc="-10" dirty="0">
                <a:latin typeface="Times New Roman"/>
                <a:cs typeface="Times New Roman"/>
              </a:rPr>
              <a:t> </a:t>
            </a:r>
            <a:r>
              <a:rPr sz="2700" spc="-20" dirty="0">
                <a:latin typeface="Times New Roman"/>
                <a:cs typeface="Times New Roman"/>
              </a:rPr>
              <a:t>обучения</a:t>
            </a:r>
            <a:r>
              <a:rPr sz="2700" spc="1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не</a:t>
            </a:r>
            <a:r>
              <a:rPr sz="2700" spc="-1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были</a:t>
            </a:r>
            <a:endParaRPr sz="2700">
              <a:latin typeface="Times New Roman"/>
              <a:cs typeface="Times New Roman"/>
            </a:endParaRPr>
          </a:p>
          <a:p>
            <a:pPr marL="355600" marR="5080">
              <a:lnSpc>
                <a:spcPts val="2590"/>
              </a:lnSpc>
              <a:spcBef>
                <a:spcPts val="305"/>
              </a:spcBef>
            </a:pPr>
            <a:r>
              <a:rPr sz="2700" spc="-5" dirty="0">
                <a:latin typeface="Times New Roman"/>
                <a:cs typeface="Times New Roman"/>
              </a:rPr>
              <a:t>детализированы.</a:t>
            </a:r>
            <a:r>
              <a:rPr sz="2700" spc="20" dirty="0">
                <a:latin typeface="Times New Roman"/>
                <a:cs typeface="Times New Roman"/>
              </a:rPr>
              <a:t> </a:t>
            </a:r>
            <a:r>
              <a:rPr sz="2700" spc="-10" dirty="0">
                <a:latin typeface="Times New Roman"/>
                <a:cs typeface="Times New Roman"/>
              </a:rPr>
              <a:t>Предполагается,</a:t>
            </a:r>
            <a:r>
              <a:rPr sz="2700" spc="15" dirty="0">
                <a:latin typeface="Times New Roman"/>
                <a:cs typeface="Times New Roman"/>
              </a:rPr>
              <a:t> </a:t>
            </a:r>
            <a:r>
              <a:rPr sz="2700" spc="-15" dirty="0">
                <a:latin typeface="Times New Roman"/>
                <a:cs typeface="Times New Roman"/>
              </a:rPr>
              <a:t>что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новые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spc="-15" dirty="0">
                <a:latin typeface="Times New Roman"/>
                <a:cs typeface="Times New Roman"/>
              </a:rPr>
              <a:t>ФГОС </a:t>
            </a:r>
            <a:r>
              <a:rPr sz="2700" spc="-660" dirty="0">
                <a:latin typeface="Times New Roman"/>
                <a:cs typeface="Times New Roman"/>
              </a:rPr>
              <a:t> </a:t>
            </a:r>
            <a:r>
              <a:rPr sz="2700" spc="-10" dirty="0">
                <a:latin typeface="Times New Roman"/>
                <a:cs typeface="Times New Roman"/>
              </a:rPr>
              <a:t>определяют</a:t>
            </a:r>
            <a:r>
              <a:rPr sz="270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чёткие</a:t>
            </a:r>
            <a:r>
              <a:rPr sz="2700" spc="15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требования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к </a:t>
            </a:r>
            <a:r>
              <a:rPr sz="2700" spc="-10" dirty="0">
                <a:latin typeface="Times New Roman"/>
                <a:cs typeface="Times New Roman"/>
              </a:rPr>
              <a:t>предметным </a:t>
            </a:r>
            <a:r>
              <a:rPr sz="2700" spc="-5" dirty="0">
                <a:latin typeface="Times New Roman"/>
                <a:cs typeface="Times New Roman"/>
              </a:rPr>
              <a:t> </a:t>
            </a:r>
            <a:r>
              <a:rPr sz="2700" spc="-25" dirty="0">
                <a:latin typeface="Times New Roman"/>
                <a:cs typeface="Times New Roman"/>
              </a:rPr>
              <a:t>результатам</a:t>
            </a:r>
            <a:r>
              <a:rPr sz="2700" spc="-5" dirty="0">
                <a:latin typeface="Times New Roman"/>
                <a:cs typeface="Times New Roman"/>
              </a:rPr>
              <a:t> </a:t>
            </a:r>
            <a:r>
              <a:rPr sz="2700" spc="-10" dirty="0">
                <a:latin typeface="Times New Roman"/>
                <a:cs typeface="Times New Roman"/>
              </a:rPr>
              <a:t>по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spc="-10" dirty="0">
                <a:latin typeface="Times New Roman"/>
                <a:cs typeface="Times New Roman"/>
              </a:rPr>
              <a:t>каждой</a:t>
            </a:r>
            <a:r>
              <a:rPr sz="2700" dirty="0">
                <a:latin typeface="Times New Roman"/>
                <a:cs typeface="Times New Roman"/>
              </a:rPr>
              <a:t> учебной</a:t>
            </a:r>
            <a:r>
              <a:rPr sz="2700" spc="5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дисциплине.</a:t>
            </a:r>
            <a:endParaRPr sz="27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70940" y="100329"/>
            <a:ext cx="7402118" cy="735534"/>
          </a:xfrm>
          <a:prstGeom prst="rect">
            <a:avLst/>
          </a:prstGeom>
        </p:spPr>
        <p:txBody>
          <a:bodyPr vert="horz" wrap="square" lIns="0" tIns="118821" rIns="0" bIns="0" rtlCol="0">
            <a:spAutoFit/>
          </a:bodyPr>
          <a:lstStyle/>
          <a:p>
            <a:pPr marL="1007110" marR="5080" indent="-661670">
              <a:lnSpc>
                <a:spcPct val="100000"/>
              </a:lnSpc>
              <a:spcBef>
                <a:spcPts val="95"/>
              </a:spcBef>
            </a:pPr>
            <a:r>
              <a:rPr spc="-25" dirty="0" err="1">
                <a:solidFill>
                  <a:srgbClr val="FF0000"/>
                </a:solidFill>
              </a:rPr>
              <a:t>Новые</a:t>
            </a:r>
            <a:r>
              <a:rPr spc="-5" dirty="0">
                <a:solidFill>
                  <a:srgbClr val="FF0000"/>
                </a:solidFill>
              </a:rPr>
              <a:t> </a:t>
            </a:r>
            <a:r>
              <a:rPr spc="-15" dirty="0" smtClean="0">
                <a:solidFill>
                  <a:srgbClr val="FF0000"/>
                </a:solidFill>
              </a:rPr>
              <a:t>ФГОС</a:t>
            </a:r>
            <a:endParaRPr spc="-60" dirty="0">
              <a:solidFill>
                <a:srgbClr val="FF0000"/>
              </a:solidFill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8599" y="1714500"/>
            <a:ext cx="2071751" cy="1954657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861653" y="1718659"/>
            <a:ext cx="2545879" cy="2042318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929376" y="4000500"/>
            <a:ext cx="2920746" cy="1988693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929376" y="1785873"/>
            <a:ext cx="2637028" cy="1928876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14287" y="4071950"/>
            <a:ext cx="2786126" cy="1857375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143250" y="4143324"/>
            <a:ext cx="2637028" cy="1807083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16423" y="849007"/>
            <a:ext cx="3657711" cy="1053245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864819" y="2071878"/>
            <a:ext cx="7331709" cy="2232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23900" algn="just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Новые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ФГОС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начнут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действовать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</a:t>
            </a:r>
            <a:endParaRPr sz="24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2400" dirty="0">
                <a:latin typeface="Times New Roman"/>
                <a:cs typeface="Times New Roman"/>
              </a:rPr>
              <a:t>1 </a:t>
            </a:r>
            <a:r>
              <a:rPr sz="2400" spc="-5" dirty="0">
                <a:latin typeface="Times New Roman"/>
                <a:cs typeface="Times New Roman"/>
              </a:rPr>
              <a:t>сентября </a:t>
            </a:r>
            <a:r>
              <a:rPr sz="2400" dirty="0">
                <a:latin typeface="Times New Roman"/>
                <a:cs typeface="Times New Roman"/>
              </a:rPr>
              <a:t>2022 </a:t>
            </a:r>
            <a:r>
              <a:rPr sz="2400" spc="-35" dirty="0">
                <a:latin typeface="Times New Roman"/>
                <a:cs typeface="Times New Roman"/>
              </a:rPr>
              <a:t>года </a:t>
            </a:r>
            <a:r>
              <a:rPr sz="2400" dirty="0">
                <a:latin typeface="Times New Roman"/>
                <a:cs typeface="Times New Roman"/>
              </a:rPr>
              <a:t>в </a:t>
            </a:r>
            <a:r>
              <a:rPr sz="2400" spc="-10" dirty="0">
                <a:latin typeface="Times New Roman"/>
                <a:cs typeface="Times New Roman"/>
              </a:rPr>
              <a:t>каждой </a:t>
            </a:r>
            <a:r>
              <a:rPr sz="2400" spc="-30" dirty="0">
                <a:latin typeface="Times New Roman"/>
                <a:cs typeface="Times New Roman"/>
              </a:rPr>
              <a:t>школе, </a:t>
            </a:r>
            <a:r>
              <a:rPr sz="2400" dirty="0">
                <a:latin typeface="Times New Roman"/>
                <a:cs typeface="Times New Roman"/>
              </a:rPr>
              <a:t>а </a:t>
            </a:r>
            <a:r>
              <a:rPr sz="2400" spc="-10" dirty="0">
                <a:latin typeface="Times New Roman"/>
                <a:cs typeface="Times New Roman"/>
              </a:rPr>
              <a:t>ребята, </a:t>
            </a:r>
            <a:r>
              <a:rPr sz="2400" spc="-35" dirty="0">
                <a:latin typeface="Times New Roman"/>
                <a:cs typeface="Times New Roman"/>
              </a:rPr>
              <a:t>которые 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45" dirty="0">
                <a:latin typeface="Times New Roman"/>
                <a:cs typeface="Times New Roman"/>
              </a:rPr>
              <a:t>будут </a:t>
            </a:r>
            <a:r>
              <a:rPr sz="2400" spc="-5" dirty="0">
                <a:latin typeface="Times New Roman"/>
                <a:cs typeface="Times New Roman"/>
              </a:rPr>
              <a:t>приняты </a:t>
            </a:r>
            <a:r>
              <a:rPr sz="2400" dirty="0">
                <a:latin typeface="Times New Roman"/>
                <a:cs typeface="Times New Roman"/>
              </a:rPr>
              <a:t>в 1 и 5 классы в 2022 </a:t>
            </a:r>
            <a:r>
              <a:rPr sz="2400" spc="-75" dirty="0">
                <a:latin typeface="Times New Roman"/>
                <a:cs typeface="Times New Roman"/>
              </a:rPr>
              <a:t>году, </a:t>
            </a:r>
            <a:r>
              <a:rPr sz="2400" spc="-45" dirty="0">
                <a:latin typeface="Times New Roman"/>
                <a:cs typeface="Times New Roman"/>
              </a:rPr>
              <a:t>будут </a:t>
            </a:r>
            <a:r>
              <a:rPr sz="2400" dirty="0">
                <a:latin typeface="Times New Roman"/>
                <a:cs typeface="Times New Roman"/>
              </a:rPr>
              <a:t>учиться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по</a:t>
            </a:r>
            <a:r>
              <a:rPr sz="2400" spc="-10" dirty="0">
                <a:latin typeface="Times New Roman"/>
                <a:cs typeface="Times New Roman"/>
              </a:rPr>
              <a:t> обновленным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ФГОС.</a:t>
            </a:r>
            <a:endParaRPr sz="2400">
              <a:latin typeface="Times New Roman"/>
              <a:cs typeface="Times New Roman"/>
            </a:endParaRPr>
          </a:p>
          <a:p>
            <a:pPr marL="12700" marR="1035050" algn="just">
              <a:lnSpc>
                <a:spcPct val="100000"/>
              </a:lnSpc>
            </a:pPr>
            <a:r>
              <a:rPr sz="2400" spc="-10" dirty="0">
                <a:latin typeface="Times New Roman"/>
                <a:cs typeface="Times New Roman"/>
              </a:rPr>
              <a:t>Другим </a:t>
            </a:r>
            <a:r>
              <a:rPr sz="2400" dirty="0">
                <a:latin typeface="Times New Roman"/>
                <a:cs typeface="Times New Roman"/>
              </a:rPr>
              <a:t>учащимся </a:t>
            </a:r>
            <a:r>
              <a:rPr sz="2400" spc="-15" dirty="0">
                <a:latin typeface="Times New Roman"/>
                <a:cs typeface="Times New Roman"/>
              </a:rPr>
              <a:t>продолжить </a:t>
            </a:r>
            <a:r>
              <a:rPr sz="2400" spc="-10" dirty="0">
                <a:latin typeface="Times New Roman"/>
                <a:cs typeface="Times New Roman"/>
              </a:rPr>
              <a:t>обучение </a:t>
            </a:r>
            <a:r>
              <a:rPr sz="2400" spc="-5" dirty="0">
                <a:latin typeface="Times New Roman"/>
                <a:cs typeface="Times New Roman"/>
              </a:rPr>
              <a:t>по ним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возможно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0" dirty="0">
                <a:latin typeface="Times New Roman"/>
                <a:cs typeface="Times New Roman"/>
              </a:rPr>
              <a:t>будет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40" dirty="0">
                <a:latin typeface="Times New Roman"/>
                <a:cs typeface="Times New Roman"/>
              </a:rPr>
              <a:t>только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при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согласии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родителей.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5787" y="4357738"/>
            <a:ext cx="3516122" cy="2168271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857750" y="4429074"/>
            <a:ext cx="3429000" cy="203568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13510" marR="5080" indent="-1400810">
              <a:lnSpc>
                <a:spcPct val="100000"/>
              </a:lnSpc>
              <a:spcBef>
                <a:spcPts val="100"/>
              </a:spcBef>
              <a:tabLst>
                <a:tab pos="1365885" algn="l"/>
                <a:tab pos="3263900" algn="l"/>
              </a:tabLst>
            </a:pPr>
            <a:r>
              <a:rPr sz="5400" dirty="0">
                <a:solidFill>
                  <a:srgbClr val="C00000"/>
                </a:solidFill>
              </a:rPr>
              <a:t>«Не	дай</a:t>
            </a:r>
            <a:r>
              <a:rPr sz="5400" spc="-5" dirty="0">
                <a:solidFill>
                  <a:srgbClr val="C00000"/>
                </a:solidFill>
              </a:rPr>
              <a:t> вам</a:t>
            </a:r>
            <a:r>
              <a:rPr sz="5400" spc="-25" dirty="0">
                <a:solidFill>
                  <a:srgbClr val="C00000"/>
                </a:solidFill>
              </a:rPr>
              <a:t> </a:t>
            </a:r>
            <a:r>
              <a:rPr sz="5400" spc="-5" dirty="0">
                <a:solidFill>
                  <a:srgbClr val="C00000"/>
                </a:solidFill>
              </a:rPr>
              <a:t>Бог</a:t>
            </a:r>
            <a:r>
              <a:rPr sz="5400" spc="-25" dirty="0">
                <a:solidFill>
                  <a:srgbClr val="C00000"/>
                </a:solidFill>
              </a:rPr>
              <a:t> </a:t>
            </a:r>
            <a:r>
              <a:rPr sz="5400" spc="-5" dirty="0">
                <a:solidFill>
                  <a:srgbClr val="C00000"/>
                </a:solidFill>
              </a:rPr>
              <a:t>жить</a:t>
            </a:r>
            <a:r>
              <a:rPr sz="5400" spc="-25" dirty="0">
                <a:solidFill>
                  <a:srgbClr val="C00000"/>
                </a:solidFill>
              </a:rPr>
              <a:t> </a:t>
            </a:r>
            <a:r>
              <a:rPr sz="5400" dirty="0">
                <a:solidFill>
                  <a:srgbClr val="C00000"/>
                </a:solidFill>
              </a:rPr>
              <a:t>в </a:t>
            </a:r>
            <a:r>
              <a:rPr sz="5400" spc="-1335" dirty="0">
                <a:solidFill>
                  <a:srgbClr val="C00000"/>
                </a:solidFill>
              </a:rPr>
              <a:t> </a:t>
            </a:r>
            <a:r>
              <a:rPr sz="5400" spc="-70" dirty="0">
                <a:solidFill>
                  <a:srgbClr val="C00000"/>
                </a:solidFill>
              </a:rPr>
              <a:t>эпоху	</a:t>
            </a:r>
            <a:r>
              <a:rPr sz="5400" spc="-5" dirty="0">
                <a:solidFill>
                  <a:srgbClr val="C00000"/>
                </a:solidFill>
              </a:rPr>
              <a:t>перемен,</a:t>
            </a:r>
            <a:endParaRPr sz="5400"/>
          </a:p>
        </p:txBody>
      </p:sp>
      <p:sp>
        <p:nvSpPr>
          <p:cNvPr id="3" name="object 3"/>
          <p:cNvSpPr txBox="1"/>
          <p:nvPr/>
        </p:nvSpPr>
        <p:spPr>
          <a:xfrm>
            <a:off x="869696" y="1804162"/>
            <a:ext cx="4885055" cy="38074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1590" marR="504190" indent="-9525">
              <a:lnSpc>
                <a:spcPct val="100000"/>
              </a:lnSpc>
              <a:spcBef>
                <a:spcPts val="105"/>
              </a:spcBef>
            </a:pPr>
            <a:r>
              <a:rPr sz="3500" b="1" spc="10" dirty="0">
                <a:solidFill>
                  <a:srgbClr val="001F5F"/>
                </a:solidFill>
                <a:latin typeface="Times New Roman"/>
                <a:cs typeface="Times New Roman"/>
              </a:rPr>
              <a:t>…если</a:t>
            </a:r>
            <a:r>
              <a:rPr sz="3500" b="1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3500" b="1" dirty="0">
                <a:solidFill>
                  <a:srgbClr val="001F5F"/>
                </a:solidFill>
                <a:latin typeface="Times New Roman"/>
                <a:cs typeface="Times New Roman"/>
              </a:rPr>
              <a:t>вы</a:t>
            </a:r>
            <a:r>
              <a:rPr sz="3500" b="1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35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не</a:t>
            </a:r>
            <a:r>
              <a:rPr sz="35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3500" b="1" spc="-25" dirty="0">
                <a:solidFill>
                  <a:srgbClr val="001F5F"/>
                </a:solidFill>
                <a:latin typeface="Times New Roman"/>
                <a:cs typeface="Times New Roman"/>
              </a:rPr>
              <a:t>сможете </a:t>
            </a:r>
            <a:r>
              <a:rPr sz="3500" b="1" spc="-8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35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воспользоваться</a:t>
            </a:r>
            <a:endParaRPr sz="3500" dirty="0">
              <a:latin typeface="Times New Roman"/>
              <a:cs typeface="Times New Roman"/>
            </a:endParaRPr>
          </a:p>
          <a:p>
            <a:pPr marL="21590">
              <a:lnSpc>
                <a:spcPct val="100000"/>
              </a:lnSpc>
            </a:pPr>
            <a:r>
              <a:rPr sz="35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ПРЕИМУЩЕСТВАМИ</a:t>
            </a:r>
            <a:endParaRPr sz="3500" dirty="0">
              <a:latin typeface="Times New Roman"/>
              <a:cs typeface="Times New Roman"/>
            </a:endParaRPr>
          </a:p>
          <a:p>
            <a:pPr marL="21590">
              <a:lnSpc>
                <a:spcPct val="100000"/>
              </a:lnSpc>
            </a:pPr>
            <a:r>
              <a:rPr sz="35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этих</a:t>
            </a:r>
            <a:r>
              <a:rPr sz="3500" b="1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3500" b="1" dirty="0">
                <a:solidFill>
                  <a:srgbClr val="001F5F"/>
                </a:solidFill>
                <a:latin typeface="Times New Roman"/>
                <a:cs typeface="Times New Roman"/>
              </a:rPr>
              <a:t>перемен»</a:t>
            </a:r>
            <a:endParaRPr sz="3500" dirty="0">
              <a:latin typeface="Times New Roman"/>
              <a:cs typeface="Times New Roman"/>
            </a:endParaRPr>
          </a:p>
          <a:p>
            <a:pPr marL="553085">
              <a:lnSpc>
                <a:spcPct val="100000"/>
              </a:lnSpc>
              <a:spcBef>
                <a:spcPts val="2945"/>
              </a:spcBef>
            </a:pPr>
            <a:r>
              <a:rPr sz="28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Китайская</a:t>
            </a:r>
            <a:endParaRPr sz="2800" dirty="0">
              <a:latin typeface="Times New Roman"/>
              <a:cs typeface="Times New Roman"/>
            </a:endParaRPr>
          </a:p>
          <a:p>
            <a:pPr marL="2153920">
              <a:lnSpc>
                <a:spcPts val="3329"/>
              </a:lnSpc>
            </a:pPr>
            <a:r>
              <a:rPr sz="28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народная</a:t>
            </a:r>
            <a:endParaRPr sz="2800" dirty="0">
              <a:latin typeface="Times New Roman"/>
              <a:cs typeface="Times New Roman"/>
            </a:endParaRPr>
          </a:p>
          <a:p>
            <a:pPr marL="3399154">
              <a:lnSpc>
                <a:spcPts val="3329"/>
              </a:lnSpc>
            </a:pPr>
            <a:r>
              <a:rPr sz="28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м</a:t>
            </a:r>
            <a:r>
              <a:rPr sz="2800" b="1" spc="-180" dirty="0">
                <a:solidFill>
                  <a:srgbClr val="001F5F"/>
                </a:solidFill>
                <a:latin typeface="Times New Roman"/>
                <a:cs typeface="Times New Roman"/>
              </a:rPr>
              <a:t>у</a:t>
            </a:r>
            <a:r>
              <a:rPr sz="28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др</a:t>
            </a:r>
            <a:r>
              <a:rPr sz="2800" b="1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28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с</a:t>
            </a:r>
            <a:r>
              <a:rPr sz="28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т</a:t>
            </a:r>
            <a:r>
              <a:rPr sz="28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ь</a:t>
            </a:r>
            <a:endParaRPr sz="2800" dirty="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86373" y="1857400"/>
            <a:ext cx="3214751" cy="4714875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0423" y="721197"/>
            <a:ext cx="3657711" cy="947951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35965" y="1737182"/>
            <a:ext cx="8076565" cy="33185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В </a:t>
            </a:r>
            <a:r>
              <a:rPr sz="2400" spc="-5" dirty="0">
                <a:latin typeface="Times New Roman"/>
                <a:cs typeface="Times New Roman"/>
              </a:rPr>
              <a:t>новой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версии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все </a:t>
            </a:r>
            <a:r>
              <a:rPr sz="2400" spc="-15" dirty="0">
                <a:latin typeface="Times New Roman"/>
                <a:cs typeface="Times New Roman"/>
              </a:rPr>
              <a:t>очень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подробно: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35" dirty="0">
                <a:latin typeface="Times New Roman"/>
                <a:cs typeface="Times New Roman"/>
              </a:rPr>
              <a:t>какой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минимум знаний</a:t>
            </a:r>
            <a:r>
              <a:rPr sz="2400" dirty="0">
                <a:latin typeface="Times New Roman"/>
                <a:cs typeface="Times New Roman"/>
              </a:rPr>
              <a:t> и</a:t>
            </a:r>
            <a:endParaRPr sz="2400">
              <a:latin typeface="Times New Roman"/>
              <a:cs typeface="Times New Roman"/>
            </a:endParaRPr>
          </a:p>
          <a:p>
            <a:pPr marL="12700" marR="882015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умений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должен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освоить </a:t>
            </a:r>
            <a:r>
              <a:rPr sz="2400" dirty="0">
                <a:latin typeface="Times New Roman"/>
                <a:cs typeface="Times New Roman"/>
              </a:rPr>
              <a:t>ученик.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60" dirty="0">
                <a:latin typeface="Times New Roman"/>
                <a:cs typeface="Times New Roman"/>
              </a:rPr>
              <a:t>Упор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сделан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на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то,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как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ребенок </a:t>
            </a:r>
            <a:r>
              <a:rPr sz="2400" spc="-20" dirty="0">
                <a:latin typeface="Times New Roman"/>
                <a:cs typeface="Times New Roman"/>
              </a:rPr>
              <a:t>может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применять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знания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на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практике.</a:t>
            </a:r>
            <a:endParaRPr sz="2400">
              <a:latin typeface="Times New Roman"/>
              <a:cs typeface="Times New Roman"/>
            </a:endParaRPr>
          </a:p>
          <a:p>
            <a:pPr marL="12700" marR="19685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5" dirty="0">
                <a:latin typeface="Times New Roman"/>
                <a:cs typeface="Times New Roman"/>
              </a:rPr>
              <a:t> документах</a:t>
            </a:r>
            <a:r>
              <a:rPr sz="2400" spc="-10" dirty="0">
                <a:latin typeface="Times New Roman"/>
                <a:cs typeface="Times New Roman"/>
              </a:rPr>
              <a:t> отмечается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, </a:t>
            </a:r>
            <a:r>
              <a:rPr sz="2400" spc="-15" dirty="0">
                <a:latin typeface="Times New Roman"/>
                <a:cs typeface="Times New Roman"/>
              </a:rPr>
              <a:t>что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ФГОС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обеспечивают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единство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образовательного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пространства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России,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вариативность</a:t>
            </a:r>
            <a:endParaRPr sz="2400">
              <a:latin typeface="Times New Roman"/>
              <a:cs typeface="Times New Roman"/>
            </a:endParaRPr>
          </a:p>
          <a:p>
            <a:pPr marL="12700" marR="773430">
              <a:lnSpc>
                <a:spcPct val="100000"/>
              </a:lnSpc>
              <a:spcBef>
                <a:spcPts val="5"/>
              </a:spcBef>
            </a:pPr>
            <a:r>
              <a:rPr sz="2400" spc="-10" dirty="0">
                <a:latin typeface="Times New Roman"/>
                <a:cs typeface="Times New Roman"/>
              </a:rPr>
              <a:t>содержания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образовательных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программ,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благоприятные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условия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воспитания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обучения,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формирование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у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spc="-15" dirty="0">
                <a:latin typeface="Times New Roman"/>
                <a:cs typeface="Times New Roman"/>
              </a:rPr>
              <a:t>обучающихся</a:t>
            </a:r>
            <a:r>
              <a:rPr sz="2400" spc="-35" dirty="0">
                <a:latin typeface="Times New Roman"/>
                <a:cs typeface="Times New Roman"/>
              </a:rPr>
              <a:t> культуры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пользования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информационно-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spc="-15" dirty="0">
                <a:latin typeface="Times New Roman"/>
                <a:cs typeface="Times New Roman"/>
              </a:rPr>
              <a:t>коммуникационными </a:t>
            </a:r>
            <a:r>
              <a:rPr sz="2400" spc="-10" dirty="0">
                <a:latin typeface="Times New Roman"/>
                <a:cs typeface="Times New Roman"/>
              </a:rPr>
              <a:t>технологиями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500751" y="4714900"/>
            <a:ext cx="3143250" cy="200025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16423" y="792698"/>
            <a:ext cx="3657711" cy="947951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363214" y="2026158"/>
            <a:ext cx="24149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45" dirty="0">
                <a:solidFill>
                  <a:srgbClr val="FF0000"/>
                </a:solidFill>
                <a:latin typeface="Times New Roman"/>
                <a:cs typeface="Times New Roman"/>
              </a:rPr>
              <a:t>ГЛАВНЫЕ</a:t>
            </a:r>
            <a:r>
              <a:rPr sz="1800" b="1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ОТЛИЧИЯ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21868" y="2297379"/>
            <a:ext cx="646620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5100">
              <a:lnSpc>
                <a:spcPct val="100000"/>
              </a:lnSpc>
              <a:spcBef>
                <a:spcPts val="100"/>
              </a:spcBef>
            </a:pPr>
            <a:r>
              <a:rPr sz="2400" b="0" spc="-15" dirty="0">
                <a:solidFill>
                  <a:srgbClr val="000000"/>
                </a:solidFill>
                <a:latin typeface="Times New Roman"/>
                <a:cs typeface="Times New Roman"/>
              </a:rPr>
              <a:t>Сегодняшние</a:t>
            </a:r>
            <a:r>
              <a:rPr sz="2400" b="0" spc="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0" spc="-15" dirty="0">
                <a:solidFill>
                  <a:srgbClr val="000000"/>
                </a:solidFill>
                <a:latin typeface="Times New Roman"/>
                <a:cs typeface="Times New Roman"/>
              </a:rPr>
              <a:t>ФГОС</a:t>
            </a:r>
            <a:r>
              <a:rPr sz="2400" b="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0" spc="-20" dirty="0">
                <a:solidFill>
                  <a:srgbClr val="000000"/>
                </a:solidFill>
                <a:latin typeface="Times New Roman"/>
                <a:cs typeface="Times New Roman"/>
              </a:rPr>
              <a:t>содержат</a:t>
            </a:r>
            <a:r>
              <a:rPr sz="2400" b="0" spc="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0" spc="-5" dirty="0">
                <a:solidFill>
                  <a:srgbClr val="000000"/>
                </a:solidFill>
                <a:latin typeface="Times New Roman"/>
                <a:cs typeface="Times New Roman"/>
              </a:rPr>
              <a:t>общие,</a:t>
            </a:r>
            <a:r>
              <a:rPr sz="2400" b="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0" spc="-5" dirty="0">
                <a:solidFill>
                  <a:srgbClr val="000000"/>
                </a:solidFill>
                <a:latin typeface="Times New Roman"/>
                <a:cs typeface="Times New Roman"/>
              </a:rPr>
              <a:t>размытые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b="0" spc="-15" dirty="0">
                <a:solidFill>
                  <a:srgbClr val="000000"/>
                </a:solidFill>
                <a:latin typeface="Times New Roman"/>
                <a:cs typeface="Times New Roman"/>
              </a:rPr>
              <a:t>формулировки.</a:t>
            </a:r>
            <a:r>
              <a:rPr sz="2400" b="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0" spc="-30" dirty="0">
                <a:solidFill>
                  <a:srgbClr val="FF0000"/>
                </a:solidFill>
                <a:latin typeface="Times New Roman"/>
                <a:cs typeface="Times New Roman"/>
              </a:rPr>
              <a:t>Главным</a:t>
            </a:r>
            <a:r>
              <a:rPr sz="2400" b="0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0" spc="-15" dirty="0">
                <a:solidFill>
                  <a:srgbClr val="FF0000"/>
                </a:solidFill>
                <a:latin typeface="Times New Roman"/>
                <a:cs typeface="Times New Roman"/>
              </a:rPr>
              <a:t>отличием</a:t>
            </a:r>
            <a:r>
              <a:rPr sz="2400" b="0" spc="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0" spc="-10" dirty="0">
                <a:solidFill>
                  <a:srgbClr val="000000"/>
                </a:solidFill>
                <a:latin typeface="Times New Roman"/>
                <a:cs typeface="Times New Roman"/>
              </a:rPr>
              <a:t>обновленных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53695" algn="just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стандартов </a:t>
            </a:r>
            <a:r>
              <a:rPr dirty="0"/>
              <a:t>станет </a:t>
            </a:r>
            <a:r>
              <a:rPr spc="-5" dirty="0"/>
              <a:t>следующее: </a:t>
            </a:r>
            <a:r>
              <a:rPr spc="10" dirty="0"/>
              <a:t>весь </a:t>
            </a:r>
            <a:r>
              <a:rPr dirty="0"/>
              <a:t>учебный </a:t>
            </a:r>
            <a:r>
              <a:rPr spc="5" dirty="0"/>
              <a:t>процесс </a:t>
            </a:r>
            <a:r>
              <a:rPr spc="-585" dirty="0"/>
              <a:t> </a:t>
            </a:r>
            <a:r>
              <a:rPr spc="-50" dirty="0"/>
              <a:t>будет</a:t>
            </a:r>
            <a:r>
              <a:rPr spc="-15" dirty="0"/>
              <a:t> </a:t>
            </a:r>
            <a:r>
              <a:rPr dirty="0"/>
              <a:t>описан </a:t>
            </a:r>
            <a:r>
              <a:rPr spc="-15" dirty="0"/>
              <a:t>очень</a:t>
            </a:r>
            <a:r>
              <a:rPr spc="10" dirty="0"/>
              <a:t> </a:t>
            </a:r>
            <a:r>
              <a:rPr spc="-10" dirty="0"/>
              <a:t>подробно.</a:t>
            </a:r>
            <a:r>
              <a:rPr spc="15" dirty="0"/>
              <a:t> </a:t>
            </a:r>
            <a:r>
              <a:rPr dirty="0"/>
              <a:t>В </a:t>
            </a:r>
            <a:r>
              <a:rPr spc="-10" dirty="0" err="1"/>
              <a:t>документе</a:t>
            </a:r>
            <a:r>
              <a:rPr spc="-20" dirty="0"/>
              <a:t> </a:t>
            </a:r>
            <a:r>
              <a:rPr spc="-10" dirty="0" err="1" smtClean="0"/>
              <a:t>максимально</a:t>
            </a:r>
            <a:r>
              <a:rPr spc="-10" dirty="0" smtClean="0"/>
              <a:t> </a:t>
            </a:r>
            <a:r>
              <a:rPr spc="-25" dirty="0"/>
              <a:t>точно </a:t>
            </a:r>
            <a:r>
              <a:rPr spc="-15" dirty="0"/>
              <a:t>сформулированы </a:t>
            </a:r>
            <a:r>
              <a:rPr spc="-5" dirty="0"/>
              <a:t>требования </a:t>
            </a:r>
            <a:r>
              <a:rPr dirty="0"/>
              <a:t>к </a:t>
            </a:r>
            <a:r>
              <a:rPr spc="-585" dirty="0"/>
              <a:t> </a:t>
            </a:r>
            <a:r>
              <a:rPr spc="-5" dirty="0"/>
              <a:t>предметам </a:t>
            </a:r>
            <a:r>
              <a:rPr dirty="0"/>
              <a:t>всей </a:t>
            </a:r>
            <a:r>
              <a:rPr spc="-25" dirty="0"/>
              <a:t>школьной </a:t>
            </a:r>
            <a:r>
              <a:rPr spc="-5" dirty="0"/>
              <a:t>программы, по </a:t>
            </a:r>
            <a:r>
              <a:rPr spc="-15" dirty="0"/>
              <a:t>каждому </a:t>
            </a:r>
            <a:r>
              <a:rPr spc="-585" dirty="0"/>
              <a:t> </a:t>
            </a:r>
            <a:r>
              <a:rPr spc="-5" dirty="0"/>
              <a:t>учебному</a:t>
            </a:r>
            <a:r>
              <a:rPr spc="-30" dirty="0"/>
              <a:t> </a:t>
            </a:r>
            <a:r>
              <a:rPr spc="-10" dirty="0"/>
              <a:t>предмету</a:t>
            </a:r>
            <a:r>
              <a:rPr dirty="0"/>
              <a:t> даны</a:t>
            </a:r>
            <a:r>
              <a:rPr spc="-5" dirty="0"/>
              <a:t> </a:t>
            </a:r>
            <a:r>
              <a:rPr dirty="0"/>
              <a:t>четкие</a:t>
            </a:r>
            <a:r>
              <a:rPr spc="-5" dirty="0"/>
              <a:t> требования</a:t>
            </a:r>
            <a:r>
              <a:rPr spc="15" dirty="0"/>
              <a:t> </a:t>
            </a:r>
            <a:r>
              <a:rPr dirty="0"/>
              <a:t>к</a:t>
            </a:r>
          </a:p>
          <a:p>
            <a:pPr marL="12700" marR="5080" algn="just">
              <a:lnSpc>
                <a:spcPct val="100000"/>
              </a:lnSpc>
            </a:pPr>
            <a:r>
              <a:rPr spc="-10" dirty="0"/>
              <a:t>образовательным </a:t>
            </a:r>
            <a:r>
              <a:rPr spc="-25" dirty="0"/>
              <a:t>результатам, </a:t>
            </a:r>
            <a:r>
              <a:rPr spc="-15" dirty="0"/>
              <a:t>конкретизировано, </a:t>
            </a:r>
            <a:r>
              <a:rPr spc="-35" dirty="0"/>
              <a:t>какой </a:t>
            </a:r>
            <a:r>
              <a:rPr spc="-585" dirty="0"/>
              <a:t> </a:t>
            </a:r>
            <a:r>
              <a:rPr spc="-5" dirty="0"/>
              <a:t>минимум знаний </a:t>
            </a:r>
            <a:r>
              <a:rPr dirty="0"/>
              <a:t>и</a:t>
            </a:r>
            <a:r>
              <a:rPr spc="10" dirty="0"/>
              <a:t> </a:t>
            </a:r>
            <a:r>
              <a:rPr spc="-5" dirty="0"/>
              <a:t>умений</a:t>
            </a:r>
            <a:r>
              <a:rPr spc="-15" dirty="0"/>
              <a:t> должен</a:t>
            </a:r>
            <a:r>
              <a:rPr spc="10" dirty="0"/>
              <a:t> </a:t>
            </a:r>
            <a:r>
              <a:rPr spc="5" dirty="0"/>
              <a:t>освоить</a:t>
            </a:r>
            <a:r>
              <a:rPr spc="-5" dirty="0"/>
              <a:t> </a:t>
            </a:r>
            <a:r>
              <a:rPr dirty="0"/>
              <a:t>ученик.</a:t>
            </a:r>
          </a:p>
          <a:p>
            <a:pPr marL="88900" algn="just">
              <a:lnSpc>
                <a:spcPct val="100000"/>
              </a:lnSpc>
              <a:spcBef>
                <a:spcPts val="5"/>
              </a:spcBef>
            </a:pPr>
            <a:r>
              <a:rPr spc="-25" dirty="0"/>
              <a:t>Также</a:t>
            </a:r>
            <a:r>
              <a:rPr spc="-5" dirty="0"/>
              <a:t> </a:t>
            </a:r>
            <a:r>
              <a:rPr dirty="0"/>
              <a:t>упор</a:t>
            </a:r>
            <a:r>
              <a:rPr spc="-30" dirty="0"/>
              <a:t> </a:t>
            </a:r>
            <a:r>
              <a:rPr dirty="0"/>
              <a:t>сделан</a:t>
            </a:r>
            <a:r>
              <a:rPr spc="-10" dirty="0"/>
              <a:t> </a:t>
            </a:r>
            <a:r>
              <a:rPr spc="-5" dirty="0"/>
              <a:t>на</a:t>
            </a:r>
            <a:r>
              <a:rPr spc="-10" dirty="0"/>
              <a:t> </a:t>
            </a:r>
            <a:r>
              <a:rPr spc="-5" dirty="0"/>
              <a:t>применении</a:t>
            </a:r>
            <a:r>
              <a:rPr spc="10" dirty="0"/>
              <a:t> </a:t>
            </a:r>
            <a:r>
              <a:rPr spc="-5" dirty="0"/>
              <a:t>знаний</a:t>
            </a:r>
            <a:r>
              <a:rPr spc="5" dirty="0"/>
              <a:t> </a:t>
            </a:r>
            <a:r>
              <a:rPr spc="-5" dirty="0"/>
              <a:t>на </a:t>
            </a:r>
            <a:r>
              <a:rPr spc="-15" dirty="0"/>
              <a:t>практике.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16423" y="792698"/>
            <a:ext cx="3657711" cy="947951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058414" y="2097481"/>
            <a:ext cx="316801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ПОЗИТИВНЫЕ</a:t>
            </a:r>
            <a:r>
              <a:rPr sz="1800" b="1" spc="-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МОМЕНТЫ: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50240" y="2370581"/>
            <a:ext cx="7839709" cy="1366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0" spc="-5" dirty="0">
                <a:solidFill>
                  <a:srgbClr val="000000"/>
                </a:solidFill>
                <a:latin typeface="Times New Roman"/>
                <a:cs typeface="Times New Roman"/>
              </a:rPr>
              <a:t>-повышается</a:t>
            </a:r>
            <a:r>
              <a:rPr sz="2200" b="0" spc="4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15" dirty="0"/>
              <a:t>прозрачность</a:t>
            </a:r>
            <a:r>
              <a:rPr sz="2200" dirty="0"/>
              <a:t> </a:t>
            </a:r>
            <a:r>
              <a:rPr sz="2200" b="0" spc="-5" dirty="0">
                <a:solidFill>
                  <a:srgbClr val="000000"/>
                </a:solidFill>
                <a:latin typeface="Times New Roman"/>
                <a:cs typeface="Times New Roman"/>
              </a:rPr>
              <a:t>системы</a:t>
            </a:r>
            <a:r>
              <a:rPr sz="2200" b="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-10" dirty="0">
                <a:solidFill>
                  <a:srgbClr val="000000"/>
                </a:solidFill>
                <a:latin typeface="Times New Roman"/>
                <a:cs typeface="Times New Roman"/>
              </a:rPr>
              <a:t>образования;</a:t>
            </a:r>
            <a:endParaRPr sz="22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2200" b="0" spc="-10" dirty="0">
                <a:solidFill>
                  <a:srgbClr val="000000"/>
                </a:solidFill>
                <a:latin typeface="Times New Roman"/>
                <a:cs typeface="Times New Roman"/>
              </a:rPr>
              <a:t>-любой</a:t>
            </a:r>
            <a:r>
              <a:rPr sz="2200" b="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-10" dirty="0">
                <a:solidFill>
                  <a:srgbClr val="000000"/>
                </a:solidFill>
                <a:latin typeface="Times New Roman"/>
                <a:cs typeface="Times New Roman"/>
              </a:rPr>
              <a:t>родитель</a:t>
            </a:r>
            <a:r>
              <a:rPr sz="2200" b="0" spc="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-20" dirty="0">
                <a:solidFill>
                  <a:srgbClr val="000000"/>
                </a:solidFill>
                <a:latin typeface="Times New Roman"/>
                <a:cs typeface="Times New Roman"/>
              </a:rPr>
              <a:t>сможет</a:t>
            </a:r>
            <a:r>
              <a:rPr sz="2200" b="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-15" dirty="0">
                <a:solidFill>
                  <a:srgbClr val="000000"/>
                </a:solidFill>
                <a:latin typeface="Times New Roman"/>
                <a:cs typeface="Times New Roman"/>
              </a:rPr>
              <a:t>ознакомиться</a:t>
            </a:r>
            <a:r>
              <a:rPr sz="2200" b="0" spc="-5" dirty="0">
                <a:solidFill>
                  <a:srgbClr val="000000"/>
                </a:solidFill>
                <a:latin typeface="Times New Roman"/>
                <a:cs typeface="Times New Roman"/>
              </a:rPr>
              <a:t> с</a:t>
            </a:r>
            <a:r>
              <a:rPr sz="2200" b="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-15" dirty="0">
                <a:solidFill>
                  <a:srgbClr val="000000"/>
                </a:solidFill>
                <a:latin typeface="Times New Roman"/>
                <a:cs typeface="Times New Roman"/>
              </a:rPr>
              <a:t>документом</a:t>
            </a:r>
            <a:r>
              <a:rPr sz="2200" b="0" spc="-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-5" dirty="0">
                <a:solidFill>
                  <a:srgbClr val="000000"/>
                </a:solidFill>
                <a:latin typeface="Times New Roman"/>
                <a:cs typeface="Times New Roman"/>
              </a:rPr>
              <a:t>и </a:t>
            </a:r>
            <a:r>
              <a:rPr sz="2200" b="0" spc="-15" dirty="0">
                <a:solidFill>
                  <a:srgbClr val="000000"/>
                </a:solidFill>
                <a:latin typeface="Times New Roman"/>
                <a:cs typeface="Times New Roman"/>
              </a:rPr>
              <a:t>понимать, </a:t>
            </a:r>
            <a:r>
              <a:rPr sz="2200" b="0" spc="-5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-5" dirty="0">
                <a:solidFill>
                  <a:srgbClr val="000000"/>
                </a:solidFill>
                <a:latin typeface="Times New Roman"/>
                <a:cs typeface="Times New Roman"/>
              </a:rPr>
              <a:t>чему </a:t>
            </a:r>
            <a:r>
              <a:rPr sz="2200" b="0" spc="-10" dirty="0">
                <a:solidFill>
                  <a:srgbClr val="000000"/>
                </a:solidFill>
                <a:latin typeface="Times New Roman"/>
                <a:cs typeface="Times New Roman"/>
              </a:rPr>
              <a:t>именно</a:t>
            </a:r>
            <a:r>
              <a:rPr sz="2200" b="0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-15" dirty="0">
                <a:solidFill>
                  <a:srgbClr val="000000"/>
                </a:solidFill>
                <a:latin typeface="Times New Roman"/>
                <a:cs typeface="Times New Roman"/>
              </a:rPr>
              <a:t>учат</a:t>
            </a:r>
            <a:r>
              <a:rPr sz="2200" b="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-5" dirty="0">
                <a:solidFill>
                  <a:srgbClr val="000000"/>
                </a:solidFill>
                <a:latin typeface="Times New Roman"/>
                <a:cs typeface="Times New Roman"/>
              </a:rPr>
              <a:t>в </a:t>
            </a:r>
            <a:r>
              <a:rPr sz="2200" b="0" spc="-30" dirty="0">
                <a:solidFill>
                  <a:srgbClr val="000000"/>
                </a:solidFill>
                <a:latin typeface="Times New Roman"/>
                <a:cs typeface="Times New Roman"/>
              </a:rPr>
              <a:t>школе</a:t>
            </a:r>
            <a:r>
              <a:rPr sz="2200" b="0" spc="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-5" dirty="0">
                <a:solidFill>
                  <a:srgbClr val="000000"/>
                </a:solidFill>
                <a:latin typeface="Times New Roman"/>
                <a:cs typeface="Times New Roman"/>
              </a:rPr>
              <a:t>их </a:t>
            </a:r>
            <a:r>
              <a:rPr sz="2200" b="0" spc="-10" dirty="0">
                <a:solidFill>
                  <a:srgbClr val="000000"/>
                </a:solidFill>
                <a:latin typeface="Times New Roman"/>
                <a:cs typeface="Times New Roman"/>
              </a:rPr>
              <a:t>ребенка,</a:t>
            </a:r>
            <a:r>
              <a:rPr sz="2200" b="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-5" dirty="0">
                <a:solidFill>
                  <a:srgbClr val="000000"/>
                </a:solidFill>
                <a:latin typeface="Times New Roman"/>
                <a:cs typeface="Times New Roman"/>
              </a:rPr>
              <a:t>а</a:t>
            </a:r>
            <a:r>
              <a:rPr sz="2200" b="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-40" dirty="0">
                <a:solidFill>
                  <a:srgbClr val="000000"/>
                </a:solidFill>
                <a:latin typeface="Times New Roman"/>
                <a:cs typeface="Times New Roman"/>
              </a:rPr>
              <a:t>значит,</a:t>
            </a:r>
            <a:r>
              <a:rPr sz="2200" b="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-5" dirty="0">
                <a:solidFill>
                  <a:srgbClr val="000000"/>
                </a:solidFill>
                <a:latin typeface="Times New Roman"/>
                <a:cs typeface="Times New Roman"/>
              </a:rPr>
              <a:t>повышается </a:t>
            </a:r>
            <a:r>
              <a:rPr sz="2200" b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10" dirty="0"/>
              <a:t>вероятность</a:t>
            </a:r>
            <a:r>
              <a:rPr sz="2200" spc="-5" dirty="0"/>
              <a:t> </a:t>
            </a:r>
            <a:r>
              <a:rPr sz="2200" spc="-20" dirty="0"/>
              <a:t>включения</a:t>
            </a:r>
            <a:r>
              <a:rPr sz="2200" spc="10" dirty="0"/>
              <a:t> </a:t>
            </a:r>
            <a:r>
              <a:rPr sz="2200" spc="-5" dirty="0"/>
              <a:t>в процесс</a:t>
            </a:r>
            <a:r>
              <a:rPr sz="2200" dirty="0"/>
              <a:t> </a:t>
            </a:r>
            <a:r>
              <a:rPr sz="2200" spc="-10" dirty="0"/>
              <a:t>образования</a:t>
            </a:r>
            <a:r>
              <a:rPr sz="2200" spc="-15" dirty="0"/>
              <a:t> </a:t>
            </a:r>
            <a:r>
              <a:rPr sz="2200" spc="-10" dirty="0"/>
              <a:t>родителей</a:t>
            </a:r>
            <a:r>
              <a:rPr sz="2200" b="0" spc="-10" dirty="0">
                <a:solidFill>
                  <a:srgbClr val="000000"/>
                </a:solidFill>
                <a:latin typeface="Times New Roman"/>
                <a:cs typeface="Times New Roman"/>
              </a:rPr>
              <a:t>;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50240" y="3711955"/>
            <a:ext cx="7920990" cy="2707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75260" indent="-163195">
              <a:lnSpc>
                <a:spcPct val="100000"/>
              </a:lnSpc>
              <a:spcBef>
                <a:spcPts val="95"/>
              </a:spcBef>
              <a:buClr>
                <a:srgbClr val="000000"/>
              </a:buClr>
              <a:buFont typeface="Times New Roman"/>
              <a:buChar char="-"/>
              <a:tabLst>
                <a:tab pos="175895" algn="l"/>
              </a:tabLst>
            </a:pPr>
            <a:r>
              <a:rPr sz="22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качество</a:t>
            </a:r>
            <a:r>
              <a:rPr sz="2200" b="1" spc="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образования</a:t>
            </a:r>
            <a:r>
              <a:rPr sz="2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повысится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за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20" dirty="0">
                <a:latin typeface="Times New Roman"/>
                <a:cs typeface="Times New Roman"/>
              </a:rPr>
              <a:t>счет</a:t>
            </a:r>
            <a:r>
              <a:rPr sz="2200" spc="25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единства</a:t>
            </a:r>
            <a:r>
              <a:rPr sz="2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содержания;</a:t>
            </a:r>
            <a:endParaRPr sz="2200">
              <a:latin typeface="Times New Roman"/>
              <a:cs typeface="Times New Roman"/>
            </a:endParaRPr>
          </a:p>
          <a:p>
            <a:pPr marL="175260" indent="-163195">
              <a:lnSpc>
                <a:spcPct val="100000"/>
              </a:lnSpc>
              <a:buChar char="-"/>
              <a:tabLst>
                <a:tab pos="175895" algn="l"/>
              </a:tabLst>
            </a:pPr>
            <a:r>
              <a:rPr sz="2200" dirty="0">
                <a:latin typeface="Times New Roman"/>
                <a:cs typeface="Times New Roman"/>
              </a:rPr>
              <a:t>достижение</a:t>
            </a:r>
            <a:r>
              <a:rPr sz="2200" spc="20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личностных</a:t>
            </a:r>
            <a:r>
              <a:rPr sz="2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результатов</a:t>
            </a:r>
            <a:r>
              <a:rPr sz="2200" b="1" spc="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, </a:t>
            </a:r>
            <a:r>
              <a:rPr sz="2200" spc="-25" dirty="0">
                <a:latin typeface="Times New Roman"/>
                <a:cs typeface="Times New Roman"/>
              </a:rPr>
              <a:t>которые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также</a:t>
            </a:r>
            <a:endParaRPr sz="2200">
              <a:latin typeface="Times New Roman"/>
              <a:cs typeface="Times New Roman"/>
            </a:endParaRPr>
          </a:p>
          <a:p>
            <a:pPr marL="12700" marR="166370">
              <a:lnSpc>
                <a:spcPct val="100000"/>
              </a:lnSpc>
            </a:pPr>
            <a:r>
              <a:rPr sz="2200" spc="-5" dirty="0">
                <a:latin typeface="Times New Roman"/>
                <a:cs typeface="Times New Roman"/>
              </a:rPr>
              <a:t>детализированы</a:t>
            </a:r>
            <a:r>
              <a:rPr sz="2200" spc="2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и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конкретизированы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в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обновленном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документе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, </a:t>
            </a:r>
            <a:r>
              <a:rPr sz="2200" spc="-535" dirty="0">
                <a:latin typeface="Times New Roman"/>
                <a:cs typeface="Times New Roman"/>
              </a:rPr>
              <a:t> </a:t>
            </a:r>
            <a:r>
              <a:rPr sz="2200" spc="-50" dirty="0">
                <a:latin typeface="Times New Roman"/>
                <a:cs typeface="Times New Roman"/>
              </a:rPr>
              <a:t>будет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направлено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на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реализацию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программы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воспитания;</a:t>
            </a:r>
            <a:endParaRPr sz="2200">
              <a:latin typeface="Times New Roman"/>
              <a:cs typeface="Times New Roman"/>
            </a:endParaRPr>
          </a:p>
          <a:p>
            <a:pPr marL="12700" marR="845819">
              <a:lnSpc>
                <a:spcPct val="100000"/>
              </a:lnSpc>
              <a:buChar char="-"/>
              <a:tabLst>
                <a:tab pos="175895" algn="l"/>
              </a:tabLst>
            </a:pPr>
            <a:r>
              <a:rPr sz="2200" spc="-10" dirty="0">
                <a:latin typeface="Times New Roman"/>
                <a:cs typeface="Times New Roman"/>
              </a:rPr>
              <a:t>определена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система</a:t>
            </a:r>
            <a:r>
              <a:rPr sz="2200" b="1" spc="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требований</a:t>
            </a:r>
            <a:r>
              <a:rPr sz="2200" b="1" spc="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к </a:t>
            </a:r>
            <a:r>
              <a:rPr sz="2200" spc="-55" dirty="0">
                <a:latin typeface="Times New Roman"/>
                <a:cs typeface="Times New Roman"/>
              </a:rPr>
              <a:t>тому,</a:t>
            </a:r>
            <a:r>
              <a:rPr sz="2200" spc="-35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как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должна 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реализовываться</a:t>
            </a:r>
            <a:r>
              <a:rPr sz="2200" spc="35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образовательная</a:t>
            </a:r>
            <a:r>
              <a:rPr sz="2200" spc="3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программа,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что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позволит</a:t>
            </a:r>
            <a:endParaRPr sz="2200">
              <a:latin typeface="Times New Roman"/>
              <a:cs typeface="Times New Roman"/>
            </a:endParaRPr>
          </a:p>
          <a:p>
            <a:pPr marL="12700" marR="471170">
              <a:lnSpc>
                <a:spcPct val="100000"/>
              </a:lnSpc>
            </a:pPr>
            <a:r>
              <a:rPr sz="2200" spc="-20" dirty="0">
                <a:latin typeface="Times New Roman"/>
                <a:cs typeface="Times New Roman"/>
              </a:rPr>
              <a:t>создать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равные </a:t>
            </a:r>
            <a:r>
              <a:rPr sz="2200" spc="-10" dirty="0">
                <a:latin typeface="Times New Roman"/>
                <a:cs typeface="Times New Roman"/>
              </a:rPr>
              <a:t>возможности</a:t>
            </a:r>
            <a:r>
              <a:rPr sz="2200" spc="2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для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20" dirty="0">
                <a:latin typeface="Times New Roman"/>
                <a:cs typeface="Times New Roman"/>
              </a:rPr>
              <a:t>того,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чтобы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ребята</a:t>
            </a:r>
            <a:r>
              <a:rPr sz="2200" spc="2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получили </a:t>
            </a:r>
            <a:r>
              <a:rPr sz="2200" spc="-53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качественное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образование.</a:t>
            </a:r>
            <a:endParaRPr sz="2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46810" y="161366"/>
            <a:ext cx="725678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0" dirty="0">
                <a:solidFill>
                  <a:srgbClr val="FF0000"/>
                </a:solidFill>
              </a:rPr>
              <a:t>Другие</a:t>
            </a:r>
            <a:r>
              <a:rPr sz="4400" spc="-30" dirty="0">
                <a:solidFill>
                  <a:srgbClr val="FF0000"/>
                </a:solidFill>
              </a:rPr>
              <a:t> </a:t>
            </a:r>
            <a:r>
              <a:rPr sz="4400" dirty="0">
                <a:solidFill>
                  <a:srgbClr val="FF0000"/>
                </a:solidFill>
              </a:rPr>
              <a:t>грядущие</a:t>
            </a:r>
            <a:r>
              <a:rPr sz="4400" spc="-60" dirty="0">
                <a:solidFill>
                  <a:srgbClr val="FF0000"/>
                </a:solidFill>
              </a:rPr>
              <a:t> </a:t>
            </a:r>
            <a:r>
              <a:rPr sz="4400" spc="-10" dirty="0">
                <a:solidFill>
                  <a:srgbClr val="FF0000"/>
                </a:solidFill>
              </a:rPr>
              <a:t>изменения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535940" y="1077747"/>
            <a:ext cx="7870825" cy="3611245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7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Шахматы</a:t>
            </a:r>
            <a:r>
              <a:rPr sz="2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в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начальной </a:t>
            </a:r>
            <a:r>
              <a:rPr sz="28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школе</a:t>
            </a:r>
            <a:endParaRPr sz="280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800" spc="-35" dirty="0">
                <a:latin typeface="Times New Roman"/>
                <a:cs typeface="Times New Roman"/>
              </a:rPr>
              <a:t>Увеличится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количество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-45" dirty="0">
                <a:latin typeface="Times New Roman"/>
                <a:cs typeface="Times New Roman"/>
              </a:rPr>
              <a:t>школ,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в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35" dirty="0">
                <a:latin typeface="Times New Roman"/>
                <a:cs typeface="Times New Roman"/>
              </a:rPr>
              <a:t>которых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занятия 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шахматами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станут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обязательными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для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начальных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классов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по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новому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стандарту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образования.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Они </a:t>
            </a:r>
            <a:r>
              <a:rPr sz="2800" spc="-5" dirty="0">
                <a:latin typeface="Times New Roman"/>
                <a:cs typeface="Times New Roman"/>
              </a:rPr>
              <a:t> заменят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третий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урок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30" dirty="0">
                <a:latin typeface="Times New Roman"/>
                <a:cs typeface="Times New Roman"/>
              </a:rPr>
              <a:t>физкультуры.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Для 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первоклассников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нагрузка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10" dirty="0">
                <a:latin typeface="Times New Roman"/>
                <a:cs typeface="Times New Roman"/>
              </a:rPr>
              <a:t>составит</a:t>
            </a:r>
            <a:r>
              <a:rPr sz="2800" spc="-5" dirty="0">
                <a:latin typeface="Times New Roman"/>
                <a:cs typeface="Times New Roman"/>
              </a:rPr>
              <a:t> 33 </a:t>
            </a:r>
            <a:r>
              <a:rPr sz="2800" dirty="0">
                <a:latin typeface="Times New Roman"/>
                <a:cs typeface="Times New Roman"/>
              </a:rPr>
              <a:t>часа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в </a:t>
            </a:r>
            <a:r>
              <a:rPr sz="2800" spc="-40" dirty="0">
                <a:latin typeface="Times New Roman"/>
                <a:cs typeface="Times New Roman"/>
              </a:rPr>
              <a:t>год,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для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остальных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учеников</a:t>
            </a:r>
            <a:r>
              <a:rPr sz="2800" spc="4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—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34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часа.</a:t>
            </a:r>
            <a:r>
              <a:rPr sz="2800" spc="-5" dirty="0">
                <a:latin typeface="Times New Roman"/>
                <a:cs typeface="Times New Roman"/>
              </a:rPr>
              <a:t> Учителя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35" dirty="0">
                <a:latin typeface="Times New Roman"/>
                <a:cs typeface="Times New Roman"/>
              </a:rPr>
              <a:t>проходят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дополнительную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0" dirty="0">
                <a:latin typeface="Times New Roman"/>
                <a:cs typeface="Times New Roman"/>
              </a:rPr>
              <a:t>подготовку.</a:t>
            </a:r>
            <a:endParaRPr sz="28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30200" y="4786274"/>
            <a:ext cx="2974163" cy="1928876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16423" y="525706"/>
            <a:ext cx="3657711" cy="98302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78916" y="1665859"/>
            <a:ext cx="79006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FF0000"/>
                </a:solidFill>
              </a:rPr>
              <a:t>Второй</a:t>
            </a:r>
            <a:r>
              <a:rPr sz="2400" spc="10" dirty="0">
                <a:solidFill>
                  <a:srgbClr val="FF0000"/>
                </a:solidFill>
              </a:rPr>
              <a:t> </a:t>
            </a:r>
            <a:r>
              <a:rPr sz="2400" spc="-5" dirty="0">
                <a:solidFill>
                  <a:srgbClr val="FF0000"/>
                </a:solidFill>
              </a:rPr>
              <a:t>иностранный</a:t>
            </a:r>
            <a:r>
              <a:rPr sz="2400" spc="25" dirty="0">
                <a:solidFill>
                  <a:srgbClr val="FF0000"/>
                </a:solidFill>
              </a:rPr>
              <a:t> </a:t>
            </a:r>
            <a:r>
              <a:rPr sz="2400" spc="-5" dirty="0">
                <a:solidFill>
                  <a:srgbClr val="FF0000"/>
                </a:solidFill>
              </a:rPr>
              <a:t>язык</a:t>
            </a:r>
            <a:r>
              <a:rPr sz="2400" spc="15" dirty="0">
                <a:solidFill>
                  <a:srgbClr val="FF0000"/>
                </a:solidFill>
              </a:rPr>
              <a:t> </a:t>
            </a:r>
            <a:r>
              <a:rPr sz="2400" dirty="0">
                <a:solidFill>
                  <a:srgbClr val="FF0000"/>
                </a:solidFill>
              </a:rPr>
              <a:t>/ЕГЭ</a:t>
            </a:r>
            <a:r>
              <a:rPr sz="2400" spc="-15" dirty="0">
                <a:solidFill>
                  <a:srgbClr val="FF0000"/>
                </a:solidFill>
              </a:rPr>
              <a:t> </a:t>
            </a:r>
            <a:r>
              <a:rPr sz="2400" spc="-5" dirty="0">
                <a:solidFill>
                  <a:srgbClr val="FF0000"/>
                </a:solidFill>
              </a:rPr>
              <a:t>по</a:t>
            </a:r>
            <a:r>
              <a:rPr sz="2400" dirty="0">
                <a:solidFill>
                  <a:srgbClr val="FF0000"/>
                </a:solidFill>
              </a:rPr>
              <a:t> </a:t>
            </a:r>
            <a:r>
              <a:rPr sz="2400" spc="-10" dirty="0">
                <a:solidFill>
                  <a:srgbClr val="FF0000"/>
                </a:solidFill>
              </a:rPr>
              <a:t>иностранному</a:t>
            </a:r>
            <a:r>
              <a:rPr sz="2400" spc="30" dirty="0">
                <a:solidFill>
                  <a:srgbClr val="FF0000"/>
                </a:solidFill>
              </a:rPr>
              <a:t> </a:t>
            </a:r>
            <a:r>
              <a:rPr sz="2400" spc="-10" dirty="0">
                <a:solidFill>
                  <a:srgbClr val="FF0000"/>
                </a:solidFill>
              </a:rPr>
              <a:t>языку</a:t>
            </a:r>
            <a:endParaRPr sz="2400"/>
          </a:p>
        </p:txBody>
      </p:sp>
      <p:sp>
        <p:nvSpPr>
          <p:cNvPr id="4" name="object 4"/>
          <p:cNvSpPr txBox="1"/>
          <p:nvPr/>
        </p:nvSpPr>
        <p:spPr>
          <a:xfrm>
            <a:off x="293014" y="2240356"/>
            <a:ext cx="8471535" cy="2799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Times New Roman"/>
                <a:cs typeface="Times New Roman"/>
              </a:rPr>
              <a:t>Помимо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30" dirty="0">
                <a:latin typeface="Times New Roman"/>
                <a:cs typeface="Times New Roman"/>
              </a:rPr>
              <a:t>шахмат,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обязательным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предметом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во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многих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школах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станет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второй</a:t>
            </a:r>
            <a:endParaRPr sz="1800">
              <a:latin typeface="Times New Roman"/>
              <a:cs typeface="Times New Roman"/>
            </a:endParaRPr>
          </a:p>
          <a:p>
            <a:pPr marL="12700" marR="74930">
              <a:lnSpc>
                <a:spcPct val="100000"/>
              </a:lnSpc>
            </a:pPr>
            <a:r>
              <a:rPr sz="1800" spc="5" dirty="0">
                <a:latin typeface="Times New Roman"/>
                <a:cs typeface="Times New Roman"/>
              </a:rPr>
              <a:t>иностранный </a:t>
            </a:r>
            <a:r>
              <a:rPr sz="1800" dirty="0">
                <a:latin typeface="Times New Roman"/>
                <a:cs typeface="Times New Roman"/>
              </a:rPr>
              <a:t>— он </a:t>
            </a:r>
            <a:r>
              <a:rPr sz="1800" spc="-10" dirty="0">
                <a:latin typeface="Times New Roman"/>
                <a:cs typeface="Times New Roman"/>
              </a:rPr>
              <a:t>вводится </a:t>
            </a:r>
            <a:r>
              <a:rPr sz="1800" dirty="0">
                <a:latin typeface="Times New Roman"/>
                <a:cs typeface="Times New Roman"/>
              </a:rPr>
              <a:t>в </a:t>
            </a:r>
            <a:r>
              <a:rPr sz="1800" spc="-5" dirty="0">
                <a:latin typeface="Times New Roman"/>
                <a:cs typeface="Times New Roman"/>
              </a:rPr>
              <a:t>рамках </a:t>
            </a:r>
            <a:r>
              <a:rPr sz="1800" dirty="0">
                <a:latin typeface="Times New Roman"/>
                <a:cs typeface="Times New Roman"/>
              </a:rPr>
              <a:t>реализации </a:t>
            </a:r>
            <a:r>
              <a:rPr sz="1800" spc="-5" dirty="0">
                <a:latin typeface="Times New Roman"/>
                <a:cs typeface="Times New Roman"/>
              </a:rPr>
              <a:t>новых </a:t>
            </a:r>
            <a:r>
              <a:rPr sz="1800" spc="-10" dirty="0">
                <a:latin typeface="Times New Roman"/>
                <a:cs typeface="Times New Roman"/>
              </a:rPr>
              <a:t>ФГОС. </a:t>
            </a:r>
            <a:r>
              <a:rPr sz="1800" dirty="0">
                <a:latin typeface="Times New Roman"/>
                <a:cs typeface="Times New Roman"/>
              </a:rPr>
              <a:t>В </a:t>
            </a:r>
            <a:r>
              <a:rPr sz="1800" spc="-5" dirty="0">
                <a:latin typeface="Times New Roman"/>
                <a:cs typeface="Times New Roman"/>
              </a:rPr>
              <a:t>новых 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образовательных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стандартах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написано: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«</a:t>
            </a:r>
            <a:r>
              <a:rPr sz="1800" spc="-5" dirty="0">
                <a:latin typeface="Times New Roman"/>
                <a:cs typeface="Times New Roman"/>
              </a:rPr>
              <a:t> Изучение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второго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иностранного</a:t>
            </a:r>
            <a:r>
              <a:rPr sz="1800" spc="-5" dirty="0">
                <a:latin typeface="Times New Roman"/>
                <a:cs typeface="Times New Roman"/>
              </a:rPr>
              <a:t> языка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из 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перечня</a:t>
            </a:r>
            <a:r>
              <a:rPr sz="1800" dirty="0">
                <a:latin typeface="Times New Roman"/>
                <a:cs typeface="Times New Roman"/>
              </a:rPr>
              <a:t> ,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предлагаемого </a:t>
            </a:r>
            <a:r>
              <a:rPr sz="1800" spc="-5" dirty="0">
                <a:latin typeface="Times New Roman"/>
                <a:cs typeface="Times New Roman"/>
              </a:rPr>
              <a:t>организацией,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осуществляется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по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заявлению</a:t>
            </a:r>
            <a:r>
              <a:rPr sz="1800" spc="3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обучающихся, </a:t>
            </a:r>
            <a:r>
              <a:rPr sz="1800" spc="-10" dirty="0">
                <a:latin typeface="Times New Roman"/>
                <a:cs typeface="Times New Roman"/>
              </a:rPr>
              <a:t> родителей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… и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при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наличии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организации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необходимых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условий»,</a:t>
            </a:r>
            <a:r>
              <a:rPr sz="1800" spc="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-эта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норма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станет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правилом </a:t>
            </a:r>
            <a:r>
              <a:rPr sz="1800" dirty="0">
                <a:latin typeface="Times New Roman"/>
                <a:cs typeface="Times New Roman"/>
              </a:rPr>
              <a:t>с 1 сентября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2022 </a:t>
            </a:r>
            <a:r>
              <a:rPr sz="1800" spc="-20" dirty="0">
                <a:latin typeface="Times New Roman"/>
                <a:cs typeface="Times New Roman"/>
              </a:rPr>
              <a:t>года.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Сейчас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школы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решают</a:t>
            </a:r>
            <a:r>
              <a:rPr sz="1800" spc="-15" dirty="0">
                <a:latin typeface="Times New Roman"/>
                <a:cs typeface="Times New Roman"/>
              </a:rPr>
              <a:t> эту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задачу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поэтапно.</a:t>
            </a:r>
            <a:endParaRPr sz="18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</a:pPr>
            <a:r>
              <a:rPr sz="1800" spc="-5" dirty="0">
                <a:latin typeface="Times New Roman"/>
                <a:cs typeface="Times New Roman"/>
              </a:rPr>
              <a:t>По </a:t>
            </a:r>
            <a:r>
              <a:rPr sz="1800" spc="-15" dirty="0">
                <a:latin typeface="Times New Roman"/>
                <a:cs typeface="Times New Roman"/>
              </a:rPr>
              <a:t>новому </a:t>
            </a:r>
            <a:r>
              <a:rPr sz="1800" spc="-5" dirty="0">
                <a:latin typeface="Times New Roman"/>
                <a:cs typeface="Times New Roman"/>
              </a:rPr>
              <a:t>стандарту образования </a:t>
            </a:r>
            <a:r>
              <a:rPr sz="1800" spc="-15" dirty="0">
                <a:latin typeface="Times New Roman"/>
                <a:cs typeface="Times New Roman"/>
              </a:rPr>
              <a:t>его </a:t>
            </a:r>
            <a:r>
              <a:rPr sz="1800" spc="-5" dirty="0">
                <a:latin typeface="Times New Roman"/>
                <a:cs typeface="Times New Roman"/>
              </a:rPr>
              <a:t>планируется </a:t>
            </a:r>
            <a:r>
              <a:rPr sz="1800" spc="-15" dirty="0">
                <a:latin typeface="Times New Roman"/>
                <a:cs typeface="Times New Roman"/>
              </a:rPr>
              <a:t>включить </a:t>
            </a:r>
            <a:r>
              <a:rPr sz="1800" dirty="0">
                <a:latin typeface="Times New Roman"/>
                <a:cs typeface="Times New Roman"/>
              </a:rPr>
              <a:t>в </a:t>
            </a:r>
            <a:r>
              <a:rPr sz="1800" spc="-10" dirty="0">
                <a:latin typeface="Times New Roman"/>
                <a:cs typeface="Times New Roman"/>
              </a:rPr>
              <a:t>перечень обязательных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предметов </a:t>
            </a:r>
            <a:r>
              <a:rPr sz="1800" dirty="0">
                <a:latin typeface="Times New Roman"/>
                <a:cs typeface="Times New Roman"/>
              </a:rPr>
              <a:t>с 2022 </a:t>
            </a:r>
            <a:r>
              <a:rPr sz="1800" spc="-20" dirty="0">
                <a:latin typeface="Times New Roman"/>
                <a:cs typeface="Times New Roman"/>
              </a:rPr>
              <a:t>года. </a:t>
            </a:r>
            <a:r>
              <a:rPr sz="1800" spc="-5" dirty="0">
                <a:latin typeface="Times New Roman"/>
                <a:cs typeface="Times New Roman"/>
              </a:rPr>
              <a:t>Экзамен </a:t>
            </a:r>
            <a:r>
              <a:rPr sz="1800" spc="-35" dirty="0">
                <a:latin typeface="Times New Roman"/>
                <a:cs typeface="Times New Roman"/>
              </a:rPr>
              <a:t>будет </a:t>
            </a:r>
            <a:r>
              <a:rPr sz="1800" spc="-5" dirty="0">
                <a:latin typeface="Times New Roman"/>
                <a:cs typeface="Times New Roman"/>
              </a:rPr>
              <a:t>разделён на </a:t>
            </a:r>
            <a:r>
              <a:rPr sz="1800" spc="-10" dirty="0">
                <a:latin typeface="Times New Roman"/>
                <a:cs typeface="Times New Roman"/>
              </a:rPr>
              <a:t>два </a:t>
            </a:r>
            <a:r>
              <a:rPr sz="1800" dirty="0">
                <a:latin typeface="Times New Roman"/>
                <a:cs typeface="Times New Roman"/>
              </a:rPr>
              <a:t>уровня: </a:t>
            </a:r>
            <a:r>
              <a:rPr sz="1800" spc="-5" dirty="0">
                <a:latin typeface="Times New Roman"/>
                <a:cs typeface="Times New Roman"/>
              </a:rPr>
              <a:t>базовый </a:t>
            </a:r>
            <a:r>
              <a:rPr sz="1800" dirty="0">
                <a:latin typeface="Times New Roman"/>
                <a:cs typeface="Times New Roman"/>
              </a:rPr>
              <a:t>и </a:t>
            </a:r>
            <a:r>
              <a:rPr sz="1800" spc="-10" dirty="0">
                <a:latin typeface="Times New Roman"/>
                <a:cs typeface="Times New Roman"/>
              </a:rPr>
              <a:t>профильный.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Возможно,</a:t>
            </a:r>
            <a:r>
              <a:rPr sz="1800" dirty="0">
                <a:latin typeface="Times New Roman"/>
                <a:cs typeface="Times New Roman"/>
              </a:rPr>
              <a:t> в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2021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году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35" dirty="0">
                <a:latin typeface="Times New Roman"/>
                <a:cs typeface="Times New Roman"/>
              </a:rPr>
              <a:t>будет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проведена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первая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массовая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апробация.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Скорее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всего,</a:t>
            </a:r>
            <a:endParaRPr sz="1800">
              <a:latin typeface="Times New Roman"/>
              <a:cs typeface="Times New Roman"/>
            </a:endParaRPr>
          </a:p>
          <a:p>
            <a:pPr marL="12700" algn="just">
              <a:lnSpc>
                <a:spcPts val="2390"/>
              </a:lnSpc>
            </a:pPr>
            <a:r>
              <a:rPr sz="1800" spc="-10" dirty="0">
                <a:latin typeface="Times New Roman"/>
                <a:cs typeface="Times New Roman"/>
              </a:rPr>
              <a:t>обязательным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иностранным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станет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3"/>
              </a:rPr>
              <a:t>английский</a:t>
            </a:r>
            <a:r>
              <a:rPr sz="1800" dirty="0">
                <a:solidFill>
                  <a:srgbClr val="0000FF"/>
                </a:solidFill>
                <a:latin typeface="Times New Roman"/>
                <a:cs typeface="Times New Roman"/>
                <a:hlinkClick r:id="rId3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—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язык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международного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общения</a:t>
            </a:r>
            <a:r>
              <a:rPr sz="2000" spc="-5" dirty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28750" y="5000625"/>
            <a:ext cx="6358001" cy="1857373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16423" y="792698"/>
            <a:ext cx="3657711" cy="947951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35965" y="1811782"/>
            <a:ext cx="7898130" cy="4141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970" algn="ctr"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ФИНАНСОВАЯ</a:t>
            </a:r>
            <a:r>
              <a:rPr sz="18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ГРАМОТНОСТЬ</a:t>
            </a:r>
            <a:endParaRPr sz="18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младших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классов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школьники</a:t>
            </a:r>
            <a:r>
              <a:rPr sz="1800" dirty="0">
                <a:latin typeface="Times New Roman"/>
                <a:cs typeface="Times New Roman"/>
              </a:rPr>
              <a:t> теперь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начнут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изучать </a:t>
            </a:r>
            <a:r>
              <a:rPr sz="1800" spc="-10" dirty="0">
                <a:latin typeface="Times New Roman"/>
                <a:cs typeface="Times New Roman"/>
              </a:rPr>
              <a:t>финансовую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грамотность.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Министерство </a:t>
            </a:r>
            <a:r>
              <a:rPr sz="1800" dirty="0">
                <a:latin typeface="Times New Roman"/>
                <a:cs typeface="Times New Roman"/>
              </a:rPr>
              <a:t>просвещения </a:t>
            </a:r>
            <a:r>
              <a:rPr sz="1800" spc="-20" dirty="0">
                <a:latin typeface="Times New Roman"/>
                <a:cs typeface="Times New Roman"/>
              </a:rPr>
              <a:t>поясняет, </a:t>
            </a:r>
            <a:r>
              <a:rPr sz="1800" spc="-10" dirty="0">
                <a:latin typeface="Times New Roman"/>
                <a:cs typeface="Times New Roman"/>
              </a:rPr>
              <a:t>что </a:t>
            </a:r>
            <a:r>
              <a:rPr sz="1800" dirty="0">
                <a:latin typeface="Times New Roman"/>
                <a:cs typeface="Times New Roman"/>
              </a:rPr>
              <a:t>о </a:t>
            </a:r>
            <a:r>
              <a:rPr sz="1800" spc="-5" dirty="0">
                <a:latin typeface="Times New Roman"/>
                <a:cs typeface="Times New Roman"/>
              </a:rPr>
              <a:t>введении </a:t>
            </a:r>
            <a:r>
              <a:rPr sz="1800" spc="-15" dirty="0">
                <a:latin typeface="Times New Roman"/>
                <a:cs typeface="Times New Roman"/>
              </a:rPr>
              <a:t>нового </a:t>
            </a:r>
            <a:r>
              <a:rPr sz="1800" spc="-5" dirty="0">
                <a:latin typeface="Times New Roman"/>
                <a:cs typeface="Times New Roman"/>
              </a:rPr>
              <a:t>предмета </a:t>
            </a:r>
            <a:r>
              <a:rPr sz="1800" spc="-15" dirty="0">
                <a:latin typeface="Times New Roman"/>
                <a:cs typeface="Times New Roman"/>
              </a:rPr>
              <a:t>речь </a:t>
            </a:r>
            <a:r>
              <a:rPr sz="1800" spc="-5" dirty="0">
                <a:latin typeface="Times New Roman"/>
                <a:cs typeface="Times New Roman"/>
              </a:rPr>
              <a:t>не 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30" dirty="0">
                <a:latin typeface="Times New Roman"/>
                <a:cs typeface="Times New Roman"/>
              </a:rPr>
              <a:t>идет, </a:t>
            </a:r>
            <a:r>
              <a:rPr sz="1800" spc="5" dirty="0">
                <a:latin typeface="Times New Roman"/>
                <a:cs typeface="Times New Roman"/>
              </a:rPr>
              <a:t>так </a:t>
            </a:r>
            <a:r>
              <a:rPr sz="1800" spc="-10" dirty="0">
                <a:latin typeface="Times New Roman"/>
                <a:cs typeface="Times New Roman"/>
              </a:rPr>
              <a:t>как это </a:t>
            </a:r>
            <a:r>
              <a:rPr sz="1800" spc="-5" dirty="0">
                <a:latin typeface="Times New Roman"/>
                <a:cs typeface="Times New Roman"/>
              </a:rPr>
              <a:t>повысит </a:t>
            </a:r>
            <a:r>
              <a:rPr sz="1800" spc="-10" dirty="0">
                <a:latin typeface="Times New Roman"/>
                <a:cs typeface="Times New Roman"/>
              </a:rPr>
              <a:t>нагрузку </a:t>
            </a:r>
            <a:r>
              <a:rPr sz="1800" spc="-5" dirty="0">
                <a:latin typeface="Times New Roman"/>
                <a:cs typeface="Times New Roman"/>
              </a:rPr>
              <a:t>на учащихся. </a:t>
            </a:r>
            <a:r>
              <a:rPr sz="1800" spc="-15" dirty="0">
                <a:latin typeface="Times New Roman"/>
                <a:cs typeface="Times New Roman"/>
              </a:rPr>
              <a:t>Изучать </a:t>
            </a:r>
            <a:r>
              <a:rPr sz="1800" spc="-10" dirty="0">
                <a:latin typeface="Times New Roman"/>
                <a:cs typeface="Times New Roman"/>
              </a:rPr>
              <a:t>финансовую 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грамотность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школьники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35" dirty="0">
                <a:latin typeface="Times New Roman"/>
                <a:cs typeface="Times New Roman"/>
              </a:rPr>
              <a:t>будут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-5" dirty="0">
                <a:latin typeface="Times New Roman"/>
                <a:cs typeface="Times New Roman"/>
              </a:rPr>
              <a:t> рамках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предметов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«Окружающий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мир»,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spc="-15" dirty="0">
                <a:latin typeface="Times New Roman"/>
                <a:cs typeface="Times New Roman"/>
              </a:rPr>
              <a:t>«Математика»,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«Обществознание»,</a:t>
            </a:r>
            <a:r>
              <a:rPr sz="1800" spc="2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«Информатика»,</a:t>
            </a:r>
            <a:r>
              <a:rPr sz="1800" spc="2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«География»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др.</a:t>
            </a:r>
            <a:endParaRPr sz="1800">
              <a:latin typeface="Times New Roman"/>
              <a:cs typeface="Times New Roman"/>
            </a:endParaRPr>
          </a:p>
          <a:p>
            <a:pPr marL="12700" marR="83820">
              <a:lnSpc>
                <a:spcPct val="100000"/>
              </a:lnSpc>
            </a:pPr>
            <a:r>
              <a:rPr sz="1800" spc="-20" dirty="0">
                <a:latin typeface="Times New Roman"/>
                <a:cs typeface="Times New Roman"/>
              </a:rPr>
              <a:t>«Школьные</a:t>
            </a:r>
            <a:r>
              <a:rPr sz="1800" spc="3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программы</a:t>
            </a:r>
            <a:r>
              <a:rPr sz="1800" spc="-10" dirty="0">
                <a:latin typeface="Times New Roman"/>
                <a:cs typeface="Times New Roman"/>
              </a:rPr>
              <a:t> должны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давать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максимально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актуальные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знания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,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которые</a:t>
            </a:r>
            <a:r>
              <a:rPr sz="1800" dirty="0">
                <a:latin typeface="Times New Roman"/>
                <a:cs typeface="Times New Roman"/>
              </a:rPr>
              <a:t> бы</a:t>
            </a:r>
            <a:r>
              <a:rPr sz="1800" spc="5" dirty="0">
                <a:latin typeface="Times New Roman"/>
                <a:cs typeface="Times New Roman"/>
              </a:rPr>
              <a:t> учащиеся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могли</a:t>
            </a:r>
            <a:r>
              <a:rPr sz="1800" spc="-5" dirty="0">
                <a:latin typeface="Times New Roman"/>
                <a:cs typeface="Times New Roman"/>
              </a:rPr>
              <a:t> применять </a:t>
            </a:r>
            <a:r>
              <a:rPr sz="1800" dirty="0">
                <a:latin typeface="Times New Roman"/>
                <a:cs typeface="Times New Roman"/>
              </a:rPr>
              <a:t>в реальной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жизни»,</a:t>
            </a:r>
            <a:r>
              <a:rPr sz="1800" spc="3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-подчеркнули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Минпросвещения. </a:t>
            </a:r>
            <a:r>
              <a:rPr sz="1800" spc="-10" dirty="0">
                <a:latin typeface="Times New Roman"/>
                <a:cs typeface="Times New Roman"/>
              </a:rPr>
              <a:t>–Поэтому </a:t>
            </a:r>
            <a:r>
              <a:rPr sz="1800" spc="-5" dirty="0">
                <a:latin typeface="Times New Roman"/>
                <a:cs typeface="Times New Roman"/>
              </a:rPr>
              <a:t>новые </a:t>
            </a:r>
            <a:r>
              <a:rPr sz="1800" dirty="0">
                <a:latin typeface="Times New Roman"/>
                <a:cs typeface="Times New Roman"/>
              </a:rPr>
              <a:t>стандарты </a:t>
            </a:r>
            <a:r>
              <a:rPr sz="1800" spc="-10" dirty="0">
                <a:latin typeface="Times New Roman"/>
                <a:cs typeface="Times New Roman"/>
              </a:rPr>
              <a:t>позволяют </a:t>
            </a:r>
            <a:r>
              <a:rPr sz="1800" spc="-5" dirty="0">
                <a:latin typeface="Times New Roman"/>
                <a:cs typeface="Times New Roman"/>
              </a:rPr>
              <a:t>обновить содержание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программ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-5" dirty="0">
                <a:latin typeface="Times New Roman"/>
                <a:cs typeface="Times New Roman"/>
              </a:rPr>
              <a:t> части</a:t>
            </a:r>
            <a:r>
              <a:rPr sz="1800" dirty="0">
                <a:latin typeface="Times New Roman"/>
                <a:cs typeface="Times New Roman"/>
              </a:rPr>
              <a:t> гуманитарных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направлений,</a:t>
            </a:r>
            <a:endParaRPr sz="1800">
              <a:latin typeface="Times New Roman"/>
              <a:cs typeface="Times New Roman"/>
            </a:endParaRPr>
          </a:p>
          <a:p>
            <a:pPr marL="12700" marR="3041015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latin typeface="Times New Roman"/>
                <a:cs typeface="Times New Roman"/>
              </a:rPr>
              <a:t>и в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части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предметов</a:t>
            </a:r>
            <a:r>
              <a:rPr sz="1800" spc="-15" dirty="0">
                <a:latin typeface="Times New Roman"/>
                <a:cs typeface="Times New Roman"/>
              </a:rPr>
              <a:t> научно-технического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цикла, 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расширить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знания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школьников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здоровом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образе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жизни, </a:t>
            </a:r>
            <a:r>
              <a:rPr sz="1800" spc="-20" dirty="0">
                <a:latin typeface="Times New Roman"/>
                <a:cs typeface="Times New Roman"/>
              </a:rPr>
              <a:t>экологии,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задействовать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latin typeface="Times New Roman"/>
                <a:cs typeface="Times New Roman"/>
              </a:rPr>
              <a:t>интерактивные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программы,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latin typeface="Times New Roman"/>
                <a:cs typeface="Times New Roman"/>
              </a:rPr>
              <a:t>формирующие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патриотическое </a:t>
            </a:r>
            <a:r>
              <a:rPr sz="1800" dirty="0">
                <a:latin typeface="Times New Roman"/>
                <a:cs typeface="Times New Roman"/>
              </a:rPr>
              <a:t>воспитание».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572125" y="4357661"/>
            <a:ext cx="3086100" cy="1915922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16423" y="792698"/>
            <a:ext cx="3657711" cy="947951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650240" y="2235784"/>
            <a:ext cx="7780655" cy="3866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ПАТРИОТИЧЕСКОЕ</a:t>
            </a:r>
            <a:r>
              <a:rPr sz="2800" b="1" spc="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ВОСПИТАНИЕ</a:t>
            </a:r>
            <a:r>
              <a:rPr sz="2800" b="1" spc="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также</a:t>
            </a:r>
            <a:endParaRPr sz="28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2800" spc="-20" dirty="0">
                <a:latin typeface="Times New Roman"/>
                <a:cs typeface="Times New Roman"/>
              </a:rPr>
              <a:t>включено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в </a:t>
            </a:r>
            <a:r>
              <a:rPr sz="2800" spc="-10" dirty="0">
                <a:latin typeface="Times New Roman"/>
                <a:cs typeface="Times New Roman"/>
              </a:rPr>
              <a:t>обновленные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ФГОС,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-50" dirty="0">
                <a:latin typeface="Times New Roman"/>
                <a:cs typeface="Times New Roman"/>
              </a:rPr>
              <a:t>где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акцент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сделан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на</a:t>
            </a:r>
            <a:r>
              <a:rPr sz="2800" spc="-10" dirty="0">
                <a:latin typeface="Times New Roman"/>
                <a:cs typeface="Times New Roman"/>
              </a:rPr>
              <a:t> формирование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российской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гражданской 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идентичности.</a:t>
            </a:r>
            <a:endParaRPr sz="2800">
              <a:latin typeface="Times New Roman"/>
              <a:cs typeface="Times New Roman"/>
            </a:endParaRPr>
          </a:p>
          <a:p>
            <a:pPr marL="12700" marR="301625">
              <a:lnSpc>
                <a:spcPct val="100000"/>
              </a:lnSpc>
              <a:spcBef>
                <a:spcPts val="5"/>
              </a:spcBef>
            </a:pPr>
            <a:r>
              <a:rPr sz="2800" spc="-20" dirty="0">
                <a:latin typeface="Times New Roman"/>
                <a:cs typeface="Times New Roman"/>
              </a:rPr>
              <a:t>Что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это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значит?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60" dirty="0">
                <a:latin typeface="Times New Roman"/>
                <a:cs typeface="Times New Roman"/>
              </a:rPr>
              <a:t>Когда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девятиклассник</a:t>
            </a:r>
            <a:r>
              <a:rPr sz="2800" spc="4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завершает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уровень</a:t>
            </a:r>
            <a:r>
              <a:rPr sz="2800" spc="-10" dirty="0">
                <a:latin typeface="Times New Roman"/>
                <a:cs typeface="Times New Roman"/>
              </a:rPr>
              <a:t> образования,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он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должен</a:t>
            </a:r>
            <a:r>
              <a:rPr sz="2800" spc="-5" dirty="0">
                <a:latin typeface="Times New Roman"/>
                <a:cs typeface="Times New Roman"/>
              </a:rPr>
              <a:t> быть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30" dirty="0">
                <a:latin typeface="Times New Roman"/>
                <a:cs typeface="Times New Roman"/>
              </a:rPr>
              <a:t>готов 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выполнять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свои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гражданские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обязанности,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иметь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системные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знания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о </a:t>
            </a:r>
            <a:r>
              <a:rPr sz="2800" spc="10" dirty="0">
                <a:latin typeface="Times New Roman"/>
                <a:cs typeface="Times New Roman"/>
              </a:rPr>
              <a:t>месте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30" dirty="0">
                <a:latin typeface="Times New Roman"/>
                <a:cs typeface="Times New Roman"/>
              </a:rPr>
              <a:t>РФ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в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мире,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её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spc="-15" dirty="0">
                <a:latin typeface="Times New Roman"/>
                <a:cs typeface="Times New Roman"/>
              </a:rPr>
              <a:t>исторической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роли,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территориальной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целостности.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9838" y="86309"/>
            <a:ext cx="7571740" cy="1232535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537845" marR="5080" indent="-525780">
              <a:lnSpc>
                <a:spcPts val="4700"/>
              </a:lnSpc>
              <a:spcBef>
                <a:spcPts val="300"/>
              </a:spcBef>
            </a:pPr>
            <a:r>
              <a:rPr b="0" spc="-10" dirty="0">
                <a:solidFill>
                  <a:srgbClr val="FF0000"/>
                </a:solidFill>
                <a:latin typeface="Times New Roman"/>
                <a:cs typeface="Times New Roman"/>
              </a:rPr>
              <a:t>Основные</a:t>
            </a:r>
            <a:r>
              <a:rPr b="0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b="0" spc="-10" dirty="0">
                <a:solidFill>
                  <a:srgbClr val="FF0000"/>
                </a:solidFill>
                <a:latin typeface="Times New Roman"/>
                <a:cs typeface="Times New Roman"/>
              </a:rPr>
              <a:t>изменения,</a:t>
            </a:r>
            <a:r>
              <a:rPr b="0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b="0" spc="5" dirty="0">
                <a:solidFill>
                  <a:srgbClr val="FF0000"/>
                </a:solidFill>
                <a:latin typeface="Times New Roman"/>
                <a:cs typeface="Times New Roman"/>
              </a:rPr>
              <a:t>внесённые</a:t>
            </a:r>
            <a:r>
              <a:rPr b="0" spc="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b="0" spc="-5" dirty="0">
                <a:solidFill>
                  <a:srgbClr val="FF0000"/>
                </a:solidFill>
                <a:latin typeface="Times New Roman"/>
                <a:cs typeface="Times New Roman"/>
              </a:rPr>
              <a:t>в </a:t>
            </a:r>
            <a:r>
              <a:rPr b="0" spc="-9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b="0" spc="-5" dirty="0">
                <a:solidFill>
                  <a:srgbClr val="FF0000"/>
                </a:solidFill>
                <a:latin typeface="Times New Roman"/>
                <a:cs typeface="Times New Roman"/>
              </a:rPr>
              <a:t>проекты</a:t>
            </a:r>
            <a:r>
              <a:rPr b="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b="0" spc="-5" dirty="0">
                <a:solidFill>
                  <a:srgbClr val="FF0000"/>
                </a:solidFill>
                <a:latin typeface="Times New Roman"/>
                <a:cs typeface="Times New Roman"/>
              </a:rPr>
              <a:t>современных</a:t>
            </a:r>
            <a:r>
              <a:rPr b="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b="0" spc="-15" dirty="0">
                <a:solidFill>
                  <a:srgbClr val="FF0000"/>
                </a:solidFill>
                <a:latin typeface="Times New Roman"/>
                <a:cs typeface="Times New Roman"/>
              </a:rPr>
              <a:t>ФГОС: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21691" y="1570990"/>
            <a:ext cx="8692515" cy="47999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ts val="1945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800" dirty="0">
                <a:latin typeface="Times New Roman"/>
                <a:cs typeface="Times New Roman"/>
              </a:rPr>
              <a:t>·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Чётко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прописаны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обязательства образовательного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учреждения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(в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частности,</a:t>
            </a:r>
            <a:endParaRPr sz="1800">
              <a:latin typeface="Times New Roman"/>
              <a:cs typeface="Times New Roman"/>
            </a:endParaRPr>
          </a:p>
          <a:p>
            <a:pPr marL="355600">
              <a:lnSpc>
                <a:spcPts val="1945"/>
              </a:lnSpc>
            </a:pPr>
            <a:r>
              <a:rPr sz="1800" spc="-25" dirty="0">
                <a:latin typeface="Times New Roman"/>
                <a:cs typeface="Times New Roman"/>
              </a:rPr>
              <a:t>школы)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перед</a:t>
            </a:r>
            <a:r>
              <a:rPr sz="1800" spc="-5" dirty="0">
                <a:latin typeface="Times New Roman"/>
                <a:cs typeface="Times New Roman"/>
              </a:rPr>
              <a:t> учениками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родителями.</a:t>
            </a:r>
            <a:endParaRPr sz="18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800" dirty="0">
                <a:latin typeface="Times New Roman"/>
                <a:cs typeface="Times New Roman"/>
              </a:rPr>
              <a:t>·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Сделан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акцент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на </a:t>
            </a:r>
            <a:r>
              <a:rPr sz="1800" dirty="0">
                <a:latin typeface="Times New Roman"/>
                <a:cs typeface="Times New Roman"/>
              </a:rPr>
              <a:t>развитие</a:t>
            </a:r>
            <a:r>
              <a:rPr sz="18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8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«мягких»</a:t>
            </a:r>
            <a:r>
              <a:rPr sz="1800" u="sng" spc="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 </a:t>
            </a:r>
            <a:r>
              <a:rPr sz="1800" u="sng" spc="-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навыков</a:t>
            </a:r>
            <a:r>
              <a:rPr sz="1800" spc="5" dirty="0">
                <a:solidFill>
                  <a:srgbClr val="0000FF"/>
                </a:solidFill>
                <a:latin typeface="Times New Roman"/>
                <a:cs typeface="Times New Roman"/>
                <a:hlinkClick r:id="rId2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—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метапредметных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 личностных.</a:t>
            </a:r>
            <a:endParaRPr sz="1800">
              <a:latin typeface="Times New Roman"/>
              <a:cs typeface="Times New Roman"/>
            </a:endParaRPr>
          </a:p>
          <a:p>
            <a:pPr marL="355600" marR="530225" indent="-342900">
              <a:lnSpc>
                <a:spcPct val="80000"/>
              </a:lnSpc>
              <a:spcBef>
                <a:spcPts val="43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800" dirty="0">
                <a:latin typeface="Times New Roman"/>
                <a:cs typeface="Times New Roman"/>
              </a:rPr>
              <a:t>·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Подробно </a:t>
            </a:r>
            <a:r>
              <a:rPr sz="1800" dirty="0">
                <a:latin typeface="Times New Roman"/>
                <a:cs typeface="Times New Roman"/>
              </a:rPr>
              <a:t>указан </a:t>
            </a:r>
            <a:r>
              <a:rPr sz="1800" spc="-10" dirty="0">
                <a:latin typeface="Times New Roman"/>
                <a:cs typeface="Times New Roman"/>
              </a:rPr>
              <a:t>перечень </a:t>
            </a:r>
            <a:r>
              <a:rPr sz="1800" spc="-5" dirty="0">
                <a:latin typeface="Times New Roman"/>
                <a:cs typeface="Times New Roman"/>
              </a:rPr>
              <a:t>предметных </a:t>
            </a:r>
            <a:r>
              <a:rPr sz="1800" dirty="0">
                <a:latin typeface="Times New Roman"/>
                <a:cs typeface="Times New Roman"/>
              </a:rPr>
              <a:t>и </a:t>
            </a:r>
            <a:r>
              <a:rPr sz="1800" spc="-5" dirty="0">
                <a:latin typeface="Times New Roman"/>
                <a:cs typeface="Times New Roman"/>
              </a:rPr>
              <a:t>межпредметных </a:t>
            </a:r>
            <a:r>
              <a:rPr sz="1800" spc="-15" dirty="0">
                <a:latin typeface="Times New Roman"/>
                <a:cs typeface="Times New Roman"/>
              </a:rPr>
              <a:t>навыков, </a:t>
            </a:r>
            <a:r>
              <a:rPr sz="1800" spc="-20" dirty="0">
                <a:latin typeface="Times New Roman"/>
                <a:cs typeface="Times New Roman"/>
              </a:rPr>
              <a:t>которыми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должен </a:t>
            </a:r>
            <a:r>
              <a:rPr sz="1800" spc="-15" dirty="0">
                <a:latin typeface="Times New Roman"/>
                <a:cs typeface="Times New Roman"/>
              </a:rPr>
              <a:t>обладать </a:t>
            </a:r>
            <a:r>
              <a:rPr sz="1800" dirty="0">
                <a:latin typeface="Times New Roman"/>
                <a:cs typeface="Times New Roman"/>
              </a:rPr>
              <a:t>ученик в </a:t>
            </a:r>
            <a:r>
              <a:rPr sz="1800" spc="-5" dirty="0">
                <a:latin typeface="Times New Roman"/>
                <a:cs typeface="Times New Roman"/>
              </a:rPr>
              <a:t>рамках каждой дисциплины </a:t>
            </a:r>
            <a:r>
              <a:rPr sz="1800" dirty="0">
                <a:latin typeface="Times New Roman"/>
                <a:cs typeface="Times New Roman"/>
              </a:rPr>
              <a:t>(уметь </a:t>
            </a:r>
            <a:r>
              <a:rPr sz="1800" spc="-10" dirty="0">
                <a:latin typeface="Times New Roman"/>
                <a:cs typeface="Times New Roman"/>
              </a:rPr>
              <a:t>доказать, 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интерпретировать,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оперировать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понятиями,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решать </a:t>
            </a:r>
            <a:r>
              <a:rPr sz="1800" spc="-15" dirty="0">
                <a:latin typeface="Times New Roman"/>
                <a:cs typeface="Times New Roman"/>
              </a:rPr>
              <a:t>задачи).</a:t>
            </a:r>
            <a:endParaRPr sz="1800">
              <a:latin typeface="Times New Roman"/>
              <a:cs typeface="Times New Roman"/>
            </a:endParaRPr>
          </a:p>
          <a:p>
            <a:pPr marL="355600" indent="-342900">
              <a:lnSpc>
                <a:spcPts val="1945"/>
              </a:lnSpc>
              <a:spcBef>
                <a:spcPts val="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800" dirty="0">
                <a:latin typeface="Times New Roman"/>
                <a:cs typeface="Times New Roman"/>
              </a:rPr>
              <a:t>·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Расписан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формат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работы</a:t>
            </a:r>
            <a:r>
              <a:rPr sz="1800" dirty="0">
                <a:latin typeface="Times New Roman"/>
                <a:cs typeface="Times New Roman"/>
              </a:rPr>
              <a:t> в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рамках</a:t>
            </a:r>
            <a:r>
              <a:rPr sz="1800" spc="-15" dirty="0">
                <a:latin typeface="Times New Roman"/>
                <a:cs typeface="Times New Roman"/>
              </a:rPr>
              <a:t> каждого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предмета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для </a:t>
            </a:r>
            <a:r>
              <a:rPr sz="1800" dirty="0">
                <a:latin typeface="Times New Roman"/>
                <a:cs typeface="Times New Roman"/>
              </a:rPr>
              <a:t>развития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этих </a:t>
            </a:r>
            <a:r>
              <a:rPr sz="1800" spc="-15" dirty="0">
                <a:latin typeface="Times New Roman"/>
                <a:cs typeface="Times New Roman"/>
              </a:rPr>
              <a:t>навыков</a:t>
            </a:r>
            <a:endParaRPr sz="1800">
              <a:latin typeface="Times New Roman"/>
              <a:cs typeface="Times New Roman"/>
            </a:endParaRPr>
          </a:p>
          <a:p>
            <a:pPr marL="355600">
              <a:lnSpc>
                <a:spcPts val="1945"/>
              </a:lnSpc>
            </a:pPr>
            <a:r>
              <a:rPr sz="1800" spc="-5" dirty="0">
                <a:latin typeface="Times New Roman"/>
                <a:cs typeface="Times New Roman"/>
              </a:rPr>
              <a:t>(проведение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лабораторных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30" dirty="0">
                <a:latin typeface="Times New Roman"/>
                <a:cs typeface="Times New Roman"/>
              </a:rPr>
              <a:t>работ,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внеурочной </a:t>
            </a:r>
            <a:r>
              <a:rPr sz="1800" dirty="0">
                <a:latin typeface="Times New Roman"/>
                <a:cs typeface="Times New Roman"/>
              </a:rPr>
              <a:t>деятельности и</a:t>
            </a:r>
            <a:r>
              <a:rPr sz="1800" spc="5" dirty="0">
                <a:latin typeface="Times New Roman"/>
                <a:cs typeface="Times New Roman"/>
              </a:rPr>
              <a:t> так </a:t>
            </a:r>
            <a:r>
              <a:rPr sz="1800" dirty="0">
                <a:latin typeface="Times New Roman"/>
                <a:cs typeface="Times New Roman"/>
              </a:rPr>
              <a:t>далее).</a:t>
            </a:r>
            <a:endParaRPr sz="1800">
              <a:latin typeface="Times New Roman"/>
              <a:cs typeface="Times New Roman"/>
            </a:endParaRPr>
          </a:p>
          <a:p>
            <a:pPr marL="355600" marR="861694" indent="-342900">
              <a:lnSpc>
                <a:spcPct val="80000"/>
              </a:lnSpc>
              <a:spcBef>
                <a:spcPts val="43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800" dirty="0">
                <a:latin typeface="Times New Roman"/>
                <a:cs typeface="Times New Roman"/>
              </a:rPr>
              <a:t>·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Зафиксированы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контрольные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точки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конкретными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результатами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учеников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(сочинение </a:t>
            </a:r>
            <a:r>
              <a:rPr sz="1800" spc="-5" dirty="0">
                <a:latin typeface="Times New Roman"/>
                <a:cs typeface="Times New Roman"/>
              </a:rPr>
              <a:t>на </a:t>
            </a:r>
            <a:r>
              <a:rPr sz="1800" dirty="0">
                <a:latin typeface="Times New Roman"/>
                <a:cs typeface="Times New Roman"/>
              </a:rPr>
              <a:t>300 слов, </a:t>
            </a:r>
            <a:r>
              <a:rPr sz="1800" spc="-5" dirty="0">
                <a:latin typeface="Times New Roman"/>
                <a:cs typeface="Times New Roman"/>
              </a:rPr>
              <a:t>словарный </a:t>
            </a:r>
            <a:r>
              <a:rPr sz="1800" spc="-10" dirty="0">
                <a:latin typeface="Times New Roman"/>
                <a:cs typeface="Times New Roman"/>
              </a:rPr>
              <a:t>запас </a:t>
            </a:r>
            <a:r>
              <a:rPr sz="1800" spc="-5" dirty="0">
                <a:latin typeface="Times New Roman"/>
                <a:cs typeface="Times New Roman"/>
              </a:rPr>
              <a:t>из </a:t>
            </a:r>
            <a:r>
              <a:rPr sz="1800" dirty="0">
                <a:latin typeface="Times New Roman"/>
                <a:cs typeface="Times New Roman"/>
              </a:rPr>
              <a:t>70 </a:t>
            </a:r>
            <a:r>
              <a:rPr sz="1800" spc="-5" dirty="0">
                <a:latin typeface="Times New Roman"/>
                <a:cs typeface="Times New Roman"/>
              </a:rPr>
              <a:t>новых </a:t>
            </a:r>
            <a:r>
              <a:rPr sz="1800" dirty="0">
                <a:latin typeface="Times New Roman"/>
                <a:cs typeface="Times New Roman"/>
              </a:rPr>
              <a:t>слов </a:t>
            </a:r>
            <a:r>
              <a:rPr sz="1800" spc="-15" dirty="0">
                <a:latin typeface="Times New Roman"/>
                <a:cs typeface="Times New Roman"/>
              </a:rPr>
              <a:t>ежегодно </a:t>
            </a:r>
            <a:r>
              <a:rPr sz="1800" dirty="0">
                <a:latin typeface="Times New Roman"/>
                <a:cs typeface="Times New Roman"/>
              </a:rPr>
              <a:t>и </a:t>
            </a:r>
            <a:r>
              <a:rPr sz="1800" spc="-15" dirty="0">
                <a:latin typeface="Times New Roman"/>
                <a:cs typeface="Times New Roman"/>
              </a:rPr>
              <a:t>тому </a:t>
            </a:r>
            <a:r>
              <a:rPr sz="1800" spc="-10" dirty="0">
                <a:latin typeface="Times New Roman"/>
                <a:cs typeface="Times New Roman"/>
              </a:rPr>
              <a:t> подобное).</a:t>
            </a:r>
            <a:endParaRPr sz="1800">
              <a:latin typeface="Times New Roman"/>
              <a:cs typeface="Times New Roman"/>
            </a:endParaRPr>
          </a:p>
          <a:p>
            <a:pPr marL="355600" marR="543560" indent="-342900">
              <a:lnSpc>
                <a:spcPct val="80100"/>
              </a:lnSpc>
              <a:spcBef>
                <a:spcPts val="43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800" dirty="0">
                <a:latin typeface="Times New Roman"/>
                <a:cs typeface="Times New Roman"/>
              </a:rPr>
              <a:t>·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Строго обозначено, какие </a:t>
            </a:r>
            <a:r>
              <a:rPr sz="1800" dirty="0">
                <a:latin typeface="Times New Roman"/>
                <a:cs typeface="Times New Roman"/>
              </a:rPr>
              <a:t>темы </a:t>
            </a:r>
            <a:r>
              <a:rPr sz="1800" spc="-10" dirty="0">
                <a:latin typeface="Times New Roman"/>
                <a:cs typeface="Times New Roman"/>
              </a:rPr>
              <a:t>должны </a:t>
            </a:r>
            <a:r>
              <a:rPr sz="1800" spc="5" dirty="0">
                <a:latin typeface="Times New Roman"/>
                <a:cs typeface="Times New Roman"/>
              </a:rPr>
              <a:t>освоить </a:t>
            </a:r>
            <a:r>
              <a:rPr sz="1800" dirty="0">
                <a:latin typeface="Times New Roman"/>
                <a:cs typeface="Times New Roman"/>
              </a:rPr>
              <a:t>дети в </a:t>
            </a:r>
            <a:r>
              <a:rPr sz="1800" spc="-5" dirty="0">
                <a:latin typeface="Times New Roman"/>
                <a:cs typeface="Times New Roman"/>
              </a:rPr>
              <a:t>определённый </a:t>
            </a:r>
            <a:r>
              <a:rPr sz="1800" spc="-35" dirty="0">
                <a:latin typeface="Times New Roman"/>
                <a:cs typeface="Times New Roman"/>
              </a:rPr>
              <a:t>год 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обучения.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Содержание </a:t>
            </a:r>
            <a:r>
              <a:rPr sz="1800" dirty="0">
                <a:latin typeface="Times New Roman"/>
                <a:cs typeface="Times New Roman"/>
              </a:rPr>
              <a:t>тем </a:t>
            </a:r>
            <a:r>
              <a:rPr sz="1800" spc="-5" dirty="0">
                <a:latin typeface="Times New Roman"/>
                <a:cs typeface="Times New Roman"/>
              </a:rPr>
              <a:t>по </a:t>
            </a:r>
            <a:r>
              <a:rPr sz="1800" spc="-15" dirty="0">
                <a:latin typeface="Times New Roman"/>
                <a:cs typeface="Times New Roman"/>
              </a:rPr>
              <a:t>новому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ФГОС</a:t>
            </a:r>
            <a:r>
              <a:rPr sz="1800" spc="-5" dirty="0">
                <a:latin typeface="Times New Roman"/>
                <a:cs typeface="Times New Roman"/>
              </a:rPr>
              <a:t> не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рекомендовано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менять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10" dirty="0">
                <a:latin typeface="Times New Roman"/>
                <a:cs typeface="Times New Roman"/>
              </a:rPr>
              <a:t>местами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(ранее</a:t>
            </a:r>
            <a:r>
              <a:rPr sz="1800" spc="-10" dirty="0">
                <a:latin typeface="Times New Roman"/>
                <a:cs typeface="Times New Roman"/>
              </a:rPr>
              <a:t> это </a:t>
            </a:r>
            <a:r>
              <a:rPr sz="1800" dirty="0">
                <a:latin typeface="Times New Roman"/>
                <a:cs typeface="Times New Roman"/>
              </a:rPr>
              <a:t>допускалось).</a:t>
            </a:r>
            <a:endParaRPr sz="1800">
              <a:latin typeface="Times New Roman"/>
              <a:cs typeface="Times New Roman"/>
            </a:endParaRPr>
          </a:p>
          <a:p>
            <a:pPr marL="355600" marR="139700" indent="-342900">
              <a:lnSpc>
                <a:spcPct val="80000"/>
              </a:lnSpc>
              <a:spcBef>
                <a:spcPts val="43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800" dirty="0">
                <a:latin typeface="Times New Roman"/>
                <a:cs typeface="Times New Roman"/>
              </a:rPr>
              <a:t>·</a:t>
            </a:r>
            <a:r>
              <a:rPr sz="1800" spc="2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Учитываются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возрастные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психологические </a:t>
            </a:r>
            <a:r>
              <a:rPr sz="1800" spc="5" dirty="0">
                <a:latin typeface="Times New Roman"/>
                <a:cs typeface="Times New Roman"/>
              </a:rPr>
              <a:t>особенности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учеников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всех</a:t>
            </a:r>
            <a:r>
              <a:rPr sz="1800" dirty="0">
                <a:latin typeface="Times New Roman"/>
                <a:cs typeface="Times New Roman"/>
              </a:rPr>
              <a:t> классов.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Главное, </a:t>
            </a:r>
            <a:r>
              <a:rPr sz="1800" spc="-10" dirty="0">
                <a:latin typeface="Times New Roman"/>
                <a:cs typeface="Times New Roman"/>
              </a:rPr>
              <a:t>чтобы </a:t>
            </a:r>
            <a:r>
              <a:rPr sz="1800" spc="-5" dirty="0">
                <a:latin typeface="Times New Roman"/>
                <a:cs typeface="Times New Roman"/>
              </a:rPr>
              <a:t>ребята не были </a:t>
            </a:r>
            <a:r>
              <a:rPr sz="1800" spc="-10" dirty="0">
                <a:latin typeface="Times New Roman"/>
                <a:cs typeface="Times New Roman"/>
              </a:rPr>
              <a:t>перегружены. Кроме </a:t>
            </a:r>
            <a:r>
              <a:rPr sz="1800" spc="-15" dirty="0">
                <a:latin typeface="Times New Roman"/>
                <a:cs typeface="Times New Roman"/>
              </a:rPr>
              <a:t>того, </a:t>
            </a:r>
            <a:r>
              <a:rPr sz="1800" dirty="0">
                <a:latin typeface="Times New Roman"/>
                <a:cs typeface="Times New Roman"/>
              </a:rPr>
              <a:t>в последнем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образовательном</a:t>
            </a:r>
            <a:r>
              <a:rPr sz="1800" dirty="0">
                <a:latin typeface="Times New Roman"/>
                <a:cs typeface="Times New Roman"/>
              </a:rPr>
              <a:t> стандарте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уточнено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минимальное</a:t>
            </a:r>
            <a:r>
              <a:rPr sz="1800" spc="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максимальное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количество</a:t>
            </a:r>
            <a:endParaRPr sz="1800">
              <a:latin typeface="Times New Roman"/>
              <a:cs typeface="Times New Roman"/>
            </a:endParaRPr>
          </a:p>
          <a:p>
            <a:pPr marL="355600" marR="5080">
              <a:lnSpc>
                <a:spcPct val="80000"/>
              </a:lnSpc>
              <a:spcBef>
                <a:spcPts val="5"/>
              </a:spcBef>
            </a:pPr>
            <a:r>
              <a:rPr sz="1800" dirty="0">
                <a:latin typeface="Times New Roman"/>
                <a:cs typeface="Times New Roman"/>
              </a:rPr>
              <a:t>часов,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необходимых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для</a:t>
            </a:r>
            <a:r>
              <a:rPr sz="1800" spc="-5" dirty="0">
                <a:latin typeface="Times New Roman"/>
                <a:cs typeface="Times New Roman"/>
              </a:rPr>
              <a:t> полноценной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реализации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основных</a:t>
            </a:r>
            <a:r>
              <a:rPr sz="1800" spc="-10" dirty="0">
                <a:latin typeface="Times New Roman"/>
                <a:cs typeface="Times New Roman"/>
              </a:rPr>
              <a:t> образовательных </a:t>
            </a:r>
            <a:r>
              <a:rPr sz="1800" spc="-5" dirty="0">
                <a:latin typeface="Times New Roman"/>
                <a:cs typeface="Times New Roman"/>
              </a:rPr>
              <a:t> программ. Определено базовое </a:t>
            </a:r>
            <a:r>
              <a:rPr sz="1800" spc="-10" dirty="0">
                <a:latin typeface="Times New Roman"/>
                <a:cs typeface="Times New Roman"/>
              </a:rPr>
              <a:t>содержание </a:t>
            </a:r>
            <a:r>
              <a:rPr sz="1800" spc="-5" dirty="0">
                <a:latin typeface="Times New Roman"/>
                <a:cs typeface="Times New Roman"/>
              </a:rPr>
              <a:t>программы </a:t>
            </a:r>
            <a:r>
              <a:rPr sz="1800" spc="5" dirty="0">
                <a:latin typeface="Times New Roman"/>
                <a:cs typeface="Times New Roman"/>
              </a:rPr>
              <a:t>воспитания, </a:t>
            </a:r>
            <a:r>
              <a:rPr sz="1800" spc="-10" dirty="0">
                <a:latin typeface="Times New Roman"/>
                <a:cs typeface="Times New Roman"/>
              </a:rPr>
              <a:t>уточнены </a:t>
            </a:r>
            <a:r>
              <a:rPr sz="1800" spc="-15" dirty="0">
                <a:latin typeface="Times New Roman"/>
                <a:cs typeface="Times New Roman"/>
              </a:rPr>
              <a:t>задачи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условия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программы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коррекционной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работы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детьми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 </a:t>
            </a:r>
            <a:r>
              <a:rPr sz="1800" spc="-5" dirty="0">
                <a:latin typeface="Times New Roman"/>
                <a:cs typeface="Times New Roman"/>
              </a:rPr>
              <a:t>ОВЗ.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9597" y="319786"/>
            <a:ext cx="8307705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78405" marR="5080" indent="-246634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ОСНОВНАЯ</a:t>
            </a:r>
            <a:r>
              <a:rPr spc="5" dirty="0"/>
              <a:t> </a:t>
            </a:r>
            <a:r>
              <a:rPr spc="-95" dirty="0"/>
              <a:t>ОБРАЗОВАТЕЛЬНАЯ </a:t>
            </a:r>
            <a:r>
              <a:rPr spc="-985" dirty="0"/>
              <a:t> </a:t>
            </a:r>
            <a:r>
              <a:rPr spc="-70" dirty="0"/>
              <a:t>ПРОГРАММА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2091" y="1794073"/>
            <a:ext cx="7445469" cy="4583366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1474" y="0"/>
            <a:ext cx="8001000" cy="60722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00506" y="233629"/>
            <a:ext cx="524256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solidFill>
                  <a:srgbClr val="001F5F"/>
                </a:solidFill>
                <a:latin typeface="Times New Roman"/>
                <a:cs typeface="Times New Roman"/>
              </a:rPr>
              <a:t>Выражение,</a:t>
            </a:r>
            <a:r>
              <a:rPr sz="32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3200" spc="-15" dirty="0">
                <a:solidFill>
                  <a:srgbClr val="001F5F"/>
                </a:solidFill>
                <a:latin typeface="Times New Roman"/>
                <a:cs typeface="Times New Roman"/>
              </a:rPr>
              <a:t>очень</a:t>
            </a:r>
            <a:r>
              <a:rPr sz="32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3200" spc="-50" dirty="0">
                <a:solidFill>
                  <a:srgbClr val="001F5F"/>
                </a:solidFill>
                <a:latin typeface="Times New Roman"/>
                <a:cs typeface="Times New Roman"/>
              </a:rPr>
              <a:t>похожее</a:t>
            </a:r>
            <a:r>
              <a:rPr sz="32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001F5F"/>
                </a:solidFill>
                <a:latin typeface="Times New Roman"/>
                <a:cs typeface="Times New Roman"/>
              </a:rPr>
              <a:t>на</a:t>
            </a:r>
            <a:endParaRPr sz="32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95706" y="720090"/>
            <a:ext cx="82530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C00000"/>
                </a:solidFill>
              </a:rPr>
              <a:t>«Не</a:t>
            </a:r>
            <a:r>
              <a:rPr sz="3600" spc="-10" dirty="0">
                <a:solidFill>
                  <a:srgbClr val="C00000"/>
                </a:solidFill>
              </a:rPr>
              <a:t> </a:t>
            </a:r>
            <a:r>
              <a:rPr sz="3600" dirty="0">
                <a:solidFill>
                  <a:srgbClr val="C00000"/>
                </a:solidFill>
              </a:rPr>
              <a:t>дай</a:t>
            </a:r>
            <a:r>
              <a:rPr sz="3600" spc="-10" dirty="0">
                <a:solidFill>
                  <a:srgbClr val="C00000"/>
                </a:solidFill>
              </a:rPr>
              <a:t> </a:t>
            </a:r>
            <a:r>
              <a:rPr sz="3600" spc="-5" dirty="0">
                <a:solidFill>
                  <a:srgbClr val="C00000"/>
                </a:solidFill>
              </a:rPr>
              <a:t>вам</a:t>
            </a:r>
            <a:r>
              <a:rPr sz="3600" dirty="0">
                <a:solidFill>
                  <a:srgbClr val="C00000"/>
                </a:solidFill>
              </a:rPr>
              <a:t> </a:t>
            </a:r>
            <a:r>
              <a:rPr sz="3600" spc="-20" dirty="0">
                <a:solidFill>
                  <a:srgbClr val="C00000"/>
                </a:solidFill>
              </a:rPr>
              <a:t>бог</a:t>
            </a:r>
            <a:r>
              <a:rPr sz="3600" spc="-10" dirty="0">
                <a:solidFill>
                  <a:srgbClr val="C00000"/>
                </a:solidFill>
              </a:rPr>
              <a:t> </a:t>
            </a:r>
            <a:r>
              <a:rPr sz="3600" spc="-5" dirty="0">
                <a:solidFill>
                  <a:srgbClr val="C00000"/>
                </a:solidFill>
              </a:rPr>
              <a:t>жить</a:t>
            </a:r>
            <a:r>
              <a:rPr sz="3600" spc="-15" dirty="0">
                <a:solidFill>
                  <a:srgbClr val="C00000"/>
                </a:solidFill>
              </a:rPr>
              <a:t> </a:t>
            </a:r>
            <a:r>
              <a:rPr sz="3600" dirty="0">
                <a:solidFill>
                  <a:srgbClr val="C00000"/>
                </a:solidFill>
              </a:rPr>
              <a:t>в</a:t>
            </a:r>
            <a:r>
              <a:rPr sz="3600" spc="-15" dirty="0">
                <a:solidFill>
                  <a:srgbClr val="C00000"/>
                </a:solidFill>
              </a:rPr>
              <a:t> </a:t>
            </a:r>
            <a:r>
              <a:rPr sz="3600" spc="-45" dirty="0">
                <a:solidFill>
                  <a:srgbClr val="C00000"/>
                </a:solidFill>
              </a:rPr>
              <a:t>эпоху</a:t>
            </a:r>
            <a:r>
              <a:rPr sz="3600" spc="-40" dirty="0">
                <a:solidFill>
                  <a:srgbClr val="C00000"/>
                </a:solidFill>
              </a:rPr>
              <a:t> </a:t>
            </a:r>
            <a:r>
              <a:rPr sz="3600" spc="-5" dirty="0">
                <a:solidFill>
                  <a:srgbClr val="C00000"/>
                </a:solidFill>
              </a:rPr>
              <a:t>перемен»,</a:t>
            </a:r>
            <a:endParaRPr sz="3600" dirty="0"/>
          </a:p>
        </p:txBody>
      </p:sp>
      <p:sp>
        <p:nvSpPr>
          <p:cNvPr id="4" name="object 4"/>
          <p:cNvSpPr txBox="1"/>
          <p:nvPr/>
        </p:nvSpPr>
        <p:spPr>
          <a:xfrm>
            <a:off x="293014" y="1270253"/>
            <a:ext cx="7597775" cy="28270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3825"/>
              </a:lnSpc>
              <a:spcBef>
                <a:spcPts val="105"/>
              </a:spcBef>
            </a:pPr>
            <a:r>
              <a:rPr sz="3200" spc="20" dirty="0">
                <a:solidFill>
                  <a:srgbClr val="001F5F"/>
                </a:solidFill>
                <a:latin typeface="Times New Roman"/>
                <a:cs typeface="Times New Roman"/>
              </a:rPr>
              <a:t>есть</a:t>
            </a:r>
            <a:r>
              <a:rPr sz="32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32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3200" spc="-40" dirty="0">
                <a:solidFill>
                  <a:srgbClr val="001F5F"/>
                </a:solidFill>
                <a:latin typeface="Times New Roman"/>
                <a:cs typeface="Times New Roman"/>
              </a:rPr>
              <a:t>английском</a:t>
            </a:r>
            <a:r>
              <a:rPr sz="32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3200" spc="-15" dirty="0">
                <a:solidFill>
                  <a:srgbClr val="001F5F"/>
                </a:solidFill>
                <a:latin typeface="Times New Roman"/>
                <a:cs typeface="Times New Roman"/>
              </a:rPr>
              <a:t>языке.</a:t>
            </a:r>
            <a:r>
              <a:rPr sz="3200" spc="-5" dirty="0">
                <a:solidFill>
                  <a:srgbClr val="001F5F"/>
                </a:solidFill>
                <a:latin typeface="Times New Roman"/>
                <a:cs typeface="Times New Roman"/>
              </a:rPr>
              <a:t> Оно</a:t>
            </a:r>
            <a:r>
              <a:rPr sz="32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3200" spc="-20" dirty="0">
                <a:solidFill>
                  <a:srgbClr val="001F5F"/>
                </a:solidFill>
                <a:latin typeface="Times New Roman"/>
                <a:cs typeface="Times New Roman"/>
              </a:rPr>
              <a:t>звучит</a:t>
            </a:r>
            <a:r>
              <a:rPr sz="32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3200" spc="-15" dirty="0">
                <a:solidFill>
                  <a:srgbClr val="001F5F"/>
                </a:solidFill>
                <a:latin typeface="Times New Roman"/>
                <a:cs typeface="Times New Roman"/>
              </a:rPr>
              <a:t>как</a:t>
            </a:r>
            <a:endParaRPr sz="3200" dirty="0">
              <a:latin typeface="Times New Roman"/>
              <a:cs typeface="Times New Roman"/>
            </a:endParaRPr>
          </a:p>
          <a:p>
            <a:pPr marL="12700">
              <a:lnSpc>
                <a:spcPts val="4785"/>
              </a:lnSpc>
            </a:pPr>
            <a:r>
              <a:rPr sz="40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«May</a:t>
            </a:r>
            <a:r>
              <a:rPr sz="4000" b="1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40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you live</a:t>
            </a:r>
            <a:r>
              <a:rPr sz="40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40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in</a:t>
            </a:r>
            <a:r>
              <a:rPr sz="4000" b="1" spc="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40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interesting</a:t>
            </a:r>
            <a:r>
              <a:rPr sz="4000" b="1" spc="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40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times»</a:t>
            </a:r>
            <a:endParaRPr sz="4000" dirty="0">
              <a:latin typeface="Times New Roman"/>
              <a:cs typeface="Times New Roman"/>
            </a:endParaRPr>
          </a:p>
          <a:p>
            <a:pPr marL="12700">
              <a:lnSpc>
                <a:spcPts val="3825"/>
              </a:lnSpc>
              <a:spcBef>
                <a:spcPts val="30"/>
              </a:spcBef>
            </a:pPr>
            <a:r>
              <a:rPr sz="3200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3200" spc="-15" dirty="0">
                <a:solidFill>
                  <a:srgbClr val="001F5F"/>
                </a:solidFill>
                <a:latin typeface="Times New Roman"/>
                <a:cs typeface="Times New Roman"/>
              </a:rPr>
              <a:t> буквально</a:t>
            </a:r>
            <a:r>
              <a:rPr sz="32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001F5F"/>
                </a:solidFill>
                <a:latin typeface="Times New Roman"/>
                <a:cs typeface="Times New Roman"/>
              </a:rPr>
              <a:t>переводится</a:t>
            </a:r>
            <a:endParaRPr sz="3200" dirty="0">
              <a:latin typeface="Times New Roman"/>
              <a:cs typeface="Times New Roman"/>
            </a:endParaRPr>
          </a:p>
          <a:p>
            <a:pPr marL="12700" marR="538480">
              <a:lnSpc>
                <a:spcPts val="4800"/>
              </a:lnSpc>
              <a:spcBef>
                <a:spcPts val="85"/>
              </a:spcBef>
            </a:pPr>
            <a:r>
              <a:rPr sz="40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«Чтобы </a:t>
            </a:r>
            <a:r>
              <a:rPr sz="40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вы жили в </a:t>
            </a:r>
            <a:r>
              <a:rPr sz="4000" b="1" dirty="0">
                <a:solidFill>
                  <a:srgbClr val="C00000"/>
                </a:solidFill>
                <a:latin typeface="Times New Roman"/>
                <a:cs typeface="Times New Roman"/>
              </a:rPr>
              <a:t>интересное </a:t>
            </a:r>
            <a:r>
              <a:rPr sz="4000" b="1" spc="-98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40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время».</a:t>
            </a:r>
            <a:endParaRPr sz="4000" dirty="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23919" y="3933012"/>
            <a:ext cx="4643501" cy="2643251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33525" y="478358"/>
            <a:ext cx="608076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50" dirty="0"/>
              <a:t>РЕГУЛЯТИВНЫЕ</a:t>
            </a:r>
            <a:r>
              <a:rPr sz="4400" spc="-70" dirty="0"/>
              <a:t> </a:t>
            </a:r>
            <a:r>
              <a:rPr sz="4400" spc="-150" dirty="0"/>
              <a:t>УУД</a:t>
            </a:r>
            <a:endParaRPr sz="44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0721" y="1693824"/>
            <a:ext cx="8106078" cy="4338701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26642" y="478358"/>
            <a:ext cx="689483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50" dirty="0"/>
              <a:t>ПОЗНАВАТЕЛЬНЫЕ</a:t>
            </a:r>
            <a:r>
              <a:rPr sz="4400" spc="-75" dirty="0"/>
              <a:t> </a:t>
            </a:r>
            <a:r>
              <a:rPr sz="4400" spc="-155" dirty="0"/>
              <a:t>УУД</a:t>
            </a:r>
            <a:endParaRPr sz="44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4097" y="1905750"/>
            <a:ext cx="8052702" cy="4099438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7425" y="478358"/>
            <a:ext cx="777367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35" dirty="0"/>
              <a:t>КОММУНИКАТИВНЫЕ</a:t>
            </a:r>
            <a:r>
              <a:rPr sz="4400" spc="-55" dirty="0"/>
              <a:t> </a:t>
            </a:r>
            <a:r>
              <a:rPr sz="4400" spc="-150" dirty="0"/>
              <a:t>УУД</a:t>
            </a:r>
            <a:endParaRPr sz="44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2239856"/>
            <a:ext cx="8229600" cy="3601444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77005" y="478358"/>
            <a:ext cx="219202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275" dirty="0">
                <a:solidFill>
                  <a:srgbClr val="FF0000"/>
                </a:solidFill>
              </a:rPr>
              <a:t>В</a:t>
            </a:r>
            <a:r>
              <a:rPr sz="4400" dirty="0">
                <a:solidFill>
                  <a:srgbClr val="FF0000"/>
                </a:solidFill>
              </a:rPr>
              <a:t>АЖНО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535940" y="1546301"/>
            <a:ext cx="7891780" cy="4141470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355600" marR="5080" indent="-342900">
              <a:lnSpc>
                <a:spcPct val="80000"/>
              </a:lnSpc>
              <a:spcBef>
                <a:spcPts val="69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500" spc="-15" dirty="0">
                <a:latin typeface="Times New Roman"/>
                <a:cs typeface="Times New Roman"/>
              </a:rPr>
              <a:t>ФГОС</a:t>
            </a:r>
            <a:r>
              <a:rPr sz="2500" spc="-5" dirty="0">
                <a:latin typeface="Times New Roman"/>
                <a:cs typeface="Times New Roman"/>
              </a:rPr>
              <a:t> </a:t>
            </a:r>
            <a:r>
              <a:rPr sz="2500" spc="-15" dirty="0">
                <a:latin typeface="Times New Roman"/>
                <a:cs typeface="Times New Roman"/>
              </a:rPr>
              <a:t>важны</a:t>
            </a:r>
            <a:r>
              <a:rPr sz="2500" spc="10" dirty="0">
                <a:latin typeface="Times New Roman"/>
                <a:cs typeface="Times New Roman"/>
              </a:rPr>
              <a:t> </a:t>
            </a:r>
            <a:r>
              <a:rPr sz="2500" spc="-15" dirty="0">
                <a:latin typeface="Times New Roman"/>
                <a:cs typeface="Times New Roman"/>
              </a:rPr>
              <a:t>как</a:t>
            </a:r>
            <a:r>
              <a:rPr sz="2500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для</a:t>
            </a:r>
            <a:r>
              <a:rPr sz="2500" dirty="0">
                <a:latin typeface="Times New Roman"/>
                <a:cs typeface="Times New Roman"/>
              </a:rPr>
              <a:t> </a:t>
            </a:r>
            <a:r>
              <a:rPr sz="2500" spc="-20" dirty="0">
                <a:latin typeface="Times New Roman"/>
                <a:cs typeface="Times New Roman"/>
              </a:rPr>
              <a:t>педагогов,</a:t>
            </a:r>
            <a:r>
              <a:rPr sz="2500" spc="25" dirty="0">
                <a:latin typeface="Times New Roman"/>
                <a:cs typeface="Times New Roman"/>
              </a:rPr>
              <a:t> </a:t>
            </a:r>
            <a:r>
              <a:rPr sz="2500" spc="5" dirty="0">
                <a:latin typeface="Times New Roman"/>
                <a:cs typeface="Times New Roman"/>
              </a:rPr>
              <a:t>так</a:t>
            </a:r>
            <a:r>
              <a:rPr sz="2500" spc="-10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и </a:t>
            </a:r>
            <a:r>
              <a:rPr sz="2500" dirty="0">
                <a:latin typeface="Times New Roman"/>
                <a:cs typeface="Times New Roman"/>
              </a:rPr>
              <a:t>для</a:t>
            </a:r>
            <a:r>
              <a:rPr sz="2500" spc="-5" dirty="0">
                <a:latin typeface="Times New Roman"/>
                <a:cs typeface="Times New Roman"/>
              </a:rPr>
              <a:t> </a:t>
            </a:r>
            <a:r>
              <a:rPr sz="2500" spc="-35" dirty="0">
                <a:latin typeface="Times New Roman"/>
                <a:cs typeface="Times New Roman"/>
              </a:rPr>
              <a:t>школьников. </a:t>
            </a:r>
            <a:r>
              <a:rPr sz="2500" spc="-610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На</a:t>
            </a:r>
            <a:r>
              <a:rPr sz="2500" dirty="0">
                <a:latin typeface="Times New Roman"/>
                <a:cs typeface="Times New Roman"/>
              </a:rPr>
              <a:t> </a:t>
            </a:r>
            <a:r>
              <a:rPr sz="2500" spc="-20" dirty="0">
                <a:latin typeface="Times New Roman"/>
                <a:cs typeface="Times New Roman"/>
              </a:rPr>
              <a:t>государственных</a:t>
            </a:r>
            <a:r>
              <a:rPr sz="2500" spc="10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стандартах</a:t>
            </a:r>
            <a:r>
              <a:rPr sz="2500" spc="30" dirty="0">
                <a:latin typeface="Times New Roman"/>
                <a:cs typeface="Times New Roman"/>
              </a:rPr>
              <a:t> </a:t>
            </a:r>
            <a:r>
              <a:rPr sz="2500" spc="5" dirty="0">
                <a:latin typeface="Times New Roman"/>
                <a:cs typeface="Times New Roman"/>
              </a:rPr>
              <a:t>строится</a:t>
            </a:r>
            <a:r>
              <a:rPr sz="2500" dirty="0">
                <a:latin typeface="Times New Roman"/>
                <a:cs typeface="Times New Roman"/>
              </a:rPr>
              <a:t> </a:t>
            </a:r>
            <a:r>
              <a:rPr sz="2500" spc="5" dirty="0">
                <a:latin typeface="Times New Roman"/>
                <a:cs typeface="Times New Roman"/>
              </a:rPr>
              <a:t>весь</a:t>
            </a:r>
            <a:r>
              <a:rPr sz="2500" spc="1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учебный </a:t>
            </a:r>
            <a:r>
              <a:rPr sz="2500" spc="-61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процесс.</a:t>
            </a:r>
            <a:r>
              <a:rPr sz="2500" spc="40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Они</a:t>
            </a:r>
            <a:r>
              <a:rPr sz="2500" spc="-5" dirty="0">
                <a:latin typeface="Times New Roman"/>
                <a:cs typeface="Times New Roman"/>
              </a:rPr>
              <a:t> </a:t>
            </a:r>
            <a:r>
              <a:rPr sz="2500" spc="-20" dirty="0">
                <a:latin typeface="Times New Roman"/>
                <a:cs typeface="Times New Roman"/>
              </a:rPr>
              <a:t>помогают</a:t>
            </a:r>
            <a:r>
              <a:rPr sz="2500" spc="25" dirty="0">
                <a:latin typeface="Times New Roman"/>
                <a:cs typeface="Times New Roman"/>
              </a:rPr>
              <a:t> </a:t>
            </a:r>
            <a:r>
              <a:rPr sz="2500" spc="-20" dirty="0">
                <a:latin typeface="Times New Roman"/>
                <a:cs typeface="Times New Roman"/>
              </a:rPr>
              <a:t>обеспечивать</a:t>
            </a:r>
            <a:r>
              <a:rPr sz="2500" spc="45" dirty="0">
                <a:latin typeface="Times New Roman"/>
                <a:cs typeface="Times New Roman"/>
              </a:rPr>
              <a:t> </a:t>
            </a:r>
            <a:r>
              <a:rPr sz="2500" spc="-15" dirty="0">
                <a:latin typeface="Times New Roman"/>
                <a:cs typeface="Times New Roman"/>
              </a:rPr>
              <a:t>единство </a:t>
            </a:r>
            <a:r>
              <a:rPr sz="2500" spc="-10" dirty="0">
                <a:latin typeface="Times New Roman"/>
                <a:cs typeface="Times New Roman"/>
              </a:rPr>
              <a:t> образования</a:t>
            </a:r>
            <a:r>
              <a:rPr sz="2500" spc="30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на</a:t>
            </a:r>
            <a:r>
              <a:rPr sz="2500" spc="10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территории</a:t>
            </a:r>
            <a:r>
              <a:rPr sz="2500" spc="10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России:</a:t>
            </a:r>
            <a:r>
              <a:rPr sz="2500" spc="15" dirty="0">
                <a:latin typeface="Times New Roman"/>
                <a:cs typeface="Times New Roman"/>
              </a:rPr>
              <a:t> </a:t>
            </a:r>
            <a:r>
              <a:rPr sz="2500" spc="-15" dirty="0">
                <a:latin typeface="Times New Roman"/>
                <a:cs typeface="Times New Roman"/>
              </a:rPr>
              <a:t>выдвигают</a:t>
            </a:r>
            <a:endParaRPr sz="2500">
              <a:latin typeface="Times New Roman"/>
              <a:cs typeface="Times New Roman"/>
            </a:endParaRPr>
          </a:p>
          <a:p>
            <a:pPr marL="355600">
              <a:lnSpc>
                <a:spcPts val="2100"/>
              </a:lnSpc>
            </a:pPr>
            <a:r>
              <a:rPr sz="2500" spc="-5" dirty="0">
                <a:latin typeface="Times New Roman"/>
                <a:cs typeface="Times New Roman"/>
              </a:rPr>
              <a:t>требования</a:t>
            </a:r>
            <a:r>
              <a:rPr sz="2500" spc="15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к </a:t>
            </a:r>
            <a:r>
              <a:rPr sz="2500" spc="-15" dirty="0">
                <a:latin typeface="Times New Roman"/>
                <a:cs typeface="Times New Roman"/>
              </a:rPr>
              <a:t>содержанию</a:t>
            </a:r>
            <a:r>
              <a:rPr sz="2500" spc="35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программ,</a:t>
            </a:r>
            <a:r>
              <a:rPr sz="2500" spc="3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условиям</a:t>
            </a:r>
            <a:endParaRPr sz="2500">
              <a:latin typeface="Times New Roman"/>
              <a:cs typeface="Times New Roman"/>
            </a:endParaRPr>
          </a:p>
          <a:p>
            <a:pPr marL="355600">
              <a:lnSpc>
                <a:spcPts val="2700"/>
              </a:lnSpc>
            </a:pPr>
            <a:r>
              <a:rPr sz="2500" spc="-5" dirty="0">
                <a:latin typeface="Times New Roman"/>
                <a:cs typeface="Times New Roman"/>
              </a:rPr>
              <a:t>реализации</a:t>
            </a:r>
            <a:r>
              <a:rPr sz="2500" spc="35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и</a:t>
            </a:r>
            <a:r>
              <a:rPr sz="2500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ожидаемым</a:t>
            </a:r>
            <a:r>
              <a:rPr sz="2500" spc="20" dirty="0">
                <a:latin typeface="Times New Roman"/>
                <a:cs typeface="Times New Roman"/>
              </a:rPr>
              <a:t> </a:t>
            </a:r>
            <a:r>
              <a:rPr sz="2500" spc="-25" dirty="0">
                <a:latin typeface="Times New Roman"/>
                <a:cs typeface="Times New Roman"/>
              </a:rPr>
              <a:t>результатам</a:t>
            </a:r>
            <a:r>
              <a:rPr sz="2500" spc="-30" dirty="0">
                <a:latin typeface="Times New Roman"/>
                <a:cs typeface="Times New Roman"/>
              </a:rPr>
              <a:t> </a:t>
            </a:r>
            <a:r>
              <a:rPr sz="2500" spc="-15" dirty="0">
                <a:latin typeface="Times New Roman"/>
                <a:cs typeface="Times New Roman"/>
              </a:rPr>
              <a:t>учеников.</a:t>
            </a:r>
            <a:endParaRPr sz="2500">
              <a:latin typeface="Times New Roman"/>
              <a:cs typeface="Times New Roman"/>
            </a:endParaRPr>
          </a:p>
          <a:p>
            <a:pPr marL="355600" marR="581025" indent="-342900">
              <a:lnSpc>
                <a:spcPts val="2400"/>
              </a:lnSpc>
              <a:spcBef>
                <a:spcPts val="58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500" spc="-10" dirty="0">
                <a:latin typeface="Times New Roman"/>
                <a:cs typeface="Times New Roman"/>
              </a:rPr>
              <a:t>Стандарты</a:t>
            </a:r>
            <a:r>
              <a:rPr sz="2500" spc="10" dirty="0">
                <a:latin typeface="Times New Roman"/>
                <a:cs typeface="Times New Roman"/>
              </a:rPr>
              <a:t> </a:t>
            </a:r>
            <a:r>
              <a:rPr sz="2500" spc="-20" dirty="0">
                <a:latin typeface="Times New Roman"/>
                <a:cs typeface="Times New Roman"/>
              </a:rPr>
              <a:t>нового</a:t>
            </a:r>
            <a:r>
              <a:rPr sz="2500" spc="5" dirty="0">
                <a:latin typeface="Times New Roman"/>
                <a:cs typeface="Times New Roman"/>
              </a:rPr>
              <a:t> </a:t>
            </a:r>
            <a:r>
              <a:rPr sz="2500" spc="-30" dirty="0">
                <a:latin typeface="Times New Roman"/>
                <a:cs typeface="Times New Roman"/>
              </a:rPr>
              <a:t>поколения</a:t>
            </a:r>
            <a:r>
              <a:rPr sz="2500" spc="35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унифицируют</a:t>
            </a:r>
            <a:r>
              <a:rPr sz="2500" spc="-35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темы</a:t>
            </a:r>
            <a:r>
              <a:rPr sz="2500" spc="10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и </a:t>
            </a:r>
            <a:r>
              <a:rPr sz="2500" spc="-610" dirty="0">
                <a:latin typeface="Times New Roman"/>
                <a:cs typeface="Times New Roman"/>
              </a:rPr>
              <a:t> </a:t>
            </a:r>
            <a:r>
              <a:rPr sz="2500" spc="-40" dirty="0">
                <a:latin typeface="Times New Roman"/>
                <a:cs typeface="Times New Roman"/>
              </a:rPr>
              <a:t>подходы</a:t>
            </a:r>
            <a:r>
              <a:rPr sz="2500" spc="10" dirty="0">
                <a:latin typeface="Times New Roman"/>
                <a:cs typeface="Times New Roman"/>
              </a:rPr>
              <a:t> </a:t>
            </a:r>
            <a:r>
              <a:rPr sz="2500" spc="-15" dirty="0">
                <a:latin typeface="Times New Roman"/>
                <a:cs typeface="Times New Roman"/>
              </a:rPr>
              <a:t>преподавания.</a:t>
            </a:r>
            <a:r>
              <a:rPr sz="2500" spc="50" dirty="0">
                <a:latin typeface="Times New Roman"/>
                <a:cs typeface="Times New Roman"/>
              </a:rPr>
              <a:t> </a:t>
            </a:r>
            <a:r>
              <a:rPr sz="2500" spc="-25" dirty="0">
                <a:latin typeface="Times New Roman"/>
                <a:cs typeface="Times New Roman"/>
              </a:rPr>
              <a:t>Благодаря</a:t>
            </a:r>
            <a:r>
              <a:rPr sz="2500" spc="30" dirty="0">
                <a:latin typeface="Times New Roman"/>
                <a:cs typeface="Times New Roman"/>
              </a:rPr>
              <a:t> </a:t>
            </a:r>
            <a:r>
              <a:rPr sz="2500" spc="-25" dirty="0">
                <a:latin typeface="Times New Roman"/>
                <a:cs typeface="Times New Roman"/>
              </a:rPr>
              <a:t>этому</a:t>
            </a:r>
            <a:r>
              <a:rPr sz="2500" spc="5" dirty="0">
                <a:latin typeface="Times New Roman"/>
                <a:cs typeface="Times New Roman"/>
              </a:rPr>
              <a:t> </a:t>
            </a:r>
            <a:r>
              <a:rPr sz="2500" spc="-30" dirty="0">
                <a:latin typeface="Times New Roman"/>
                <a:cs typeface="Times New Roman"/>
              </a:rPr>
              <a:t>школьник</a:t>
            </a:r>
            <a:endParaRPr sz="2500">
              <a:latin typeface="Times New Roman"/>
              <a:cs typeface="Times New Roman"/>
            </a:endParaRPr>
          </a:p>
          <a:p>
            <a:pPr marL="355600" marR="32384">
              <a:lnSpc>
                <a:spcPct val="80000"/>
              </a:lnSpc>
              <a:spcBef>
                <a:spcPts val="20"/>
              </a:spcBef>
            </a:pPr>
            <a:r>
              <a:rPr sz="2500" spc="-20" dirty="0">
                <a:latin typeface="Times New Roman"/>
                <a:cs typeface="Times New Roman"/>
              </a:rPr>
              <a:t>сможет</a:t>
            </a:r>
            <a:r>
              <a:rPr sz="2500" spc="5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получить</a:t>
            </a:r>
            <a:r>
              <a:rPr sz="2500" spc="-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все</a:t>
            </a:r>
            <a:r>
              <a:rPr sz="2500" spc="5" dirty="0">
                <a:latin typeface="Times New Roman"/>
                <a:cs typeface="Times New Roman"/>
              </a:rPr>
              <a:t> </a:t>
            </a:r>
            <a:r>
              <a:rPr sz="2500" spc="-30" dirty="0">
                <a:latin typeface="Times New Roman"/>
                <a:cs typeface="Times New Roman"/>
              </a:rPr>
              <a:t>необходимые</a:t>
            </a:r>
            <a:r>
              <a:rPr sz="2500" spc="35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знания</a:t>
            </a:r>
            <a:r>
              <a:rPr sz="2500" spc="20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и</a:t>
            </a:r>
            <a:r>
              <a:rPr sz="2500" spc="5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навыки</a:t>
            </a:r>
            <a:r>
              <a:rPr sz="2500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в </a:t>
            </a:r>
            <a:r>
              <a:rPr sz="2500" dirty="0">
                <a:latin typeface="Times New Roman"/>
                <a:cs typeface="Times New Roman"/>
              </a:rPr>
              <a:t> </a:t>
            </a:r>
            <a:r>
              <a:rPr sz="2500" spc="-15" dirty="0">
                <a:latin typeface="Times New Roman"/>
                <a:cs typeface="Times New Roman"/>
              </a:rPr>
              <a:t>любом</a:t>
            </a:r>
            <a:r>
              <a:rPr sz="2500" spc="5" dirty="0">
                <a:latin typeface="Times New Roman"/>
                <a:cs typeface="Times New Roman"/>
              </a:rPr>
              <a:t> </a:t>
            </a:r>
            <a:r>
              <a:rPr sz="2500" spc="-15" dirty="0">
                <a:latin typeface="Times New Roman"/>
                <a:cs typeface="Times New Roman"/>
              </a:rPr>
              <a:t>образовательном</a:t>
            </a:r>
            <a:r>
              <a:rPr sz="2500" spc="4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учреждении</a:t>
            </a:r>
            <a:r>
              <a:rPr sz="2500" spc="-15" dirty="0">
                <a:latin typeface="Times New Roman"/>
                <a:cs typeface="Times New Roman"/>
              </a:rPr>
              <a:t> </a:t>
            </a:r>
            <a:r>
              <a:rPr sz="2500" spc="-20" dirty="0">
                <a:latin typeface="Times New Roman"/>
                <a:cs typeface="Times New Roman"/>
              </a:rPr>
              <a:t>каждого</a:t>
            </a:r>
            <a:r>
              <a:rPr sz="2500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региона </a:t>
            </a:r>
            <a:r>
              <a:rPr sz="2500" spc="-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страны.</a:t>
            </a:r>
            <a:r>
              <a:rPr sz="2500" spc="10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А </a:t>
            </a:r>
            <a:r>
              <a:rPr sz="2500" spc="-20" dirty="0">
                <a:latin typeface="Times New Roman"/>
                <a:cs typeface="Times New Roman"/>
              </a:rPr>
              <a:t>педагог</a:t>
            </a:r>
            <a:r>
              <a:rPr sz="2500" spc="25" dirty="0">
                <a:latin typeface="Times New Roman"/>
                <a:cs typeface="Times New Roman"/>
              </a:rPr>
              <a:t> </a:t>
            </a:r>
            <a:r>
              <a:rPr sz="2500" spc="-25" dirty="0">
                <a:latin typeface="Times New Roman"/>
                <a:cs typeface="Times New Roman"/>
              </a:rPr>
              <a:t>может</a:t>
            </a:r>
            <a:r>
              <a:rPr sz="2500" spc="5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быть</a:t>
            </a:r>
            <a:r>
              <a:rPr sz="2500" spc="5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уверен,</a:t>
            </a:r>
            <a:r>
              <a:rPr sz="2500" spc="-20" dirty="0">
                <a:latin typeface="Times New Roman"/>
                <a:cs typeface="Times New Roman"/>
              </a:rPr>
              <a:t> </a:t>
            </a:r>
            <a:r>
              <a:rPr sz="2500" spc="-15" dirty="0">
                <a:latin typeface="Times New Roman"/>
                <a:cs typeface="Times New Roman"/>
              </a:rPr>
              <a:t>что</a:t>
            </a:r>
            <a:r>
              <a:rPr sz="2500" spc="5" dirty="0">
                <a:latin typeface="Times New Roman"/>
                <a:cs typeface="Times New Roman"/>
              </a:rPr>
              <a:t> </a:t>
            </a:r>
            <a:r>
              <a:rPr sz="2500" spc="-30" dirty="0">
                <a:latin typeface="Times New Roman"/>
                <a:cs typeface="Times New Roman"/>
              </a:rPr>
              <a:t>его</a:t>
            </a:r>
            <a:r>
              <a:rPr sz="2500" spc="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учебная </a:t>
            </a:r>
            <a:r>
              <a:rPr sz="2500" spc="5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программа</a:t>
            </a:r>
            <a:r>
              <a:rPr sz="2500" spc="20" dirty="0">
                <a:latin typeface="Times New Roman"/>
                <a:cs typeface="Times New Roman"/>
              </a:rPr>
              <a:t> </a:t>
            </a:r>
            <a:r>
              <a:rPr sz="2500" spc="-15" dirty="0">
                <a:latin typeface="Times New Roman"/>
                <a:cs typeface="Times New Roman"/>
              </a:rPr>
              <a:t>подойдёт</a:t>
            </a:r>
            <a:r>
              <a:rPr sz="2500" spc="20" dirty="0">
                <a:latin typeface="Times New Roman"/>
                <a:cs typeface="Times New Roman"/>
              </a:rPr>
              <a:t> </a:t>
            </a:r>
            <a:r>
              <a:rPr sz="2500" spc="-15" dirty="0">
                <a:latin typeface="Times New Roman"/>
                <a:cs typeface="Times New Roman"/>
              </a:rPr>
              <a:t>даже</a:t>
            </a:r>
            <a:r>
              <a:rPr sz="2500" spc="20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для</a:t>
            </a:r>
            <a:r>
              <a:rPr sz="2500" spc="5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ученика,</a:t>
            </a:r>
            <a:r>
              <a:rPr sz="2500" dirty="0">
                <a:latin typeface="Times New Roman"/>
                <a:cs typeface="Times New Roman"/>
              </a:rPr>
              <a:t> </a:t>
            </a:r>
            <a:r>
              <a:rPr sz="2500" spc="-35" dirty="0">
                <a:latin typeface="Times New Roman"/>
                <a:cs typeface="Times New Roman"/>
              </a:rPr>
              <a:t>который</a:t>
            </a:r>
            <a:r>
              <a:rPr sz="2500" spc="10" dirty="0">
                <a:latin typeface="Times New Roman"/>
                <a:cs typeface="Times New Roman"/>
              </a:rPr>
              <a:t> </a:t>
            </a:r>
            <a:r>
              <a:rPr sz="2500" spc="-40" dirty="0">
                <a:latin typeface="Times New Roman"/>
                <a:cs typeface="Times New Roman"/>
              </a:rPr>
              <a:t>только </a:t>
            </a:r>
            <a:r>
              <a:rPr sz="2500" spc="-610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перешёл</a:t>
            </a:r>
            <a:r>
              <a:rPr sz="2500" spc="25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из </a:t>
            </a:r>
            <a:r>
              <a:rPr sz="2500" spc="-15" dirty="0">
                <a:latin typeface="Times New Roman"/>
                <a:cs typeface="Times New Roman"/>
              </a:rPr>
              <a:t>другой</a:t>
            </a:r>
            <a:r>
              <a:rPr sz="2500" spc="-20" dirty="0">
                <a:latin typeface="Times New Roman"/>
                <a:cs typeface="Times New Roman"/>
              </a:rPr>
              <a:t> </a:t>
            </a:r>
            <a:r>
              <a:rPr sz="2500" spc="-35" dirty="0">
                <a:latin typeface="Times New Roman"/>
                <a:cs typeface="Times New Roman"/>
              </a:rPr>
              <a:t>школы.</a:t>
            </a:r>
            <a:endParaRPr sz="25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77005" y="412445"/>
            <a:ext cx="219202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275" dirty="0">
                <a:solidFill>
                  <a:srgbClr val="FF0000"/>
                </a:solidFill>
              </a:rPr>
              <a:t>В</a:t>
            </a:r>
            <a:r>
              <a:rPr sz="4400" dirty="0">
                <a:solidFill>
                  <a:srgbClr val="FF0000"/>
                </a:solidFill>
              </a:rPr>
              <a:t>АЖНО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535940" y="1239977"/>
            <a:ext cx="8065134" cy="42513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81915" indent="-3429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800" dirty="0">
                <a:latin typeface="Times New Roman"/>
                <a:cs typeface="Times New Roman"/>
              </a:rPr>
              <a:t>В </a:t>
            </a:r>
            <a:r>
              <a:rPr sz="1800" spc="-10" dirty="0">
                <a:latin typeface="Times New Roman"/>
                <a:cs typeface="Times New Roman"/>
              </a:rPr>
              <a:t>обновлённых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ФГОС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сформулированы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максимально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конкретные</a:t>
            </a:r>
            <a:r>
              <a:rPr sz="1800" dirty="0">
                <a:latin typeface="Times New Roman"/>
                <a:cs typeface="Times New Roman"/>
              </a:rPr>
              <a:t> требования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к </a:t>
            </a:r>
            <a:r>
              <a:rPr sz="1800" spc="-5" dirty="0">
                <a:latin typeface="Times New Roman"/>
                <a:cs typeface="Times New Roman"/>
              </a:rPr>
              <a:t>предметам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всей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школьной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программы</a:t>
            </a:r>
            <a:r>
              <a:rPr sz="1800" spc="-10" dirty="0">
                <a:latin typeface="Times New Roman"/>
                <a:cs typeface="Times New Roman"/>
              </a:rPr>
              <a:t> соответствующего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уровня,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позволяющие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ответить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на </a:t>
            </a:r>
            <a:r>
              <a:rPr sz="1800" dirty="0">
                <a:latin typeface="Times New Roman"/>
                <a:cs typeface="Times New Roman"/>
              </a:rPr>
              <a:t>вопросы: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что </a:t>
            </a:r>
            <a:r>
              <a:rPr sz="1800" spc="-15" dirty="0">
                <a:latin typeface="Times New Roman"/>
                <a:cs typeface="Times New Roman"/>
              </a:rPr>
              <a:t>конкретно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школьник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35" dirty="0">
                <a:latin typeface="Times New Roman"/>
                <a:cs typeface="Times New Roman"/>
              </a:rPr>
              <a:t>будет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знать,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чем 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овладеет </a:t>
            </a:r>
            <a:r>
              <a:rPr sz="1800" dirty="0">
                <a:latin typeface="Times New Roman"/>
                <a:cs typeface="Times New Roman"/>
              </a:rPr>
              <a:t>и </a:t>
            </a:r>
            <a:r>
              <a:rPr sz="1800" spc="-10" dirty="0">
                <a:latin typeface="Times New Roman"/>
                <a:cs typeface="Times New Roman"/>
              </a:rPr>
              <a:t>что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освоит.</a:t>
            </a:r>
            <a:r>
              <a:rPr sz="1800" spc="-10" dirty="0">
                <a:latin typeface="Times New Roman"/>
                <a:cs typeface="Times New Roman"/>
              </a:rPr>
              <a:t> Обновлённые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ФГОС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также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обеспечивают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личностное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развитие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учащихся,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включая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гражданское,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патриотическое,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духовно-</a:t>
            </a:r>
            <a:endParaRPr sz="180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r>
              <a:rPr sz="1800" spc="-5" dirty="0">
                <a:latin typeface="Times New Roman"/>
                <a:cs typeface="Times New Roman"/>
              </a:rPr>
              <a:t>нравственное, эстетическое,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физическое,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трудовое,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экологическое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воспитание.</a:t>
            </a:r>
            <a:endParaRPr sz="180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00000"/>
              </a:lnSpc>
              <a:spcBef>
                <a:spcPts val="43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800" spc="-10" dirty="0">
                <a:latin typeface="Times New Roman"/>
                <a:cs typeface="Times New Roman"/>
              </a:rPr>
              <a:t>Обновлённые ФГОС описывают </a:t>
            </a:r>
            <a:r>
              <a:rPr sz="1800" dirty="0">
                <a:latin typeface="Times New Roman"/>
                <a:cs typeface="Times New Roman"/>
              </a:rPr>
              <a:t>систему требований к условиям реализации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общеобразовательных</a:t>
            </a:r>
            <a:r>
              <a:rPr sz="1800" spc="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программ,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соблюдение</a:t>
            </a:r>
            <a:r>
              <a:rPr sz="1800" spc="30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которых</a:t>
            </a:r>
            <a:r>
              <a:rPr sz="1800" spc="2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обеспечивает</a:t>
            </a:r>
            <a:r>
              <a:rPr sz="1800" spc="-5" dirty="0">
                <a:latin typeface="Times New Roman"/>
                <a:cs typeface="Times New Roman"/>
              </a:rPr>
              <a:t> равенство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возможностей получения </a:t>
            </a:r>
            <a:r>
              <a:rPr sz="1800" spc="-10" dirty="0">
                <a:latin typeface="Times New Roman"/>
                <a:cs typeface="Times New Roman"/>
              </a:rPr>
              <a:t>качественного </a:t>
            </a:r>
            <a:r>
              <a:rPr sz="1800" spc="-5" dirty="0">
                <a:latin typeface="Times New Roman"/>
                <a:cs typeface="Times New Roman"/>
              </a:rPr>
              <a:t>образования </a:t>
            </a:r>
            <a:r>
              <a:rPr sz="1800" dirty="0">
                <a:latin typeface="Times New Roman"/>
                <a:cs typeface="Times New Roman"/>
              </a:rPr>
              <a:t>для </a:t>
            </a:r>
            <a:r>
              <a:rPr sz="1800" spc="-5" dirty="0">
                <a:latin typeface="Times New Roman"/>
                <a:cs typeface="Times New Roman"/>
              </a:rPr>
              <a:t>всех </a:t>
            </a:r>
            <a:r>
              <a:rPr sz="1800" dirty="0">
                <a:latin typeface="Times New Roman"/>
                <a:cs typeface="Times New Roman"/>
              </a:rPr>
              <a:t>детей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независимо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от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15" dirty="0">
                <a:latin typeface="Times New Roman"/>
                <a:cs typeface="Times New Roman"/>
              </a:rPr>
              <a:t>места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жительства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30" dirty="0">
                <a:latin typeface="Times New Roman"/>
                <a:cs typeface="Times New Roman"/>
              </a:rPr>
              <a:t>дохода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семьи. </a:t>
            </a:r>
            <a:r>
              <a:rPr sz="1800" spc="-15" dirty="0">
                <a:latin typeface="Times New Roman"/>
                <a:cs typeface="Times New Roman"/>
              </a:rPr>
              <a:t>Благодаря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обновлённым</a:t>
            </a:r>
            <a:endParaRPr sz="1800">
              <a:latin typeface="Times New Roman"/>
              <a:cs typeface="Times New Roman"/>
            </a:endParaRPr>
          </a:p>
          <a:p>
            <a:pPr marL="355600" marR="830580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latin typeface="Times New Roman"/>
                <a:cs typeface="Times New Roman"/>
              </a:rPr>
              <a:t>стандартам </a:t>
            </a:r>
            <a:r>
              <a:rPr sz="1800" spc="-15" dirty="0">
                <a:latin typeface="Times New Roman"/>
                <a:cs typeface="Times New Roman"/>
              </a:rPr>
              <a:t>школьники </a:t>
            </a:r>
            <a:r>
              <a:rPr sz="1800" spc="-10" dirty="0">
                <a:latin typeface="Times New Roman"/>
                <a:cs typeface="Times New Roman"/>
              </a:rPr>
              <a:t>получат больше </a:t>
            </a:r>
            <a:r>
              <a:rPr sz="1800" spc="-5" dirty="0">
                <a:latin typeface="Times New Roman"/>
                <a:cs typeface="Times New Roman"/>
              </a:rPr>
              <a:t>возможностей для </a:t>
            </a:r>
            <a:r>
              <a:rPr sz="1800" spc="-15" dirty="0">
                <a:latin typeface="Times New Roman"/>
                <a:cs typeface="Times New Roman"/>
              </a:rPr>
              <a:t>того, </a:t>
            </a:r>
            <a:r>
              <a:rPr sz="1800" spc="-10" dirty="0">
                <a:latin typeface="Times New Roman"/>
                <a:cs typeface="Times New Roman"/>
              </a:rPr>
              <a:t>чтобы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заниматься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30" dirty="0">
                <a:latin typeface="Times New Roman"/>
                <a:cs typeface="Times New Roman"/>
              </a:rPr>
              <a:t>наукой,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проводить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исследования,</a:t>
            </a:r>
            <a:r>
              <a:rPr sz="1800" spc="-15" dirty="0">
                <a:latin typeface="Times New Roman"/>
                <a:cs typeface="Times New Roman"/>
              </a:rPr>
              <a:t> используя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передовое 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оборудование.</a:t>
            </a:r>
            <a:endParaRPr sz="18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43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800" b="1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Все</a:t>
            </a:r>
            <a:r>
              <a:rPr sz="1800" b="1" i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учебные</a:t>
            </a:r>
            <a:r>
              <a:rPr sz="1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i="1" spc="-15" dirty="0">
                <a:solidFill>
                  <a:srgbClr val="FF0000"/>
                </a:solidFill>
                <a:latin typeface="Times New Roman"/>
                <a:cs typeface="Times New Roman"/>
              </a:rPr>
              <a:t>заведения</a:t>
            </a:r>
            <a:r>
              <a:rPr sz="1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ориентируются на</a:t>
            </a:r>
            <a:r>
              <a:rPr sz="1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образовательные </a:t>
            </a:r>
            <a:r>
              <a:rPr sz="1800" b="1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стандарты,</a:t>
            </a:r>
            <a:endParaRPr sz="180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r>
              <a:rPr sz="1800" b="1" i="1" spc="-15" dirty="0">
                <a:solidFill>
                  <a:srgbClr val="FF0000"/>
                </a:solidFill>
                <a:latin typeface="Times New Roman"/>
                <a:cs typeface="Times New Roman"/>
              </a:rPr>
              <a:t>которые</a:t>
            </a:r>
            <a:r>
              <a:rPr sz="1800" b="1" i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разрабатывает</a:t>
            </a:r>
            <a:r>
              <a:rPr sz="1800" b="1" i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государство.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1868" y="533401"/>
            <a:ext cx="7303134" cy="5416868"/>
          </a:xfrm>
        </p:spPr>
        <p:txBody>
          <a:bodyPr/>
          <a:lstStyle/>
          <a:p>
            <a:pPr algn="ctr"/>
            <a:r>
              <a:rPr lang="ru-RU" sz="3200" dirty="0"/>
              <a:t>Федеральные образовательные программы </a:t>
            </a:r>
            <a:endParaRPr lang="ru-RU" sz="3200" dirty="0" smtClean="0"/>
          </a:p>
          <a:p>
            <a:r>
              <a:rPr lang="ru-RU" sz="3200" dirty="0" smtClean="0"/>
              <a:t>• </a:t>
            </a:r>
            <a:r>
              <a:rPr lang="ru-RU" sz="3200" dirty="0"/>
              <a:t>ФОП начального общего образования (Приказ </a:t>
            </a:r>
            <a:r>
              <a:rPr lang="ru-RU" sz="3200" dirty="0" err="1"/>
              <a:t>Минпросвещения</a:t>
            </a:r>
            <a:r>
              <a:rPr lang="ru-RU" sz="3200" dirty="0"/>
              <a:t> от 16.11.2022 № 992) </a:t>
            </a:r>
            <a:endParaRPr lang="ru-RU" sz="3200" dirty="0" smtClean="0"/>
          </a:p>
          <a:p>
            <a:r>
              <a:rPr lang="ru-RU" sz="3200" dirty="0" smtClean="0"/>
              <a:t>• </a:t>
            </a:r>
            <a:r>
              <a:rPr lang="ru-RU" sz="3200" dirty="0"/>
              <a:t>ФОП основного общего образования (Приказ </a:t>
            </a:r>
            <a:r>
              <a:rPr lang="ru-RU" sz="3200" dirty="0" err="1"/>
              <a:t>Минпросвещения</a:t>
            </a:r>
            <a:r>
              <a:rPr lang="ru-RU" sz="3200" dirty="0"/>
              <a:t> от 16.11.2022 № 993) </a:t>
            </a:r>
            <a:endParaRPr lang="ru-RU" sz="3200" dirty="0" smtClean="0"/>
          </a:p>
          <a:p>
            <a:r>
              <a:rPr lang="ru-RU" sz="3200" dirty="0" smtClean="0"/>
              <a:t>• </a:t>
            </a:r>
            <a:r>
              <a:rPr lang="ru-RU" sz="3200" dirty="0"/>
              <a:t>ФОП среднего общего образования (Приказ </a:t>
            </a:r>
            <a:r>
              <a:rPr lang="ru-RU" sz="3200" dirty="0" err="1"/>
              <a:t>Минпросвещения</a:t>
            </a:r>
            <a:r>
              <a:rPr lang="ru-RU" sz="3200" dirty="0"/>
              <a:t> от 23.11.2022 № 1014)</a:t>
            </a:r>
          </a:p>
        </p:txBody>
      </p:sp>
    </p:spTree>
    <p:extLst>
      <p:ext uri="{BB962C8B-B14F-4D97-AF65-F5344CB8AC3E}">
        <p14:creationId xmlns:p14="http://schemas.microsoft.com/office/powerpoint/2010/main" val="391266761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0940" y="100329"/>
            <a:ext cx="7402118" cy="1231106"/>
          </a:xfrm>
        </p:spPr>
        <p:txBody>
          <a:bodyPr/>
          <a:lstStyle/>
          <a:p>
            <a:r>
              <a:rPr lang="ru-RU" dirty="0"/>
              <a:t>Цели введения ФОП </a:t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1676401"/>
            <a:ext cx="7339202" cy="3323987"/>
          </a:xfrm>
        </p:spPr>
        <p:txBody>
          <a:bodyPr/>
          <a:lstStyle/>
          <a:p>
            <a:r>
              <a:rPr lang="ru-RU" sz="3600" dirty="0" smtClean="0"/>
              <a:t>•</a:t>
            </a:r>
            <a:r>
              <a:rPr lang="ru-RU" sz="3600" dirty="0"/>
              <a:t>Создание единого образовательного пространства во всей стране. </a:t>
            </a:r>
            <a:endParaRPr lang="ru-RU" sz="3600" dirty="0" smtClean="0"/>
          </a:p>
          <a:p>
            <a:r>
              <a:rPr lang="ru-RU" sz="3600" dirty="0" smtClean="0"/>
              <a:t>•</a:t>
            </a:r>
            <a:r>
              <a:rPr lang="ru-RU" sz="3600" dirty="0"/>
              <a:t>Формирование единого содержания образования. •Устранение барьеров для учеников при переходе из школы в школу</a:t>
            </a:r>
          </a:p>
        </p:txBody>
      </p:sp>
    </p:spTree>
    <p:extLst>
      <p:ext uri="{BB962C8B-B14F-4D97-AF65-F5344CB8AC3E}">
        <p14:creationId xmlns:p14="http://schemas.microsoft.com/office/powerpoint/2010/main" val="372292814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0940" y="100329"/>
            <a:ext cx="7402118" cy="3077766"/>
          </a:xfrm>
        </p:spPr>
        <p:txBody>
          <a:bodyPr/>
          <a:lstStyle/>
          <a:p>
            <a:r>
              <a:rPr lang="ru-RU" dirty="0"/>
              <a:t>Федеральные учебные планы ФОП всех уровней образования содержат несколько вариантов федеральных учебных планов. </a:t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1868" y="3029203"/>
            <a:ext cx="8422132" cy="3323987"/>
          </a:xfrm>
        </p:spPr>
        <p:txBody>
          <a:bodyPr/>
          <a:lstStyle/>
          <a:p>
            <a:r>
              <a:rPr lang="ru-RU" sz="3600" dirty="0" smtClean="0"/>
              <a:t>•</a:t>
            </a:r>
            <a:r>
              <a:rPr lang="ru-RU" sz="3600" dirty="0"/>
              <a:t>В ФОП НОО – 5 вариантов федеральных учебных планов. </a:t>
            </a:r>
            <a:endParaRPr lang="ru-RU" sz="3600" dirty="0" smtClean="0"/>
          </a:p>
          <a:p>
            <a:r>
              <a:rPr lang="ru-RU" sz="3600" dirty="0" smtClean="0"/>
              <a:t>•</a:t>
            </a:r>
            <a:r>
              <a:rPr lang="ru-RU" sz="3600" dirty="0"/>
              <a:t>В ФОП ООО – 6 вариантов. </a:t>
            </a:r>
            <a:endParaRPr lang="ru-RU" sz="3600" dirty="0" smtClean="0"/>
          </a:p>
          <a:p>
            <a:r>
              <a:rPr lang="ru-RU" sz="3600" dirty="0" smtClean="0"/>
              <a:t>•</a:t>
            </a:r>
            <a:r>
              <a:rPr lang="ru-RU" sz="3600" dirty="0"/>
              <a:t>В ФОП СОО – 19 вариантов федеральных учебных планов по профилям обучения</a:t>
            </a:r>
          </a:p>
        </p:txBody>
      </p:sp>
    </p:spTree>
    <p:extLst>
      <p:ext uri="{BB962C8B-B14F-4D97-AF65-F5344CB8AC3E}">
        <p14:creationId xmlns:p14="http://schemas.microsoft.com/office/powerpoint/2010/main" val="416803313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18326"/>
            <a:ext cx="7377113" cy="5525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222302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" y="128588"/>
            <a:ext cx="8972550" cy="6600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00596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9919" y="93560"/>
            <a:ext cx="5739130" cy="1972945"/>
            <a:chOff x="59919" y="93560"/>
            <a:chExt cx="5739130" cy="19729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919" y="124296"/>
              <a:ext cx="2824517" cy="191113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18552" y="93560"/>
              <a:ext cx="2880394" cy="1972602"/>
            </a:xfrm>
            <a:prstGeom prst="rect">
              <a:avLst/>
            </a:prstGeom>
          </p:spPr>
        </p:pic>
      </p:grp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988901" y="93561"/>
            <a:ext cx="2824517" cy="21805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317838" y="2478092"/>
            <a:ext cx="2425223" cy="3501168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17759" y="2108200"/>
            <a:ext cx="9126855" cy="4557395"/>
            <a:chOff x="17759" y="2108200"/>
            <a:chExt cx="9126855" cy="4557395"/>
          </a:xfrm>
        </p:grpSpPr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948016" y="3809465"/>
              <a:ext cx="2884331" cy="205121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759" y="2552661"/>
              <a:ext cx="3038729" cy="307174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884424" y="2108200"/>
              <a:ext cx="3007487" cy="157467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7759" y="5903086"/>
              <a:ext cx="9126240" cy="76250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7162" y="508736"/>
            <a:ext cx="8429625" cy="5840730"/>
          </a:xfrm>
          <a:custGeom>
            <a:avLst/>
            <a:gdLst/>
            <a:ahLst/>
            <a:cxnLst/>
            <a:rect l="l" t="t" r="r" b="b"/>
            <a:pathLst>
              <a:path w="8429625" h="5840730">
                <a:moveTo>
                  <a:pt x="8429625" y="0"/>
                </a:moveTo>
                <a:lnTo>
                  <a:pt x="0" y="0"/>
                </a:lnTo>
                <a:lnTo>
                  <a:pt x="0" y="5840476"/>
                </a:lnTo>
                <a:lnTo>
                  <a:pt x="8429625" y="5840476"/>
                </a:lnTo>
                <a:lnTo>
                  <a:pt x="8429625" y="0"/>
                </a:lnTo>
                <a:close/>
              </a:path>
            </a:pathLst>
          </a:custGeom>
          <a:solidFill>
            <a:srgbClr val="F1DC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02739" y="500837"/>
            <a:ext cx="5937885" cy="2952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92759" marR="5080" indent="-480059">
              <a:lnSpc>
                <a:spcPct val="100000"/>
              </a:lnSpc>
              <a:spcBef>
                <a:spcPts val="100"/>
              </a:spcBef>
            </a:pPr>
            <a:r>
              <a:rPr sz="9600" i="1" spc="-20" dirty="0">
                <a:solidFill>
                  <a:srgbClr val="6F2F9F"/>
                </a:solidFill>
                <a:latin typeface="Times New Roman"/>
                <a:cs typeface="Times New Roman"/>
              </a:rPr>
              <a:t>Спасибо</a:t>
            </a:r>
            <a:r>
              <a:rPr sz="9600" i="1" spc="-8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9600" i="1" spc="-5" dirty="0">
                <a:solidFill>
                  <a:srgbClr val="6F2F9F"/>
                </a:solidFill>
                <a:latin typeface="Times New Roman"/>
                <a:cs typeface="Times New Roman"/>
              </a:rPr>
              <a:t>за </a:t>
            </a:r>
            <a:r>
              <a:rPr sz="9600" i="1" spc="-238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9600" i="1" dirty="0">
                <a:solidFill>
                  <a:srgbClr val="6F2F9F"/>
                </a:solidFill>
                <a:latin typeface="Times New Roman"/>
                <a:cs typeface="Times New Roman"/>
              </a:rPr>
              <a:t>внимание</a:t>
            </a:r>
            <a:endParaRPr sz="96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14623" y="3643261"/>
            <a:ext cx="2286000" cy="221462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12542" y="420446"/>
            <a:ext cx="3661410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600" dirty="0">
                <a:solidFill>
                  <a:srgbClr val="FF0000"/>
                </a:solidFill>
              </a:rPr>
              <a:t>Ф</a:t>
            </a:r>
            <a:r>
              <a:rPr sz="9600" spc="-240" dirty="0">
                <a:solidFill>
                  <a:srgbClr val="FF0000"/>
                </a:solidFill>
              </a:rPr>
              <a:t>Г</a:t>
            </a:r>
            <a:r>
              <a:rPr sz="9600" spc="105" dirty="0">
                <a:solidFill>
                  <a:srgbClr val="FF0000"/>
                </a:solidFill>
              </a:rPr>
              <a:t>О</a:t>
            </a:r>
            <a:r>
              <a:rPr sz="9600" dirty="0">
                <a:solidFill>
                  <a:srgbClr val="FF0000"/>
                </a:solidFill>
              </a:rPr>
              <a:t>С</a:t>
            </a:r>
            <a:endParaRPr sz="9600"/>
          </a:p>
        </p:txBody>
      </p:sp>
      <p:sp>
        <p:nvSpPr>
          <p:cNvPr id="3" name="object 3"/>
          <p:cNvSpPr txBox="1"/>
          <p:nvPr/>
        </p:nvSpPr>
        <p:spPr>
          <a:xfrm>
            <a:off x="364642" y="2187320"/>
            <a:ext cx="8373109" cy="34397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299720" algn="just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Федеральный </a:t>
            </a:r>
            <a:r>
              <a:rPr sz="2800" b="1" spc="-25" dirty="0">
                <a:solidFill>
                  <a:srgbClr val="001F5F"/>
                </a:solidFill>
                <a:latin typeface="Times New Roman"/>
                <a:cs typeface="Times New Roman"/>
              </a:rPr>
              <a:t>государственный </a:t>
            </a:r>
            <a:r>
              <a:rPr sz="28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образовательный </a:t>
            </a:r>
            <a:r>
              <a:rPr sz="2800" b="1" spc="-6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стандарт </a:t>
            </a:r>
            <a:r>
              <a:rPr sz="2800" spc="-5" dirty="0">
                <a:latin typeface="Times New Roman"/>
                <a:cs typeface="Times New Roman"/>
              </a:rPr>
              <a:t>- совокупность </a:t>
            </a:r>
            <a:r>
              <a:rPr sz="2800" spc="-20" dirty="0">
                <a:latin typeface="Times New Roman"/>
                <a:cs typeface="Times New Roman"/>
              </a:rPr>
              <a:t>обязательных </a:t>
            </a:r>
            <a:r>
              <a:rPr sz="2800" spc="-5" dirty="0">
                <a:latin typeface="Times New Roman"/>
                <a:cs typeface="Times New Roman"/>
              </a:rPr>
              <a:t>требований к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образованию</a:t>
            </a:r>
            <a:r>
              <a:rPr sz="2800" spc="-15" dirty="0">
                <a:latin typeface="Times New Roman"/>
                <a:cs typeface="Times New Roman"/>
              </a:rPr>
              <a:t> определенного</a:t>
            </a:r>
            <a:r>
              <a:rPr sz="2800" spc="-5" dirty="0">
                <a:latin typeface="Times New Roman"/>
                <a:cs typeface="Times New Roman"/>
              </a:rPr>
              <a:t> уровня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и (или)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к</a:t>
            </a:r>
            <a:endParaRPr sz="28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2800" dirty="0">
                <a:latin typeface="Times New Roman"/>
                <a:cs typeface="Times New Roman"/>
              </a:rPr>
              <a:t>профессии, специальности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и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направлению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подготовки,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утвержденных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федеральным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органом исполнительной 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власти,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осуществляющим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функции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по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выработке 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государственной </a:t>
            </a:r>
            <a:r>
              <a:rPr sz="2800" spc="-10" dirty="0">
                <a:latin typeface="Times New Roman"/>
                <a:cs typeface="Times New Roman"/>
              </a:rPr>
              <a:t>политики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и </a:t>
            </a:r>
            <a:r>
              <a:rPr sz="2800" spc="-15" dirty="0">
                <a:latin typeface="Times New Roman"/>
                <a:cs typeface="Times New Roman"/>
              </a:rPr>
              <a:t>нормативно-правовому 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регулированию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в</a:t>
            </a:r>
            <a:r>
              <a:rPr sz="2800" dirty="0">
                <a:latin typeface="Times New Roman"/>
                <a:cs typeface="Times New Roman"/>
              </a:rPr>
              <a:t> сфере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образования.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40914" y="192989"/>
            <a:ext cx="3661410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600" dirty="0">
                <a:solidFill>
                  <a:srgbClr val="FF0000"/>
                </a:solidFill>
              </a:rPr>
              <a:t>Ф</a:t>
            </a:r>
            <a:r>
              <a:rPr sz="9600" spc="-240" dirty="0">
                <a:solidFill>
                  <a:srgbClr val="FF0000"/>
                </a:solidFill>
              </a:rPr>
              <a:t>Г</a:t>
            </a:r>
            <a:r>
              <a:rPr sz="9600" spc="105" dirty="0">
                <a:solidFill>
                  <a:srgbClr val="FF0000"/>
                </a:solidFill>
              </a:rPr>
              <a:t>О</a:t>
            </a:r>
            <a:r>
              <a:rPr sz="9600" dirty="0">
                <a:solidFill>
                  <a:srgbClr val="FF0000"/>
                </a:solidFill>
              </a:rPr>
              <a:t>С</a:t>
            </a:r>
            <a:endParaRPr sz="9600"/>
          </a:p>
        </p:txBody>
      </p:sp>
      <p:sp>
        <p:nvSpPr>
          <p:cNvPr id="3" name="object 3"/>
          <p:cNvSpPr txBox="1"/>
          <p:nvPr/>
        </p:nvSpPr>
        <p:spPr>
          <a:xfrm>
            <a:off x="878839" y="1563446"/>
            <a:ext cx="7124065" cy="4141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ts val="4105"/>
              </a:lnSpc>
              <a:spcBef>
                <a:spcPts val="100"/>
              </a:spcBef>
            </a:pPr>
            <a:r>
              <a:rPr sz="3600" spc="-5" dirty="0">
                <a:latin typeface="Times New Roman"/>
                <a:cs typeface="Times New Roman"/>
              </a:rPr>
              <a:t>По</a:t>
            </a:r>
            <a:r>
              <a:rPr sz="3600" spc="-20" dirty="0">
                <a:latin typeface="Times New Roman"/>
                <a:cs typeface="Times New Roman"/>
              </a:rPr>
              <a:t> </a:t>
            </a:r>
            <a:r>
              <a:rPr sz="36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ФГОС</a:t>
            </a:r>
            <a:r>
              <a:rPr sz="3600" b="1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пишут</a:t>
            </a:r>
            <a:r>
              <a:rPr sz="3600" spc="-1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учебники</a:t>
            </a:r>
            <a:r>
              <a:rPr sz="3600" spc="-3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и</a:t>
            </a:r>
            <a:endParaRPr sz="3600">
              <a:latin typeface="Times New Roman"/>
              <a:cs typeface="Times New Roman"/>
            </a:endParaRPr>
          </a:p>
          <a:p>
            <a:pPr marL="12700" marR="5080">
              <a:lnSpc>
                <a:spcPct val="90000"/>
              </a:lnSpc>
              <a:spcBef>
                <a:spcPts val="215"/>
              </a:spcBef>
            </a:pPr>
            <a:r>
              <a:rPr sz="3600" spc="-20" dirty="0">
                <a:latin typeface="Times New Roman"/>
                <a:cs typeface="Times New Roman"/>
              </a:rPr>
              <a:t>методички,</a:t>
            </a:r>
            <a:r>
              <a:rPr sz="3600" spc="-10" dirty="0">
                <a:latin typeface="Times New Roman"/>
                <a:cs typeface="Times New Roman"/>
              </a:rPr>
              <a:t> </a:t>
            </a:r>
            <a:r>
              <a:rPr sz="3600" spc="-35" dirty="0">
                <a:latin typeface="Times New Roman"/>
                <a:cs typeface="Times New Roman"/>
              </a:rPr>
              <a:t>определяют,</a:t>
            </a:r>
            <a:r>
              <a:rPr sz="3600" dirty="0">
                <a:latin typeface="Times New Roman"/>
                <a:cs typeface="Times New Roman"/>
              </a:rPr>
              <a:t> </a:t>
            </a:r>
            <a:r>
              <a:rPr sz="3600" spc="-60" dirty="0">
                <a:latin typeface="Times New Roman"/>
                <a:cs typeface="Times New Roman"/>
              </a:rPr>
              <a:t>сколько </a:t>
            </a:r>
            <a:r>
              <a:rPr sz="3600" spc="-55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времени</a:t>
            </a:r>
            <a:r>
              <a:rPr sz="3600" spc="-15" dirty="0">
                <a:latin typeface="Times New Roman"/>
                <a:cs typeface="Times New Roman"/>
              </a:rPr>
              <a:t> </a:t>
            </a:r>
            <a:r>
              <a:rPr sz="3600" spc="-35" dirty="0">
                <a:latin typeface="Times New Roman"/>
                <a:cs typeface="Times New Roman"/>
              </a:rPr>
              <a:t>уделить</a:t>
            </a:r>
            <a:r>
              <a:rPr sz="3600" spc="-20" dirty="0">
                <a:latin typeface="Times New Roman"/>
                <a:cs typeface="Times New Roman"/>
              </a:rPr>
              <a:t> </a:t>
            </a:r>
            <a:r>
              <a:rPr sz="3600" spc="-35" dirty="0">
                <a:latin typeface="Times New Roman"/>
                <a:cs typeface="Times New Roman"/>
              </a:rPr>
              <a:t>тому</a:t>
            </a:r>
            <a:r>
              <a:rPr sz="3600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или</a:t>
            </a:r>
            <a:r>
              <a:rPr sz="3600" spc="-20" dirty="0">
                <a:latin typeface="Times New Roman"/>
                <a:cs typeface="Times New Roman"/>
              </a:rPr>
              <a:t> </a:t>
            </a:r>
            <a:r>
              <a:rPr sz="3600" spc="-15" dirty="0">
                <a:latin typeface="Times New Roman"/>
                <a:cs typeface="Times New Roman"/>
              </a:rPr>
              <a:t>иному </a:t>
            </a:r>
            <a:r>
              <a:rPr sz="3600" spc="-10" dirty="0">
                <a:latin typeface="Times New Roman"/>
                <a:cs typeface="Times New Roman"/>
              </a:rPr>
              <a:t> </a:t>
            </a:r>
            <a:r>
              <a:rPr sz="3600" spc="-55" dirty="0">
                <a:latin typeface="Times New Roman"/>
                <a:cs typeface="Times New Roman"/>
              </a:rPr>
              <a:t>предмету,</a:t>
            </a:r>
            <a:r>
              <a:rPr sz="3600" spc="-5" dirty="0">
                <a:latin typeface="Times New Roman"/>
                <a:cs typeface="Times New Roman"/>
              </a:rPr>
              <a:t> </a:t>
            </a:r>
            <a:r>
              <a:rPr sz="3600" spc="-50" dirty="0">
                <a:latin typeface="Times New Roman"/>
                <a:cs typeface="Times New Roman"/>
              </a:rPr>
              <a:t>решают,</a:t>
            </a:r>
            <a:r>
              <a:rPr sz="3600" spc="15" dirty="0">
                <a:latin typeface="Times New Roman"/>
                <a:cs typeface="Times New Roman"/>
              </a:rPr>
              <a:t> </a:t>
            </a:r>
            <a:r>
              <a:rPr sz="3600" spc="-20" dirty="0">
                <a:latin typeface="Times New Roman"/>
                <a:cs typeface="Times New Roman"/>
              </a:rPr>
              <a:t>как</a:t>
            </a:r>
            <a:r>
              <a:rPr sz="3600" spc="-5" dirty="0">
                <a:latin typeface="Times New Roman"/>
                <a:cs typeface="Times New Roman"/>
              </a:rPr>
              <a:t> </a:t>
            </a:r>
            <a:r>
              <a:rPr sz="3600" spc="-20" dirty="0">
                <a:latin typeface="Times New Roman"/>
                <a:cs typeface="Times New Roman"/>
              </a:rPr>
              <a:t>проводить </a:t>
            </a:r>
            <a:r>
              <a:rPr sz="3600" spc="-1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аттестации</a:t>
            </a:r>
            <a:r>
              <a:rPr sz="3600" spc="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и</a:t>
            </a:r>
            <a:r>
              <a:rPr sz="3600" spc="-10" dirty="0">
                <a:latin typeface="Times New Roman"/>
                <a:cs typeface="Times New Roman"/>
              </a:rPr>
              <a:t> </a:t>
            </a:r>
            <a:r>
              <a:rPr sz="3600" spc="-15" dirty="0">
                <a:latin typeface="Times New Roman"/>
                <a:cs typeface="Times New Roman"/>
              </a:rPr>
              <a:t>какие</a:t>
            </a:r>
            <a:r>
              <a:rPr sz="3600" spc="-5" dirty="0">
                <a:latin typeface="Times New Roman"/>
                <a:cs typeface="Times New Roman"/>
              </a:rPr>
              <a:t> задания </a:t>
            </a:r>
            <a:r>
              <a:rPr sz="3600" spc="-75" dirty="0">
                <a:latin typeface="Times New Roman"/>
                <a:cs typeface="Times New Roman"/>
              </a:rPr>
              <a:t>будут</a:t>
            </a:r>
            <a:r>
              <a:rPr sz="3600" spc="-5" dirty="0">
                <a:latin typeface="Times New Roman"/>
                <a:cs typeface="Times New Roman"/>
              </a:rPr>
              <a:t> на </a:t>
            </a:r>
            <a:r>
              <a:rPr sz="3600" spc="-885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ЕГЭ.</a:t>
            </a:r>
            <a:endParaRPr sz="3600">
              <a:latin typeface="Times New Roman"/>
              <a:cs typeface="Times New Roman"/>
            </a:endParaRPr>
          </a:p>
          <a:p>
            <a:pPr marL="12700" marR="362585" indent="114300">
              <a:lnSpc>
                <a:spcPts val="3890"/>
              </a:lnSpc>
              <a:spcBef>
                <a:spcPts val="925"/>
              </a:spcBef>
            </a:pPr>
            <a:r>
              <a:rPr sz="3600" spc="-15" dirty="0">
                <a:latin typeface="Times New Roman"/>
                <a:cs typeface="Times New Roman"/>
              </a:rPr>
              <a:t>Словом,</a:t>
            </a:r>
            <a:r>
              <a:rPr sz="3600" spc="-20" dirty="0">
                <a:latin typeface="Times New Roman"/>
                <a:cs typeface="Times New Roman"/>
              </a:rPr>
              <a:t> </a:t>
            </a:r>
            <a:r>
              <a:rPr sz="36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ФГОС</a:t>
            </a:r>
            <a:r>
              <a:rPr sz="36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—</a:t>
            </a:r>
            <a:r>
              <a:rPr sz="3600" spc="-20" dirty="0">
                <a:latin typeface="Times New Roman"/>
                <a:cs typeface="Times New Roman"/>
              </a:rPr>
              <a:t> это </a:t>
            </a:r>
            <a:r>
              <a:rPr sz="3600" spc="-10" dirty="0">
                <a:solidFill>
                  <a:srgbClr val="FF0000"/>
                </a:solidFill>
                <a:latin typeface="Times New Roman"/>
                <a:cs typeface="Times New Roman"/>
              </a:rPr>
              <a:t>фундамент </a:t>
            </a:r>
            <a:r>
              <a:rPr sz="3600" spc="-8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600" spc="-20" dirty="0">
                <a:solidFill>
                  <a:srgbClr val="FF0000"/>
                </a:solidFill>
                <a:latin typeface="Times New Roman"/>
                <a:cs typeface="Times New Roman"/>
              </a:rPr>
              <a:t>образовательного</a:t>
            </a:r>
            <a:r>
              <a:rPr sz="3600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600" spc="10" dirty="0">
                <a:solidFill>
                  <a:srgbClr val="FF0000"/>
                </a:solidFill>
                <a:latin typeface="Times New Roman"/>
                <a:cs typeface="Times New Roman"/>
              </a:rPr>
              <a:t>процесса.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5830" y="399110"/>
            <a:ext cx="7693659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spc="-20" dirty="0">
                <a:solidFill>
                  <a:srgbClr val="FF0000"/>
                </a:solidFill>
              </a:rPr>
              <a:t>Основная </a:t>
            </a:r>
            <a:r>
              <a:rPr sz="5400" spc="-35" dirty="0">
                <a:solidFill>
                  <a:srgbClr val="FF0000"/>
                </a:solidFill>
              </a:rPr>
              <a:t>задача</a:t>
            </a:r>
            <a:r>
              <a:rPr sz="5400" spc="-20" dirty="0">
                <a:solidFill>
                  <a:srgbClr val="FF0000"/>
                </a:solidFill>
              </a:rPr>
              <a:t> </a:t>
            </a:r>
            <a:r>
              <a:rPr sz="5400" spc="-25" dirty="0">
                <a:solidFill>
                  <a:srgbClr val="FF0000"/>
                </a:solidFill>
              </a:rPr>
              <a:t>ФГОС-</a:t>
            </a:r>
            <a:endParaRPr sz="5400"/>
          </a:p>
        </p:txBody>
      </p:sp>
      <p:sp>
        <p:nvSpPr>
          <p:cNvPr id="3" name="object 3"/>
          <p:cNvSpPr txBox="1"/>
          <p:nvPr/>
        </p:nvSpPr>
        <p:spPr>
          <a:xfrm>
            <a:off x="878839" y="1609166"/>
            <a:ext cx="7526655" cy="296354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 marR="1311910" indent="25400" algn="just">
              <a:lnSpc>
                <a:spcPct val="102200"/>
              </a:lnSpc>
              <a:spcBef>
                <a:spcPts val="20"/>
              </a:spcBef>
            </a:pPr>
            <a:r>
              <a:rPr sz="3200" spc="-5" dirty="0">
                <a:latin typeface="Times New Roman"/>
                <a:cs typeface="Times New Roman"/>
              </a:rPr>
              <a:t>создание</a:t>
            </a:r>
            <a:r>
              <a:rPr sz="3200" spc="-35" dirty="0">
                <a:latin typeface="Times New Roman"/>
                <a:cs typeface="Times New Roman"/>
              </a:rPr>
              <a:t> </a:t>
            </a:r>
            <a:r>
              <a:rPr sz="3200" spc="-15" dirty="0">
                <a:latin typeface="Times New Roman"/>
                <a:cs typeface="Times New Roman"/>
              </a:rPr>
              <a:t>единого</a:t>
            </a:r>
            <a:r>
              <a:rPr sz="3200" spc="-55" dirty="0">
                <a:latin typeface="Times New Roman"/>
                <a:cs typeface="Times New Roman"/>
              </a:rPr>
              <a:t> </a:t>
            </a:r>
            <a:r>
              <a:rPr sz="3200" spc="-15" dirty="0">
                <a:latin typeface="Times New Roman"/>
                <a:cs typeface="Times New Roman"/>
              </a:rPr>
              <a:t>образовательного </a:t>
            </a:r>
            <a:r>
              <a:rPr sz="3200" spc="-790" dirty="0">
                <a:latin typeface="Times New Roman"/>
                <a:cs typeface="Times New Roman"/>
              </a:rPr>
              <a:t> </a:t>
            </a:r>
            <a:r>
              <a:rPr sz="3200" spc="5" dirty="0">
                <a:latin typeface="Times New Roman"/>
                <a:cs typeface="Times New Roman"/>
              </a:rPr>
              <a:t>пространства</a:t>
            </a:r>
            <a:r>
              <a:rPr sz="3200" spc="-3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по</a:t>
            </a:r>
            <a:r>
              <a:rPr sz="3200" dirty="0">
                <a:latin typeface="Times New Roman"/>
                <a:cs typeface="Times New Roman"/>
              </a:rPr>
              <a:t> всей </a:t>
            </a:r>
            <a:r>
              <a:rPr sz="3200" spc="-5" dirty="0">
                <a:latin typeface="Times New Roman"/>
                <a:cs typeface="Times New Roman"/>
              </a:rPr>
              <a:t>России.</a:t>
            </a:r>
            <a:endParaRPr sz="32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</a:pPr>
            <a:r>
              <a:rPr sz="3200" spc="5" dirty="0">
                <a:latin typeface="Times New Roman"/>
                <a:cs typeface="Times New Roman"/>
              </a:rPr>
              <a:t>Считается, </a:t>
            </a:r>
            <a:r>
              <a:rPr sz="3200" spc="-10" dirty="0">
                <a:latin typeface="Times New Roman"/>
                <a:cs typeface="Times New Roman"/>
              </a:rPr>
              <a:t>что </a:t>
            </a:r>
            <a:r>
              <a:rPr sz="3200" dirty="0">
                <a:latin typeface="Times New Roman"/>
                <a:cs typeface="Times New Roman"/>
              </a:rPr>
              <a:t>оно обеспечит </a:t>
            </a:r>
            <a:r>
              <a:rPr sz="3200" spc="-25" dirty="0">
                <a:latin typeface="Times New Roman"/>
                <a:cs typeface="Times New Roman"/>
              </a:rPr>
              <a:t>комфортные </a:t>
            </a:r>
            <a:r>
              <a:rPr sz="3200" spc="-78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условия</a:t>
            </a:r>
            <a:r>
              <a:rPr sz="3200" spc="-30" dirty="0">
                <a:latin typeface="Times New Roman"/>
                <a:cs typeface="Times New Roman"/>
              </a:rPr>
              <a:t> </a:t>
            </a:r>
            <a:r>
              <a:rPr sz="3200" spc="-15" dirty="0">
                <a:latin typeface="Times New Roman"/>
                <a:cs typeface="Times New Roman"/>
              </a:rPr>
              <a:t>обучения</a:t>
            </a:r>
            <a:r>
              <a:rPr sz="3200" spc="-3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для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spc="5" dirty="0">
                <a:latin typeface="Times New Roman"/>
                <a:cs typeface="Times New Roman"/>
              </a:rPr>
              <a:t>детей</a:t>
            </a:r>
            <a:r>
              <a:rPr sz="3200" spc="-3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при</a:t>
            </a:r>
            <a:r>
              <a:rPr sz="3200" spc="-5" dirty="0">
                <a:latin typeface="Times New Roman"/>
                <a:cs typeface="Times New Roman"/>
              </a:rPr>
              <a:t> переезде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в </a:t>
            </a:r>
            <a:r>
              <a:rPr sz="3200" spc="-785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другой </a:t>
            </a:r>
            <a:r>
              <a:rPr sz="3200" spc="-35" dirty="0">
                <a:latin typeface="Times New Roman"/>
                <a:cs typeface="Times New Roman"/>
              </a:rPr>
              <a:t>город </a:t>
            </a:r>
            <a:r>
              <a:rPr sz="3200" spc="-5" dirty="0">
                <a:latin typeface="Times New Roman"/>
                <a:cs typeface="Times New Roman"/>
              </a:rPr>
              <a:t>или, </a:t>
            </a:r>
            <a:r>
              <a:rPr sz="3200" dirty="0">
                <a:latin typeface="Times New Roman"/>
                <a:cs typeface="Times New Roman"/>
              </a:rPr>
              <a:t>к </a:t>
            </a:r>
            <a:r>
              <a:rPr sz="3200" spc="-45" dirty="0">
                <a:latin typeface="Times New Roman"/>
                <a:cs typeface="Times New Roman"/>
              </a:rPr>
              <a:t>примеру, </a:t>
            </a:r>
            <a:r>
              <a:rPr sz="3200" spc="-5" dirty="0">
                <a:latin typeface="Times New Roman"/>
                <a:cs typeface="Times New Roman"/>
              </a:rPr>
              <a:t>при </a:t>
            </a:r>
            <a:r>
              <a:rPr sz="3200" spc="-35" dirty="0">
                <a:latin typeface="Times New Roman"/>
                <a:cs typeface="Times New Roman"/>
              </a:rPr>
              <a:t>переходе </a:t>
            </a:r>
            <a:r>
              <a:rPr sz="3200" spc="-3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на </a:t>
            </a:r>
            <a:r>
              <a:rPr sz="3200" spc="10" dirty="0">
                <a:latin typeface="Times New Roman"/>
                <a:cs typeface="Times New Roman"/>
              </a:rPr>
              <a:t>семейное</a:t>
            </a:r>
            <a:r>
              <a:rPr sz="3200" spc="-15" dirty="0">
                <a:latin typeface="Times New Roman"/>
                <a:cs typeface="Times New Roman"/>
              </a:rPr>
              <a:t> обучение.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93316" y="399110"/>
            <a:ext cx="635889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spc="-25" dirty="0">
                <a:solidFill>
                  <a:srgbClr val="FF0000"/>
                </a:solidFill>
              </a:rPr>
              <a:t>ФГОС</a:t>
            </a:r>
            <a:r>
              <a:rPr sz="5400" spc="-15" dirty="0">
                <a:solidFill>
                  <a:srgbClr val="FF0000"/>
                </a:solidFill>
              </a:rPr>
              <a:t> обеспечивает</a:t>
            </a:r>
            <a:endParaRPr sz="5400"/>
          </a:p>
        </p:txBody>
      </p:sp>
      <p:sp>
        <p:nvSpPr>
          <p:cNvPr id="3" name="object 3"/>
          <p:cNvSpPr txBox="1"/>
          <p:nvPr/>
        </p:nvSpPr>
        <p:spPr>
          <a:xfrm>
            <a:off x="878839" y="1619833"/>
            <a:ext cx="7462520" cy="3917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1358265" indent="63500">
              <a:lnSpc>
                <a:spcPct val="100000"/>
              </a:lnSpc>
              <a:spcBef>
                <a:spcPts val="105"/>
              </a:spcBef>
            </a:pPr>
            <a:r>
              <a:rPr sz="3200" spc="5" dirty="0">
                <a:latin typeface="Times New Roman"/>
                <a:cs typeface="Times New Roman"/>
              </a:rPr>
              <a:t>преемственность</a:t>
            </a:r>
            <a:r>
              <a:rPr sz="3200" spc="-7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образовательных </a:t>
            </a:r>
            <a:r>
              <a:rPr sz="3200" spc="-78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программ.</a:t>
            </a:r>
            <a:endParaRPr sz="32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3200" spc="-5" dirty="0">
                <a:latin typeface="Times New Roman"/>
                <a:cs typeface="Times New Roman"/>
              </a:rPr>
              <a:t>Предполагается, </a:t>
            </a:r>
            <a:r>
              <a:rPr sz="3200" spc="-10" dirty="0">
                <a:latin typeface="Times New Roman"/>
                <a:cs typeface="Times New Roman"/>
              </a:rPr>
              <a:t>что каждый </a:t>
            </a:r>
            <a:r>
              <a:rPr sz="3200" dirty="0">
                <a:latin typeface="Times New Roman"/>
                <a:cs typeface="Times New Roman"/>
              </a:rPr>
              <a:t>ученик </a:t>
            </a:r>
            <a:r>
              <a:rPr sz="3200" spc="-5" dirty="0">
                <a:latin typeface="Times New Roman"/>
                <a:cs typeface="Times New Roman"/>
              </a:rPr>
              <a:t>на 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предыдущей ступени </a:t>
            </a:r>
            <a:r>
              <a:rPr sz="3200" spc="-15" dirty="0">
                <a:latin typeface="Times New Roman"/>
                <a:cs typeface="Times New Roman"/>
              </a:rPr>
              <a:t>обучения </a:t>
            </a:r>
            <a:r>
              <a:rPr sz="3200" spc="-10" dirty="0">
                <a:latin typeface="Times New Roman"/>
                <a:cs typeface="Times New Roman"/>
              </a:rPr>
              <a:t>получает 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все </a:t>
            </a:r>
            <a:r>
              <a:rPr sz="3200" spc="-5" dirty="0">
                <a:latin typeface="Times New Roman"/>
                <a:cs typeface="Times New Roman"/>
              </a:rPr>
              <a:t>знания, </a:t>
            </a:r>
            <a:r>
              <a:rPr sz="3200" spc="-30" dirty="0">
                <a:latin typeface="Times New Roman"/>
                <a:cs typeface="Times New Roman"/>
              </a:rPr>
              <a:t>необходимые </a:t>
            </a:r>
            <a:r>
              <a:rPr sz="3200" dirty="0">
                <a:latin typeface="Times New Roman"/>
                <a:cs typeface="Times New Roman"/>
              </a:rPr>
              <a:t>для </a:t>
            </a:r>
            <a:r>
              <a:rPr sz="3200" spc="-35" dirty="0">
                <a:latin typeface="Times New Roman"/>
                <a:cs typeface="Times New Roman"/>
              </a:rPr>
              <a:t>перехода </a:t>
            </a:r>
            <a:r>
              <a:rPr sz="3200" spc="-5" dirty="0">
                <a:latin typeface="Times New Roman"/>
                <a:cs typeface="Times New Roman"/>
              </a:rPr>
              <a:t>на 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следующую. </a:t>
            </a:r>
            <a:r>
              <a:rPr sz="3200" spc="-25" dirty="0">
                <a:latin typeface="Times New Roman"/>
                <a:cs typeface="Times New Roman"/>
              </a:rPr>
              <a:t>Иначе </a:t>
            </a:r>
            <a:r>
              <a:rPr sz="3200" spc="-15" dirty="0">
                <a:latin typeface="Times New Roman"/>
                <a:cs typeface="Times New Roman"/>
              </a:rPr>
              <a:t>говоря, </a:t>
            </a:r>
            <a:r>
              <a:rPr sz="3200" spc="-5" dirty="0">
                <a:latin typeface="Times New Roman"/>
                <a:cs typeface="Times New Roman"/>
              </a:rPr>
              <a:t>нельзя </a:t>
            </a:r>
            <a:r>
              <a:rPr sz="3200" dirty="0">
                <a:latin typeface="Times New Roman"/>
                <a:cs typeface="Times New Roman"/>
              </a:rPr>
              <a:t>перейти </a:t>
            </a:r>
            <a:r>
              <a:rPr sz="3200" spc="-78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в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пятый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класс,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не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владея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знаниями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и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ts val="3760"/>
              </a:lnSpc>
            </a:pPr>
            <a:r>
              <a:rPr sz="3200" spc="-5" dirty="0">
                <a:latin typeface="Times New Roman"/>
                <a:cs typeface="Times New Roman"/>
              </a:rPr>
              <a:t>умениями</a:t>
            </a:r>
            <a:r>
              <a:rPr sz="3200" spc="-45" dirty="0">
                <a:latin typeface="Times New Roman"/>
                <a:cs typeface="Times New Roman"/>
              </a:rPr>
              <a:t> </a:t>
            </a:r>
            <a:r>
              <a:rPr sz="3200" spc="-15" dirty="0">
                <a:latin typeface="Times New Roman"/>
                <a:cs typeface="Times New Roman"/>
              </a:rPr>
              <a:t>начальной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spc="-35" dirty="0">
                <a:latin typeface="Times New Roman"/>
                <a:cs typeface="Times New Roman"/>
              </a:rPr>
              <a:t>школы.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62050" y="446354"/>
            <a:ext cx="722566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-20" dirty="0">
                <a:solidFill>
                  <a:srgbClr val="FF0000"/>
                </a:solidFill>
              </a:rPr>
              <a:t>ФГОС</a:t>
            </a:r>
            <a:r>
              <a:rPr sz="4800" spc="-25" dirty="0">
                <a:solidFill>
                  <a:srgbClr val="FF0000"/>
                </a:solidFill>
              </a:rPr>
              <a:t> </a:t>
            </a:r>
            <a:r>
              <a:rPr sz="4800" spc="-15" dirty="0">
                <a:solidFill>
                  <a:srgbClr val="FF0000"/>
                </a:solidFill>
              </a:rPr>
              <a:t>должны</a:t>
            </a:r>
            <a:r>
              <a:rPr sz="4800" spc="-25" dirty="0">
                <a:solidFill>
                  <a:srgbClr val="FF0000"/>
                </a:solidFill>
              </a:rPr>
              <a:t> </a:t>
            </a:r>
            <a:r>
              <a:rPr sz="4800" spc="-60" dirty="0">
                <a:solidFill>
                  <a:srgbClr val="FF0000"/>
                </a:solidFill>
              </a:rPr>
              <a:t>соблюдать</a:t>
            </a:r>
            <a:endParaRPr sz="4800"/>
          </a:p>
        </p:txBody>
      </p:sp>
      <p:sp>
        <p:nvSpPr>
          <p:cNvPr id="3" name="object 3"/>
          <p:cNvSpPr txBox="1"/>
          <p:nvPr/>
        </p:nvSpPr>
        <p:spPr>
          <a:xfrm>
            <a:off x="878839" y="1526489"/>
            <a:ext cx="7510780" cy="4234815"/>
          </a:xfrm>
          <a:prstGeom prst="rect">
            <a:avLst/>
          </a:prstGeom>
        </p:spPr>
        <p:txBody>
          <a:bodyPr vert="horz" wrap="square" lIns="0" tIns="103505" rIns="0" bIns="0" rtlCol="0">
            <a:spAutoFit/>
          </a:bodyPr>
          <a:lstStyle/>
          <a:p>
            <a:pPr marL="12700" marR="5080" indent="1270" algn="just">
              <a:lnSpc>
                <a:spcPct val="80200"/>
              </a:lnSpc>
              <a:spcBef>
                <a:spcPts val="815"/>
              </a:spcBef>
            </a:pPr>
            <a:r>
              <a:rPr sz="3000" spc="-10" dirty="0">
                <a:latin typeface="Times New Roman"/>
                <a:cs typeface="Times New Roman"/>
              </a:rPr>
              <a:t>образовательные </a:t>
            </a:r>
            <a:r>
              <a:rPr sz="3000" dirty="0">
                <a:latin typeface="Times New Roman"/>
                <a:cs typeface="Times New Roman"/>
              </a:rPr>
              <a:t>учреждения </a:t>
            </a:r>
            <a:r>
              <a:rPr sz="3000" spc="-15" dirty="0">
                <a:latin typeface="Times New Roman"/>
                <a:cs typeface="Times New Roman"/>
              </a:rPr>
              <a:t>любого </a:t>
            </a:r>
            <a:r>
              <a:rPr sz="3000" dirty="0">
                <a:latin typeface="Times New Roman"/>
                <a:cs typeface="Times New Roman"/>
              </a:rPr>
              <a:t>уровня, </a:t>
            </a:r>
            <a:r>
              <a:rPr sz="3000" spc="-735" dirty="0">
                <a:latin typeface="Times New Roman"/>
                <a:cs typeface="Times New Roman"/>
              </a:rPr>
              <a:t> </a:t>
            </a:r>
            <a:r>
              <a:rPr sz="3000" spc="-20" dirty="0">
                <a:latin typeface="Times New Roman"/>
                <a:cs typeface="Times New Roman"/>
              </a:rPr>
              <a:t>начиная </a:t>
            </a:r>
            <a:r>
              <a:rPr sz="3000" dirty="0">
                <a:latin typeface="Times New Roman"/>
                <a:cs typeface="Times New Roman"/>
              </a:rPr>
              <a:t>с </a:t>
            </a:r>
            <a:r>
              <a:rPr sz="3000" spc="-30" dirty="0">
                <a:latin typeface="Times New Roman"/>
                <a:cs typeface="Times New Roman"/>
              </a:rPr>
              <a:t>детского </a:t>
            </a:r>
            <a:r>
              <a:rPr sz="3000" spc="5" dirty="0">
                <a:latin typeface="Times New Roman"/>
                <a:cs typeface="Times New Roman"/>
              </a:rPr>
              <a:t>сада </a:t>
            </a:r>
            <a:r>
              <a:rPr sz="3000" dirty="0">
                <a:latin typeface="Times New Roman"/>
                <a:cs typeface="Times New Roman"/>
              </a:rPr>
              <a:t>и </a:t>
            </a:r>
            <a:r>
              <a:rPr sz="3000" spc="-10" dirty="0">
                <a:latin typeface="Times New Roman"/>
                <a:cs typeface="Times New Roman"/>
              </a:rPr>
              <a:t>заканчивая </a:t>
            </a:r>
            <a:r>
              <a:rPr sz="3000" spc="-5" dirty="0">
                <a:latin typeface="Times New Roman"/>
                <a:cs typeface="Times New Roman"/>
              </a:rPr>
              <a:t>курсами </a:t>
            </a:r>
            <a:r>
              <a:rPr sz="3000" spc="-735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повышения</a:t>
            </a:r>
            <a:r>
              <a:rPr sz="3000" spc="-30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квалификации.</a:t>
            </a:r>
            <a:r>
              <a:rPr sz="3000" spc="-15" dirty="0">
                <a:latin typeface="Times New Roman"/>
                <a:cs typeface="Times New Roman"/>
              </a:rPr>
              <a:t> </a:t>
            </a:r>
            <a:r>
              <a:rPr sz="3000" spc="-30" dirty="0">
                <a:latin typeface="Times New Roman"/>
                <a:cs typeface="Times New Roman"/>
              </a:rPr>
              <a:t>Под</a:t>
            </a:r>
            <a:r>
              <a:rPr sz="3000" dirty="0">
                <a:latin typeface="Times New Roman"/>
                <a:cs typeface="Times New Roman"/>
              </a:rPr>
              <a:t> </a:t>
            </a:r>
            <a:r>
              <a:rPr sz="3000" spc="-20" dirty="0">
                <a:latin typeface="Times New Roman"/>
                <a:cs typeface="Times New Roman"/>
              </a:rPr>
              <a:t>эту</a:t>
            </a:r>
            <a:endParaRPr sz="3000">
              <a:latin typeface="Times New Roman"/>
              <a:cs typeface="Times New Roman"/>
            </a:endParaRPr>
          </a:p>
          <a:p>
            <a:pPr marL="12700">
              <a:lnSpc>
                <a:spcPts val="2520"/>
              </a:lnSpc>
            </a:pPr>
            <a:r>
              <a:rPr sz="3000" spc="-25" dirty="0">
                <a:latin typeface="Times New Roman"/>
                <a:cs typeface="Times New Roman"/>
              </a:rPr>
              <a:t>необходимость</a:t>
            </a:r>
            <a:r>
              <a:rPr sz="3000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попадают </a:t>
            </a:r>
            <a:r>
              <a:rPr sz="3000" spc="-5" dirty="0">
                <a:latin typeface="Times New Roman"/>
                <a:cs typeface="Times New Roman"/>
              </a:rPr>
              <a:t>не </a:t>
            </a:r>
            <a:r>
              <a:rPr sz="3000" spc="-45" dirty="0">
                <a:latin typeface="Times New Roman"/>
                <a:cs typeface="Times New Roman"/>
              </a:rPr>
              <a:t>только</a:t>
            </a:r>
            <a:endParaRPr sz="3000">
              <a:latin typeface="Times New Roman"/>
              <a:cs typeface="Times New Roman"/>
            </a:endParaRPr>
          </a:p>
          <a:p>
            <a:pPr marL="12700" marR="193040">
              <a:lnSpc>
                <a:spcPts val="2880"/>
              </a:lnSpc>
              <a:spcBef>
                <a:spcPts val="335"/>
              </a:spcBef>
            </a:pPr>
            <a:r>
              <a:rPr sz="3000" spc="-20" dirty="0">
                <a:latin typeface="Times New Roman"/>
                <a:cs typeface="Times New Roman"/>
              </a:rPr>
              <a:t>государственные, </a:t>
            </a:r>
            <a:r>
              <a:rPr sz="3000" spc="-5" dirty="0">
                <a:latin typeface="Times New Roman"/>
                <a:cs typeface="Times New Roman"/>
              </a:rPr>
              <a:t>но </a:t>
            </a:r>
            <a:r>
              <a:rPr sz="3000" dirty="0">
                <a:latin typeface="Times New Roman"/>
                <a:cs typeface="Times New Roman"/>
              </a:rPr>
              <a:t>и частные учебные </a:t>
            </a:r>
            <a:r>
              <a:rPr sz="3000" spc="5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заведения.</a:t>
            </a:r>
            <a:r>
              <a:rPr sz="3000" spc="-20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Ведь</a:t>
            </a:r>
            <a:r>
              <a:rPr sz="3000" spc="-15" dirty="0">
                <a:latin typeface="Times New Roman"/>
                <a:cs typeface="Times New Roman"/>
              </a:rPr>
              <a:t> </a:t>
            </a:r>
            <a:r>
              <a:rPr sz="3000" spc="5" dirty="0">
                <a:latin typeface="Times New Roman"/>
                <a:cs typeface="Times New Roman"/>
              </a:rPr>
              <a:t>все</a:t>
            </a:r>
            <a:r>
              <a:rPr sz="3000" spc="-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они</a:t>
            </a:r>
            <a:r>
              <a:rPr sz="3000" spc="-25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подчиняются</a:t>
            </a:r>
            <a:r>
              <a:rPr sz="3000" spc="-35" dirty="0">
                <a:latin typeface="Times New Roman"/>
                <a:cs typeface="Times New Roman"/>
              </a:rPr>
              <a:t> </a:t>
            </a:r>
            <a:r>
              <a:rPr sz="3000" spc="-30" dirty="0">
                <a:latin typeface="Times New Roman"/>
                <a:cs typeface="Times New Roman"/>
              </a:rPr>
              <a:t>закону</a:t>
            </a:r>
            <a:endParaRPr sz="3000">
              <a:latin typeface="Times New Roman"/>
              <a:cs typeface="Times New Roman"/>
            </a:endParaRPr>
          </a:p>
          <a:p>
            <a:pPr marL="12700" marR="2166620">
              <a:lnSpc>
                <a:spcPts val="2880"/>
              </a:lnSpc>
            </a:pP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«Об </a:t>
            </a:r>
            <a:r>
              <a:rPr sz="30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образовании </a:t>
            </a:r>
            <a:r>
              <a:rPr sz="3000" b="1" dirty="0">
                <a:solidFill>
                  <a:srgbClr val="FF0000"/>
                </a:solidFill>
                <a:latin typeface="Times New Roman"/>
                <a:cs typeface="Times New Roman"/>
              </a:rPr>
              <a:t>в </a:t>
            </a:r>
            <a:r>
              <a:rPr sz="30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Российской </a:t>
            </a:r>
            <a:r>
              <a:rPr sz="3000" b="1" spc="-7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Федерации».</a:t>
            </a:r>
            <a:endParaRPr sz="3000">
              <a:latin typeface="Times New Roman"/>
              <a:cs typeface="Times New Roman"/>
            </a:endParaRPr>
          </a:p>
          <a:p>
            <a:pPr marL="12700" marR="111125" indent="38100">
              <a:lnSpc>
                <a:spcPct val="80000"/>
              </a:lnSpc>
              <a:spcBef>
                <a:spcPts val="750"/>
              </a:spcBef>
            </a:pPr>
            <a:r>
              <a:rPr sz="3000" spc="-15" dirty="0">
                <a:latin typeface="Times New Roman"/>
                <a:cs typeface="Times New Roman"/>
              </a:rPr>
              <a:t>Актуальный</a:t>
            </a:r>
            <a:r>
              <a:rPr sz="3000" spc="-20" dirty="0">
                <a:latin typeface="Times New Roman"/>
                <a:cs typeface="Times New Roman"/>
              </a:rPr>
              <a:t> текст</a:t>
            </a:r>
            <a:r>
              <a:rPr sz="3000" spc="20" dirty="0">
                <a:latin typeface="Times New Roman"/>
                <a:cs typeface="Times New Roman"/>
              </a:rPr>
              <a:t> </a:t>
            </a:r>
            <a:r>
              <a:rPr sz="3000" spc="-20" dirty="0">
                <a:latin typeface="Times New Roman"/>
                <a:cs typeface="Times New Roman"/>
              </a:rPr>
              <a:t>государственных </a:t>
            </a:r>
            <a:r>
              <a:rPr sz="3000" spc="-15" dirty="0">
                <a:latin typeface="Times New Roman"/>
                <a:cs typeface="Times New Roman"/>
              </a:rPr>
              <a:t> образовательных</a:t>
            </a:r>
            <a:r>
              <a:rPr sz="3000" spc="-20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стандартов</a:t>
            </a:r>
            <a:r>
              <a:rPr sz="3000" spc="15" dirty="0">
                <a:latin typeface="Times New Roman"/>
                <a:cs typeface="Times New Roman"/>
              </a:rPr>
              <a:t> </a:t>
            </a:r>
            <a:r>
              <a:rPr sz="3000" spc="-15" dirty="0">
                <a:latin typeface="Times New Roman"/>
                <a:cs typeface="Times New Roman"/>
              </a:rPr>
              <a:t>можно </a:t>
            </a:r>
            <a:r>
              <a:rPr sz="3000" spc="-20" dirty="0">
                <a:latin typeface="Times New Roman"/>
                <a:cs typeface="Times New Roman"/>
              </a:rPr>
              <a:t>почитать </a:t>
            </a:r>
            <a:r>
              <a:rPr sz="3000" spc="-735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на</a:t>
            </a:r>
            <a:r>
              <a:rPr sz="3000" spc="-10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официальном</a:t>
            </a:r>
            <a:r>
              <a:rPr sz="3000" spc="-20" dirty="0">
                <a:latin typeface="Times New Roman"/>
                <a:cs typeface="Times New Roman"/>
              </a:rPr>
              <a:t> </a:t>
            </a:r>
            <a:r>
              <a:rPr sz="3000" spc="5" dirty="0">
                <a:latin typeface="Times New Roman"/>
                <a:cs typeface="Times New Roman"/>
              </a:rPr>
              <a:t>сайте</a:t>
            </a:r>
            <a:r>
              <a:rPr sz="3000" spc="25" dirty="0"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001F5F"/>
                </a:solidFill>
                <a:latin typeface="Times New Roman"/>
                <a:cs typeface="Times New Roman"/>
              </a:rPr>
              <a:t>fgos.ru.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59</TotalTime>
  <Words>1868</Words>
  <Application>Microsoft Office PowerPoint</Application>
  <PresentationFormat>Экран (4:3)</PresentationFormat>
  <Paragraphs>158</Paragraphs>
  <Slides>40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1" baseType="lpstr">
      <vt:lpstr>Office Theme</vt:lpstr>
      <vt:lpstr>Обновленные ФГОС: к каким изменениям  готовиться школе?</vt:lpstr>
      <vt:lpstr>«Не дай вам Бог жить в  эпоху перемен,</vt:lpstr>
      <vt:lpstr>«Не дай вам бог жить в эпоху перемен»,</vt:lpstr>
      <vt:lpstr>Презентация PowerPoint</vt:lpstr>
      <vt:lpstr>ФГОС</vt:lpstr>
      <vt:lpstr>ФГОС</vt:lpstr>
      <vt:lpstr>Основная задача ФГОС-</vt:lpstr>
      <vt:lpstr>ФГОС обеспечивает</vt:lpstr>
      <vt:lpstr>ФГОС должны соблюдать</vt:lpstr>
      <vt:lpstr>Какие бывают ФГОС</vt:lpstr>
      <vt:lpstr>Три поколения стандартов</vt:lpstr>
      <vt:lpstr>Первое поколение ФГОС</vt:lpstr>
      <vt:lpstr>Второе поколение  образовательных стандартов</vt:lpstr>
      <vt:lpstr>Третье поколение ФГОС</vt:lpstr>
      <vt:lpstr>Внедрение ФГОС НОО и ФГОС  ООО с 01.09.2022 г.</vt:lpstr>
      <vt:lpstr>НОРМАТИВНАЯ БАЗА</vt:lpstr>
      <vt:lpstr>ФГОС третьего поколения</vt:lpstr>
      <vt:lpstr>Новые ФГОС</vt:lpstr>
      <vt:lpstr>Презентация PowerPoint</vt:lpstr>
      <vt:lpstr>Презентация PowerPoint</vt:lpstr>
      <vt:lpstr>Сегодняшние ФГОС содержат общие, размытые формулировки. Главным отличием обновленных</vt:lpstr>
      <vt:lpstr>-повышается прозрачность системы образования; -любой родитель сможет ознакомиться с документом и понимать,  чему именно учат в школе их ребенка, а значит, повышается  вероятность включения в процесс образования родителей;</vt:lpstr>
      <vt:lpstr>Другие грядущие изменения</vt:lpstr>
      <vt:lpstr>Второй иностранный язык /ЕГЭ по иностранному языку</vt:lpstr>
      <vt:lpstr>Презентация PowerPoint</vt:lpstr>
      <vt:lpstr>Презентация PowerPoint</vt:lpstr>
      <vt:lpstr>Основные изменения, внесённые в  проекты современных ФГОС:</vt:lpstr>
      <vt:lpstr>ОСНОВНАЯ ОБРАЗОВАТЕЛЬНАЯ  ПРОГРАММА</vt:lpstr>
      <vt:lpstr>Презентация PowerPoint</vt:lpstr>
      <vt:lpstr>РЕГУЛЯТИВНЫЕ УУД</vt:lpstr>
      <vt:lpstr>ПОЗНАВАТЕЛЬНЫЕ УУД</vt:lpstr>
      <vt:lpstr>КОММУНИКАТИВНЫЕ УУД</vt:lpstr>
      <vt:lpstr>ВАЖНО</vt:lpstr>
      <vt:lpstr>ВАЖНО</vt:lpstr>
      <vt:lpstr>Презентация PowerPoint</vt:lpstr>
      <vt:lpstr>Цели введения ФОП  </vt:lpstr>
      <vt:lpstr>Федеральные учебные планы ФОП всех уровней образования содержат несколько вариантов федеральных учебных планов.  </vt:lpstr>
      <vt:lpstr>Презентация PowerPoint</vt:lpstr>
      <vt:lpstr>Презентация PowerPoint</vt:lpstr>
      <vt:lpstr>Спасибо за 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ПЕДАГОГИЧЕСКИЙ СОВЕТ</dc:title>
  <dc:creator>Natalya</dc:creator>
  <cp:lastModifiedBy>ЛАУРА</cp:lastModifiedBy>
  <cp:revision>7</cp:revision>
  <dcterms:created xsi:type="dcterms:W3CDTF">2023-05-02T09:27:48Z</dcterms:created>
  <dcterms:modified xsi:type="dcterms:W3CDTF">2024-01-30T07:47:59Z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2021-12-17T00:00:00Z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2023-05-02T00:00:00Z</vt:filetime>
  </property>
</Properties>
</file>