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9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66" r:id="rId16"/>
    <p:sldId id="267" r:id="rId17"/>
    <p:sldId id="287" r:id="rId18"/>
    <p:sldId id="269" r:id="rId19"/>
    <p:sldId id="288" r:id="rId20"/>
    <p:sldId id="289" r:id="rId21"/>
    <p:sldId id="273" r:id="rId22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5F497A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2/6/2024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1D8BD707-D9CF-40AE-B4C6-C98DA3205C09}" type="datetimeFigureOut">
              <a:rPr lang="en-US" smtClean="0"/>
              <a:t>2/6/2024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5" r:id="rId1"/>
    <p:sldLayoutId id="2147483976" r:id="rId2"/>
    <p:sldLayoutId id="2147483977" r:id="rId3"/>
    <p:sldLayoutId id="2147483978" r:id="rId4"/>
    <p:sldLayoutId id="2147483979" r:id="rId5"/>
    <p:sldLayoutId id="2147483980" r:id="rId6"/>
    <p:sldLayoutId id="2147483981" r:id="rId7"/>
    <p:sldLayoutId id="2147483982" r:id="rId8"/>
    <p:sldLayoutId id="2147483983" r:id="rId9"/>
    <p:sldLayoutId id="2147483984" r:id="rId10"/>
    <p:sldLayoutId id="2147483985" r:id="rId11"/>
    <p:sldLayoutId id="2147483986" r:id="rId12"/>
    <p:sldLayoutId id="2147483987" r:id="rId13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19200" y="1535906"/>
            <a:ext cx="7543800" cy="185884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indent="11113">
              <a:lnSpc>
                <a:spcPct val="100000"/>
              </a:lnSpc>
              <a:spcBef>
                <a:spcPts val="95"/>
              </a:spcBef>
            </a:pPr>
            <a:r>
              <a:rPr lang="ru-RU" sz="4000" spc="-75" dirty="0" smtClean="0"/>
              <a:t>Правовое и кадровое обеспечение деятельности образовательной организации</a:t>
            </a:r>
            <a:endParaRPr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право на бесплатное пользование образовательными, методическими и</a:t>
            </a:r>
          </a:p>
          <a:p>
            <a:r>
              <a:rPr lang="ru-RU" dirty="0"/>
              <a:t>научными услугами организации, осуществляющей образовательную деятельность, в  порядке, установленном законодательством Российской Федерации или локальными  нормативными актами;</a:t>
            </a:r>
          </a:p>
          <a:p>
            <a:r>
              <a:rPr lang="ru-RU" dirty="0"/>
              <a:t>право на участие в управлении образовательной организацией, в том числе в  коллегиальных органах управления, в порядке, установленном уставом этой</a:t>
            </a:r>
          </a:p>
          <a:p>
            <a:r>
              <a:rPr lang="ru-RU" dirty="0"/>
              <a:t>организации;</a:t>
            </a:r>
          </a:p>
          <a:p>
            <a:r>
              <a:rPr lang="ru-RU" dirty="0"/>
              <a:t>право на участие в обсуждении вопросов, относящихся к деятельности  образовательной организации, в том числе через органы управления и общественные  организации;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4913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200" dirty="0"/>
              <a:t>право на объединение в общественные профессиональные организации в формах  и в порядке, которые установлены законодательством Российской Федерации;</a:t>
            </a:r>
          </a:p>
          <a:p>
            <a:pPr algn="just"/>
            <a:r>
              <a:rPr lang="ru-RU" sz="2200" dirty="0"/>
              <a:t>право на обращение в комиссию по урегулированию споров между участниками  образовательных отношений;</a:t>
            </a:r>
          </a:p>
          <a:p>
            <a:pPr algn="just"/>
            <a:r>
              <a:rPr lang="ru-RU" sz="2200" dirty="0"/>
              <a:t>право на защиту профессиональной чести и достоинства, на справедливое и  объективное расследование нарушения норм профессиональной этики педагогических  работников.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5375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95400"/>
          </a:xfrm>
        </p:spPr>
        <p:txBody>
          <a:bodyPr/>
          <a:lstStyle/>
          <a:p>
            <a:r>
              <a:rPr lang="ru-RU" sz="2800" dirty="0" smtClean="0"/>
              <a:t>Трудовые </a:t>
            </a:r>
            <a:r>
              <a:rPr lang="ru-RU" sz="2800" dirty="0"/>
              <a:t>права и социальные гарантии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право на сокращенную продолжительность рабочего времени;</a:t>
            </a:r>
          </a:p>
          <a:p>
            <a:r>
              <a:rPr lang="ru-RU" dirty="0"/>
              <a:t>право на дополнительное профессиональное образование по профилю  педагогической деятельности не реже чем один раз в три года;</a:t>
            </a:r>
          </a:p>
          <a:p>
            <a:r>
              <a:rPr lang="ru-RU" dirty="0"/>
              <a:t>право на ежегодный основной удлиненный оплачиваемый отпуск,</a:t>
            </a:r>
          </a:p>
          <a:p>
            <a:r>
              <a:rPr lang="ru-RU" dirty="0"/>
              <a:t>продолжительность которого определяется Правительством Российской Федерации;</a:t>
            </a:r>
          </a:p>
          <a:p>
            <a:r>
              <a:rPr lang="ru-RU" dirty="0"/>
              <a:t>право на длительный отпуск сроком до одного года не реже чем через каждые</a:t>
            </a:r>
          </a:p>
          <a:p>
            <a:r>
              <a:rPr lang="ru-RU" dirty="0"/>
              <a:t>десять лет непрерывной педагогической работы;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76926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право на досрочное назначение трудовой пенсии по старости в порядке,  установленном законодательством Российской Федерации;</a:t>
            </a:r>
          </a:p>
          <a:p>
            <a:r>
              <a:rPr lang="ru-RU" dirty="0"/>
              <a:t>право на предоставление педагогическим работникам, состоящим на учете в  качестве нуждающихся в жилых помещениях, вне очереди жилых помещений по  договорам социального найма, право на предоставление жилых помещений</a:t>
            </a:r>
          </a:p>
          <a:p>
            <a:r>
              <a:rPr lang="ru-RU" dirty="0"/>
              <a:t>специализированного жилищного фонда;</a:t>
            </a:r>
          </a:p>
          <a:p>
            <a:r>
              <a:rPr lang="ru-RU" dirty="0"/>
              <a:t>иные трудовые права, меры социальной поддержки, установленные федеральными  законами и законодательными актами субъектов Российской Федерации.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226450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8288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/>
              <a:t>Приказ </a:t>
            </a:r>
            <a:r>
              <a:rPr lang="ru-RU" sz="1600" dirty="0" err="1"/>
              <a:t>Минобрнауки</a:t>
            </a:r>
            <a:r>
              <a:rPr lang="ru-RU" sz="1600" dirty="0"/>
              <a:t> от 22.12.2014г. № 1601</a:t>
            </a:r>
            <a:br>
              <a:rPr lang="ru-RU" sz="1600" dirty="0"/>
            </a:br>
            <a:r>
              <a:rPr lang="ru-RU" sz="1600" dirty="0"/>
              <a:t>«О продолжительности рабочего времени (нормах часов педагогической  работы за ставку заработной платы) педагогических работников и о  порядке определения учебной нагрузки педагогических работников,  оговариваемой в трудовом договоре»</a:t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pc="-10" dirty="0">
                <a:latin typeface="Times New Roman"/>
                <a:cs typeface="Times New Roman"/>
              </a:rPr>
              <a:t>Продолжительность</a:t>
            </a:r>
            <a:r>
              <a:rPr lang="ru-RU" spc="10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рабочего</a:t>
            </a:r>
            <a:r>
              <a:rPr lang="ru-RU" spc="1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времени </a:t>
            </a:r>
            <a:endParaRPr lang="ru-RU" spc="-10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ru-RU" spc="-535" dirty="0" smtClean="0"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36</a:t>
            </a:r>
            <a:r>
              <a:rPr lang="ru-RU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часов</a:t>
            </a:r>
            <a:r>
              <a:rPr lang="ru-RU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в </a:t>
            </a:r>
            <a:r>
              <a:rPr lang="ru-RU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неделю</a:t>
            </a:r>
            <a:r>
              <a:rPr lang="ru-RU" spc="-1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:</a:t>
            </a:r>
          </a:p>
          <a:p>
            <a:pPr marL="0" indent="0" algn="just">
              <a:lnSpc>
                <a:spcPts val="1850"/>
              </a:lnSpc>
              <a:buNone/>
              <a:tabLst>
                <a:tab pos="3067050" algn="l"/>
                <a:tab pos="5095875" algn="l"/>
                <a:tab pos="6825615" algn="l"/>
              </a:tabLst>
            </a:pPr>
            <a:r>
              <a:rPr lang="ru-RU" spc="-15" dirty="0">
                <a:latin typeface="Times New Roman"/>
                <a:cs typeface="Times New Roman"/>
              </a:rPr>
              <a:t>педагоги-психологи,	</a:t>
            </a:r>
            <a:r>
              <a:rPr lang="ru-RU" spc="-5" dirty="0">
                <a:latin typeface="Times New Roman"/>
                <a:cs typeface="Times New Roman"/>
              </a:rPr>
              <a:t>социальные	</a:t>
            </a:r>
            <a:r>
              <a:rPr lang="ru-RU" spc="-15" dirty="0" smtClean="0">
                <a:latin typeface="Times New Roman"/>
                <a:cs typeface="Times New Roman"/>
              </a:rPr>
              <a:t>педагоги, педагоги-</a:t>
            </a:r>
            <a:endParaRPr lang="ru-RU" dirty="0">
              <a:latin typeface="Times New Roman"/>
              <a:cs typeface="Times New Roman"/>
            </a:endParaRPr>
          </a:p>
          <a:p>
            <a:pPr marL="0" marR="5080" indent="0" algn="just">
              <a:lnSpc>
                <a:spcPct val="80000"/>
              </a:lnSpc>
              <a:spcBef>
                <a:spcPts val="265"/>
              </a:spcBef>
              <a:buNone/>
            </a:pPr>
            <a:r>
              <a:rPr lang="ru-RU" spc="-10" dirty="0">
                <a:latin typeface="Times New Roman"/>
                <a:cs typeface="Times New Roman"/>
              </a:rPr>
              <a:t>организаторы,</a:t>
            </a:r>
            <a:r>
              <a:rPr lang="ru-RU" spc="-5" dirty="0">
                <a:latin typeface="Times New Roman"/>
                <a:cs typeface="Times New Roman"/>
              </a:rPr>
              <a:t> мастера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производственного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обучения,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педагоги- 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библиотекари,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методисты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и</a:t>
            </a:r>
            <a:r>
              <a:rPr lang="ru-RU" dirty="0">
                <a:latin typeface="Times New Roman"/>
                <a:cs typeface="Times New Roman"/>
              </a:rPr>
              <a:t> старшие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методисты,</a:t>
            </a:r>
            <a:r>
              <a:rPr lang="ru-RU" spc="-5" dirty="0">
                <a:latin typeface="Times New Roman"/>
                <a:cs typeface="Times New Roman"/>
              </a:rPr>
              <a:t> </a:t>
            </a:r>
            <a:r>
              <a:rPr lang="ru-RU" spc="-25" dirty="0">
                <a:latin typeface="Times New Roman"/>
                <a:cs typeface="Times New Roman"/>
              </a:rPr>
              <a:t>руководители 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физического</a:t>
            </a:r>
            <a:r>
              <a:rPr lang="ru-RU" spc="52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воспитания,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преподавателям-организаторам</a:t>
            </a:r>
            <a:r>
              <a:rPr lang="ru-RU" spc="525" dirty="0">
                <a:latin typeface="Times New Roman"/>
                <a:cs typeface="Times New Roman"/>
              </a:rPr>
              <a:t> </a:t>
            </a:r>
            <a:r>
              <a:rPr lang="ru-RU" spc="10" dirty="0">
                <a:latin typeface="Times New Roman"/>
                <a:cs typeface="Times New Roman"/>
              </a:rPr>
              <a:t>основ </a:t>
            </a:r>
            <a:r>
              <a:rPr lang="ru-RU" spc="-53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безопасности</a:t>
            </a:r>
            <a:r>
              <a:rPr lang="ru-RU" spc="10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жизнедеятельности</a:t>
            </a:r>
            <a:r>
              <a:rPr lang="ru-RU" spc="50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и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др.</a:t>
            </a:r>
          </a:p>
          <a:p>
            <a:pPr marL="0" indent="0">
              <a:buNone/>
            </a:pPr>
            <a:r>
              <a:rPr lang="ru-RU" spc="-5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18 часов в неделю:</a:t>
            </a:r>
          </a:p>
          <a:p>
            <a:pPr marL="0" indent="0">
              <a:buNone/>
            </a:pPr>
            <a:r>
              <a:rPr lang="ru-RU" spc="-5" dirty="0" smtClean="0">
                <a:latin typeface="Times New Roman"/>
                <a:cs typeface="Times New Roman"/>
              </a:rPr>
              <a:t>учителя</a:t>
            </a:r>
            <a:r>
              <a:rPr lang="ru-RU" spc="-5" dirty="0">
                <a:latin typeface="Times New Roman"/>
                <a:cs typeface="Times New Roman"/>
              </a:rPr>
              <a:t>,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педагоги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дополнительного</a:t>
            </a:r>
            <a:r>
              <a:rPr lang="ru-RU" spc="20" dirty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образования</a:t>
            </a:r>
          </a:p>
          <a:p>
            <a:pPr marL="0" indent="0">
              <a:buNone/>
            </a:pPr>
            <a:r>
              <a:rPr lang="ru-RU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20</a:t>
            </a:r>
            <a:r>
              <a:rPr lang="ru-RU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часов</a:t>
            </a:r>
            <a:r>
              <a:rPr lang="ru-RU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lang="ru-RU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неделю</a:t>
            </a:r>
            <a:r>
              <a:rPr lang="ru-RU" spc="-1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pc="-10" dirty="0">
                <a:latin typeface="Times New Roman"/>
                <a:cs typeface="Times New Roman"/>
              </a:rPr>
              <a:t>учителям-дефектологам,</a:t>
            </a:r>
            <a:r>
              <a:rPr lang="ru-RU" spc="40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учителям-логопедам</a:t>
            </a:r>
            <a:endParaRPr lang="ru-RU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24</a:t>
            </a:r>
            <a:r>
              <a:rPr lang="ru-RU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часа</a:t>
            </a:r>
            <a:r>
              <a:rPr lang="ru-RU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lang="ru-RU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неделю</a:t>
            </a:r>
            <a:r>
              <a:rPr lang="ru-RU" spc="-10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:</a:t>
            </a:r>
          </a:p>
          <a:p>
            <a:pPr marL="0" indent="0" algn="just">
              <a:buNone/>
            </a:pPr>
            <a:r>
              <a:rPr lang="ru-RU" spc="-5" dirty="0">
                <a:latin typeface="Times New Roman"/>
                <a:cs typeface="Times New Roman"/>
              </a:rPr>
              <a:t>музыкальным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руководителям,</a:t>
            </a:r>
            <a:r>
              <a:rPr lang="ru-RU" dirty="0">
                <a:latin typeface="Times New Roman"/>
                <a:cs typeface="Times New Roman"/>
              </a:rPr>
              <a:t> </a:t>
            </a:r>
            <a:r>
              <a:rPr lang="ru-RU" spc="-15" dirty="0" smtClean="0">
                <a:latin typeface="Times New Roman"/>
                <a:cs typeface="Times New Roman"/>
              </a:rPr>
              <a:t>концертмейстерам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720</a:t>
            </a:r>
            <a:r>
              <a:rPr lang="ru-RU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часов </a:t>
            </a:r>
            <a:r>
              <a:rPr lang="ru-RU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lang="ru-RU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pc="-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год</a:t>
            </a:r>
            <a:r>
              <a:rPr lang="ru-RU" spc="-35" dirty="0" smtClean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:</a:t>
            </a:r>
          </a:p>
          <a:p>
            <a:pPr marL="0" indent="0" algn="just">
              <a:buNone/>
            </a:pPr>
            <a:r>
              <a:rPr lang="ru-RU" spc="-15" dirty="0" smtClean="0">
                <a:latin typeface="Times New Roman"/>
                <a:cs typeface="Times New Roman"/>
              </a:rPr>
              <a:t>преподаватели</a:t>
            </a:r>
          </a:p>
          <a:p>
            <a:pPr marL="297815" marR="177800" indent="0" algn="ctr">
              <a:lnSpc>
                <a:spcPct val="100000"/>
              </a:lnSpc>
              <a:spcBef>
                <a:spcPts val="1070"/>
              </a:spcBef>
              <a:buNone/>
            </a:pPr>
            <a:r>
              <a:rPr lang="ru-RU" spc="-10" dirty="0">
                <a:latin typeface="Times New Roman"/>
                <a:cs typeface="Times New Roman"/>
              </a:rPr>
              <a:t>Нормы часов педагогической </a:t>
            </a:r>
            <a:r>
              <a:rPr lang="ru-RU" spc="-15" dirty="0">
                <a:latin typeface="Times New Roman"/>
                <a:cs typeface="Times New Roman"/>
              </a:rPr>
              <a:t>работы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за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ставку</a:t>
            </a:r>
            <a:r>
              <a:rPr lang="ru-RU" spc="5" dirty="0">
                <a:latin typeface="Times New Roman"/>
                <a:cs typeface="Times New Roman"/>
              </a:rPr>
              <a:t> </a:t>
            </a:r>
            <a:r>
              <a:rPr lang="ru-RU" spc="-10" dirty="0">
                <a:latin typeface="Times New Roman"/>
                <a:cs typeface="Times New Roman"/>
              </a:rPr>
              <a:t>заработной</a:t>
            </a:r>
            <a:r>
              <a:rPr lang="ru-RU" spc="35" dirty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платы </a:t>
            </a:r>
            <a:r>
              <a:rPr lang="ru-RU" spc="-10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педагогических</a:t>
            </a:r>
            <a:r>
              <a:rPr lang="ru-RU" spc="-15" dirty="0">
                <a:latin typeface="Times New Roman"/>
                <a:cs typeface="Times New Roman"/>
              </a:rPr>
              <a:t> </a:t>
            </a:r>
            <a:r>
              <a:rPr lang="ru-RU" spc="-20" dirty="0">
                <a:latin typeface="Times New Roman"/>
                <a:cs typeface="Times New Roman"/>
              </a:rPr>
              <a:t>работников</a:t>
            </a:r>
            <a:r>
              <a:rPr lang="ru-RU" spc="45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устанавливаются</a:t>
            </a:r>
            <a:r>
              <a:rPr lang="ru-RU" spc="-20" dirty="0">
                <a:latin typeface="Times New Roman"/>
                <a:cs typeface="Times New Roman"/>
              </a:rPr>
              <a:t> </a:t>
            </a:r>
            <a:r>
              <a:rPr lang="ru-RU" dirty="0">
                <a:latin typeface="Times New Roman"/>
                <a:cs typeface="Times New Roman"/>
              </a:rPr>
              <a:t>в</a:t>
            </a:r>
            <a:r>
              <a:rPr lang="ru-RU" spc="-5" dirty="0">
                <a:latin typeface="Times New Roman"/>
                <a:cs typeface="Times New Roman"/>
              </a:rPr>
              <a:t> астрономических</a:t>
            </a:r>
            <a:r>
              <a:rPr lang="ru-RU" spc="15" dirty="0">
                <a:latin typeface="Times New Roman"/>
                <a:cs typeface="Times New Roman"/>
              </a:rPr>
              <a:t> </a:t>
            </a:r>
            <a:r>
              <a:rPr lang="ru-RU" spc="5" dirty="0" smtClean="0">
                <a:latin typeface="Times New Roman"/>
                <a:cs typeface="Times New Roman"/>
              </a:rPr>
              <a:t>часах, </a:t>
            </a:r>
            <a:r>
              <a:rPr lang="ru-RU" spc="-15" dirty="0" smtClean="0">
                <a:latin typeface="Times New Roman"/>
                <a:cs typeface="Times New Roman"/>
              </a:rPr>
              <a:t>включая</a:t>
            </a:r>
            <a:r>
              <a:rPr lang="ru-RU" spc="-5" dirty="0" smtClean="0">
                <a:latin typeface="Times New Roman"/>
                <a:cs typeface="Times New Roman"/>
              </a:rPr>
              <a:t> </a:t>
            </a:r>
            <a:r>
              <a:rPr lang="ru-RU" spc="-15" dirty="0">
                <a:latin typeface="Times New Roman"/>
                <a:cs typeface="Times New Roman"/>
              </a:rPr>
              <a:t>короткие</a:t>
            </a:r>
            <a:r>
              <a:rPr lang="ru-RU" spc="30" dirty="0">
                <a:latin typeface="Times New Roman"/>
                <a:cs typeface="Times New Roman"/>
              </a:rPr>
              <a:t> </a:t>
            </a:r>
            <a:r>
              <a:rPr lang="ru-RU" spc="-5" dirty="0">
                <a:latin typeface="Times New Roman"/>
                <a:cs typeface="Times New Roman"/>
              </a:rPr>
              <a:t>перерывы (перемены)</a:t>
            </a:r>
            <a:endParaRPr lang="ru-RU" dirty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ru-RU" dirty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ru-RU" dirty="0">
              <a:latin typeface="Times New Roman"/>
              <a:cs typeface="Times New Roman"/>
            </a:endParaRPr>
          </a:p>
          <a:p>
            <a:pPr marL="0" indent="0" algn="just">
              <a:buNone/>
            </a:pPr>
            <a:endParaRPr lang="ru-RU" dirty="0">
              <a:latin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spc="-10" dirty="0" smtClean="0">
              <a:solidFill>
                <a:srgbClr val="C00000"/>
              </a:solidFill>
              <a:uFill>
                <a:solidFill>
                  <a:srgbClr val="C00000"/>
                </a:solidFill>
              </a:uFill>
              <a:latin typeface="Times New Roman"/>
              <a:cs typeface="Times New Roman"/>
            </a:endParaRPr>
          </a:p>
          <a:p>
            <a:pPr marL="0" indent="0" algn="just">
              <a:lnSpc>
                <a:spcPct val="100000"/>
              </a:lnSpc>
              <a:buNone/>
            </a:pPr>
            <a:endParaRPr lang="ru-RU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dirty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pc="-5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spc="-5" dirty="0">
              <a:solidFill>
                <a:srgbClr val="C00000"/>
              </a:solidFill>
              <a:uFill>
                <a:solidFill>
                  <a:srgbClr val="C00000"/>
                </a:solidFill>
              </a:uFill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04244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9416" y="182702"/>
            <a:ext cx="7533640" cy="1178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" algn="ctr">
              <a:lnSpc>
                <a:spcPts val="1945"/>
              </a:lnSpc>
              <a:spcBef>
                <a:spcPts val="100"/>
              </a:spcBef>
            </a:pPr>
            <a:r>
              <a:rPr sz="1800" spc="-10" dirty="0">
                <a:solidFill>
                  <a:srgbClr val="6F2F9F"/>
                </a:solidFill>
              </a:rPr>
              <a:t>Приказ</a:t>
            </a:r>
            <a:r>
              <a:rPr sz="1800" spc="15" dirty="0">
                <a:solidFill>
                  <a:srgbClr val="6F2F9F"/>
                </a:solidFill>
              </a:rPr>
              <a:t> </a:t>
            </a:r>
            <a:r>
              <a:rPr sz="1800" spc="-15" dirty="0">
                <a:solidFill>
                  <a:srgbClr val="6F2F9F"/>
                </a:solidFill>
              </a:rPr>
              <a:t>Минобрнауки</a:t>
            </a:r>
            <a:r>
              <a:rPr sz="1800" spc="15" dirty="0">
                <a:solidFill>
                  <a:srgbClr val="6F2F9F"/>
                </a:solidFill>
              </a:rPr>
              <a:t> </a:t>
            </a:r>
            <a:r>
              <a:rPr sz="1800" spc="-15" dirty="0">
                <a:solidFill>
                  <a:srgbClr val="6F2F9F"/>
                </a:solidFill>
              </a:rPr>
              <a:t>от</a:t>
            </a:r>
            <a:r>
              <a:rPr sz="1800" spc="-10" dirty="0">
                <a:solidFill>
                  <a:srgbClr val="6F2F9F"/>
                </a:solidFill>
              </a:rPr>
              <a:t> </a:t>
            </a:r>
            <a:r>
              <a:rPr sz="1800" spc="-20" dirty="0">
                <a:solidFill>
                  <a:srgbClr val="6F2F9F"/>
                </a:solidFill>
              </a:rPr>
              <a:t>22.12.2014г.</a:t>
            </a:r>
            <a:r>
              <a:rPr sz="1800" spc="-10" dirty="0">
                <a:solidFill>
                  <a:srgbClr val="6F2F9F"/>
                </a:solidFill>
              </a:rPr>
              <a:t> </a:t>
            </a:r>
            <a:r>
              <a:rPr sz="1800" dirty="0">
                <a:solidFill>
                  <a:srgbClr val="6F2F9F"/>
                </a:solidFill>
              </a:rPr>
              <a:t>№</a:t>
            </a:r>
            <a:r>
              <a:rPr sz="1800" spc="5" dirty="0">
                <a:solidFill>
                  <a:srgbClr val="6F2F9F"/>
                </a:solidFill>
              </a:rPr>
              <a:t> </a:t>
            </a:r>
            <a:r>
              <a:rPr sz="1800" dirty="0">
                <a:solidFill>
                  <a:srgbClr val="6F2F9F"/>
                </a:solidFill>
              </a:rPr>
              <a:t>1601</a:t>
            </a:r>
            <a:endParaRPr sz="1800"/>
          </a:p>
          <a:p>
            <a:pPr marL="12700" marR="5080" algn="ctr">
              <a:lnSpc>
                <a:spcPct val="80000"/>
              </a:lnSpc>
              <a:spcBef>
                <a:spcPts val="219"/>
              </a:spcBef>
            </a:pPr>
            <a:r>
              <a:rPr sz="1800" dirty="0">
                <a:solidFill>
                  <a:srgbClr val="6F2F9F"/>
                </a:solidFill>
              </a:rPr>
              <a:t>«О </a:t>
            </a:r>
            <a:r>
              <a:rPr sz="1800" spc="-10" dirty="0">
                <a:solidFill>
                  <a:srgbClr val="6F2F9F"/>
                </a:solidFill>
              </a:rPr>
              <a:t>продолжительности</a:t>
            </a:r>
            <a:r>
              <a:rPr sz="1800" spc="45" dirty="0">
                <a:solidFill>
                  <a:srgbClr val="6F2F9F"/>
                </a:solidFill>
              </a:rPr>
              <a:t> </a:t>
            </a:r>
            <a:r>
              <a:rPr sz="1800" spc="-20" dirty="0">
                <a:solidFill>
                  <a:srgbClr val="6F2F9F"/>
                </a:solidFill>
              </a:rPr>
              <a:t>рабочего</a:t>
            </a:r>
            <a:r>
              <a:rPr sz="1800" spc="-5" dirty="0">
                <a:solidFill>
                  <a:srgbClr val="6F2F9F"/>
                </a:solidFill>
              </a:rPr>
              <a:t> времени</a:t>
            </a:r>
            <a:r>
              <a:rPr sz="1800" spc="5" dirty="0">
                <a:solidFill>
                  <a:srgbClr val="6F2F9F"/>
                </a:solidFill>
              </a:rPr>
              <a:t> </a:t>
            </a:r>
            <a:r>
              <a:rPr sz="1800" spc="-10" dirty="0">
                <a:solidFill>
                  <a:srgbClr val="6F2F9F"/>
                </a:solidFill>
              </a:rPr>
              <a:t>(нормах</a:t>
            </a:r>
            <a:r>
              <a:rPr sz="1800" spc="5" dirty="0">
                <a:solidFill>
                  <a:srgbClr val="6F2F9F"/>
                </a:solidFill>
              </a:rPr>
              <a:t> </a:t>
            </a:r>
            <a:r>
              <a:rPr sz="1800" spc="-10" dirty="0">
                <a:solidFill>
                  <a:srgbClr val="6F2F9F"/>
                </a:solidFill>
              </a:rPr>
              <a:t>часов педагогической </a:t>
            </a:r>
            <a:r>
              <a:rPr sz="1800" spc="-434" dirty="0">
                <a:solidFill>
                  <a:srgbClr val="6F2F9F"/>
                </a:solidFill>
              </a:rPr>
              <a:t> </a:t>
            </a:r>
            <a:r>
              <a:rPr sz="1800" spc="-15" dirty="0">
                <a:solidFill>
                  <a:srgbClr val="6F2F9F"/>
                </a:solidFill>
              </a:rPr>
              <a:t>работы</a:t>
            </a:r>
            <a:r>
              <a:rPr sz="1800" spc="15" dirty="0">
                <a:solidFill>
                  <a:srgbClr val="6F2F9F"/>
                </a:solidFill>
              </a:rPr>
              <a:t> </a:t>
            </a:r>
            <a:r>
              <a:rPr sz="1800" dirty="0">
                <a:solidFill>
                  <a:srgbClr val="6F2F9F"/>
                </a:solidFill>
              </a:rPr>
              <a:t>за</a:t>
            </a:r>
            <a:r>
              <a:rPr sz="1800" spc="-10" dirty="0">
                <a:solidFill>
                  <a:srgbClr val="6F2F9F"/>
                </a:solidFill>
              </a:rPr>
              <a:t> </a:t>
            </a:r>
            <a:r>
              <a:rPr sz="1800" spc="-5" dirty="0">
                <a:solidFill>
                  <a:srgbClr val="6F2F9F"/>
                </a:solidFill>
              </a:rPr>
              <a:t>ставку</a:t>
            </a:r>
            <a:r>
              <a:rPr sz="1800" spc="10" dirty="0">
                <a:solidFill>
                  <a:srgbClr val="6F2F9F"/>
                </a:solidFill>
              </a:rPr>
              <a:t> </a:t>
            </a:r>
            <a:r>
              <a:rPr sz="1800" spc="-10" dirty="0">
                <a:solidFill>
                  <a:srgbClr val="6F2F9F"/>
                </a:solidFill>
              </a:rPr>
              <a:t>заработной</a:t>
            </a:r>
            <a:r>
              <a:rPr sz="1800" spc="15" dirty="0">
                <a:solidFill>
                  <a:srgbClr val="6F2F9F"/>
                </a:solidFill>
              </a:rPr>
              <a:t> </a:t>
            </a:r>
            <a:r>
              <a:rPr sz="1800" spc="-15" dirty="0">
                <a:solidFill>
                  <a:srgbClr val="6F2F9F"/>
                </a:solidFill>
              </a:rPr>
              <a:t>платы)</a:t>
            </a:r>
            <a:r>
              <a:rPr sz="1800" spc="15" dirty="0">
                <a:solidFill>
                  <a:srgbClr val="6F2F9F"/>
                </a:solidFill>
              </a:rPr>
              <a:t> </a:t>
            </a:r>
            <a:r>
              <a:rPr sz="1800" spc="-5" dirty="0">
                <a:solidFill>
                  <a:srgbClr val="6F2F9F"/>
                </a:solidFill>
              </a:rPr>
              <a:t>педагогических</a:t>
            </a:r>
            <a:r>
              <a:rPr sz="1800" dirty="0">
                <a:solidFill>
                  <a:srgbClr val="6F2F9F"/>
                </a:solidFill>
              </a:rPr>
              <a:t> </a:t>
            </a:r>
            <a:r>
              <a:rPr sz="1800" spc="-20" dirty="0">
                <a:solidFill>
                  <a:srgbClr val="6F2F9F"/>
                </a:solidFill>
              </a:rPr>
              <a:t>работников</a:t>
            </a:r>
            <a:r>
              <a:rPr sz="1800" spc="25" dirty="0">
                <a:solidFill>
                  <a:srgbClr val="6F2F9F"/>
                </a:solidFill>
              </a:rPr>
              <a:t> </a:t>
            </a:r>
            <a:r>
              <a:rPr sz="1800" dirty="0">
                <a:solidFill>
                  <a:srgbClr val="6F2F9F"/>
                </a:solidFill>
              </a:rPr>
              <a:t>и о </a:t>
            </a:r>
            <a:r>
              <a:rPr sz="1800" spc="5" dirty="0">
                <a:solidFill>
                  <a:srgbClr val="6F2F9F"/>
                </a:solidFill>
              </a:rPr>
              <a:t> </a:t>
            </a:r>
            <a:r>
              <a:rPr sz="1800" spc="-15" dirty="0">
                <a:solidFill>
                  <a:srgbClr val="6F2F9F"/>
                </a:solidFill>
              </a:rPr>
              <a:t>порядке</a:t>
            </a:r>
            <a:r>
              <a:rPr sz="1800" spc="20" dirty="0">
                <a:solidFill>
                  <a:srgbClr val="6F2F9F"/>
                </a:solidFill>
              </a:rPr>
              <a:t> </a:t>
            </a:r>
            <a:r>
              <a:rPr sz="1800" spc="-5" dirty="0">
                <a:solidFill>
                  <a:srgbClr val="6F2F9F"/>
                </a:solidFill>
              </a:rPr>
              <a:t>определения</a:t>
            </a:r>
            <a:r>
              <a:rPr sz="1800" spc="10" dirty="0">
                <a:solidFill>
                  <a:srgbClr val="6F2F9F"/>
                </a:solidFill>
              </a:rPr>
              <a:t> </a:t>
            </a:r>
            <a:r>
              <a:rPr sz="1800" dirty="0">
                <a:solidFill>
                  <a:srgbClr val="6F2F9F"/>
                </a:solidFill>
              </a:rPr>
              <a:t>учебной</a:t>
            </a:r>
            <a:r>
              <a:rPr sz="1800" spc="-25" dirty="0">
                <a:solidFill>
                  <a:srgbClr val="6F2F9F"/>
                </a:solidFill>
              </a:rPr>
              <a:t> </a:t>
            </a:r>
            <a:r>
              <a:rPr sz="1800" spc="-10" dirty="0">
                <a:solidFill>
                  <a:srgbClr val="6F2F9F"/>
                </a:solidFill>
              </a:rPr>
              <a:t>нагрузки</a:t>
            </a:r>
            <a:r>
              <a:rPr sz="1800" spc="10" dirty="0">
                <a:solidFill>
                  <a:srgbClr val="6F2F9F"/>
                </a:solidFill>
              </a:rPr>
              <a:t> </a:t>
            </a:r>
            <a:r>
              <a:rPr sz="1800" spc="-5" dirty="0">
                <a:solidFill>
                  <a:srgbClr val="6F2F9F"/>
                </a:solidFill>
              </a:rPr>
              <a:t>педагогических</a:t>
            </a:r>
            <a:r>
              <a:rPr sz="1800" spc="-15" dirty="0">
                <a:solidFill>
                  <a:srgbClr val="6F2F9F"/>
                </a:solidFill>
              </a:rPr>
              <a:t> </a:t>
            </a:r>
            <a:r>
              <a:rPr sz="1800" spc="-20" dirty="0">
                <a:solidFill>
                  <a:srgbClr val="6F2F9F"/>
                </a:solidFill>
              </a:rPr>
              <a:t>работников, </a:t>
            </a:r>
            <a:r>
              <a:rPr sz="1800" spc="-15" dirty="0">
                <a:solidFill>
                  <a:srgbClr val="6F2F9F"/>
                </a:solidFill>
              </a:rPr>
              <a:t> оговариваемой</a:t>
            </a:r>
            <a:r>
              <a:rPr sz="1800" spc="5" dirty="0">
                <a:solidFill>
                  <a:srgbClr val="6F2F9F"/>
                </a:solidFill>
              </a:rPr>
              <a:t> </a:t>
            </a:r>
            <a:r>
              <a:rPr sz="1800" dirty="0">
                <a:solidFill>
                  <a:srgbClr val="6F2F9F"/>
                </a:solidFill>
              </a:rPr>
              <a:t>в </a:t>
            </a:r>
            <a:r>
              <a:rPr sz="1800" spc="-30" dirty="0">
                <a:solidFill>
                  <a:srgbClr val="6F2F9F"/>
                </a:solidFill>
              </a:rPr>
              <a:t>трудовом</a:t>
            </a:r>
            <a:r>
              <a:rPr sz="1800" spc="-5" dirty="0">
                <a:solidFill>
                  <a:srgbClr val="6F2F9F"/>
                </a:solidFill>
              </a:rPr>
              <a:t> </a:t>
            </a:r>
            <a:r>
              <a:rPr sz="1800" spc="-15" dirty="0">
                <a:solidFill>
                  <a:srgbClr val="6F2F9F"/>
                </a:solidFill>
              </a:rPr>
              <a:t>договоре»</a:t>
            </a:r>
            <a:endParaRPr sz="1800"/>
          </a:p>
        </p:txBody>
      </p:sp>
      <p:sp>
        <p:nvSpPr>
          <p:cNvPr id="3" name="object 3"/>
          <p:cNvSpPr txBox="1"/>
          <p:nvPr/>
        </p:nvSpPr>
        <p:spPr>
          <a:xfrm>
            <a:off x="330200" y="1439621"/>
            <a:ext cx="8374380" cy="52787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9695" algn="ctr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Times New Roman"/>
                <a:cs typeface="Times New Roman"/>
              </a:rPr>
              <a:t>ПОРЯДОК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ОПРЕДЕЛЕНИЯ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УЧЕБНОЙ</a:t>
            </a:r>
            <a:r>
              <a:rPr sz="1600" b="1" spc="35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НАГРУЗКИ</a:t>
            </a:r>
            <a:r>
              <a:rPr sz="1600" b="1" spc="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ПЕДАГОГИЧЕСКИХ</a:t>
            </a:r>
            <a:endParaRPr sz="1600">
              <a:latin typeface="Times New Roman"/>
              <a:cs typeface="Times New Roman"/>
            </a:endParaRPr>
          </a:p>
          <a:p>
            <a:pPr marL="97155" algn="ctr">
              <a:lnSpc>
                <a:spcPct val="100000"/>
              </a:lnSpc>
              <a:spcBef>
                <a:spcPts val="5"/>
              </a:spcBef>
            </a:pPr>
            <a:r>
              <a:rPr sz="1600" b="1" spc="-35" dirty="0">
                <a:latin typeface="Times New Roman"/>
                <a:cs typeface="Times New Roman"/>
              </a:rPr>
              <a:t>РАБОТНИКОВ,</a:t>
            </a:r>
            <a:r>
              <a:rPr sz="1600" b="1" spc="65" dirty="0">
                <a:latin typeface="Times New Roman"/>
                <a:cs typeface="Times New Roman"/>
              </a:rPr>
              <a:t> </a:t>
            </a:r>
            <a:r>
              <a:rPr sz="1600" b="1" spc="-25" dirty="0">
                <a:latin typeface="Times New Roman"/>
                <a:cs typeface="Times New Roman"/>
              </a:rPr>
              <a:t>ОГОВАРИВАЕМОЙ</a:t>
            </a:r>
            <a:r>
              <a:rPr sz="1600" b="1" spc="40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В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spc="-30" dirty="0">
                <a:latin typeface="Times New Roman"/>
                <a:cs typeface="Times New Roman"/>
              </a:rPr>
              <a:t>ТРУДОВОМ</a:t>
            </a:r>
            <a:r>
              <a:rPr sz="1600" b="1" spc="10" dirty="0">
                <a:latin typeface="Times New Roman"/>
                <a:cs typeface="Times New Roman"/>
              </a:rPr>
              <a:t> </a:t>
            </a:r>
            <a:r>
              <a:rPr sz="1600" b="1" spc="-15" dirty="0">
                <a:latin typeface="Times New Roman"/>
                <a:cs typeface="Times New Roman"/>
              </a:rPr>
              <a:t>ДОГОВОРЕ</a:t>
            </a: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700">
              <a:latin typeface="Times New Roman"/>
              <a:cs typeface="Times New Roman"/>
            </a:endParaRPr>
          </a:p>
          <a:p>
            <a:pPr marL="286385" indent="-286385">
              <a:lnSpc>
                <a:spcPct val="100000"/>
              </a:lnSpc>
              <a:spcBef>
                <a:spcPts val="1000"/>
              </a:spcBef>
              <a:buFont typeface="Wingdings"/>
              <a:buChar char=""/>
              <a:tabLst>
                <a:tab pos="286385" algn="l"/>
                <a:tab pos="299720" algn="l"/>
                <a:tab pos="1019175" algn="l"/>
                <a:tab pos="1961514" algn="l"/>
                <a:tab pos="2966085" algn="l"/>
                <a:tab pos="4631690" algn="l"/>
                <a:tab pos="5935345" algn="l"/>
                <a:tab pos="7491095" algn="l"/>
              </a:tabLst>
            </a:pPr>
            <a:r>
              <a:rPr sz="1800" b="1" i="1" spc="-20" dirty="0">
                <a:latin typeface="Times New Roman"/>
                <a:cs typeface="Times New Roman"/>
              </a:rPr>
              <a:t>объем	</a:t>
            </a:r>
            <a:r>
              <a:rPr sz="1800" b="1" i="1" spc="-5" dirty="0">
                <a:latin typeface="Times New Roman"/>
                <a:cs typeface="Times New Roman"/>
              </a:rPr>
              <a:t>учебной	</a:t>
            </a:r>
            <a:r>
              <a:rPr sz="1800" b="1" i="1" spc="-10" dirty="0">
                <a:latin typeface="Times New Roman"/>
                <a:cs typeface="Times New Roman"/>
              </a:rPr>
              <a:t>нагрузки	</a:t>
            </a:r>
            <a:r>
              <a:rPr sz="1800" spc="-5" dirty="0">
                <a:latin typeface="Times New Roman"/>
                <a:cs typeface="Times New Roman"/>
              </a:rPr>
              <a:t>педагогических	</a:t>
            </a:r>
            <a:r>
              <a:rPr sz="1800" spc="-15" dirty="0">
                <a:latin typeface="Times New Roman"/>
                <a:cs typeface="Times New Roman"/>
              </a:rPr>
              <a:t>работников,	</a:t>
            </a:r>
            <a:r>
              <a:rPr sz="1800" spc="-5" dirty="0">
                <a:latin typeface="Times New Roman"/>
                <a:cs typeface="Times New Roman"/>
              </a:rPr>
              <a:t>выполняющих	</a:t>
            </a:r>
            <a:r>
              <a:rPr sz="1800" dirty="0">
                <a:latin typeface="Times New Roman"/>
                <a:cs typeface="Times New Roman"/>
              </a:rPr>
              <a:t>учебную</a:t>
            </a:r>
            <a:endParaRPr sz="1800">
              <a:latin typeface="Times New Roman"/>
              <a:cs typeface="Times New Roman"/>
            </a:endParaRPr>
          </a:p>
          <a:p>
            <a:pPr marL="28575" algn="ctr">
              <a:lnSpc>
                <a:spcPct val="100000"/>
              </a:lnSpc>
            </a:pPr>
            <a:r>
              <a:rPr sz="1800" spc="-10" dirty="0">
                <a:latin typeface="Times New Roman"/>
                <a:cs typeface="Times New Roman"/>
              </a:rPr>
              <a:t>(преподавательскую)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30" dirty="0">
                <a:latin typeface="Times New Roman"/>
                <a:cs typeface="Times New Roman"/>
              </a:rPr>
              <a:t>работу,</a:t>
            </a:r>
            <a:r>
              <a:rPr sz="1800" spc="-35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определяется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ежегодно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на</a:t>
            </a:r>
            <a:r>
              <a:rPr sz="1800" b="1" i="1" spc="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начало</a:t>
            </a:r>
            <a:r>
              <a:rPr sz="1800" b="1" i="1" spc="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учебного</a:t>
            </a:r>
            <a:r>
              <a:rPr sz="1800" b="1" i="1" spc="10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года</a:t>
            </a:r>
            <a:r>
              <a:rPr sz="1800" spc="-10" dirty="0">
                <a:latin typeface="Times New Roman"/>
                <a:cs typeface="Times New Roman"/>
              </a:rPr>
              <a:t>;</a:t>
            </a:r>
            <a:endParaRPr sz="1800">
              <a:latin typeface="Times New Roman"/>
              <a:cs typeface="Times New Roman"/>
            </a:endParaRPr>
          </a:p>
          <a:p>
            <a:pPr marL="299085" marR="6350" indent="-287020" algn="just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720" algn="l"/>
              </a:tabLst>
            </a:pPr>
            <a:r>
              <a:rPr sz="1800" spc="-15" dirty="0">
                <a:latin typeface="Times New Roman"/>
                <a:cs typeface="Times New Roman"/>
              </a:rPr>
              <a:t>объем </a:t>
            </a:r>
            <a:r>
              <a:rPr sz="1800" dirty="0">
                <a:latin typeface="Times New Roman"/>
                <a:cs typeface="Times New Roman"/>
              </a:rPr>
              <a:t>учебной </a:t>
            </a:r>
            <a:r>
              <a:rPr sz="1800" spc="-5" dirty="0">
                <a:latin typeface="Times New Roman"/>
                <a:cs typeface="Times New Roman"/>
              </a:rPr>
              <a:t>нагрузки </a:t>
            </a:r>
            <a:r>
              <a:rPr sz="1800" spc="-10" dirty="0">
                <a:latin typeface="Times New Roman"/>
                <a:cs typeface="Times New Roman"/>
              </a:rPr>
              <a:t>педагогических </a:t>
            </a:r>
            <a:r>
              <a:rPr sz="1800" spc="-15" dirty="0">
                <a:latin typeface="Times New Roman"/>
                <a:cs typeface="Times New Roman"/>
              </a:rPr>
              <a:t>работников, </a:t>
            </a:r>
            <a:r>
              <a:rPr sz="1800" spc="-5" dirty="0">
                <a:latin typeface="Times New Roman"/>
                <a:cs typeface="Times New Roman"/>
              </a:rPr>
              <a:t>установленный на </a:t>
            </a:r>
            <a:r>
              <a:rPr sz="1800" spc="-15" dirty="0">
                <a:latin typeface="Times New Roman"/>
                <a:cs typeface="Times New Roman"/>
              </a:rPr>
              <a:t>начало </a:t>
            </a:r>
            <a:r>
              <a:rPr sz="1800" spc="-10" dirty="0">
                <a:latin typeface="Times New Roman"/>
                <a:cs typeface="Times New Roman"/>
              </a:rPr>
              <a:t> учебного </a:t>
            </a:r>
            <a:r>
              <a:rPr sz="1800" spc="-30" dirty="0">
                <a:latin typeface="Times New Roman"/>
                <a:cs typeface="Times New Roman"/>
              </a:rPr>
              <a:t>года </a:t>
            </a:r>
            <a:r>
              <a:rPr sz="1800" dirty="0">
                <a:latin typeface="Times New Roman"/>
                <a:cs typeface="Times New Roman"/>
              </a:rPr>
              <a:t>, </a:t>
            </a:r>
            <a:r>
              <a:rPr sz="1800" spc="-5" dirty="0">
                <a:latin typeface="Times New Roman"/>
                <a:cs typeface="Times New Roman"/>
              </a:rPr>
              <a:t>не </a:t>
            </a:r>
            <a:r>
              <a:rPr sz="1800" spc="-20" dirty="0">
                <a:latin typeface="Times New Roman"/>
                <a:cs typeface="Times New Roman"/>
              </a:rPr>
              <a:t>может </a:t>
            </a:r>
            <a:r>
              <a:rPr sz="1800" spc="-5" dirty="0">
                <a:latin typeface="Times New Roman"/>
                <a:cs typeface="Times New Roman"/>
              </a:rPr>
              <a:t>быть изменен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10" dirty="0">
                <a:latin typeface="Times New Roman"/>
                <a:cs typeface="Times New Roman"/>
              </a:rPr>
              <a:t>текущем учебном </a:t>
            </a:r>
            <a:r>
              <a:rPr sz="1800" spc="-35" dirty="0">
                <a:latin typeface="Times New Roman"/>
                <a:cs typeface="Times New Roman"/>
              </a:rPr>
              <a:t>году </a:t>
            </a:r>
            <a:r>
              <a:rPr sz="1800" spc="5" dirty="0">
                <a:latin typeface="Times New Roman"/>
                <a:cs typeface="Times New Roman"/>
              </a:rPr>
              <a:t>(есть </a:t>
            </a:r>
            <a:r>
              <a:rPr sz="1800" spc="-15" dirty="0">
                <a:latin typeface="Times New Roman"/>
                <a:cs typeface="Times New Roman"/>
              </a:rPr>
              <a:t>исключения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 правила);</a:t>
            </a:r>
            <a:endParaRPr sz="1800">
              <a:latin typeface="Times New Roman"/>
              <a:cs typeface="Times New Roman"/>
            </a:endParaRPr>
          </a:p>
          <a:p>
            <a:pPr marL="299085" marR="6350" indent="-287020" algn="just">
              <a:lnSpc>
                <a:spcPct val="100000"/>
              </a:lnSpc>
              <a:buFont typeface="Wingdings"/>
              <a:buChar char=""/>
              <a:tabLst>
                <a:tab pos="299720" algn="l"/>
              </a:tabLst>
            </a:pPr>
            <a:r>
              <a:rPr sz="1800" b="1" i="1" spc="-10" dirty="0">
                <a:latin typeface="Times New Roman"/>
                <a:cs typeface="Times New Roman"/>
              </a:rPr>
              <a:t>временное</a:t>
            </a:r>
            <a:r>
              <a:rPr sz="1800" b="1" i="1" spc="-5" dirty="0">
                <a:latin typeface="Times New Roman"/>
                <a:cs typeface="Times New Roman"/>
              </a:rPr>
              <a:t> или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постоянное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изменение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(увеличение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или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снижение)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b="1" i="1" spc="-20" dirty="0">
                <a:latin typeface="Times New Roman"/>
                <a:cs typeface="Times New Roman"/>
              </a:rPr>
              <a:t>объема 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b="1" i="1" spc="-5" dirty="0">
                <a:latin typeface="Times New Roman"/>
                <a:cs typeface="Times New Roman"/>
              </a:rPr>
              <a:t>учебной </a:t>
            </a:r>
            <a:r>
              <a:rPr sz="1800" b="1" i="1" spc="-10" dirty="0">
                <a:latin typeface="Times New Roman"/>
                <a:cs typeface="Times New Roman"/>
              </a:rPr>
              <a:t>нагрузки </a:t>
            </a:r>
            <a:r>
              <a:rPr sz="1800" spc="-5" dirty="0">
                <a:latin typeface="Times New Roman"/>
                <a:cs typeface="Times New Roman"/>
              </a:rPr>
              <a:t>педагогических </a:t>
            </a:r>
            <a:r>
              <a:rPr sz="1800" spc="-15" dirty="0">
                <a:latin typeface="Times New Roman"/>
                <a:cs typeface="Times New Roman"/>
              </a:rPr>
              <a:t>работников </a:t>
            </a:r>
            <a:r>
              <a:rPr sz="1800" spc="-5" dirty="0">
                <a:latin typeface="Times New Roman"/>
                <a:cs typeface="Times New Roman"/>
              </a:rPr>
              <a:t>по сравнению </a:t>
            </a:r>
            <a:r>
              <a:rPr sz="1800" dirty="0">
                <a:latin typeface="Times New Roman"/>
                <a:cs typeface="Times New Roman"/>
              </a:rPr>
              <a:t>с </a:t>
            </a:r>
            <a:r>
              <a:rPr sz="1800" spc="-5" dirty="0">
                <a:latin typeface="Times New Roman"/>
                <a:cs typeface="Times New Roman"/>
              </a:rPr>
              <a:t>учебной </a:t>
            </a:r>
            <a:r>
              <a:rPr sz="1800" spc="-15" dirty="0">
                <a:latin typeface="Times New Roman"/>
                <a:cs typeface="Times New Roman"/>
              </a:rPr>
              <a:t>нагрузкой, 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оговоренной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25" dirty="0">
                <a:latin typeface="Times New Roman"/>
                <a:cs typeface="Times New Roman"/>
              </a:rPr>
              <a:t>трудовом </a:t>
            </a:r>
            <a:r>
              <a:rPr sz="1800" spc="-10" dirty="0">
                <a:latin typeface="Times New Roman"/>
                <a:cs typeface="Times New Roman"/>
              </a:rPr>
              <a:t>договоре, </a:t>
            </a:r>
            <a:r>
              <a:rPr sz="1800" b="1" i="1" spc="-10" dirty="0">
                <a:latin typeface="Times New Roman"/>
                <a:cs typeface="Times New Roman"/>
              </a:rPr>
              <a:t>допускается </a:t>
            </a:r>
            <a:r>
              <a:rPr sz="1800" b="1" i="1" spc="-25" dirty="0">
                <a:latin typeface="Times New Roman"/>
                <a:cs typeface="Times New Roman"/>
              </a:rPr>
              <a:t>только </a:t>
            </a:r>
            <a:r>
              <a:rPr sz="1800" b="1" i="1" spc="-5" dirty="0">
                <a:latin typeface="Times New Roman"/>
                <a:cs typeface="Times New Roman"/>
              </a:rPr>
              <a:t>по </a:t>
            </a:r>
            <a:r>
              <a:rPr sz="1800" b="1" i="1" spc="-15" dirty="0">
                <a:latin typeface="Times New Roman"/>
                <a:cs typeface="Times New Roman"/>
              </a:rPr>
              <a:t>соглашению </a:t>
            </a:r>
            <a:r>
              <a:rPr sz="1800" b="1" i="1" spc="-5" dirty="0">
                <a:latin typeface="Times New Roman"/>
                <a:cs typeface="Times New Roman"/>
              </a:rPr>
              <a:t>сторон </a:t>
            </a:r>
            <a:r>
              <a:rPr sz="1800" b="1" i="1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трудового</a:t>
            </a:r>
            <a:r>
              <a:rPr sz="1800" spc="-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договора, заключаемого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письменной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форме;</a:t>
            </a:r>
            <a:endParaRPr sz="1800">
              <a:latin typeface="Times New Roman"/>
              <a:cs typeface="Times New Roman"/>
            </a:endParaRPr>
          </a:p>
          <a:p>
            <a:pPr marL="299085" marR="6350" indent="-287020" algn="just">
              <a:lnSpc>
                <a:spcPct val="100000"/>
              </a:lnSpc>
              <a:buFont typeface="Wingdings"/>
              <a:buChar char=""/>
              <a:tabLst>
                <a:tab pos="299720" algn="l"/>
              </a:tabLst>
            </a:pPr>
            <a:r>
              <a:rPr sz="1800" b="1" i="1" dirty="0">
                <a:latin typeface="Times New Roman"/>
                <a:cs typeface="Times New Roman"/>
              </a:rPr>
              <a:t>об </a:t>
            </a:r>
            <a:r>
              <a:rPr sz="1800" b="1" i="1" spc="-10" dirty="0">
                <a:latin typeface="Times New Roman"/>
                <a:cs typeface="Times New Roman"/>
              </a:rPr>
              <a:t>изменениях </a:t>
            </a:r>
            <a:r>
              <a:rPr sz="1800" b="1" i="1" spc="-20" dirty="0">
                <a:latin typeface="Times New Roman"/>
                <a:cs typeface="Times New Roman"/>
              </a:rPr>
              <a:t>объема </a:t>
            </a:r>
            <a:r>
              <a:rPr sz="1800" b="1" i="1" spc="-5" dirty="0">
                <a:latin typeface="Times New Roman"/>
                <a:cs typeface="Times New Roman"/>
              </a:rPr>
              <a:t>учебной </a:t>
            </a:r>
            <a:r>
              <a:rPr sz="1800" b="1" i="1" spc="-10" dirty="0">
                <a:latin typeface="Times New Roman"/>
                <a:cs typeface="Times New Roman"/>
              </a:rPr>
              <a:t>нагрузки </a:t>
            </a:r>
            <a:r>
              <a:rPr sz="1800" spc="-5" dirty="0">
                <a:latin typeface="Times New Roman"/>
                <a:cs typeface="Times New Roman"/>
              </a:rPr>
              <a:t>(увеличение или снижение), </a:t>
            </a:r>
            <a:r>
              <a:rPr sz="1800" dirty="0">
                <a:latin typeface="Times New Roman"/>
                <a:cs typeface="Times New Roman"/>
              </a:rPr>
              <a:t>а </a:t>
            </a:r>
            <a:r>
              <a:rPr sz="1800" spc="-5" dirty="0">
                <a:latin typeface="Times New Roman"/>
                <a:cs typeface="Times New Roman"/>
              </a:rPr>
              <a:t>также </a:t>
            </a:r>
            <a:r>
              <a:rPr sz="1800" dirty="0">
                <a:latin typeface="Times New Roman"/>
                <a:cs typeface="Times New Roman"/>
              </a:rPr>
              <a:t>о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причинах,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вызвавших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необходимость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таких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изменений,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работодатель</a:t>
            </a:r>
            <a:r>
              <a:rPr sz="1800" spc="-10" dirty="0">
                <a:latin typeface="Times New Roman"/>
                <a:cs typeface="Times New Roman"/>
              </a:rPr>
              <a:t> обязан 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b="1" i="1" spc="-20" dirty="0">
                <a:latin typeface="Times New Roman"/>
                <a:cs typeface="Times New Roman"/>
              </a:rPr>
              <a:t>уведомить </a:t>
            </a:r>
            <a:r>
              <a:rPr sz="1800" b="1" i="1" spc="-10" dirty="0">
                <a:latin typeface="Times New Roman"/>
                <a:cs typeface="Times New Roman"/>
              </a:rPr>
              <a:t>педагогических работников </a:t>
            </a:r>
            <a:r>
              <a:rPr sz="1800" b="1" i="1" dirty="0">
                <a:latin typeface="Times New Roman"/>
                <a:cs typeface="Times New Roman"/>
              </a:rPr>
              <a:t>в </a:t>
            </a:r>
            <a:r>
              <a:rPr sz="1800" b="1" i="1" spc="-5" dirty="0">
                <a:latin typeface="Times New Roman"/>
                <a:cs typeface="Times New Roman"/>
              </a:rPr>
              <a:t>письменной </a:t>
            </a:r>
            <a:r>
              <a:rPr sz="1800" b="1" i="1" spc="-20" dirty="0">
                <a:latin typeface="Times New Roman"/>
                <a:cs typeface="Times New Roman"/>
              </a:rPr>
              <a:t>форме </a:t>
            </a:r>
            <a:r>
              <a:rPr sz="1800" b="1" i="1" spc="-5" dirty="0">
                <a:latin typeface="Times New Roman"/>
                <a:cs typeface="Times New Roman"/>
              </a:rPr>
              <a:t>не </a:t>
            </a:r>
            <a:r>
              <a:rPr sz="1800" b="1" i="1" spc="-10" dirty="0">
                <a:latin typeface="Times New Roman"/>
                <a:cs typeface="Times New Roman"/>
              </a:rPr>
              <a:t>позднее, </a:t>
            </a:r>
            <a:r>
              <a:rPr sz="1800" b="1" i="1" spc="-15" dirty="0">
                <a:latin typeface="Times New Roman"/>
                <a:cs typeface="Times New Roman"/>
              </a:rPr>
              <a:t>чем </a:t>
            </a:r>
            <a:r>
              <a:rPr sz="1800" b="1" i="1" spc="-10" dirty="0">
                <a:latin typeface="Times New Roman"/>
                <a:cs typeface="Times New Roman"/>
              </a:rPr>
              <a:t>за 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два </a:t>
            </a:r>
            <a:r>
              <a:rPr sz="1800" b="1" i="1" spc="-5" dirty="0">
                <a:latin typeface="Times New Roman"/>
                <a:cs typeface="Times New Roman"/>
              </a:rPr>
              <a:t>месяца</a:t>
            </a:r>
            <a:r>
              <a:rPr sz="1800" b="1" i="1" spc="-1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до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осуществления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предполагаемых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изменений;</a:t>
            </a:r>
            <a:endParaRPr sz="1800">
              <a:latin typeface="Times New Roman"/>
              <a:cs typeface="Times New Roman"/>
            </a:endParaRPr>
          </a:p>
          <a:p>
            <a:pPr marL="299085" marR="5715" indent="-287020" algn="just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720" algn="l"/>
              </a:tabLst>
            </a:pPr>
            <a:r>
              <a:rPr sz="1800" b="1" i="1" spc="-5" dirty="0">
                <a:latin typeface="Times New Roman"/>
                <a:cs typeface="Times New Roman"/>
              </a:rPr>
              <a:t>учебная </a:t>
            </a:r>
            <a:r>
              <a:rPr sz="1800" b="1" i="1" spc="-15" dirty="0">
                <a:latin typeface="Times New Roman"/>
                <a:cs typeface="Times New Roman"/>
              </a:rPr>
              <a:t>нагрузка, </a:t>
            </a:r>
            <a:r>
              <a:rPr sz="1800" b="1" i="1" spc="-10" dirty="0">
                <a:latin typeface="Times New Roman"/>
                <a:cs typeface="Times New Roman"/>
              </a:rPr>
              <a:t>выполненная </a:t>
            </a:r>
            <a:r>
              <a:rPr sz="1800" b="1" i="1" dirty="0">
                <a:latin typeface="Times New Roman"/>
                <a:cs typeface="Times New Roman"/>
              </a:rPr>
              <a:t>в </a:t>
            </a:r>
            <a:r>
              <a:rPr sz="1800" b="1" i="1" spc="-15" dirty="0">
                <a:latin typeface="Times New Roman"/>
                <a:cs typeface="Times New Roman"/>
              </a:rPr>
              <a:t>порядке </a:t>
            </a:r>
            <a:r>
              <a:rPr sz="1800" b="1" i="1" spc="-5" dirty="0">
                <a:latin typeface="Times New Roman"/>
                <a:cs typeface="Times New Roman"/>
              </a:rPr>
              <a:t>замещения </a:t>
            </a:r>
            <a:r>
              <a:rPr sz="1800" spc="-5" dirty="0">
                <a:latin typeface="Times New Roman"/>
                <a:cs typeface="Times New Roman"/>
              </a:rPr>
              <a:t>временно </a:t>
            </a:r>
            <a:r>
              <a:rPr sz="1800" spc="-10" dirty="0">
                <a:latin typeface="Times New Roman"/>
                <a:cs typeface="Times New Roman"/>
              </a:rPr>
              <a:t>отсутствующих </a:t>
            </a:r>
            <a:r>
              <a:rPr sz="1800" spc="-5" dirty="0">
                <a:latin typeface="Times New Roman"/>
                <a:cs typeface="Times New Roman"/>
              </a:rPr>
              <a:t> по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болезни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другим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причинам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учителей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преподавателей,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b="1" i="1" spc="-10" dirty="0">
                <a:latin typeface="Times New Roman"/>
                <a:cs typeface="Times New Roman"/>
              </a:rPr>
              <a:t>оплачивается </a:t>
            </a:r>
            <a:r>
              <a:rPr sz="1800" b="1" i="1" spc="-5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дополнительно.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5291" y="359791"/>
            <a:ext cx="784542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solidFill>
                  <a:srgbClr val="6F2F9F"/>
                </a:solidFill>
                <a:latin typeface="Times New Roman"/>
                <a:cs typeface="Times New Roman"/>
              </a:rPr>
              <a:t>ПОСТАНОВЛЕНИЕ</a:t>
            </a:r>
            <a:r>
              <a:rPr sz="1600" b="1" spc="5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600" b="1" spc="-35" dirty="0">
                <a:solidFill>
                  <a:srgbClr val="6F2F9F"/>
                </a:solidFill>
                <a:latin typeface="Times New Roman"/>
                <a:cs typeface="Times New Roman"/>
              </a:rPr>
              <a:t>ПРАВИТЕЛЬСТВА</a:t>
            </a:r>
            <a:r>
              <a:rPr sz="16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600" b="1" spc="-15" dirty="0">
                <a:solidFill>
                  <a:srgbClr val="6F2F9F"/>
                </a:solidFill>
                <a:latin typeface="Times New Roman"/>
                <a:cs typeface="Times New Roman"/>
              </a:rPr>
              <a:t>РОССИЙСКОЙ</a:t>
            </a:r>
            <a:r>
              <a:rPr sz="1600" b="1" spc="7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600" b="1" spc="-30" dirty="0">
                <a:solidFill>
                  <a:srgbClr val="6F2F9F"/>
                </a:solidFill>
                <a:latin typeface="Times New Roman"/>
                <a:cs typeface="Times New Roman"/>
              </a:rPr>
              <a:t>ФЕДЕРАЦИИ</a:t>
            </a:r>
            <a:endParaRPr sz="1600">
              <a:latin typeface="Times New Roman"/>
              <a:cs typeface="Times New Roman"/>
            </a:endParaRPr>
          </a:p>
          <a:p>
            <a:pPr marL="52705" algn="ctr">
              <a:lnSpc>
                <a:spcPct val="100000"/>
              </a:lnSpc>
            </a:pPr>
            <a:r>
              <a:rPr sz="1600" b="1" spc="-15" dirty="0">
                <a:solidFill>
                  <a:srgbClr val="6F2F9F"/>
                </a:solidFill>
                <a:latin typeface="Times New Roman"/>
                <a:cs typeface="Times New Roman"/>
              </a:rPr>
              <a:t>от </a:t>
            </a:r>
            <a:r>
              <a:rPr sz="1600" b="1" dirty="0">
                <a:solidFill>
                  <a:srgbClr val="6F2F9F"/>
                </a:solidFill>
                <a:latin typeface="Times New Roman"/>
                <a:cs typeface="Times New Roman"/>
              </a:rPr>
              <a:t>14</a:t>
            </a:r>
            <a:r>
              <a:rPr sz="16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мая</a:t>
            </a:r>
            <a:r>
              <a:rPr sz="1600" b="1" spc="-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6F2F9F"/>
                </a:solidFill>
                <a:latin typeface="Times New Roman"/>
                <a:cs typeface="Times New Roman"/>
              </a:rPr>
              <a:t>2015</a:t>
            </a:r>
            <a:r>
              <a:rPr sz="1600" b="1" spc="-2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600" b="1" spc="-95" dirty="0">
                <a:solidFill>
                  <a:srgbClr val="6F2F9F"/>
                </a:solidFill>
                <a:latin typeface="Times New Roman"/>
                <a:cs typeface="Times New Roman"/>
              </a:rPr>
              <a:t>г.</a:t>
            </a:r>
            <a:r>
              <a:rPr sz="16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N</a:t>
            </a:r>
            <a:r>
              <a:rPr sz="1600" b="1" spc="-1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6F2F9F"/>
                </a:solidFill>
                <a:latin typeface="Times New Roman"/>
                <a:cs typeface="Times New Roman"/>
              </a:rPr>
              <a:t>466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6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«О</a:t>
            </a:r>
            <a:r>
              <a:rPr sz="1600" b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600" b="1" spc="-20" dirty="0">
                <a:solidFill>
                  <a:srgbClr val="6F2F9F"/>
                </a:solidFill>
                <a:latin typeface="Times New Roman"/>
                <a:cs typeface="Times New Roman"/>
              </a:rPr>
              <a:t>ЕЖЕГОДНЫХ</a:t>
            </a:r>
            <a:r>
              <a:rPr sz="1600" b="1" spc="1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6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ОСНОВНЫХ</a:t>
            </a:r>
            <a:r>
              <a:rPr sz="1600" b="1" spc="5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600" b="1" spc="-25" dirty="0">
                <a:solidFill>
                  <a:srgbClr val="6F2F9F"/>
                </a:solidFill>
                <a:latin typeface="Times New Roman"/>
                <a:cs typeface="Times New Roman"/>
              </a:rPr>
              <a:t>УДЛИНЕННЫХ</a:t>
            </a:r>
            <a:r>
              <a:rPr sz="1600" b="1" spc="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600" b="1" spc="-35" dirty="0">
                <a:solidFill>
                  <a:srgbClr val="6F2F9F"/>
                </a:solidFill>
                <a:latin typeface="Times New Roman"/>
                <a:cs typeface="Times New Roman"/>
              </a:rPr>
              <a:t>ОПЛАЧИВАЕМЫХ</a:t>
            </a:r>
            <a:r>
              <a:rPr sz="1600" b="1" spc="5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ОТПУСКАХ»</a:t>
            </a:r>
            <a:endParaRPr sz="16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59151" y="1210055"/>
            <a:ext cx="4498848" cy="106375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14401" y="2439415"/>
            <a:ext cx="8841740" cy="1770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18335" marR="1983739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Приказ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Министерства</a:t>
            </a:r>
            <a:r>
              <a:rPr sz="1800" b="1" spc="2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образования</a:t>
            </a:r>
            <a:r>
              <a:rPr sz="1800" b="1" spc="2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и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6F2F9F"/>
                </a:solidFill>
                <a:latin typeface="Times New Roman"/>
                <a:cs typeface="Times New Roman"/>
              </a:rPr>
              <a:t>науки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35" dirty="0">
                <a:solidFill>
                  <a:srgbClr val="6F2F9F"/>
                </a:solidFill>
                <a:latin typeface="Times New Roman"/>
                <a:cs typeface="Times New Roman"/>
              </a:rPr>
              <a:t>РФ </a:t>
            </a:r>
            <a:r>
              <a:rPr sz="1800" b="1" spc="-4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6F2F9F"/>
                </a:solidFill>
                <a:latin typeface="Times New Roman"/>
                <a:cs typeface="Times New Roman"/>
              </a:rPr>
              <a:t>от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 31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мая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2016</a:t>
            </a:r>
            <a:r>
              <a:rPr sz="1800" b="1" spc="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5" dirty="0">
                <a:solidFill>
                  <a:srgbClr val="6F2F9F"/>
                </a:solidFill>
                <a:latin typeface="Times New Roman"/>
                <a:cs typeface="Times New Roman"/>
              </a:rPr>
              <a:t>г.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N</a:t>
            </a:r>
            <a:r>
              <a:rPr sz="1800" b="1" spc="-1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644</a:t>
            </a:r>
            <a:endParaRPr sz="1800">
              <a:latin typeface="Times New Roman"/>
              <a:cs typeface="Times New Roman"/>
            </a:endParaRPr>
          </a:p>
          <a:p>
            <a:pPr marR="61594" algn="ctr">
              <a:lnSpc>
                <a:spcPct val="100000"/>
              </a:lnSpc>
            </a:pP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«Об</a:t>
            </a:r>
            <a:r>
              <a:rPr sz="1800" b="1" spc="-1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утверждении</a:t>
            </a:r>
            <a:r>
              <a:rPr sz="1800" b="1" spc="2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Порядка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предоставления</a:t>
            </a:r>
            <a:r>
              <a:rPr sz="1800" b="1" spc="2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педагогическим </a:t>
            </a:r>
            <a:r>
              <a:rPr sz="1800" b="1" spc="-15" dirty="0">
                <a:solidFill>
                  <a:srgbClr val="6F2F9F"/>
                </a:solidFill>
                <a:latin typeface="Times New Roman"/>
                <a:cs typeface="Times New Roman"/>
              </a:rPr>
              <a:t>работникам</a:t>
            </a:r>
            <a:endParaRPr sz="1800">
              <a:latin typeface="Times New Roman"/>
              <a:cs typeface="Times New Roman"/>
            </a:endParaRPr>
          </a:p>
          <a:p>
            <a:pPr marL="1081405" marR="1146810" algn="ctr">
              <a:lnSpc>
                <a:spcPct val="100000"/>
              </a:lnSpc>
            </a:pP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организаций,</a:t>
            </a:r>
            <a:r>
              <a:rPr sz="1800" b="1" spc="4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осуществляющих</a:t>
            </a:r>
            <a:r>
              <a:rPr sz="1800" b="1" spc="4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образовательную</a:t>
            </a:r>
            <a:r>
              <a:rPr sz="1800" b="1" spc="1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деятельность, </a:t>
            </a:r>
            <a:r>
              <a:rPr sz="1800" b="1" spc="-434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6F2F9F"/>
                </a:solidFill>
                <a:latin typeface="Times New Roman"/>
                <a:cs typeface="Times New Roman"/>
              </a:rPr>
              <a:t>длительного</a:t>
            </a:r>
            <a:r>
              <a:rPr sz="1800" b="1" spc="10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6F2F9F"/>
                </a:solidFill>
                <a:latin typeface="Times New Roman"/>
                <a:cs typeface="Times New Roman"/>
              </a:rPr>
              <a:t>отпуска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6F2F9F"/>
                </a:solidFill>
                <a:latin typeface="Times New Roman"/>
                <a:cs typeface="Times New Roman"/>
              </a:rPr>
              <a:t>сроком</a:t>
            </a:r>
            <a:r>
              <a:rPr sz="1800" b="1" spc="-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6F2F9F"/>
                </a:solidFill>
                <a:latin typeface="Times New Roman"/>
                <a:cs typeface="Times New Roman"/>
              </a:rPr>
              <a:t>до </a:t>
            </a:r>
            <a:r>
              <a:rPr sz="1800" b="1" spc="-20" dirty="0">
                <a:solidFill>
                  <a:srgbClr val="6F2F9F"/>
                </a:solidFill>
                <a:latin typeface="Times New Roman"/>
                <a:cs typeface="Times New Roman"/>
              </a:rPr>
              <a:t>одного</a:t>
            </a:r>
            <a:r>
              <a:rPr sz="1800" b="1" spc="15" dirty="0">
                <a:solidFill>
                  <a:srgbClr val="6F2F9F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6F2F9F"/>
                </a:solidFill>
                <a:latin typeface="Times New Roman"/>
                <a:cs typeface="Times New Roman"/>
              </a:rPr>
              <a:t>года»</a:t>
            </a:r>
            <a:endParaRPr sz="1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775"/>
              </a:spcBef>
            </a:pPr>
            <a:r>
              <a:rPr sz="1800" spc="-5" dirty="0">
                <a:latin typeface="Times New Roman"/>
                <a:cs typeface="Times New Roman"/>
              </a:rPr>
              <a:t>Педагогические</a:t>
            </a:r>
            <a:r>
              <a:rPr sz="1800" spc="45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работники</a:t>
            </a:r>
            <a:r>
              <a:rPr sz="1800" spc="4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образовательных</a:t>
            </a:r>
            <a:r>
              <a:rPr sz="1800" spc="45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учреждений</a:t>
            </a:r>
            <a:r>
              <a:rPr sz="1800" spc="45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имеют</a:t>
            </a:r>
            <a:r>
              <a:rPr sz="1800" spc="459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право</a:t>
            </a:r>
            <a:r>
              <a:rPr sz="1800" spc="45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r>
              <a:rPr sz="1800" spc="44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длительный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401" y="4184142"/>
            <a:ext cx="8843645" cy="568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  <a:tabLst>
                <a:tab pos="819785" algn="l"/>
                <a:tab pos="1652270" algn="l"/>
                <a:tab pos="2028825" algn="l"/>
                <a:tab pos="2837815" algn="l"/>
                <a:tab pos="3399154" algn="l"/>
                <a:tab pos="3774440" algn="l"/>
                <a:tab pos="4447540" algn="l"/>
                <a:tab pos="4967605" algn="l"/>
                <a:tab pos="5640070" algn="l"/>
                <a:tab pos="6601459" algn="l"/>
                <a:tab pos="6976109" algn="l"/>
                <a:tab pos="7515859" algn="l"/>
              </a:tabLst>
            </a:pPr>
            <a:r>
              <a:rPr sz="1800" spc="-5" dirty="0">
                <a:latin typeface="Times New Roman"/>
                <a:cs typeface="Times New Roman"/>
              </a:rPr>
              <a:t>отпуск	</a:t>
            </a:r>
            <a:r>
              <a:rPr sz="1800" spc="-25" dirty="0">
                <a:latin typeface="Times New Roman"/>
                <a:cs typeface="Times New Roman"/>
              </a:rPr>
              <a:t>сроком	</a:t>
            </a:r>
            <a:r>
              <a:rPr sz="1800" spc="-5" dirty="0">
                <a:latin typeface="Times New Roman"/>
                <a:cs typeface="Times New Roman"/>
              </a:rPr>
              <a:t>до	</a:t>
            </a:r>
            <a:r>
              <a:rPr sz="1800" spc="-20" dirty="0">
                <a:latin typeface="Times New Roman"/>
                <a:cs typeface="Times New Roman"/>
              </a:rPr>
              <a:t>одного	</a:t>
            </a:r>
            <a:r>
              <a:rPr sz="1800" spc="-30" dirty="0">
                <a:latin typeface="Times New Roman"/>
                <a:cs typeface="Times New Roman"/>
              </a:rPr>
              <a:t>года	</a:t>
            </a:r>
            <a:r>
              <a:rPr sz="1800" b="1" i="1" spc="-5" dirty="0">
                <a:latin typeface="Times New Roman"/>
                <a:cs typeface="Times New Roman"/>
              </a:rPr>
              <a:t>не	</a:t>
            </a:r>
            <a:r>
              <a:rPr sz="1800" b="1" i="1" spc="-20" dirty="0">
                <a:latin typeface="Times New Roman"/>
                <a:cs typeface="Times New Roman"/>
              </a:rPr>
              <a:t>реже	чем	</a:t>
            </a:r>
            <a:r>
              <a:rPr sz="1800" b="1" i="1" spc="-10" dirty="0">
                <a:latin typeface="Times New Roman"/>
                <a:cs typeface="Times New Roman"/>
              </a:rPr>
              <a:t>через	</a:t>
            </a:r>
            <a:r>
              <a:rPr sz="1800" b="1" i="1" spc="-15" dirty="0">
                <a:latin typeface="Times New Roman"/>
                <a:cs typeface="Times New Roman"/>
              </a:rPr>
              <a:t>каждые	</a:t>
            </a:r>
            <a:r>
              <a:rPr sz="1800" b="1" i="1" dirty="0">
                <a:latin typeface="Times New Roman"/>
                <a:cs typeface="Times New Roman"/>
              </a:rPr>
              <a:t>10	</a:t>
            </a:r>
            <a:r>
              <a:rPr sz="1800" b="1" i="1" spc="-10" dirty="0">
                <a:latin typeface="Times New Roman"/>
                <a:cs typeface="Times New Roman"/>
              </a:rPr>
              <a:t>лет	</a:t>
            </a:r>
            <a:r>
              <a:rPr sz="1800" b="1" i="1" spc="-5" dirty="0">
                <a:latin typeface="Times New Roman"/>
                <a:cs typeface="Times New Roman"/>
              </a:rPr>
              <a:t>непрерывной</a:t>
            </a: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ts val="2135"/>
              </a:lnSpc>
            </a:pPr>
            <a:r>
              <a:rPr sz="1800" b="1" i="1" spc="-15" dirty="0">
                <a:latin typeface="Times New Roman"/>
                <a:cs typeface="Times New Roman"/>
              </a:rPr>
              <a:t>педагогической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4401" y="4733035"/>
            <a:ext cx="1445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8405" algn="l"/>
              </a:tabLst>
            </a:pPr>
            <a:r>
              <a:rPr sz="1800" dirty="0">
                <a:latin typeface="Times New Roman"/>
                <a:cs typeface="Times New Roman"/>
              </a:rPr>
              <a:t>раб</a:t>
            </a:r>
            <a:r>
              <a:rPr sz="1800" spc="-25" dirty="0">
                <a:latin typeface="Times New Roman"/>
                <a:cs typeface="Times New Roman"/>
              </a:rPr>
              <a:t>о</a:t>
            </a:r>
            <a:r>
              <a:rPr sz="1800" dirty="0">
                <a:latin typeface="Times New Roman"/>
                <a:cs typeface="Times New Roman"/>
              </a:rPr>
              <a:t>тни</a:t>
            </a:r>
            <a:r>
              <a:rPr sz="1800" spc="-40" dirty="0">
                <a:latin typeface="Times New Roman"/>
                <a:cs typeface="Times New Roman"/>
              </a:rPr>
              <a:t>к</a:t>
            </a:r>
            <a:r>
              <a:rPr sz="1800" dirty="0">
                <a:latin typeface="Times New Roman"/>
                <a:cs typeface="Times New Roman"/>
              </a:rPr>
              <a:t>у	</a:t>
            </a:r>
            <a:r>
              <a:rPr sz="1800" spc="-5" dirty="0">
                <a:latin typeface="Times New Roman"/>
                <a:cs typeface="Times New Roman"/>
              </a:rPr>
              <a:t>на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19198" y="4452061"/>
            <a:ext cx="7239634" cy="5810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100"/>
              </a:spcBef>
              <a:tabLst>
                <a:tab pos="1109345" algn="l"/>
                <a:tab pos="2581910" algn="l"/>
                <a:tab pos="3505200" algn="l"/>
                <a:tab pos="5379720" algn="l"/>
              </a:tabLst>
            </a:pPr>
            <a:r>
              <a:rPr sz="1800" b="1" i="1" spc="-5" dirty="0">
                <a:latin typeface="Times New Roman"/>
                <a:cs typeface="Times New Roman"/>
              </a:rPr>
              <a:t>работы</a:t>
            </a:r>
            <a:r>
              <a:rPr sz="1800" spc="-5" dirty="0">
                <a:latin typeface="Times New Roman"/>
                <a:cs typeface="Times New Roman"/>
              </a:rPr>
              <a:t>.	Длительный	отпуск	</a:t>
            </a:r>
            <a:r>
              <a:rPr sz="1800" dirty="0">
                <a:latin typeface="Times New Roman"/>
                <a:cs typeface="Times New Roman"/>
              </a:rPr>
              <a:t>предоставляется	</a:t>
            </a:r>
            <a:r>
              <a:rPr sz="1800" spc="-15" dirty="0">
                <a:latin typeface="Times New Roman"/>
                <a:cs typeface="Times New Roman"/>
              </a:rPr>
              <a:t>педагогическому</a:t>
            </a:r>
            <a:endParaRPr sz="18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0"/>
              </a:spcBef>
              <a:tabLst>
                <a:tab pos="1217295" algn="l"/>
                <a:tab pos="1706880" algn="l"/>
                <a:tab pos="2859405" algn="l"/>
                <a:tab pos="3167380" algn="l"/>
                <a:tab pos="4615180" algn="l"/>
                <a:tab pos="6651625" algn="l"/>
              </a:tabLst>
            </a:pPr>
            <a:r>
              <a:rPr sz="1800" dirty="0">
                <a:latin typeface="Times New Roman"/>
                <a:cs typeface="Times New Roman"/>
              </a:rPr>
              <a:t>основании	</a:t>
            </a:r>
            <a:r>
              <a:rPr sz="1800" spc="-20" dirty="0">
                <a:latin typeface="Times New Roman"/>
                <a:cs typeface="Times New Roman"/>
              </a:rPr>
              <a:t>его	</a:t>
            </a:r>
            <a:r>
              <a:rPr sz="1800" spc="-5" dirty="0">
                <a:latin typeface="Times New Roman"/>
                <a:cs typeface="Times New Roman"/>
              </a:rPr>
              <a:t>заявления	</a:t>
            </a:r>
            <a:r>
              <a:rPr sz="1800" dirty="0">
                <a:latin typeface="Times New Roman"/>
                <a:cs typeface="Times New Roman"/>
              </a:rPr>
              <a:t>и	</a:t>
            </a:r>
            <a:r>
              <a:rPr sz="1800" spc="-5" dirty="0">
                <a:latin typeface="Times New Roman"/>
                <a:cs typeface="Times New Roman"/>
              </a:rPr>
              <a:t>оформляется	распорядительным	</a:t>
            </a:r>
            <a:r>
              <a:rPr sz="1800" spc="-20" dirty="0">
                <a:latin typeface="Times New Roman"/>
                <a:cs typeface="Times New Roman"/>
              </a:rPr>
              <a:t>актом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401" y="5007355"/>
            <a:ext cx="8847455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imes New Roman"/>
                <a:cs typeface="Times New Roman"/>
              </a:rPr>
              <a:t>организации.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За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педагогическим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20" dirty="0">
                <a:latin typeface="Times New Roman"/>
                <a:cs typeface="Times New Roman"/>
              </a:rPr>
              <a:t>работником,</a:t>
            </a:r>
            <a:r>
              <a:rPr sz="1800" spc="-15" dirty="0">
                <a:latin typeface="Times New Roman"/>
                <a:cs typeface="Times New Roman"/>
              </a:rPr>
              <a:t> находящимся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длительном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отпуске,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установленном </a:t>
            </a:r>
            <a:r>
              <a:rPr sz="1800" spc="-15" dirty="0">
                <a:latin typeface="Times New Roman"/>
                <a:cs typeface="Times New Roman"/>
              </a:rPr>
              <a:t>порядке </a:t>
            </a:r>
            <a:r>
              <a:rPr sz="1800" b="1" i="1" spc="-10" dirty="0">
                <a:latin typeface="Times New Roman"/>
                <a:cs typeface="Times New Roman"/>
              </a:rPr>
              <a:t>сохраняется место </a:t>
            </a:r>
            <a:r>
              <a:rPr sz="1800" b="1" i="1" spc="-5" dirty="0">
                <a:latin typeface="Times New Roman"/>
                <a:cs typeface="Times New Roman"/>
              </a:rPr>
              <a:t>работы </a:t>
            </a:r>
            <a:r>
              <a:rPr sz="1800" b="1" i="1" spc="-10" dirty="0">
                <a:latin typeface="Times New Roman"/>
                <a:cs typeface="Times New Roman"/>
              </a:rPr>
              <a:t>(должность)</a:t>
            </a:r>
            <a:r>
              <a:rPr sz="1800" spc="-10" dirty="0">
                <a:latin typeface="Times New Roman"/>
                <a:cs typeface="Times New Roman"/>
              </a:rPr>
              <a:t>. За </a:t>
            </a:r>
            <a:r>
              <a:rPr sz="1800" spc="-5" dirty="0">
                <a:latin typeface="Times New Roman"/>
                <a:cs typeface="Times New Roman"/>
              </a:rPr>
              <a:t>педагогическим 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-15" dirty="0">
                <a:latin typeface="Times New Roman"/>
                <a:cs typeface="Times New Roman"/>
              </a:rPr>
              <a:t>работником, находящимся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10" dirty="0">
                <a:latin typeface="Times New Roman"/>
                <a:cs typeface="Times New Roman"/>
              </a:rPr>
              <a:t>длительном </a:t>
            </a:r>
            <a:r>
              <a:rPr sz="1800" spc="-15" dirty="0">
                <a:latin typeface="Times New Roman"/>
                <a:cs typeface="Times New Roman"/>
              </a:rPr>
              <a:t>отпуске, </a:t>
            </a:r>
            <a:r>
              <a:rPr sz="1800" dirty="0">
                <a:latin typeface="Times New Roman"/>
                <a:cs typeface="Times New Roman"/>
              </a:rPr>
              <a:t>в </a:t>
            </a:r>
            <a:r>
              <a:rPr sz="1800" spc="-5" dirty="0">
                <a:latin typeface="Times New Roman"/>
                <a:cs typeface="Times New Roman"/>
              </a:rPr>
              <a:t>установленном </a:t>
            </a:r>
            <a:r>
              <a:rPr sz="1800" spc="-10" dirty="0">
                <a:latin typeface="Times New Roman"/>
                <a:cs typeface="Times New Roman"/>
              </a:rPr>
              <a:t>порядке </a:t>
            </a:r>
            <a:r>
              <a:rPr sz="1800" b="1" i="1" spc="-15" dirty="0">
                <a:latin typeface="Times New Roman"/>
                <a:cs typeface="Times New Roman"/>
              </a:rPr>
              <a:t>сохраняется </a:t>
            </a:r>
            <a:r>
              <a:rPr sz="1800" b="1" i="1" spc="-10" dirty="0">
                <a:latin typeface="Times New Roman"/>
                <a:cs typeface="Times New Roman"/>
              </a:rPr>
              <a:t> </a:t>
            </a:r>
            <a:r>
              <a:rPr sz="1800" b="1" i="1" spc="-15" dirty="0">
                <a:latin typeface="Times New Roman"/>
                <a:cs typeface="Times New Roman"/>
              </a:rPr>
              <a:t>педагогическая нагрузка </a:t>
            </a:r>
            <a:r>
              <a:rPr sz="1800" spc="-5" dirty="0">
                <a:latin typeface="Times New Roman"/>
                <a:cs typeface="Times New Roman"/>
              </a:rPr>
              <a:t>при </a:t>
            </a:r>
            <a:r>
              <a:rPr sz="1800" dirty="0">
                <a:latin typeface="Times New Roman"/>
                <a:cs typeface="Times New Roman"/>
              </a:rPr>
              <a:t>условии, </a:t>
            </a:r>
            <a:r>
              <a:rPr sz="1800" spc="-10" dirty="0">
                <a:latin typeface="Times New Roman"/>
                <a:cs typeface="Times New Roman"/>
              </a:rPr>
              <a:t>что </a:t>
            </a:r>
            <a:r>
              <a:rPr sz="1800" spc="-5" dirty="0">
                <a:latin typeface="Times New Roman"/>
                <a:cs typeface="Times New Roman"/>
              </a:rPr>
              <a:t>за </a:t>
            </a:r>
            <a:r>
              <a:rPr sz="1800" spc="-10" dirty="0">
                <a:latin typeface="Times New Roman"/>
                <a:cs typeface="Times New Roman"/>
              </a:rPr>
              <a:t>это </a:t>
            </a:r>
            <a:r>
              <a:rPr sz="1800" spc="-5" dirty="0">
                <a:latin typeface="Times New Roman"/>
                <a:cs typeface="Times New Roman"/>
              </a:rPr>
              <a:t>время не уменьшилось </a:t>
            </a:r>
            <a:r>
              <a:rPr sz="1800" spc="-10" dirty="0">
                <a:latin typeface="Times New Roman"/>
                <a:cs typeface="Times New Roman"/>
              </a:rPr>
              <a:t>количество часов </a:t>
            </a:r>
            <a:r>
              <a:rPr sz="1800" spc="-5" dirty="0">
                <a:latin typeface="Times New Roman"/>
                <a:cs typeface="Times New Roman"/>
              </a:rPr>
              <a:t> по</a:t>
            </a:r>
            <a:r>
              <a:rPr sz="1800" dirty="0">
                <a:latin typeface="Times New Roman"/>
                <a:cs typeface="Times New Roman"/>
              </a:rPr>
              <a:t> учебным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планам</a:t>
            </a:r>
            <a:r>
              <a:rPr sz="1800" dirty="0">
                <a:latin typeface="Times New Roman"/>
                <a:cs typeface="Times New Roman"/>
              </a:rPr>
              <a:t> и </a:t>
            </a:r>
            <a:r>
              <a:rPr sz="1800" spc="-5" dirty="0">
                <a:latin typeface="Times New Roman"/>
                <a:cs typeface="Times New Roman"/>
              </a:rPr>
              <a:t>программам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или</a:t>
            </a:r>
            <a:r>
              <a:rPr sz="1800" spc="-10" dirty="0">
                <a:latin typeface="Times New Roman"/>
                <a:cs typeface="Times New Roman"/>
              </a:rPr>
              <a:t> количество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учебных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групп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(классов).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28600"/>
            <a:ext cx="838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/>
              <a:t>Постановление Правительства РФ от 29 октября 2002 г. N 781</a:t>
            </a:r>
          </a:p>
          <a:p>
            <a:pPr algn="ctr"/>
            <a:r>
              <a:rPr lang="ru-RU" sz="1600" dirty="0" smtClean="0"/>
              <a:t>«О списках работ, профессий, должностей, специальностей и учреждений, с учетом которых досрочно назначается трудовая пенсия по старости в</a:t>
            </a:r>
          </a:p>
          <a:p>
            <a:pPr algn="ctr"/>
            <a:r>
              <a:rPr lang="ru-RU" sz="1600" dirty="0" smtClean="0"/>
              <a:t>соответствии со статьей 27 Федерального закона "О трудовых пенсиях в</a:t>
            </a:r>
          </a:p>
          <a:p>
            <a:pPr algn="ctr"/>
            <a:r>
              <a:rPr lang="ru-RU" sz="1600" dirty="0" smtClean="0"/>
              <a:t>Российской Федерации", и об утверждении правил исчисления периодов работы,  дающей право на досрочное назначение трудовой пенсии по старости в соответствии со статьей 27 Федерального закона "О трудовых пенсиях в Российской Федерации"</a:t>
            </a:r>
            <a:endParaRPr lang="ru-RU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762" y="2209800"/>
            <a:ext cx="2987675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38200" y="4495800"/>
            <a:ext cx="7620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Федеральный закон от 28.12.2013 N 400-ФЗ</a:t>
            </a:r>
          </a:p>
          <a:p>
            <a:pPr algn="ctr"/>
            <a:r>
              <a:rPr lang="ru-RU" dirty="0" smtClean="0"/>
              <a:t>(ред. от 29.12.2015) «О страховых пенсиях»</a:t>
            </a:r>
          </a:p>
          <a:p>
            <a:pPr algn="ctr"/>
            <a:r>
              <a:rPr lang="ru-RU" dirty="0" smtClean="0"/>
              <a:t>Статья 30. Сохранение права на досрочное  назначение страховой пенсии</a:t>
            </a:r>
          </a:p>
          <a:p>
            <a:pPr algn="ctr"/>
            <a:r>
              <a:rPr lang="ru-RU" dirty="0" smtClean="0"/>
              <a:t>… 19) лицам, не менее 25 лет осуществлявшим  педагогическую деятельность в учреждениях для детей,  независимо от их возраста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989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370" y="1149857"/>
            <a:ext cx="41884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85445" algn="l"/>
                <a:tab pos="1469390" algn="l"/>
                <a:tab pos="2374900" algn="l"/>
              </a:tabLst>
            </a:pPr>
            <a:r>
              <a:rPr sz="2000" b="1" dirty="0">
                <a:solidFill>
                  <a:srgbClr val="403052"/>
                </a:solidFill>
                <a:latin typeface="Times New Roman"/>
                <a:cs typeface="Times New Roman"/>
              </a:rPr>
              <a:t>В	</a:t>
            </a:r>
            <a:r>
              <a:rPr sz="2000" b="1" spc="-15" dirty="0">
                <a:solidFill>
                  <a:srgbClr val="403052"/>
                </a:solidFill>
                <a:latin typeface="Times New Roman"/>
                <a:cs typeface="Times New Roman"/>
              </a:rPr>
              <a:t>рабочее	</a:t>
            </a:r>
            <a:r>
              <a:rPr sz="2000" b="1" spc="-5" dirty="0">
                <a:solidFill>
                  <a:srgbClr val="403052"/>
                </a:solidFill>
                <a:latin typeface="Times New Roman"/>
                <a:cs typeface="Times New Roman"/>
              </a:rPr>
              <a:t>время	</a:t>
            </a:r>
            <a:r>
              <a:rPr sz="2000" b="1" spc="-10" dirty="0">
                <a:solidFill>
                  <a:srgbClr val="403052"/>
                </a:solidFill>
                <a:latin typeface="Times New Roman"/>
                <a:cs typeface="Times New Roman"/>
              </a:rPr>
              <a:t>педагогических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377685" y="1149857"/>
            <a:ext cx="21570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34010" algn="l"/>
                <a:tab pos="1910080" algn="l"/>
              </a:tabLst>
            </a:pP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в	завис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м</a:t>
            </a:r>
            <a:r>
              <a:rPr sz="2000" spc="55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сти	</a:t>
            </a:r>
            <a:r>
              <a:rPr sz="2000" spc="-20" dirty="0">
                <a:solidFill>
                  <a:srgbClr val="403052"/>
                </a:solidFill>
                <a:latin typeface="Times New Roman"/>
                <a:cs typeface="Times New Roman"/>
              </a:rPr>
              <a:t>от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4370" y="1454657"/>
            <a:ext cx="43478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604010" algn="l"/>
                <a:tab pos="3085465" algn="l"/>
              </a:tabLst>
            </a:pP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занимаемой	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должности	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включается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841240" y="1149857"/>
            <a:ext cx="135953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403052"/>
                </a:solidFill>
                <a:latin typeface="Times New Roman"/>
                <a:cs typeface="Times New Roman"/>
              </a:rPr>
              <a:t>работников</a:t>
            </a:r>
            <a:endParaRPr sz="2000">
              <a:latin typeface="Times New Roman"/>
              <a:cs typeface="Times New Roman"/>
            </a:endParaRPr>
          </a:p>
          <a:p>
            <a:pPr marL="31115" algn="ctr">
              <a:lnSpc>
                <a:spcPct val="100000"/>
              </a:lnSpc>
            </a:pP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учебная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51194" y="1454657"/>
            <a:ext cx="22828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(преподавательская),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4370" y="1759153"/>
            <a:ext cx="57308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51355" algn="l"/>
                <a:tab pos="2978785" algn="l"/>
                <a:tab pos="4998085" algn="l"/>
              </a:tabLst>
            </a:pP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в</a:t>
            </a:r>
            <a:r>
              <a:rPr sz="2000" spc="50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с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п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spc="15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spc="-50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те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л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ьна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я	р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б</a:t>
            </a:r>
            <a:r>
              <a:rPr sz="2000" spc="-25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spc="20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а,	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н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д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spc="5" dirty="0">
                <a:solidFill>
                  <a:srgbClr val="403052"/>
                </a:solidFill>
                <a:latin typeface="Times New Roman"/>
                <a:cs typeface="Times New Roman"/>
              </a:rPr>
              <a:t>в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д</a:t>
            </a:r>
            <a:r>
              <a:rPr sz="2000" spc="-35" dirty="0">
                <a:solidFill>
                  <a:srgbClr val="403052"/>
                </a:solidFill>
                <a:latin typeface="Times New Roman"/>
                <a:cs typeface="Times New Roman"/>
              </a:rPr>
              <a:t>у</a:t>
            </a:r>
            <a:r>
              <a:rPr sz="2000" spc="5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ль</a:t>
            </a:r>
            <a:r>
              <a:rPr sz="2000" spc="5" dirty="0">
                <a:solidFill>
                  <a:srgbClr val="403052"/>
                </a:solidFill>
                <a:latin typeface="Times New Roman"/>
                <a:cs typeface="Times New Roman"/>
              </a:rPr>
              <a:t>н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ая	р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б</a:t>
            </a:r>
            <a:r>
              <a:rPr sz="2000" spc="-25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spc="20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26453" y="1759153"/>
            <a:ext cx="210756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70205" algn="l"/>
              </a:tabLst>
            </a:pP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с	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обучающимися,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4370" y="2064512"/>
            <a:ext cx="49345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54430" algn="l"/>
                <a:tab pos="2560955" algn="l"/>
                <a:tab pos="2917825" algn="l"/>
              </a:tabLst>
            </a:pP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н</a:t>
            </a:r>
            <a:r>
              <a:rPr sz="2000" spc="-105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у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ч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ная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,	т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в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spc="-65" dirty="0">
                <a:solidFill>
                  <a:srgbClr val="403052"/>
                </a:solidFill>
                <a:latin typeface="Times New Roman"/>
                <a:cs typeface="Times New Roman"/>
              </a:rPr>
              <a:t>р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ч</a:t>
            </a:r>
            <a:r>
              <a:rPr sz="2000" spc="40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с</a:t>
            </a:r>
            <a:r>
              <a:rPr sz="2000" spc="-40" dirty="0">
                <a:solidFill>
                  <a:srgbClr val="403052"/>
                </a:solidFill>
                <a:latin typeface="Times New Roman"/>
                <a:cs typeface="Times New Roman"/>
              </a:rPr>
              <a:t>к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ая	и	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ис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с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л</a:t>
            </a:r>
            <a:r>
              <a:rPr sz="2000" spc="-35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до</a:t>
            </a:r>
            <a:r>
              <a:rPr sz="2000" spc="-30" dirty="0">
                <a:solidFill>
                  <a:srgbClr val="403052"/>
                </a:solidFill>
                <a:latin typeface="Times New Roman"/>
                <a:cs typeface="Times New Roman"/>
              </a:rPr>
              <a:t>в</a:t>
            </a:r>
            <a:r>
              <a:rPr sz="2000" spc="-50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тел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ь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с</a:t>
            </a:r>
            <a:r>
              <a:rPr sz="2000" spc="-40" dirty="0">
                <a:solidFill>
                  <a:srgbClr val="403052"/>
                </a:solidFill>
                <a:latin typeface="Times New Roman"/>
                <a:cs typeface="Times New Roman"/>
              </a:rPr>
              <a:t>к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03494" y="2064512"/>
            <a:ext cx="19970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15365" algn="l"/>
                <a:tab pos="1347470" algn="l"/>
              </a:tabLst>
            </a:pP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раб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spc="20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,	а	</a:t>
            </a:r>
            <a:r>
              <a:rPr sz="2000" spc="20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ак</a:t>
            </a:r>
            <a:r>
              <a:rPr sz="2000" spc="-30" dirty="0">
                <a:solidFill>
                  <a:srgbClr val="403052"/>
                </a:solidFill>
                <a:latin typeface="Times New Roman"/>
                <a:cs typeface="Times New Roman"/>
              </a:rPr>
              <a:t>ж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793863" y="2064512"/>
            <a:ext cx="7404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д</a:t>
            </a:r>
            <a:r>
              <a:rPr sz="2000" spc="-20" dirty="0">
                <a:solidFill>
                  <a:srgbClr val="403052"/>
                </a:solidFill>
                <a:latin typeface="Times New Roman"/>
                <a:cs typeface="Times New Roman"/>
              </a:rPr>
              <a:t>р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у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21553" y="2369312"/>
            <a:ext cx="12192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solidFill>
                  <a:srgbClr val="403052"/>
                </a:solidFill>
                <a:latin typeface="Times New Roman"/>
                <a:cs typeface="Times New Roman"/>
              </a:rPr>
              <a:t>трудовыми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4370" y="2369312"/>
            <a:ext cx="470281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849120" algn="l"/>
                <a:tab pos="2219325" algn="l"/>
                <a:tab pos="2804795" algn="l"/>
              </a:tabLst>
            </a:pP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п</a:t>
            </a:r>
            <a:r>
              <a:rPr sz="2000" spc="-35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да</a:t>
            </a:r>
            <a:r>
              <a:rPr sz="2000" spc="-60" dirty="0">
                <a:solidFill>
                  <a:srgbClr val="403052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огич</a:t>
            </a:r>
            <a:r>
              <a:rPr sz="2000" spc="40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с</a:t>
            </a:r>
            <a:r>
              <a:rPr sz="2000" spc="-40" dirty="0">
                <a:solidFill>
                  <a:srgbClr val="403052"/>
                </a:solidFill>
                <a:latin typeface="Times New Roman"/>
                <a:cs typeface="Times New Roman"/>
              </a:rPr>
              <a:t>к</a:t>
            </a:r>
            <a:r>
              <a:rPr sz="2000" spc="5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я	р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б</a:t>
            </a:r>
            <a:r>
              <a:rPr sz="2000" spc="-20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spc="20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а,	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пр</a:t>
            </a:r>
            <a:r>
              <a:rPr sz="2000" spc="-30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дус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м</a:t>
            </a:r>
            <a:r>
              <a:rPr sz="2000" spc="-20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spc="10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spc="5" dirty="0">
                <a:solidFill>
                  <a:srgbClr val="403052"/>
                </a:solidFill>
                <a:latin typeface="Times New Roman"/>
                <a:cs typeface="Times New Roman"/>
              </a:rPr>
              <a:t>р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енная  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обязанностями	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и	(или)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477259" y="2674112"/>
            <a:ext cx="18992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индивидуальным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77585" y="2369312"/>
            <a:ext cx="295910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10615">
              <a:lnSpc>
                <a:spcPct val="100000"/>
              </a:lnSpc>
              <a:spcBef>
                <a:spcPts val="105"/>
              </a:spcBef>
              <a:tabLst>
                <a:tab pos="1096010" algn="l"/>
                <a:tab pos="1406525" algn="l"/>
              </a:tabLst>
            </a:pP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(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д</a:t>
            </a:r>
            <a:r>
              <a:rPr sz="2000" spc="-20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л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ж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н</a:t>
            </a:r>
            <a:r>
              <a:rPr sz="2000" spc="45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стными)  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п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л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ан</a:t>
            </a:r>
            <a:r>
              <a:rPr sz="2000" spc="-40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м,	-	ме</a:t>
            </a:r>
            <a:r>
              <a:rPr sz="2000" spc="-30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spc="-65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дич</a:t>
            </a:r>
            <a:r>
              <a:rPr sz="2000" spc="35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с</a:t>
            </a:r>
            <a:r>
              <a:rPr sz="2000" spc="-35" dirty="0">
                <a:solidFill>
                  <a:srgbClr val="403052"/>
                </a:solidFill>
                <a:latin typeface="Times New Roman"/>
                <a:cs typeface="Times New Roman"/>
              </a:rPr>
              <a:t>к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ая,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74370" y="2978607"/>
            <a:ext cx="42564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320290" algn="l"/>
              </a:tabLst>
            </a:pP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подготовительная,	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организационная,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216267" y="2978607"/>
            <a:ext cx="131953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43940" algn="l"/>
              </a:tabLst>
            </a:pP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ра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б</a:t>
            </a:r>
            <a:r>
              <a:rPr sz="2000" spc="-35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spc="20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	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по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74370" y="3283965"/>
            <a:ext cx="423989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456055" algn="l"/>
                <a:tab pos="3443604" algn="l"/>
              </a:tabLst>
            </a:pP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в</a:t>
            </a:r>
            <a:r>
              <a:rPr sz="2000" spc="-30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ден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ю	м</a:t>
            </a:r>
            <a:r>
              <a:rPr sz="2000" spc="5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н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spc="-25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ори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н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г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,	р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б</a:t>
            </a:r>
            <a:r>
              <a:rPr sz="2000" spc="-20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spc="20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019547" y="2978607"/>
            <a:ext cx="208470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диагностическая,</a:t>
            </a:r>
            <a:endParaRPr sz="2000">
              <a:latin typeface="Times New Roman"/>
              <a:cs typeface="Times New Roman"/>
            </a:endParaRPr>
          </a:p>
          <a:p>
            <a:pPr marL="191135">
              <a:lnSpc>
                <a:spcPct val="100000"/>
              </a:lnSpc>
            </a:pP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предусмотренная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4370" y="3588765"/>
            <a:ext cx="60369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92375" algn="l"/>
              </a:tabLst>
            </a:pP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воспитательных,	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физкультурно-оздоровительных,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43115" y="3283965"/>
            <a:ext cx="139319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446405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п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л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ан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ми  спо</a:t>
            </a:r>
            <a:r>
              <a:rPr sz="2000" spc="-30" dirty="0">
                <a:solidFill>
                  <a:srgbClr val="403052"/>
                </a:solidFill>
                <a:latin typeface="Times New Roman"/>
                <a:cs typeface="Times New Roman"/>
              </a:rPr>
              <a:t>р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тивн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ы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х,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74370" y="3893565"/>
            <a:ext cx="8065134" cy="1855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901065" algn="l"/>
                <a:tab pos="1438910" algn="l"/>
                <a:tab pos="1577975" algn="l"/>
                <a:tab pos="2564130" algn="l"/>
                <a:tab pos="2813685" algn="l"/>
                <a:tab pos="3161665" algn="l"/>
                <a:tab pos="3425190" algn="l"/>
                <a:tab pos="4679950" algn="l"/>
                <a:tab pos="4742180" algn="l"/>
                <a:tab pos="4937125" algn="l"/>
                <a:tab pos="6247765" algn="l"/>
                <a:tab pos="6501130" algn="l"/>
                <a:tab pos="6848475" algn="l"/>
              </a:tabLst>
            </a:pP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творческих 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и 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иных</a:t>
            </a:r>
            <a:r>
              <a:rPr sz="2000" spc="20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мероприятий,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 проводимых 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с</a:t>
            </a:r>
            <a:r>
              <a:rPr sz="2000" spc="5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обучающимися. 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403052"/>
                </a:solidFill>
                <a:latin typeface="Times New Roman"/>
                <a:cs typeface="Times New Roman"/>
              </a:rPr>
              <a:t>Конкретные	</a:t>
            </a:r>
            <a:r>
              <a:rPr sz="2000" b="1" spc="-30" dirty="0">
                <a:solidFill>
                  <a:srgbClr val="403052"/>
                </a:solidFill>
                <a:latin typeface="Times New Roman"/>
                <a:cs typeface="Times New Roman"/>
              </a:rPr>
              <a:t>трудовые	</a:t>
            </a:r>
            <a:r>
              <a:rPr sz="2000" b="1" spc="-5" dirty="0">
                <a:solidFill>
                  <a:srgbClr val="403052"/>
                </a:solidFill>
                <a:latin typeface="Times New Roman"/>
                <a:cs typeface="Times New Roman"/>
              </a:rPr>
              <a:t>(должностные)	</a:t>
            </a:r>
            <a:r>
              <a:rPr sz="2000" b="1" spc="-10" dirty="0">
                <a:solidFill>
                  <a:srgbClr val="403052"/>
                </a:solidFill>
                <a:latin typeface="Times New Roman"/>
                <a:cs typeface="Times New Roman"/>
              </a:rPr>
              <a:t>обязанности	педагогических </a:t>
            </a:r>
            <a:r>
              <a:rPr sz="2000" b="1" spc="-484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403052"/>
                </a:solidFill>
                <a:latin typeface="Times New Roman"/>
                <a:cs typeface="Times New Roman"/>
              </a:rPr>
              <a:t>ра</a:t>
            </a:r>
            <a:r>
              <a:rPr sz="2000" b="1" spc="-35" dirty="0">
                <a:solidFill>
                  <a:srgbClr val="403052"/>
                </a:solidFill>
                <a:latin typeface="Times New Roman"/>
                <a:cs typeface="Times New Roman"/>
              </a:rPr>
              <a:t>б</a:t>
            </a:r>
            <a:r>
              <a:rPr sz="2000" b="1" spc="-20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b="1" spc="-15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b="1" spc="-5" dirty="0">
                <a:solidFill>
                  <a:srgbClr val="403052"/>
                </a:solidFill>
                <a:latin typeface="Times New Roman"/>
                <a:cs typeface="Times New Roman"/>
              </a:rPr>
              <a:t>ни</a:t>
            </a:r>
            <a:r>
              <a:rPr sz="2000" b="1" spc="-35" dirty="0">
                <a:solidFill>
                  <a:srgbClr val="403052"/>
                </a:solidFill>
                <a:latin typeface="Times New Roman"/>
                <a:cs typeface="Times New Roman"/>
              </a:rPr>
              <a:t>к</a:t>
            </a:r>
            <a:r>
              <a:rPr sz="2000" b="1" spc="-45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b="1" dirty="0">
                <a:solidFill>
                  <a:srgbClr val="403052"/>
                </a:solidFill>
                <a:latin typeface="Times New Roman"/>
                <a:cs typeface="Times New Roman"/>
              </a:rPr>
              <a:t>в		о</a:t>
            </a:r>
            <a:r>
              <a:rPr sz="2000" b="1" spc="-10" dirty="0">
                <a:solidFill>
                  <a:srgbClr val="403052"/>
                </a:solidFill>
                <a:latin typeface="Times New Roman"/>
                <a:cs typeface="Times New Roman"/>
              </a:rPr>
              <a:t>п</a:t>
            </a:r>
            <a:r>
              <a:rPr sz="2000" b="1" spc="-5" dirty="0">
                <a:solidFill>
                  <a:srgbClr val="403052"/>
                </a:solidFill>
                <a:latin typeface="Times New Roman"/>
                <a:cs typeface="Times New Roman"/>
              </a:rPr>
              <a:t>р</a:t>
            </a:r>
            <a:r>
              <a:rPr sz="2000" b="1" spc="-25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b="1" spc="-10" dirty="0">
                <a:solidFill>
                  <a:srgbClr val="403052"/>
                </a:solidFill>
                <a:latin typeface="Times New Roman"/>
                <a:cs typeface="Times New Roman"/>
              </a:rPr>
              <a:t>д</a:t>
            </a:r>
            <a:r>
              <a:rPr sz="2000" b="1" dirty="0">
                <a:solidFill>
                  <a:srgbClr val="403052"/>
                </a:solidFill>
                <a:latin typeface="Times New Roman"/>
                <a:cs typeface="Times New Roman"/>
              </a:rPr>
              <a:t>еля</a:t>
            </a:r>
            <a:r>
              <a:rPr sz="2000" b="1" spc="-35" dirty="0">
                <a:solidFill>
                  <a:srgbClr val="403052"/>
                </a:solidFill>
                <a:latin typeface="Times New Roman"/>
                <a:cs typeface="Times New Roman"/>
              </a:rPr>
              <a:t>ю</a:t>
            </a:r>
            <a:r>
              <a:rPr sz="2000" b="1" spc="5" dirty="0">
                <a:solidFill>
                  <a:srgbClr val="403052"/>
                </a:solidFill>
                <a:latin typeface="Times New Roman"/>
                <a:cs typeface="Times New Roman"/>
              </a:rPr>
              <a:t>тс</a:t>
            </a:r>
            <a:r>
              <a:rPr sz="2000" b="1" dirty="0">
                <a:solidFill>
                  <a:srgbClr val="403052"/>
                </a:solidFill>
                <a:latin typeface="Times New Roman"/>
                <a:cs typeface="Times New Roman"/>
              </a:rPr>
              <a:t>я	</a:t>
            </a:r>
            <a:r>
              <a:rPr sz="2000" b="1" spc="5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b="1" spc="-35" dirty="0">
                <a:solidFill>
                  <a:srgbClr val="403052"/>
                </a:solidFill>
                <a:latin typeface="Times New Roman"/>
                <a:cs typeface="Times New Roman"/>
              </a:rPr>
              <a:t>р</a:t>
            </a:r>
            <a:r>
              <a:rPr sz="2000" b="1" spc="-105" dirty="0">
                <a:solidFill>
                  <a:srgbClr val="403052"/>
                </a:solidFill>
                <a:latin typeface="Times New Roman"/>
                <a:cs typeface="Times New Roman"/>
              </a:rPr>
              <a:t>у</a:t>
            </a:r>
            <a:r>
              <a:rPr sz="2000" b="1" spc="-20" dirty="0">
                <a:solidFill>
                  <a:srgbClr val="403052"/>
                </a:solidFill>
                <a:latin typeface="Times New Roman"/>
                <a:cs typeface="Times New Roman"/>
              </a:rPr>
              <a:t>д</a:t>
            </a:r>
            <a:r>
              <a:rPr sz="2000" b="1" spc="-45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b="1" spc="-15" dirty="0">
                <a:solidFill>
                  <a:srgbClr val="403052"/>
                </a:solidFill>
                <a:latin typeface="Times New Roman"/>
                <a:cs typeface="Times New Roman"/>
              </a:rPr>
              <a:t>в</a:t>
            </a:r>
            <a:r>
              <a:rPr sz="2000" b="1" dirty="0">
                <a:solidFill>
                  <a:srgbClr val="403052"/>
                </a:solidFill>
                <a:latin typeface="Times New Roman"/>
                <a:cs typeface="Times New Roman"/>
              </a:rPr>
              <a:t>ыми		</a:t>
            </a:r>
            <a:r>
              <a:rPr sz="2000" b="1" spc="-10" dirty="0">
                <a:solidFill>
                  <a:srgbClr val="403052"/>
                </a:solidFill>
                <a:latin typeface="Times New Roman"/>
                <a:cs typeface="Times New Roman"/>
              </a:rPr>
              <a:t>д</a:t>
            </a:r>
            <a:r>
              <a:rPr sz="2000" b="1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b="1" spc="-55" dirty="0">
                <a:solidFill>
                  <a:srgbClr val="403052"/>
                </a:solidFill>
                <a:latin typeface="Times New Roman"/>
                <a:cs typeface="Times New Roman"/>
              </a:rPr>
              <a:t>го</a:t>
            </a:r>
            <a:r>
              <a:rPr sz="2000" b="1" spc="-30" dirty="0">
                <a:solidFill>
                  <a:srgbClr val="403052"/>
                </a:solidFill>
                <a:latin typeface="Times New Roman"/>
                <a:cs typeface="Times New Roman"/>
              </a:rPr>
              <a:t>в</a:t>
            </a:r>
            <a:r>
              <a:rPr sz="2000" b="1" dirty="0">
                <a:solidFill>
                  <a:srgbClr val="403052"/>
                </a:solidFill>
                <a:latin typeface="Times New Roman"/>
                <a:cs typeface="Times New Roman"/>
              </a:rPr>
              <a:t>ора</a:t>
            </a:r>
            <a:r>
              <a:rPr sz="2000" b="1" spc="-10" dirty="0">
                <a:solidFill>
                  <a:srgbClr val="403052"/>
                </a:solidFill>
                <a:latin typeface="Times New Roman"/>
                <a:cs typeface="Times New Roman"/>
              </a:rPr>
              <a:t>м</a:t>
            </a:r>
            <a:r>
              <a:rPr sz="2000" b="1" dirty="0">
                <a:solidFill>
                  <a:srgbClr val="403052"/>
                </a:solidFill>
                <a:latin typeface="Times New Roman"/>
                <a:cs typeface="Times New Roman"/>
              </a:rPr>
              <a:t>и	</a:t>
            </a:r>
            <a:r>
              <a:rPr sz="2000" b="1" spc="5" dirty="0">
                <a:solidFill>
                  <a:srgbClr val="403052"/>
                </a:solidFill>
                <a:latin typeface="Times New Roman"/>
                <a:cs typeface="Times New Roman"/>
              </a:rPr>
              <a:t>(</a:t>
            </a:r>
            <a:r>
              <a:rPr sz="2000" b="1" dirty="0">
                <a:solidFill>
                  <a:srgbClr val="403052"/>
                </a:solidFill>
                <a:latin typeface="Times New Roman"/>
                <a:cs typeface="Times New Roman"/>
              </a:rPr>
              <a:t>с</a:t>
            </a:r>
            <a:r>
              <a:rPr sz="2000" b="1" spc="-20" dirty="0">
                <a:solidFill>
                  <a:srgbClr val="403052"/>
                </a:solidFill>
                <a:latin typeface="Times New Roman"/>
                <a:cs typeface="Times New Roman"/>
              </a:rPr>
              <a:t>л</a:t>
            </a:r>
            <a:r>
              <a:rPr sz="2000" b="1" dirty="0">
                <a:solidFill>
                  <a:srgbClr val="403052"/>
                </a:solidFill>
                <a:latin typeface="Times New Roman"/>
                <a:cs typeface="Times New Roman"/>
              </a:rPr>
              <a:t>у</a:t>
            </a:r>
            <a:r>
              <a:rPr sz="2000" b="1" spc="-55" dirty="0">
                <a:solidFill>
                  <a:srgbClr val="403052"/>
                </a:solidFill>
                <a:latin typeface="Times New Roman"/>
                <a:cs typeface="Times New Roman"/>
              </a:rPr>
              <a:t>ж</a:t>
            </a:r>
            <a:r>
              <a:rPr sz="2000" b="1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b="1" spc="5" dirty="0">
                <a:solidFill>
                  <a:srgbClr val="403052"/>
                </a:solidFill>
                <a:latin typeface="Times New Roman"/>
                <a:cs typeface="Times New Roman"/>
              </a:rPr>
              <a:t>б</a:t>
            </a:r>
            <a:r>
              <a:rPr sz="2000" b="1" spc="-5" dirty="0">
                <a:solidFill>
                  <a:srgbClr val="403052"/>
                </a:solidFill>
                <a:latin typeface="Times New Roman"/>
                <a:cs typeface="Times New Roman"/>
              </a:rPr>
              <a:t>ными  контрактами)</a:t>
            </a:r>
            <a:r>
              <a:rPr sz="2000" b="1" spc="114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b="1" spc="114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03052"/>
                </a:solidFill>
                <a:latin typeface="Times New Roman"/>
                <a:cs typeface="Times New Roman"/>
              </a:rPr>
              <a:t>должностными</a:t>
            </a:r>
            <a:r>
              <a:rPr sz="2000" b="1" spc="114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403052"/>
                </a:solidFill>
                <a:latin typeface="Times New Roman"/>
                <a:cs typeface="Times New Roman"/>
              </a:rPr>
              <a:t>инструкциями.</a:t>
            </a:r>
            <a:r>
              <a:rPr sz="2000" b="1" spc="110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Соотношение</a:t>
            </a:r>
            <a:r>
              <a:rPr sz="2000" spc="120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учебной </a:t>
            </a:r>
            <a:r>
              <a:rPr sz="2000" spc="-484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(преподавательской)</a:t>
            </a:r>
            <a:r>
              <a:rPr sz="2000" spc="80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spc="55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другой</a:t>
            </a:r>
            <a:r>
              <a:rPr sz="2000" spc="75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педагогической</a:t>
            </a:r>
            <a:r>
              <a:rPr sz="2000" spc="80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работы</a:t>
            </a:r>
            <a:r>
              <a:rPr sz="2000" spc="70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в</a:t>
            </a:r>
            <a:r>
              <a:rPr sz="2000" spc="75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пределах</a:t>
            </a:r>
            <a:r>
              <a:rPr sz="2000" spc="65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рабочей </a:t>
            </a:r>
            <a:r>
              <a:rPr sz="2000" spc="-484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н</a:t>
            </a:r>
            <a:r>
              <a:rPr sz="2000" spc="-35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де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л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и	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ли	учебно</a:t>
            </a:r>
            <a:r>
              <a:rPr sz="2000" spc="-70" dirty="0">
                <a:solidFill>
                  <a:srgbClr val="403052"/>
                </a:solidFill>
                <a:latin typeface="Times New Roman"/>
                <a:cs typeface="Times New Roman"/>
              </a:rPr>
              <a:t>г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о	</a:t>
            </a:r>
            <a:r>
              <a:rPr sz="2000" spc="-55" dirty="0">
                <a:solidFill>
                  <a:srgbClr val="403052"/>
                </a:solidFill>
                <a:latin typeface="Times New Roman"/>
                <a:cs typeface="Times New Roman"/>
              </a:rPr>
              <a:t>г</a:t>
            </a:r>
            <a:r>
              <a:rPr sz="2000" spc="-60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да	опр</a:t>
            </a:r>
            <a:r>
              <a:rPr sz="2000" spc="-35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де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л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яе</a:t>
            </a:r>
            <a:r>
              <a:rPr sz="2000" spc="20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с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я		с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spc="-25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в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spc="15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ст</a:t>
            </a:r>
            <a:r>
              <a:rPr sz="2000" spc="-75" dirty="0">
                <a:solidFill>
                  <a:srgbClr val="403052"/>
                </a:solidFill>
                <a:latin typeface="Times New Roman"/>
                <a:cs typeface="Times New Roman"/>
              </a:rPr>
              <a:t>в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у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ющи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м	</a:t>
            </a:r>
            <a:r>
              <a:rPr sz="2000" spc="-20" dirty="0">
                <a:solidFill>
                  <a:srgbClr val="403052"/>
                </a:solidFill>
                <a:latin typeface="Times New Roman"/>
                <a:cs typeface="Times New Roman"/>
              </a:rPr>
              <a:t>л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spc="-35" dirty="0">
                <a:solidFill>
                  <a:srgbClr val="403052"/>
                </a:solidFill>
                <a:latin typeface="Times New Roman"/>
                <a:cs typeface="Times New Roman"/>
              </a:rPr>
              <a:t>к</a:t>
            </a:r>
            <a:r>
              <a:rPr sz="2000" spc="5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льным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6644385" y="5723026"/>
            <a:ext cx="18891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образовательную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74370" y="5723026"/>
            <a:ext cx="60159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681480" algn="l"/>
                <a:tab pos="1780539" algn="l"/>
                <a:tab pos="2162810" algn="l"/>
                <a:tab pos="2486025" algn="l"/>
                <a:tab pos="3188970" algn="l"/>
                <a:tab pos="4095750" algn="l"/>
                <a:tab pos="4656455" algn="l"/>
                <a:tab pos="5527040" algn="l"/>
              </a:tabLst>
            </a:pP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но</a:t>
            </a:r>
            <a:r>
              <a:rPr sz="2000" spc="-30" dirty="0">
                <a:solidFill>
                  <a:srgbClr val="403052"/>
                </a:solidFill>
                <a:latin typeface="Times New Roman"/>
                <a:cs typeface="Times New Roman"/>
              </a:rPr>
              <a:t>р</a:t>
            </a:r>
            <a:r>
              <a:rPr sz="2000" spc="-20" dirty="0">
                <a:solidFill>
                  <a:srgbClr val="403052"/>
                </a:solidFill>
                <a:latin typeface="Times New Roman"/>
                <a:cs typeface="Times New Roman"/>
              </a:rPr>
              <a:t>м</a:t>
            </a:r>
            <a:r>
              <a:rPr sz="2000" spc="-50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тивн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ы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м	а</a:t>
            </a:r>
            <a:r>
              <a:rPr sz="2000" spc="-30" dirty="0">
                <a:solidFill>
                  <a:srgbClr val="403052"/>
                </a:solidFill>
                <a:latin typeface="Times New Roman"/>
                <a:cs typeface="Times New Roman"/>
              </a:rPr>
              <a:t>к</a:t>
            </a:r>
            <a:r>
              <a:rPr sz="2000" spc="-40" dirty="0">
                <a:solidFill>
                  <a:srgbClr val="403052"/>
                </a:solidFill>
                <a:latin typeface="Times New Roman"/>
                <a:cs typeface="Times New Roman"/>
              </a:rPr>
              <a:t>т</a:t>
            </a:r>
            <a:r>
              <a:rPr sz="2000" spc="-35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м	орг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а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н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зац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,	</a:t>
            </a:r>
            <a:r>
              <a:rPr sz="2000" spc="50" dirty="0">
                <a:solidFill>
                  <a:srgbClr val="403052"/>
                </a:solidFill>
                <a:latin typeface="Times New Roman"/>
                <a:cs typeface="Times New Roman"/>
              </a:rPr>
              <a:t>о</a:t>
            </a:r>
            <a:r>
              <a:rPr sz="2000" spc="-30" dirty="0">
                <a:solidFill>
                  <a:srgbClr val="403052"/>
                </a:solidFill>
                <a:latin typeface="Times New Roman"/>
                <a:cs typeface="Times New Roman"/>
              </a:rPr>
              <a:t>с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ущ</a:t>
            </a:r>
            <a:r>
              <a:rPr sz="2000" spc="40" dirty="0">
                <a:solidFill>
                  <a:srgbClr val="403052"/>
                </a:solidFill>
                <a:latin typeface="Times New Roman"/>
                <a:cs typeface="Times New Roman"/>
              </a:rPr>
              <a:t>е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ст</a:t>
            </a:r>
            <a:r>
              <a:rPr sz="2000" spc="-25" dirty="0">
                <a:solidFill>
                  <a:srgbClr val="403052"/>
                </a:solidFill>
                <a:latin typeface="Times New Roman"/>
                <a:cs typeface="Times New Roman"/>
              </a:rPr>
              <a:t>в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ляющей  деятельность,		с	</a:t>
            </a:r>
            <a:r>
              <a:rPr sz="2000" spc="-15" dirty="0">
                <a:solidFill>
                  <a:srgbClr val="403052"/>
                </a:solidFill>
                <a:latin typeface="Times New Roman"/>
                <a:cs typeface="Times New Roman"/>
              </a:rPr>
              <a:t>учетом	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количества	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часов	</a:t>
            </a:r>
            <a:r>
              <a:rPr sz="2000" spc="-5" dirty="0">
                <a:solidFill>
                  <a:srgbClr val="403052"/>
                </a:solidFill>
                <a:latin typeface="Times New Roman"/>
                <a:cs typeface="Times New Roman"/>
              </a:rPr>
              <a:t>по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520942" y="6027826"/>
            <a:ext cx="20129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23340" algn="l"/>
              </a:tabLst>
            </a:pP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учебному	</a:t>
            </a:r>
            <a:r>
              <a:rPr sz="2000" spc="-40" dirty="0">
                <a:solidFill>
                  <a:srgbClr val="403052"/>
                </a:solidFill>
                <a:latin typeface="Times New Roman"/>
                <a:cs typeface="Times New Roman"/>
              </a:rPr>
              <a:t>плану,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74370" y="6332626"/>
            <a:ext cx="47123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специальности</a:t>
            </a:r>
            <a:r>
              <a:rPr sz="2000" spc="45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403052"/>
                </a:solidFill>
                <a:latin typeface="Times New Roman"/>
                <a:cs typeface="Times New Roman"/>
              </a:rPr>
              <a:t>и</a:t>
            </a:r>
            <a:r>
              <a:rPr sz="2000" spc="10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квалификации</a:t>
            </a:r>
            <a:r>
              <a:rPr sz="2000" spc="60" dirty="0">
                <a:solidFill>
                  <a:srgbClr val="403052"/>
                </a:solidFill>
                <a:latin typeface="Times New Roman"/>
                <a:cs typeface="Times New Roman"/>
              </a:rPr>
              <a:t> </a:t>
            </a:r>
            <a:r>
              <a:rPr sz="2000" spc="-10" dirty="0">
                <a:solidFill>
                  <a:srgbClr val="403052"/>
                </a:solidFill>
                <a:latin typeface="Times New Roman"/>
                <a:cs typeface="Times New Roman"/>
              </a:rPr>
              <a:t>работника.</a:t>
            </a:r>
            <a:endParaRPr sz="2000">
              <a:latin typeface="Times New Roman"/>
              <a:cs typeface="Times New Roman"/>
            </a:endParaRPr>
          </a:p>
        </p:txBody>
      </p:sp>
      <p:pic>
        <p:nvPicPr>
          <p:cNvPr id="27" name="object 2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3963" y="185915"/>
            <a:ext cx="8181594" cy="924318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800201" y="261620"/>
            <a:ext cx="75330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0500" marR="5080" indent="-178435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5F497A"/>
                </a:solidFill>
                <a:latin typeface="Times New Roman"/>
                <a:cs typeface="Times New Roman"/>
              </a:rPr>
              <a:t>Статья </a:t>
            </a:r>
            <a:r>
              <a:rPr sz="2000" b="1" spc="5" dirty="0">
                <a:solidFill>
                  <a:srgbClr val="5F497A"/>
                </a:solidFill>
                <a:latin typeface="Times New Roman"/>
                <a:cs typeface="Times New Roman"/>
              </a:rPr>
              <a:t>47. </a:t>
            </a:r>
            <a:r>
              <a:rPr sz="2000" b="1" spc="-10" dirty="0">
                <a:solidFill>
                  <a:srgbClr val="5F497A"/>
                </a:solidFill>
                <a:latin typeface="Times New Roman"/>
                <a:cs typeface="Times New Roman"/>
              </a:rPr>
              <a:t>Правовой </a:t>
            </a:r>
            <a:r>
              <a:rPr sz="2000" b="1" spc="-20" dirty="0">
                <a:solidFill>
                  <a:srgbClr val="5F497A"/>
                </a:solidFill>
                <a:latin typeface="Times New Roman"/>
                <a:cs typeface="Times New Roman"/>
              </a:rPr>
              <a:t>статус </a:t>
            </a:r>
            <a:r>
              <a:rPr sz="2000" b="1" spc="-5" dirty="0">
                <a:solidFill>
                  <a:srgbClr val="5F497A"/>
                </a:solidFill>
                <a:latin typeface="Times New Roman"/>
                <a:cs typeface="Times New Roman"/>
              </a:rPr>
              <a:t>педагогических </a:t>
            </a:r>
            <a:r>
              <a:rPr sz="2000" b="1" spc="-15" dirty="0">
                <a:solidFill>
                  <a:srgbClr val="5F497A"/>
                </a:solidFill>
                <a:latin typeface="Times New Roman"/>
                <a:cs typeface="Times New Roman"/>
              </a:rPr>
              <a:t>работников. </a:t>
            </a:r>
            <a:r>
              <a:rPr sz="2000" b="1" dirty="0">
                <a:solidFill>
                  <a:srgbClr val="5F497A"/>
                </a:solidFill>
                <a:latin typeface="Times New Roman"/>
                <a:cs typeface="Times New Roman"/>
              </a:rPr>
              <a:t>Права и </a:t>
            </a:r>
            <a:r>
              <a:rPr sz="2000" b="1" spc="-484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5F497A"/>
                </a:solidFill>
                <a:latin typeface="Times New Roman"/>
                <a:cs typeface="Times New Roman"/>
              </a:rPr>
              <a:t>свободы</a:t>
            </a:r>
            <a:r>
              <a:rPr sz="2000" b="1" spc="-2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5F497A"/>
                </a:solidFill>
                <a:latin typeface="Times New Roman"/>
                <a:cs typeface="Times New Roman"/>
              </a:rPr>
              <a:t>педагогических</a:t>
            </a:r>
            <a:r>
              <a:rPr sz="2000" b="1" spc="-3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2000" b="1" spc="-15" dirty="0">
                <a:solidFill>
                  <a:srgbClr val="5F497A"/>
                </a:solidFill>
                <a:latin typeface="Times New Roman"/>
                <a:cs typeface="Times New Roman"/>
              </a:rPr>
              <a:t>работников,</a:t>
            </a:r>
            <a:r>
              <a:rPr sz="2000" b="1" spc="-40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5F497A"/>
                </a:solidFill>
                <a:latin typeface="Times New Roman"/>
                <a:cs typeface="Times New Roman"/>
              </a:rPr>
              <a:t>гарантии</a:t>
            </a:r>
            <a:r>
              <a:rPr sz="2000" b="1" spc="-10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5F497A"/>
                </a:solidFill>
                <a:latin typeface="Times New Roman"/>
                <a:cs typeface="Times New Roman"/>
              </a:rPr>
              <a:t>их</a:t>
            </a:r>
            <a:r>
              <a:rPr sz="2000" b="1" spc="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2000" b="1" spc="-5" dirty="0">
                <a:solidFill>
                  <a:srgbClr val="5F497A"/>
                </a:solidFill>
                <a:latin typeface="Times New Roman"/>
                <a:cs typeface="Times New Roman"/>
              </a:rPr>
              <a:t>реализации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76400" y="457200"/>
            <a:ext cx="5257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pc="-5" dirty="0" smtClean="0"/>
              <a:t>Обязанности </a:t>
            </a:r>
            <a:r>
              <a:rPr lang="ru-RU" sz="2400" dirty="0" smtClean="0"/>
              <a:t>и </a:t>
            </a:r>
            <a:r>
              <a:rPr lang="ru-RU" sz="2400" spc="-5" dirty="0" smtClean="0"/>
              <a:t>ответственность педагогических </a:t>
            </a:r>
            <a:r>
              <a:rPr lang="ru-RU" sz="2400" spc="-484" dirty="0" smtClean="0"/>
              <a:t> </a:t>
            </a:r>
            <a:r>
              <a:rPr lang="ru-RU" sz="2400" spc="-15" dirty="0" smtClean="0"/>
              <a:t>работников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66800" y="1582341"/>
            <a:ext cx="7162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63830" algn="just">
              <a:lnSpc>
                <a:spcPct val="100000"/>
              </a:lnSpc>
              <a:spcBef>
                <a:spcPts val="105"/>
              </a:spcBef>
              <a:buAutoNum type="arabicParenR"/>
              <a:tabLst>
                <a:tab pos="287020" algn="l"/>
              </a:tabLst>
            </a:pPr>
            <a:r>
              <a:rPr lang="ru-RU" spc="-5" dirty="0" smtClean="0">
                <a:latin typeface="Times New Roman"/>
                <a:cs typeface="Times New Roman"/>
              </a:rPr>
              <a:t>осуществлять</a:t>
            </a:r>
            <a:r>
              <a:rPr lang="ru-RU" spc="5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свою</a:t>
            </a:r>
            <a:r>
              <a:rPr lang="ru-RU" spc="-15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деятельность</a:t>
            </a:r>
            <a:r>
              <a:rPr lang="ru-RU" spc="25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на</a:t>
            </a:r>
            <a:r>
              <a:rPr lang="ru-RU" spc="10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высоком</a:t>
            </a:r>
            <a:r>
              <a:rPr lang="ru-RU" spc="-15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профессиональном </a:t>
            </a:r>
            <a:r>
              <a:rPr lang="ru-RU" spc="-484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уровне, обеспечивать </a:t>
            </a:r>
            <a:r>
              <a:rPr lang="ru-RU" dirty="0" smtClean="0">
                <a:latin typeface="Times New Roman"/>
                <a:cs typeface="Times New Roman"/>
              </a:rPr>
              <a:t>в </a:t>
            </a:r>
            <a:r>
              <a:rPr lang="ru-RU" spc="-10" dirty="0" smtClean="0">
                <a:latin typeface="Times New Roman"/>
                <a:cs typeface="Times New Roman"/>
              </a:rPr>
              <a:t>полном объеме </a:t>
            </a:r>
            <a:r>
              <a:rPr lang="ru-RU" spc="-5" dirty="0" smtClean="0">
                <a:latin typeface="Times New Roman"/>
                <a:cs typeface="Times New Roman"/>
              </a:rPr>
              <a:t>реализацию преподаваемых </a:t>
            </a:r>
            <a:r>
              <a:rPr lang="ru-RU" dirty="0" smtClean="0">
                <a:latin typeface="Times New Roman"/>
                <a:cs typeface="Times New Roman"/>
              </a:rPr>
              <a:t> учебных </a:t>
            </a:r>
            <a:r>
              <a:rPr lang="ru-RU" spc="-5" dirty="0" smtClean="0">
                <a:latin typeface="Times New Roman"/>
                <a:cs typeface="Times New Roman"/>
              </a:rPr>
              <a:t>предмета, </a:t>
            </a:r>
            <a:r>
              <a:rPr lang="ru-RU" dirty="0" smtClean="0">
                <a:latin typeface="Times New Roman"/>
                <a:cs typeface="Times New Roman"/>
              </a:rPr>
              <a:t>курса, </a:t>
            </a:r>
            <a:r>
              <a:rPr lang="ru-RU" spc="-5" dirty="0" smtClean="0">
                <a:latin typeface="Times New Roman"/>
                <a:cs typeface="Times New Roman"/>
              </a:rPr>
              <a:t>дисциплины </a:t>
            </a:r>
            <a:r>
              <a:rPr lang="ru-RU" spc="-20" dirty="0" smtClean="0">
                <a:latin typeface="Times New Roman"/>
                <a:cs typeface="Times New Roman"/>
              </a:rPr>
              <a:t>(модуля) </a:t>
            </a:r>
            <a:r>
              <a:rPr lang="ru-RU" dirty="0" smtClean="0">
                <a:latin typeface="Times New Roman"/>
                <a:cs typeface="Times New Roman"/>
              </a:rPr>
              <a:t>в </a:t>
            </a:r>
            <a:r>
              <a:rPr lang="ru-RU" spc="-5" dirty="0" smtClean="0">
                <a:latin typeface="Times New Roman"/>
                <a:cs typeface="Times New Roman"/>
              </a:rPr>
              <a:t>соответствии </a:t>
            </a:r>
            <a:r>
              <a:rPr lang="ru-RU" dirty="0" smtClean="0">
                <a:latin typeface="Times New Roman"/>
                <a:cs typeface="Times New Roman"/>
              </a:rPr>
              <a:t>с </a:t>
            </a:r>
            <a:r>
              <a:rPr lang="ru-RU" spc="5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утвержденной</a:t>
            </a:r>
            <a:r>
              <a:rPr lang="ru-RU" spc="-35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рабочей</a:t>
            </a:r>
            <a:r>
              <a:rPr lang="ru-RU" spc="-40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программой;</a:t>
            </a:r>
            <a:endParaRPr lang="ru-RU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buAutoNum type="arabicParenR"/>
              <a:tabLst>
                <a:tab pos="287020" algn="l"/>
              </a:tabLst>
            </a:pPr>
            <a:r>
              <a:rPr lang="ru-RU" spc="-25" dirty="0" smtClean="0">
                <a:latin typeface="Times New Roman"/>
                <a:cs typeface="Times New Roman"/>
              </a:rPr>
              <a:t>соблюдать</a:t>
            </a:r>
            <a:r>
              <a:rPr lang="ru-RU" spc="-10" dirty="0" smtClean="0">
                <a:latin typeface="Times New Roman"/>
                <a:cs typeface="Times New Roman"/>
              </a:rPr>
              <a:t> правовые,</a:t>
            </a:r>
            <a:r>
              <a:rPr lang="ru-RU" spc="-35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нравственные </a:t>
            </a:r>
            <a:r>
              <a:rPr lang="ru-RU" dirty="0" smtClean="0">
                <a:latin typeface="Times New Roman"/>
                <a:cs typeface="Times New Roman"/>
              </a:rPr>
              <a:t>и</a:t>
            </a:r>
            <a:r>
              <a:rPr lang="ru-RU" spc="10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этические</a:t>
            </a:r>
            <a:r>
              <a:rPr lang="ru-RU" spc="10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нормы,</a:t>
            </a:r>
            <a:r>
              <a:rPr lang="ru-RU" spc="-15" dirty="0" smtClean="0">
                <a:latin typeface="Times New Roman"/>
                <a:cs typeface="Times New Roman"/>
              </a:rPr>
              <a:t> следовать </a:t>
            </a:r>
            <a:r>
              <a:rPr lang="ru-RU" spc="-484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требованиям</a:t>
            </a:r>
            <a:r>
              <a:rPr lang="ru-RU" spc="-30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профессиональной</a:t>
            </a:r>
            <a:r>
              <a:rPr lang="ru-RU" spc="-35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этики;</a:t>
            </a:r>
            <a:endParaRPr lang="ru-RU" dirty="0" smtClean="0">
              <a:latin typeface="Times New Roman"/>
              <a:cs typeface="Times New Roman"/>
            </a:endParaRPr>
          </a:p>
          <a:p>
            <a:pPr marL="12700" marR="269875" algn="just">
              <a:lnSpc>
                <a:spcPct val="100000"/>
              </a:lnSpc>
              <a:buAutoNum type="arabicParenR"/>
              <a:tabLst>
                <a:tab pos="287020" algn="l"/>
              </a:tabLst>
            </a:pPr>
            <a:r>
              <a:rPr lang="ru-RU" spc="-10" dirty="0" smtClean="0">
                <a:latin typeface="Times New Roman"/>
                <a:cs typeface="Times New Roman"/>
              </a:rPr>
              <a:t>уважать </a:t>
            </a:r>
            <a:r>
              <a:rPr lang="ru-RU" dirty="0" smtClean="0">
                <a:latin typeface="Times New Roman"/>
                <a:cs typeface="Times New Roman"/>
              </a:rPr>
              <a:t>честь и </a:t>
            </a:r>
            <a:r>
              <a:rPr lang="ru-RU" spc="-5" dirty="0" smtClean="0">
                <a:latin typeface="Times New Roman"/>
                <a:cs typeface="Times New Roman"/>
              </a:rPr>
              <a:t>достоинство </a:t>
            </a:r>
            <a:r>
              <a:rPr lang="ru-RU" spc="-15" dirty="0" smtClean="0">
                <a:latin typeface="Times New Roman"/>
                <a:cs typeface="Times New Roman"/>
              </a:rPr>
              <a:t>обучающихся </a:t>
            </a:r>
            <a:r>
              <a:rPr lang="ru-RU" dirty="0" smtClean="0">
                <a:latin typeface="Times New Roman"/>
                <a:cs typeface="Times New Roman"/>
              </a:rPr>
              <a:t>и </a:t>
            </a:r>
            <a:r>
              <a:rPr lang="ru-RU" spc="-5" dirty="0" smtClean="0">
                <a:latin typeface="Times New Roman"/>
                <a:cs typeface="Times New Roman"/>
              </a:rPr>
              <a:t>других </a:t>
            </a:r>
            <a:r>
              <a:rPr lang="ru-RU" spc="-10" dirty="0" smtClean="0">
                <a:latin typeface="Times New Roman"/>
                <a:cs typeface="Times New Roman"/>
              </a:rPr>
              <a:t>участников </a:t>
            </a:r>
            <a:r>
              <a:rPr lang="ru-RU" spc="-484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образовательных</a:t>
            </a:r>
            <a:r>
              <a:rPr lang="ru-RU" spc="-35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отношений;</a:t>
            </a:r>
          </a:p>
          <a:p>
            <a:pPr marL="12700" marR="37465" algn="just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287020" algn="l"/>
              </a:tabLst>
            </a:pPr>
            <a:r>
              <a:rPr lang="ru-RU" spc="-10" dirty="0" smtClean="0">
                <a:latin typeface="Times New Roman"/>
                <a:cs typeface="Times New Roman"/>
              </a:rPr>
              <a:t>развивать </a:t>
            </a:r>
            <a:r>
              <a:rPr lang="ru-RU" dirty="0" smtClean="0">
                <a:latin typeface="Times New Roman"/>
                <a:cs typeface="Times New Roman"/>
              </a:rPr>
              <a:t>у </a:t>
            </a:r>
            <a:r>
              <a:rPr lang="ru-RU" spc="-15" dirty="0" smtClean="0">
                <a:latin typeface="Times New Roman"/>
                <a:cs typeface="Times New Roman"/>
              </a:rPr>
              <a:t>обучающихся </a:t>
            </a:r>
            <a:r>
              <a:rPr lang="ru-RU" spc="-5" dirty="0" smtClean="0">
                <a:latin typeface="Times New Roman"/>
                <a:cs typeface="Times New Roman"/>
              </a:rPr>
              <a:t>познавательную активность, </a:t>
            </a:r>
            <a:r>
              <a:rPr lang="ru-RU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самостоятельность, </a:t>
            </a:r>
            <a:r>
              <a:rPr lang="ru-RU" spc="-35" dirty="0" smtClean="0">
                <a:latin typeface="Times New Roman"/>
                <a:cs typeface="Times New Roman"/>
              </a:rPr>
              <a:t>инициативу, </a:t>
            </a:r>
            <a:r>
              <a:rPr lang="ru-RU" spc="-5" dirty="0" smtClean="0">
                <a:latin typeface="Times New Roman"/>
                <a:cs typeface="Times New Roman"/>
              </a:rPr>
              <a:t>творческие </a:t>
            </a:r>
            <a:r>
              <a:rPr lang="ru-RU" dirty="0" smtClean="0">
                <a:latin typeface="Times New Roman"/>
                <a:cs typeface="Times New Roman"/>
              </a:rPr>
              <a:t>способности, </a:t>
            </a:r>
            <a:r>
              <a:rPr lang="ru-RU" spc="5" dirty="0" smtClean="0">
                <a:latin typeface="Times New Roman"/>
                <a:cs typeface="Times New Roman"/>
              </a:rPr>
              <a:t> </a:t>
            </a:r>
            <a:r>
              <a:rPr lang="ru-RU" spc="-15" dirty="0" smtClean="0">
                <a:latin typeface="Times New Roman"/>
                <a:cs typeface="Times New Roman"/>
              </a:rPr>
              <a:t>формировать </a:t>
            </a:r>
            <a:r>
              <a:rPr lang="ru-RU" spc="-5" dirty="0" smtClean="0">
                <a:latin typeface="Times New Roman"/>
                <a:cs typeface="Times New Roman"/>
              </a:rPr>
              <a:t>гражданскую позицию, </a:t>
            </a:r>
            <a:r>
              <a:rPr lang="ru-RU" dirty="0" smtClean="0">
                <a:latin typeface="Times New Roman"/>
                <a:cs typeface="Times New Roman"/>
              </a:rPr>
              <a:t>способность к </a:t>
            </a:r>
            <a:r>
              <a:rPr lang="ru-RU" spc="-25" dirty="0" smtClean="0">
                <a:latin typeface="Times New Roman"/>
                <a:cs typeface="Times New Roman"/>
              </a:rPr>
              <a:t>труду </a:t>
            </a:r>
            <a:r>
              <a:rPr lang="ru-RU" dirty="0" smtClean="0">
                <a:latin typeface="Times New Roman"/>
                <a:cs typeface="Times New Roman"/>
              </a:rPr>
              <a:t>и </a:t>
            </a:r>
            <a:r>
              <a:rPr lang="ru-RU" spc="-5" dirty="0" smtClean="0">
                <a:latin typeface="Times New Roman"/>
                <a:cs typeface="Times New Roman"/>
              </a:rPr>
              <a:t>жизни </a:t>
            </a:r>
            <a:r>
              <a:rPr lang="ru-RU" dirty="0" smtClean="0">
                <a:latin typeface="Times New Roman"/>
                <a:cs typeface="Times New Roman"/>
              </a:rPr>
              <a:t>в </a:t>
            </a:r>
            <a:r>
              <a:rPr lang="ru-RU" spc="5" dirty="0" smtClean="0">
                <a:latin typeface="Times New Roman"/>
                <a:cs typeface="Times New Roman"/>
              </a:rPr>
              <a:t> </a:t>
            </a:r>
            <a:r>
              <a:rPr lang="ru-RU" spc="-15" dirty="0" smtClean="0">
                <a:latin typeface="Times New Roman"/>
                <a:cs typeface="Times New Roman"/>
              </a:rPr>
              <a:t>условиях </a:t>
            </a:r>
            <a:r>
              <a:rPr lang="ru-RU" spc="-10" dirty="0" smtClean="0">
                <a:latin typeface="Times New Roman"/>
                <a:cs typeface="Times New Roman"/>
              </a:rPr>
              <a:t>современного </a:t>
            </a:r>
            <a:r>
              <a:rPr lang="ru-RU" dirty="0" smtClean="0">
                <a:latin typeface="Times New Roman"/>
                <a:cs typeface="Times New Roman"/>
              </a:rPr>
              <a:t>мира, </a:t>
            </a:r>
            <a:r>
              <a:rPr lang="ru-RU" spc="-15" dirty="0" smtClean="0">
                <a:latin typeface="Times New Roman"/>
                <a:cs typeface="Times New Roman"/>
              </a:rPr>
              <a:t>формировать </a:t>
            </a:r>
            <a:r>
              <a:rPr lang="ru-RU" dirty="0" smtClean="0">
                <a:latin typeface="Times New Roman"/>
                <a:cs typeface="Times New Roman"/>
              </a:rPr>
              <a:t>у </a:t>
            </a:r>
            <a:r>
              <a:rPr lang="ru-RU" spc="-15" dirty="0" smtClean="0">
                <a:latin typeface="Times New Roman"/>
                <a:cs typeface="Times New Roman"/>
              </a:rPr>
              <a:t>обучающихся </a:t>
            </a:r>
            <a:r>
              <a:rPr lang="ru-RU" spc="-25" dirty="0" smtClean="0">
                <a:latin typeface="Times New Roman"/>
                <a:cs typeface="Times New Roman"/>
              </a:rPr>
              <a:t>культуру </a:t>
            </a:r>
            <a:r>
              <a:rPr lang="ru-RU" spc="-484" dirty="0" smtClean="0">
                <a:latin typeface="Times New Roman"/>
                <a:cs typeface="Times New Roman"/>
              </a:rPr>
              <a:t> </a:t>
            </a:r>
            <a:r>
              <a:rPr lang="ru-RU" spc="-15" dirty="0" smtClean="0">
                <a:latin typeface="Times New Roman"/>
                <a:cs typeface="Times New Roman"/>
              </a:rPr>
              <a:t>здорового</a:t>
            </a:r>
            <a:r>
              <a:rPr lang="ru-RU" spc="-4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и</a:t>
            </a:r>
            <a:r>
              <a:rPr lang="ru-RU" spc="-15" dirty="0" smtClean="0">
                <a:latin typeface="Times New Roman"/>
                <a:cs typeface="Times New Roman"/>
              </a:rPr>
              <a:t> </a:t>
            </a:r>
            <a:r>
              <a:rPr lang="ru-RU" spc="-10" dirty="0" smtClean="0">
                <a:latin typeface="Times New Roman"/>
                <a:cs typeface="Times New Roman"/>
              </a:rPr>
              <a:t>безопасного</a:t>
            </a:r>
            <a:r>
              <a:rPr lang="ru-RU" spc="-40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образа</a:t>
            </a:r>
            <a:r>
              <a:rPr lang="ru-RU" spc="-40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жизни;</a:t>
            </a:r>
            <a:endParaRPr lang="ru-RU" dirty="0" smtClean="0">
              <a:latin typeface="Times New Roman"/>
              <a:cs typeface="Times New Roman"/>
            </a:endParaRPr>
          </a:p>
          <a:p>
            <a:pPr marL="12700" marR="768350" algn="just">
              <a:lnSpc>
                <a:spcPct val="100000"/>
              </a:lnSpc>
              <a:buAutoNum type="arabicParenR"/>
              <a:tabLst>
                <a:tab pos="287020" algn="l"/>
              </a:tabLst>
            </a:pPr>
            <a:r>
              <a:rPr lang="ru-RU" spc="-5" dirty="0" smtClean="0">
                <a:latin typeface="Times New Roman"/>
                <a:cs typeface="Times New Roman"/>
              </a:rPr>
              <a:t>применять педагогически </a:t>
            </a:r>
            <a:r>
              <a:rPr lang="ru-RU" spc="-10" dirty="0" smtClean="0">
                <a:latin typeface="Times New Roman"/>
                <a:cs typeface="Times New Roman"/>
              </a:rPr>
              <a:t>обоснованные </a:t>
            </a:r>
            <a:r>
              <a:rPr lang="ru-RU" dirty="0" smtClean="0">
                <a:latin typeface="Times New Roman"/>
                <a:cs typeface="Times New Roman"/>
              </a:rPr>
              <a:t>и </a:t>
            </a:r>
            <a:r>
              <a:rPr lang="ru-RU" spc="-5" dirty="0" smtClean="0">
                <a:latin typeface="Times New Roman"/>
                <a:cs typeface="Times New Roman"/>
              </a:rPr>
              <a:t>обеспечивающие </a:t>
            </a:r>
            <a:r>
              <a:rPr lang="ru-RU" spc="-484" dirty="0" smtClean="0">
                <a:latin typeface="Times New Roman"/>
                <a:cs typeface="Times New Roman"/>
              </a:rPr>
              <a:t> </a:t>
            </a:r>
            <a:r>
              <a:rPr lang="ru-RU" spc="-5" dirty="0" smtClean="0">
                <a:latin typeface="Times New Roman"/>
                <a:cs typeface="Times New Roman"/>
              </a:rPr>
              <a:t>высокое </a:t>
            </a:r>
            <a:r>
              <a:rPr lang="ru-RU" spc="-15" dirty="0" smtClean="0">
                <a:latin typeface="Times New Roman"/>
                <a:cs typeface="Times New Roman"/>
              </a:rPr>
              <a:t>качество </a:t>
            </a:r>
            <a:r>
              <a:rPr lang="ru-RU" spc="-10" dirty="0" smtClean="0">
                <a:latin typeface="Times New Roman"/>
                <a:cs typeface="Times New Roman"/>
              </a:rPr>
              <a:t>образования формы, </a:t>
            </a:r>
            <a:r>
              <a:rPr lang="ru-RU" spc="-15" dirty="0" smtClean="0">
                <a:latin typeface="Times New Roman"/>
                <a:cs typeface="Times New Roman"/>
              </a:rPr>
              <a:t>методы </a:t>
            </a:r>
            <a:r>
              <a:rPr lang="ru-RU" spc="-10" dirty="0" smtClean="0">
                <a:latin typeface="Times New Roman"/>
                <a:cs typeface="Times New Roman"/>
              </a:rPr>
              <a:t>обучения </a:t>
            </a:r>
            <a:r>
              <a:rPr lang="ru-RU" dirty="0" smtClean="0">
                <a:latin typeface="Times New Roman"/>
                <a:cs typeface="Times New Roman"/>
              </a:rPr>
              <a:t>и </a:t>
            </a:r>
            <a:r>
              <a:rPr lang="ru-RU" spc="5" dirty="0" smtClean="0">
                <a:latin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cs typeface="Times New Roman"/>
              </a:rPr>
              <a:t>воспитания;</a:t>
            </a:r>
          </a:p>
          <a:p>
            <a:pPr marL="12700" marR="269875" algn="just">
              <a:lnSpc>
                <a:spcPct val="100000"/>
              </a:lnSpc>
              <a:buAutoNum type="arabicParenR"/>
              <a:tabLst>
                <a:tab pos="287020" algn="l"/>
              </a:tabLst>
            </a:pPr>
            <a:endParaRPr lang="ru-RU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94264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1030" y="428624"/>
            <a:ext cx="8051800" cy="1701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200" spc="-10" dirty="0" err="1" smtClean="0">
                <a:solidFill>
                  <a:srgbClr val="C00000"/>
                </a:solidFill>
              </a:rPr>
              <a:t>Педагогический</a:t>
            </a:r>
            <a:r>
              <a:rPr sz="2200" spc="-10" dirty="0" smtClean="0">
                <a:solidFill>
                  <a:srgbClr val="C00000"/>
                </a:solidFill>
              </a:rPr>
              <a:t> </a:t>
            </a:r>
            <a:r>
              <a:rPr sz="2200" spc="-15" dirty="0" err="1" smtClean="0">
                <a:solidFill>
                  <a:srgbClr val="C00000"/>
                </a:solidFill>
              </a:rPr>
              <a:t>работник</a:t>
            </a:r>
            <a:r>
              <a:rPr sz="2200" spc="-15" dirty="0" smtClean="0">
                <a:solidFill>
                  <a:srgbClr val="C00000"/>
                </a:solidFill>
              </a:rPr>
              <a:t> </a:t>
            </a:r>
            <a:r>
              <a:rPr sz="2200" b="0" spc="-5" dirty="0" smtClean="0">
                <a:solidFill>
                  <a:srgbClr val="1F487C"/>
                </a:solidFill>
                <a:latin typeface="Times New Roman"/>
                <a:cs typeface="Times New Roman"/>
              </a:rPr>
              <a:t>- </a:t>
            </a:r>
            <a:r>
              <a:rPr sz="2200" b="0" spc="-5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физическое</a:t>
            </a:r>
            <a:r>
              <a:rPr sz="2200" b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1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лицо</a:t>
            </a:r>
            <a:r>
              <a:rPr sz="2200" b="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sz="2200" b="0" spc="-2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которое</a:t>
            </a:r>
            <a:r>
              <a:rPr sz="2200" b="0" spc="-2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состоит</a:t>
            </a:r>
            <a:r>
              <a:rPr sz="2200" b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в </a:t>
            </a:r>
            <a:r>
              <a:rPr sz="2200" b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2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трудовых</a:t>
            </a:r>
            <a:r>
              <a:rPr sz="2200" b="0" spc="-20" dirty="0" smtClean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  <a:r>
              <a:rPr sz="2200" b="0" spc="-1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1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служебных</a:t>
            </a:r>
            <a:r>
              <a:rPr sz="2200" b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1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отношениях</a:t>
            </a:r>
            <a:r>
              <a:rPr sz="2200" b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с</a:t>
            </a:r>
            <a:r>
              <a:rPr sz="2200" b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1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организацией</a:t>
            </a:r>
            <a:r>
              <a:rPr sz="2200" b="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, </a:t>
            </a:r>
            <a:r>
              <a:rPr sz="2200" b="0" spc="-53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осуществляющей</a:t>
            </a:r>
            <a:r>
              <a:rPr sz="2200" b="0" spc="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1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образовательную</a:t>
            </a:r>
            <a:r>
              <a:rPr sz="2200" b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деятельность</a:t>
            </a:r>
            <a:r>
              <a:rPr sz="2200" b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,</a:t>
            </a:r>
            <a:r>
              <a:rPr sz="2200" b="0" spc="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200" b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1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выполняет</a:t>
            </a:r>
            <a:r>
              <a:rPr sz="2200" b="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3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обязанности</a:t>
            </a:r>
            <a:r>
              <a:rPr sz="2200" b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по</a:t>
            </a:r>
            <a:r>
              <a:rPr sz="2200" b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spc="-15" dirty="0" err="1" smtClean="0"/>
              <a:t>обучению</a:t>
            </a:r>
            <a:r>
              <a:rPr sz="2200" spc="-15" dirty="0" smtClean="0"/>
              <a:t>,</a:t>
            </a:r>
            <a:r>
              <a:rPr sz="2200" spc="-10" dirty="0" smtClean="0"/>
              <a:t> </a:t>
            </a:r>
            <a:r>
              <a:rPr sz="2200" spc="-5" dirty="0" err="1" smtClean="0"/>
              <a:t>воспитанию</a:t>
            </a:r>
            <a:r>
              <a:rPr sz="2200" dirty="0" smtClean="0"/>
              <a:t> </a:t>
            </a:r>
            <a:r>
              <a:rPr sz="2200" b="0" spc="-15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обучающихся</a:t>
            </a:r>
            <a:r>
              <a:rPr sz="2200" b="0" spc="-1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и</a:t>
            </a:r>
            <a:r>
              <a:rPr sz="2200" b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(</a:t>
            </a:r>
            <a:r>
              <a:rPr sz="2200" b="0" spc="-5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или</a:t>
            </a:r>
            <a:r>
              <a:rPr sz="2200" b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) </a:t>
            </a:r>
            <a:r>
              <a:rPr sz="2200" b="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5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организации</a:t>
            </a:r>
            <a:r>
              <a:rPr sz="2200" b="0" spc="-5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spc="-1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образовательной</a:t>
            </a:r>
            <a:r>
              <a:rPr sz="2200" b="0" spc="30" dirty="0" smtClean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200" b="0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деятельности</a:t>
            </a:r>
            <a:endParaRPr sz="22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1030" y="5093334"/>
            <a:ext cx="204533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69745" algn="l"/>
              </a:tabLst>
            </a:pP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8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10" dirty="0">
                <a:latin typeface="Times New Roman"/>
                <a:cs typeface="Times New Roman"/>
              </a:rPr>
              <a:t>ч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10" dirty="0">
                <a:latin typeface="Times New Roman"/>
                <a:cs typeface="Times New Roman"/>
              </a:rPr>
              <a:t>ю</a:t>
            </a:r>
            <a:r>
              <a:rPr sz="2000" dirty="0">
                <a:latin typeface="Times New Roman"/>
                <a:cs typeface="Times New Roman"/>
              </a:rPr>
              <a:t>щи</a:t>
            </a:r>
            <a:r>
              <a:rPr sz="2000" spc="-55" dirty="0">
                <a:latin typeface="Times New Roman"/>
                <a:cs typeface="Times New Roman"/>
              </a:rPr>
              <a:t>х</a:t>
            </a:r>
            <a:r>
              <a:rPr sz="2000" dirty="0">
                <a:latin typeface="Times New Roman"/>
                <a:cs typeface="Times New Roman"/>
              </a:rPr>
              <a:t>ся	</a:t>
            </a:r>
            <a:r>
              <a:rPr sz="2000" spc="-5" dirty="0">
                <a:latin typeface="Times New Roman"/>
                <a:cs typeface="Times New Roman"/>
              </a:rPr>
              <a:t>по  </a:t>
            </a:r>
            <a:r>
              <a:rPr sz="2000" spc="-15" dirty="0">
                <a:latin typeface="Times New Roman"/>
                <a:cs typeface="Times New Roman"/>
              </a:rPr>
              <a:t>компетенцией,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20873" y="5398109"/>
            <a:ext cx="16059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Times New Roman"/>
                <a:cs typeface="Times New Roman"/>
              </a:rPr>
              <a:t>приобретению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713735" y="5093334"/>
            <a:ext cx="57607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10055" marR="5080" indent="-1697989">
              <a:lnSpc>
                <a:spcPct val="100000"/>
              </a:lnSpc>
              <a:spcBef>
                <a:spcPts val="100"/>
              </a:spcBef>
              <a:tabLst>
                <a:tab pos="1472565" algn="l"/>
                <a:tab pos="2847340" algn="l"/>
                <a:tab pos="4267835" algn="l"/>
                <a:tab pos="5610860" algn="l"/>
              </a:tabLst>
            </a:pP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лад</a:t>
            </a:r>
            <a:r>
              <a:rPr sz="2000" spc="-25" dirty="0">
                <a:latin typeface="Times New Roman"/>
                <a:cs typeface="Times New Roman"/>
              </a:rPr>
              <a:t>е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ю	знани</a:t>
            </a:r>
            <a:r>
              <a:rPr sz="2000" spc="10" dirty="0">
                <a:latin typeface="Times New Roman"/>
                <a:cs typeface="Times New Roman"/>
              </a:rPr>
              <a:t>я</a:t>
            </a:r>
            <a:r>
              <a:rPr sz="2000" dirty="0">
                <a:latin typeface="Times New Roman"/>
                <a:cs typeface="Times New Roman"/>
              </a:rPr>
              <a:t>ми,	</a:t>
            </a:r>
            <a:r>
              <a:rPr sz="2000" spc="-4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мен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я</a:t>
            </a:r>
            <a:r>
              <a:rPr sz="2000" dirty="0">
                <a:latin typeface="Times New Roman"/>
                <a:cs typeface="Times New Roman"/>
              </a:rPr>
              <a:t>ми,	</a:t>
            </a:r>
            <a:r>
              <a:rPr sz="2000" spc="-5" dirty="0">
                <a:latin typeface="Times New Roman"/>
                <a:cs typeface="Times New Roman"/>
              </a:rPr>
              <a:t>нав</a:t>
            </a:r>
            <a:r>
              <a:rPr sz="2000" spc="-10" dirty="0">
                <a:latin typeface="Times New Roman"/>
                <a:cs typeface="Times New Roman"/>
              </a:rPr>
              <a:t>ы</a:t>
            </a:r>
            <a:r>
              <a:rPr sz="2000" spc="-40" dirty="0">
                <a:latin typeface="Times New Roman"/>
                <a:cs typeface="Times New Roman"/>
              </a:rPr>
              <a:t>к</a:t>
            </a:r>
            <a:r>
              <a:rPr sz="2000" spc="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ми	и  </a:t>
            </a:r>
            <a:r>
              <a:rPr sz="2000" spc="5" dirty="0">
                <a:latin typeface="Times New Roman"/>
                <a:cs typeface="Times New Roman"/>
              </a:rPr>
              <a:t>опыта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84621" y="5398109"/>
            <a:ext cx="298704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0560" algn="l"/>
              </a:tabLst>
            </a:pPr>
            <a:r>
              <a:rPr sz="2000" dirty="0">
                <a:latin typeface="Times New Roman"/>
                <a:cs typeface="Times New Roman"/>
              </a:rPr>
              <a:t>деятел</a:t>
            </a:r>
            <a:r>
              <a:rPr sz="2000" spc="-10" dirty="0">
                <a:latin typeface="Times New Roman"/>
                <a:cs typeface="Times New Roman"/>
              </a:rPr>
              <a:t>ь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сти,	разв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тию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1030" y="5702604"/>
            <a:ext cx="805116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5" dirty="0">
                <a:latin typeface="Times New Roman"/>
                <a:cs typeface="Times New Roman"/>
              </a:rPr>
              <a:t>способностей, </a:t>
            </a:r>
            <a:r>
              <a:rPr sz="2000" spc="-5" dirty="0">
                <a:latin typeface="Times New Roman"/>
                <a:cs typeface="Times New Roman"/>
              </a:rPr>
              <a:t>приобретению </a:t>
            </a:r>
            <a:r>
              <a:rPr sz="2000" spc="5" dirty="0">
                <a:latin typeface="Times New Roman"/>
                <a:cs typeface="Times New Roman"/>
              </a:rPr>
              <a:t>опыта </a:t>
            </a:r>
            <a:r>
              <a:rPr sz="2000" dirty="0">
                <a:latin typeface="Times New Roman"/>
                <a:cs typeface="Times New Roman"/>
              </a:rPr>
              <a:t>применения знаний в </a:t>
            </a:r>
            <a:r>
              <a:rPr sz="2000" spc="-5" dirty="0">
                <a:latin typeface="Times New Roman"/>
                <a:cs typeface="Times New Roman"/>
              </a:rPr>
              <a:t>повседневной </a:t>
            </a:r>
            <a:r>
              <a:rPr sz="2000" dirty="0">
                <a:latin typeface="Times New Roman"/>
                <a:cs typeface="Times New Roman"/>
              </a:rPr>
              <a:t> жизни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формированию</a:t>
            </a:r>
            <a:r>
              <a:rPr sz="2000" dirty="0">
                <a:latin typeface="Times New Roman"/>
                <a:cs typeface="Times New Roman"/>
              </a:rPr>
              <a:t> у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обучающихся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мотивации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получения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образования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течение </a:t>
            </a:r>
            <a:r>
              <a:rPr sz="2000" dirty="0">
                <a:latin typeface="Times New Roman"/>
                <a:cs typeface="Times New Roman"/>
              </a:rPr>
              <a:t>всей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жизни.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030" y="2096961"/>
            <a:ext cx="8053070" cy="3022600"/>
          </a:xfrm>
          <a:prstGeom prst="rect">
            <a:avLst/>
          </a:prstGeom>
        </p:spPr>
        <p:txBody>
          <a:bodyPr vert="horz" wrap="square" lIns="0" tIns="146685" rIns="0" bIns="0" rtlCol="0">
            <a:spAutoFit/>
          </a:bodyPr>
          <a:lstStyle/>
          <a:p>
            <a:pPr marL="4250055" algn="just">
              <a:lnSpc>
                <a:spcPct val="100000"/>
              </a:lnSpc>
              <a:spcBef>
                <a:spcPts val="1155"/>
              </a:spcBef>
            </a:pPr>
            <a:r>
              <a:rPr sz="1800" dirty="0" smtClean="0">
                <a:latin typeface="Times New Roman"/>
                <a:cs typeface="Times New Roman"/>
              </a:rPr>
              <a:t>(п.21</a:t>
            </a:r>
            <a:r>
              <a:rPr sz="1800" spc="-10" dirty="0" smtClean="0">
                <a:latin typeface="Times New Roman"/>
                <a:cs typeface="Times New Roman"/>
              </a:rPr>
              <a:t> </a:t>
            </a:r>
            <a:r>
              <a:rPr sz="1800" spc="-35" dirty="0" smtClean="0">
                <a:latin typeface="Times New Roman"/>
                <a:cs typeface="Times New Roman"/>
              </a:rPr>
              <a:t>ст.2</a:t>
            </a:r>
            <a:r>
              <a:rPr sz="1800" spc="-30" dirty="0" smtClean="0">
                <a:latin typeface="Times New Roman"/>
                <a:cs typeface="Times New Roman"/>
              </a:rPr>
              <a:t> </a:t>
            </a:r>
            <a:r>
              <a:rPr sz="1800" dirty="0" smtClean="0">
                <a:latin typeface="Times New Roman"/>
                <a:cs typeface="Times New Roman"/>
              </a:rPr>
              <a:t>ФЗ</a:t>
            </a:r>
            <a:r>
              <a:rPr sz="1800" spc="-15" dirty="0" smtClean="0">
                <a:latin typeface="Times New Roman"/>
                <a:cs typeface="Times New Roman"/>
              </a:rPr>
              <a:t> </a:t>
            </a:r>
            <a:r>
              <a:rPr sz="1800" spc="-10" dirty="0" smtClean="0">
                <a:latin typeface="Times New Roman"/>
                <a:cs typeface="Times New Roman"/>
              </a:rPr>
              <a:t>«</a:t>
            </a:r>
            <a:r>
              <a:rPr sz="1800" spc="-10" dirty="0" err="1" smtClean="0">
                <a:latin typeface="Times New Roman"/>
                <a:cs typeface="Times New Roman"/>
              </a:rPr>
              <a:t>Об</a:t>
            </a:r>
            <a:r>
              <a:rPr sz="1800" spc="-5" dirty="0" smtClean="0">
                <a:latin typeface="Times New Roman"/>
                <a:cs typeface="Times New Roman"/>
              </a:rPr>
              <a:t> </a:t>
            </a:r>
            <a:r>
              <a:rPr sz="1800" spc="-5" dirty="0" err="1" smtClean="0">
                <a:latin typeface="Times New Roman"/>
                <a:cs typeface="Times New Roman"/>
              </a:rPr>
              <a:t>образовании</a:t>
            </a:r>
            <a:r>
              <a:rPr sz="1800" spc="-10" dirty="0" smtClean="0">
                <a:latin typeface="Times New Roman"/>
                <a:cs typeface="Times New Roman"/>
              </a:rPr>
              <a:t> </a:t>
            </a:r>
            <a:r>
              <a:rPr sz="1800" dirty="0" smtClean="0">
                <a:latin typeface="Times New Roman"/>
                <a:cs typeface="Times New Roman"/>
              </a:rPr>
              <a:t>в </a:t>
            </a:r>
            <a:r>
              <a:rPr sz="1800" spc="-15" dirty="0" smtClean="0">
                <a:latin typeface="Times New Roman"/>
                <a:cs typeface="Times New Roman"/>
              </a:rPr>
              <a:t>РФ»)</a:t>
            </a:r>
            <a:endParaRPr sz="1800" dirty="0" smtClean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175"/>
              </a:spcBef>
              <a:buFont typeface="Times New Roman"/>
              <a:buAutoNum type="arabicParenR"/>
              <a:tabLst>
                <a:tab pos="393700" algn="l"/>
              </a:tabLst>
            </a:pPr>
            <a:r>
              <a:rPr lang="ru-RU" sz="2000" b="1" spc="-10" dirty="0" smtClean="0">
                <a:latin typeface="Times New Roman"/>
                <a:cs typeface="Times New Roman"/>
              </a:rPr>
              <a:t> </a:t>
            </a:r>
            <a:r>
              <a:rPr sz="2000" b="1" spc="-10" dirty="0" err="1" smtClean="0">
                <a:latin typeface="Times New Roman"/>
                <a:cs typeface="Times New Roman"/>
              </a:rPr>
              <a:t>образование</a:t>
            </a:r>
            <a:r>
              <a:rPr sz="2000" b="1" spc="-5" dirty="0" smtClean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единый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целенаправленный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процесс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воспитания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обучения;</a:t>
            </a:r>
            <a:endParaRPr sz="20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  <a:buFont typeface="Times New Roman"/>
              <a:buAutoNum type="arabicParenR"/>
              <a:tabLst>
                <a:tab pos="386080" algn="l"/>
              </a:tabLst>
            </a:pPr>
            <a:r>
              <a:rPr lang="ru-RU" sz="2000" b="1" spc="-5" dirty="0" smtClean="0">
                <a:latin typeface="Times New Roman"/>
                <a:cs typeface="Times New Roman"/>
              </a:rPr>
              <a:t> </a:t>
            </a:r>
            <a:r>
              <a:rPr sz="2000" b="1" spc="-5" dirty="0" err="1" smtClean="0">
                <a:latin typeface="Times New Roman"/>
                <a:cs typeface="Times New Roman"/>
              </a:rPr>
              <a:t>воспитание</a:t>
            </a:r>
            <a:r>
              <a:rPr sz="2000" b="1" dirty="0" smtClean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деятельность,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направленная</a:t>
            </a:r>
            <a:r>
              <a:rPr sz="2000" spc="-5" dirty="0">
                <a:latin typeface="Times New Roman"/>
                <a:cs typeface="Times New Roman"/>
              </a:rPr>
              <a:t> 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развитие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личности, 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создание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условий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для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самоопределения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социализации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обучающегося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основе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социокультурных,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духовно-нравственных</a:t>
            </a:r>
            <a:r>
              <a:rPr sz="2000" dirty="0">
                <a:latin typeface="Times New Roman"/>
                <a:cs typeface="Times New Roman"/>
              </a:rPr>
              <a:t> ценностей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принятых в обществе </a:t>
            </a:r>
            <a:r>
              <a:rPr sz="2000" spc="-5" dirty="0">
                <a:latin typeface="Times New Roman"/>
                <a:cs typeface="Times New Roman"/>
              </a:rPr>
              <a:t>правил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10" dirty="0">
                <a:latin typeface="Times New Roman"/>
                <a:cs typeface="Times New Roman"/>
              </a:rPr>
              <a:t>норм поведения </a:t>
            </a: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5" dirty="0">
                <a:latin typeface="Times New Roman"/>
                <a:cs typeface="Times New Roman"/>
              </a:rPr>
              <a:t>интересах </a:t>
            </a:r>
            <a:r>
              <a:rPr sz="2000" spc="-10" dirty="0">
                <a:latin typeface="Times New Roman"/>
                <a:cs typeface="Times New Roman"/>
              </a:rPr>
              <a:t>человека,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семьи,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общества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государства;</a:t>
            </a:r>
            <a:endParaRPr sz="2000" dirty="0">
              <a:latin typeface="Times New Roman"/>
              <a:cs typeface="Times New Roman"/>
            </a:endParaRPr>
          </a:p>
          <a:p>
            <a:pPr marL="382905" indent="-370840" algn="just">
              <a:lnSpc>
                <a:spcPct val="100000"/>
              </a:lnSpc>
              <a:buFont typeface="Times New Roman"/>
              <a:buAutoNum type="arabicParenR"/>
              <a:tabLst>
                <a:tab pos="383540" algn="l"/>
              </a:tabLst>
            </a:pPr>
            <a:r>
              <a:rPr sz="2000" b="1" spc="-10" dirty="0">
                <a:latin typeface="Times New Roman"/>
                <a:cs typeface="Times New Roman"/>
              </a:rPr>
              <a:t>обучение</a:t>
            </a:r>
            <a:r>
              <a:rPr sz="2000" b="1" spc="7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-</a:t>
            </a:r>
            <a:r>
              <a:rPr sz="2000" spc="7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целенаправленный</a:t>
            </a:r>
            <a:r>
              <a:rPr sz="2000" spc="75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процесс 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организации</a:t>
            </a:r>
            <a:r>
              <a:rPr sz="2000" spc="75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деятельности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3400" y="457200"/>
            <a:ext cx="79248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6. учитывать особенности психофизического развития обучающихся и</a:t>
            </a:r>
          </a:p>
          <a:p>
            <a:r>
              <a:rPr lang="ru-RU" dirty="0" smtClean="0"/>
              <a:t>состояние их здоровья, соблюдать специальные условия, необходимые для  получения образования лицами с ограниченными возможностями</a:t>
            </a:r>
          </a:p>
          <a:p>
            <a:r>
              <a:rPr lang="ru-RU" dirty="0" smtClean="0"/>
              <a:t>здоровья, взаимодействовать при необходимости с медицинскими  организациями;</a:t>
            </a:r>
          </a:p>
          <a:p>
            <a:r>
              <a:rPr lang="ru-RU" dirty="0" smtClean="0"/>
              <a:t>7. систематически повышать свой профессиональный уровень;</a:t>
            </a:r>
          </a:p>
          <a:p>
            <a:r>
              <a:rPr lang="ru-RU" dirty="0" smtClean="0"/>
              <a:t>8. проходить аттестацию на соответствие занимаемой должности в порядке,  установленном законодательством об образовании;</a:t>
            </a:r>
          </a:p>
          <a:p>
            <a:pPr marR="1370330">
              <a:lnSpc>
                <a:spcPct val="100000"/>
              </a:lnSpc>
              <a:tabLst>
                <a:tab pos="260350" algn="l"/>
              </a:tabLst>
            </a:pPr>
            <a:r>
              <a:rPr lang="ru-RU" dirty="0"/>
              <a:t>9. проходить в соответствии с трудовым законодательством  предварительные при поступлении на работу и периодические</a:t>
            </a:r>
          </a:p>
          <a:p>
            <a:pPr marR="471170">
              <a:lnSpc>
                <a:spcPct val="100000"/>
              </a:lnSpc>
            </a:pPr>
            <a:r>
              <a:rPr lang="ru-RU" dirty="0"/>
              <a:t>медицинские осмотры, а также внеочередные медицинские осмотры по  направлению работодателя</a:t>
            </a:r>
            <a:r>
              <a:rPr lang="ru-RU" dirty="0" smtClean="0"/>
              <a:t>;</a:t>
            </a:r>
          </a:p>
          <a:p>
            <a:pPr marR="471170">
              <a:lnSpc>
                <a:spcPct val="100000"/>
              </a:lnSpc>
            </a:pPr>
            <a:r>
              <a:rPr lang="ru-RU" dirty="0" smtClean="0"/>
              <a:t>10. проходить в установленном законодательством Российской Федерации  порядке обучение и проверку знаний и навыков в области охраны труда;</a:t>
            </a:r>
          </a:p>
          <a:p>
            <a:pPr marR="471170">
              <a:lnSpc>
                <a:spcPct val="100000"/>
              </a:lnSpc>
            </a:pPr>
            <a:r>
              <a:rPr lang="ru-RU" dirty="0" smtClean="0"/>
              <a:t>11. соблюдать устав образовательной организации, положение о</a:t>
            </a:r>
          </a:p>
          <a:p>
            <a:pPr marR="471170">
              <a:lnSpc>
                <a:spcPct val="100000"/>
              </a:lnSpc>
            </a:pPr>
            <a:r>
              <a:rPr lang="ru-RU" dirty="0" smtClean="0"/>
              <a:t>специализированном структурном образовательном подразделении  организации, осуществляющей обучение, правила внутреннего трудового  распорядка.</a:t>
            </a:r>
          </a:p>
          <a:p>
            <a:pPr marR="471170">
              <a:lnSpc>
                <a:spcPct val="100000"/>
              </a:lnSpc>
            </a:pPr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53193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26304" y="1293113"/>
            <a:ext cx="14827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latin typeface="Times New Roman"/>
                <a:cs typeface="Times New Roman"/>
              </a:rPr>
              <a:t>запрещается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69202" y="1293113"/>
            <a:ext cx="14554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ис</a:t>
            </a:r>
            <a:r>
              <a:rPr sz="2000" spc="-15" dirty="0">
                <a:latin typeface="Times New Roman"/>
                <a:cs typeface="Times New Roman"/>
              </a:rPr>
              <a:t>п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ль</a:t>
            </a:r>
            <a:r>
              <a:rPr sz="2000" spc="-2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ть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6576" y="1293113"/>
            <a:ext cx="4129404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091689" algn="l"/>
                <a:tab pos="2178050" algn="l"/>
                <a:tab pos="3742054" algn="l"/>
              </a:tabLst>
            </a:pPr>
            <a:r>
              <a:rPr sz="2000" spc="-5" dirty="0">
                <a:latin typeface="Times New Roman"/>
                <a:cs typeface="Times New Roman"/>
              </a:rPr>
              <a:t>Педагогическим		</a:t>
            </a:r>
            <a:r>
              <a:rPr sz="2000" spc="-10" dirty="0">
                <a:latin typeface="Times New Roman"/>
                <a:cs typeface="Times New Roman"/>
              </a:rPr>
              <a:t>работникам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1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ра</a:t>
            </a:r>
            <a:r>
              <a:rPr sz="2000" spc="-2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spc="-6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тел</a:t>
            </a:r>
            <a:r>
              <a:rPr sz="2000" spc="-10" dirty="0">
                <a:latin typeface="Times New Roman"/>
                <a:cs typeface="Times New Roman"/>
              </a:rPr>
              <a:t>ь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ю	деятел</a:t>
            </a:r>
            <a:r>
              <a:rPr sz="2000" spc="-10" dirty="0">
                <a:latin typeface="Times New Roman"/>
                <a:cs typeface="Times New Roman"/>
              </a:rPr>
              <a:t>ь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4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сть	для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24653" y="1597913"/>
            <a:ext cx="15265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" dirty="0">
                <a:latin typeface="Times New Roman"/>
                <a:cs typeface="Times New Roman"/>
              </a:rPr>
              <a:t>п</a:t>
            </a:r>
            <a:r>
              <a:rPr sz="2000" spc="-3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тич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0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ой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941057" y="1597913"/>
            <a:ext cx="10788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агитации,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06576" y="1902409"/>
            <a:ext cx="519684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815464" algn="l"/>
                <a:tab pos="3635375" algn="l"/>
                <a:tab pos="4094479" algn="l"/>
              </a:tabLst>
            </a:pPr>
            <a:r>
              <a:rPr sz="2000" spc="-5" dirty="0">
                <a:latin typeface="Times New Roman"/>
                <a:cs typeface="Times New Roman"/>
              </a:rPr>
              <a:t>принуждения	</a:t>
            </a:r>
            <a:r>
              <a:rPr sz="2000" spc="-15" dirty="0">
                <a:latin typeface="Times New Roman"/>
                <a:cs typeface="Times New Roman"/>
              </a:rPr>
              <a:t>обучающихся	</a:t>
            </a:r>
            <a:r>
              <a:rPr sz="2000" dirty="0">
                <a:latin typeface="Times New Roman"/>
                <a:cs typeface="Times New Roman"/>
              </a:rPr>
              <a:t>к	</a:t>
            </a:r>
            <a:r>
              <a:rPr sz="2000" spc="-5" dirty="0">
                <a:latin typeface="Times New Roman"/>
                <a:cs typeface="Times New Roman"/>
              </a:rPr>
              <a:t>принятию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13753" y="1902409"/>
            <a:ext cx="160718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политических,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06576" y="2207768"/>
            <a:ext cx="71164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74800" algn="l"/>
                <a:tab pos="2129790" algn="l"/>
                <a:tab pos="2856230" algn="l"/>
                <a:tab pos="4199255" algn="l"/>
                <a:tab pos="4874260" algn="l"/>
                <a:tab pos="5720715" algn="l"/>
                <a:tab pos="6110605" algn="l"/>
                <a:tab pos="6729730" algn="l"/>
              </a:tabLst>
            </a:pPr>
            <a:r>
              <a:rPr sz="2000" dirty="0">
                <a:latin typeface="Times New Roman"/>
                <a:cs typeface="Times New Roman"/>
              </a:rPr>
              <a:t>религиозных	</a:t>
            </a:r>
            <a:r>
              <a:rPr sz="2000" spc="-5" dirty="0">
                <a:latin typeface="Times New Roman"/>
                <a:cs typeface="Times New Roman"/>
              </a:rPr>
              <a:t>ил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5" dirty="0">
                <a:latin typeface="Times New Roman"/>
                <a:cs typeface="Times New Roman"/>
              </a:rPr>
              <a:t>и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ы</a:t>
            </a:r>
            <a:r>
              <a:rPr sz="2000" dirty="0">
                <a:latin typeface="Times New Roman"/>
                <a:cs typeface="Times New Roman"/>
              </a:rPr>
              <a:t>х	</a:t>
            </a:r>
            <a:r>
              <a:rPr sz="2000" spc="-35" dirty="0">
                <a:latin typeface="Times New Roman"/>
                <a:cs typeface="Times New Roman"/>
              </a:rPr>
              <a:t>у</a:t>
            </a:r>
            <a:r>
              <a:rPr sz="2000" spc="-25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е</a:t>
            </a:r>
            <a:r>
              <a:rPr sz="2000" spc="-10" dirty="0">
                <a:latin typeface="Times New Roman"/>
                <a:cs typeface="Times New Roman"/>
              </a:rPr>
              <a:t>ж</a:t>
            </a:r>
            <a:r>
              <a:rPr sz="2000" dirty="0">
                <a:latin typeface="Times New Roman"/>
                <a:cs typeface="Times New Roman"/>
              </a:rPr>
              <a:t>ден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й	</a:t>
            </a:r>
            <a:r>
              <a:rPr sz="2000" spc="5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иб</a:t>
            </a:r>
            <a:r>
              <a:rPr sz="2000" dirty="0">
                <a:latin typeface="Times New Roman"/>
                <a:cs typeface="Times New Roman"/>
              </a:rPr>
              <a:t>о	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т</a:t>
            </a:r>
            <a:r>
              <a:rPr sz="2000" spc="-4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-4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у	</a:t>
            </a:r>
            <a:r>
              <a:rPr sz="2000" spc="-3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т	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х,	для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46801" y="2512568"/>
            <a:ext cx="237426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63420" algn="l"/>
              </a:tabLst>
            </a:pP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spc="-15" dirty="0">
                <a:latin typeface="Times New Roman"/>
                <a:cs typeface="Times New Roman"/>
              </a:rPr>
              <a:t>ц</a:t>
            </a:r>
            <a:r>
              <a:rPr sz="2000" spc="-5" dirty="0">
                <a:latin typeface="Times New Roman"/>
                <a:cs typeface="Times New Roman"/>
              </a:rPr>
              <a:t>ио</a:t>
            </a:r>
            <a:r>
              <a:rPr sz="2000" spc="5" dirty="0">
                <a:latin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cs typeface="Times New Roman"/>
              </a:rPr>
              <a:t>ль</a:t>
            </a:r>
            <a:r>
              <a:rPr sz="2000" spc="-5" dirty="0">
                <a:latin typeface="Times New Roman"/>
                <a:cs typeface="Times New Roman"/>
              </a:rPr>
              <a:t>но</a:t>
            </a:r>
            <a:r>
              <a:rPr sz="2000" dirty="0">
                <a:latin typeface="Times New Roman"/>
                <a:cs typeface="Times New Roman"/>
              </a:rPr>
              <a:t>й	</a:t>
            </a:r>
            <a:r>
              <a:rPr sz="2000" spc="-5" dirty="0">
                <a:latin typeface="Times New Roman"/>
                <a:cs typeface="Times New Roman"/>
              </a:rPr>
              <a:t>или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6576" y="2512568"/>
            <a:ext cx="318833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1677035" algn="l"/>
                <a:tab pos="1748789" algn="l"/>
                <a:tab pos="2802890" algn="l"/>
              </a:tabLst>
            </a:pPr>
            <a:r>
              <a:rPr sz="2000" spc="-5" dirty="0">
                <a:latin typeface="Times New Roman"/>
                <a:cs typeface="Times New Roman"/>
              </a:rPr>
              <a:t>разжигания	</a:t>
            </a:r>
            <a:r>
              <a:rPr sz="2000" dirty="0">
                <a:latin typeface="Times New Roman"/>
                <a:cs typeface="Times New Roman"/>
              </a:rPr>
              <a:t>социальной,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религиозной		розн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,	</a:t>
            </a:r>
            <a:r>
              <a:rPr sz="2000" spc="-15" dirty="0">
                <a:latin typeface="Times New Roman"/>
                <a:cs typeface="Times New Roman"/>
              </a:rPr>
              <a:t>д</a:t>
            </a:r>
            <a:r>
              <a:rPr sz="2000" dirty="0">
                <a:latin typeface="Times New Roman"/>
                <a:cs typeface="Times New Roman"/>
              </a:rPr>
              <a:t>ля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13301" y="2512568"/>
            <a:ext cx="120015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расовой,</a:t>
            </a:r>
            <a:endParaRPr sz="2000">
              <a:latin typeface="Times New Roman"/>
              <a:cs typeface="Times New Roman"/>
            </a:endParaRPr>
          </a:p>
          <a:p>
            <a:pPr marL="132715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агитации,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6576" y="3121863"/>
            <a:ext cx="402399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439035" algn="l"/>
              </a:tabLst>
            </a:pPr>
            <a:r>
              <a:rPr sz="2000" spc="-5" dirty="0">
                <a:latin typeface="Times New Roman"/>
                <a:cs typeface="Times New Roman"/>
              </a:rPr>
              <a:t>исключительность,	</a:t>
            </a:r>
            <a:r>
              <a:rPr sz="2000" spc="-15" dirty="0">
                <a:latin typeface="Times New Roman"/>
                <a:cs typeface="Times New Roman"/>
              </a:rPr>
              <a:t>превосходство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45989" y="3121863"/>
            <a:ext cx="54356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2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бо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52540" y="2817368"/>
            <a:ext cx="21710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пропагандирующей</a:t>
            </a:r>
            <a:endParaRPr sz="20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неполноценность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06576" y="3427221"/>
            <a:ext cx="7117080" cy="2160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граждан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признаку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социальной,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расовой,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национальной, </a:t>
            </a:r>
            <a:r>
              <a:rPr sz="2000" dirty="0">
                <a:latin typeface="Times New Roman"/>
                <a:cs typeface="Times New Roman"/>
              </a:rPr>
              <a:t> религиозной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или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языковой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принадлежности,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отношения</a:t>
            </a:r>
            <a:r>
              <a:rPr sz="2000" dirty="0">
                <a:latin typeface="Times New Roman"/>
                <a:cs typeface="Times New Roman"/>
              </a:rPr>
              <a:t> к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религии,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том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числе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посредством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сообщения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обучающимся </a:t>
            </a:r>
            <a:r>
              <a:rPr sz="2000" spc="-5" dirty="0">
                <a:latin typeface="Times New Roman"/>
                <a:cs typeface="Times New Roman"/>
              </a:rPr>
              <a:t> недостоверных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сведений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исторических,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национальных,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религиозных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культурных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традициях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народов,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dirty="0">
                <a:latin typeface="Times New Roman"/>
                <a:cs typeface="Times New Roman"/>
              </a:rPr>
              <a:t> для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побуждения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обучающихся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действиям,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противоречащим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Конституции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Российской</a:t>
            </a:r>
            <a:r>
              <a:rPr sz="2000" spc="-5" dirty="0">
                <a:latin typeface="Times New Roman"/>
                <a:cs typeface="Times New Roman"/>
              </a:rPr>
              <a:t> Федерации.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38936" y="2227910"/>
            <a:ext cx="7713980" cy="28597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0640" algn="just" defTabSz="122555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совокупность</a:t>
            </a:r>
            <a:r>
              <a:rPr sz="2400" b="1" spc="-5" dirty="0">
                <a:latin typeface="Times New Roman"/>
                <a:cs typeface="Times New Roman"/>
              </a:rPr>
              <a:t> прав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свобод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(в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35" dirty="0" err="1">
                <a:latin typeface="Times New Roman"/>
                <a:cs typeface="Times New Roman"/>
              </a:rPr>
              <a:t>том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 err="1" smtClean="0">
                <a:latin typeface="Times New Roman"/>
                <a:cs typeface="Times New Roman"/>
              </a:rPr>
              <a:t>числе</a:t>
            </a:r>
            <a:r>
              <a:rPr lang="ru-RU" sz="2400" b="1" dirty="0" smtClean="0">
                <a:latin typeface="Times New Roman"/>
                <a:cs typeface="Times New Roman"/>
              </a:rPr>
              <a:t> </a:t>
            </a:r>
            <a:r>
              <a:rPr sz="2400" b="1" spc="-5" dirty="0" err="1" smtClean="0">
                <a:latin typeface="Times New Roman"/>
                <a:cs typeface="Times New Roman"/>
              </a:rPr>
              <a:t>академических</a:t>
            </a:r>
            <a:r>
              <a:rPr sz="2400" b="1" spc="15" dirty="0" smtClean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прав</a:t>
            </a:r>
            <a:r>
              <a:rPr sz="2400" b="1" dirty="0">
                <a:latin typeface="Times New Roman"/>
                <a:cs typeface="Times New Roman"/>
              </a:rPr>
              <a:t> и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свобод),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35" dirty="0" err="1">
                <a:latin typeface="Times New Roman"/>
                <a:cs typeface="Times New Roman"/>
              </a:rPr>
              <a:t>трудовых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5" dirty="0" err="1" smtClean="0">
                <a:latin typeface="Times New Roman"/>
                <a:cs typeface="Times New Roman"/>
              </a:rPr>
              <a:t>прав</a:t>
            </a:r>
            <a:r>
              <a:rPr sz="2400" b="1" spc="-5" dirty="0" smtClean="0">
                <a:latin typeface="Times New Roman"/>
                <a:cs typeface="Times New Roman"/>
              </a:rPr>
              <a:t>,</a:t>
            </a:r>
            <a:r>
              <a:rPr lang="ru-RU" sz="2400" b="1" spc="-5" dirty="0" smtClean="0">
                <a:latin typeface="Times New Roman"/>
                <a:cs typeface="Times New Roman"/>
              </a:rPr>
              <a:t> </a:t>
            </a:r>
            <a:r>
              <a:rPr sz="2400" b="1" spc="-5" dirty="0" err="1" smtClean="0">
                <a:latin typeface="Times New Roman"/>
                <a:cs typeface="Times New Roman"/>
              </a:rPr>
              <a:t>социальных</a:t>
            </a:r>
            <a:r>
              <a:rPr sz="2400" b="1" spc="15" dirty="0" smtClean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гарантий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компенсаций,</a:t>
            </a:r>
            <a:r>
              <a:rPr sz="2400" b="1" spc="4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ограничений, 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обязанностей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и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ответственности,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которые</a:t>
            </a:r>
            <a:r>
              <a:rPr sz="2400" b="1" spc="30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установлены </a:t>
            </a:r>
            <a:r>
              <a:rPr sz="2400" b="1" spc="-58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законодательством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Российской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 err="1">
                <a:latin typeface="Times New Roman"/>
                <a:cs typeface="Times New Roman"/>
              </a:rPr>
              <a:t>Федерации</a:t>
            </a:r>
            <a:r>
              <a:rPr sz="2400" b="1" spc="5" dirty="0">
                <a:latin typeface="Times New Roman"/>
                <a:cs typeface="Times New Roman"/>
              </a:rPr>
              <a:t> </a:t>
            </a:r>
            <a:r>
              <a:rPr sz="2400" b="1" dirty="0" smtClean="0">
                <a:latin typeface="Times New Roman"/>
                <a:cs typeface="Times New Roman"/>
              </a:rPr>
              <a:t>и</a:t>
            </a:r>
            <a:r>
              <a:rPr lang="ru-RU" sz="2400" b="1" dirty="0" smtClean="0">
                <a:latin typeface="Times New Roman"/>
                <a:cs typeface="Times New Roman"/>
              </a:rPr>
              <a:t> </a:t>
            </a:r>
            <a:r>
              <a:rPr sz="2400" b="1" spc="-20" dirty="0" err="1" smtClean="0">
                <a:latin typeface="Times New Roman"/>
                <a:cs typeface="Times New Roman"/>
              </a:rPr>
              <a:t>законодательством</a:t>
            </a:r>
            <a:r>
              <a:rPr sz="2400" b="1" spc="20" dirty="0" smtClean="0">
                <a:latin typeface="Times New Roman"/>
                <a:cs typeface="Times New Roman"/>
              </a:rPr>
              <a:t> </a:t>
            </a:r>
            <a:r>
              <a:rPr sz="2400" b="1" spc="-30" dirty="0">
                <a:latin typeface="Times New Roman"/>
                <a:cs typeface="Times New Roman"/>
              </a:rPr>
              <a:t>субъектов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Российской</a:t>
            </a:r>
            <a:r>
              <a:rPr sz="2400" b="1" spc="15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Федерации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r>
              <a:rPr sz="2000" spc="-40" dirty="0">
                <a:latin typeface="Times New Roman"/>
                <a:cs typeface="Times New Roman"/>
              </a:rPr>
              <a:t>(ст.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47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ФЗ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«Об образовании</a:t>
            </a:r>
            <a:r>
              <a:rPr sz="2000" spc="-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РФ»)</a:t>
            </a:r>
            <a:endParaRPr sz="20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3810" y="999820"/>
            <a:ext cx="476885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5" dirty="0">
                <a:solidFill>
                  <a:srgbClr val="C00000"/>
                </a:solidFill>
              </a:rPr>
              <a:t>Правовой</a:t>
            </a:r>
            <a:r>
              <a:rPr sz="3200" spc="-60" dirty="0">
                <a:solidFill>
                  <a:srgbClr val="C00000"/>
                </a:solidFill>
              </a:rPr>
              <a:t> </a:t>
            </a:r>
            <a:r>
              <a:rPr sz="3200" spc="-30" dirty="0">
                <a:solidFill>
                  <a:srgbClr val="C00000"/>
                </a:solidFill>
              </a:rPr>
              <a:t>статус</a:t>
            </a:r>
            <a:r>
              <a:rPr sz="3200" spc="-45" dirty="0">
                <a:solidFill>
                  <a:srgbClr val="C00000"/>
                </a:solidFill>
              </a:rPr>
              <a:t> </a:t>
            </a:r>
            <a:r>
              <a:rPr sz="3200" spc="-15" dirty="0">
                <a:solidFill>
                  <a:srgbClr val="C00000"/>
                </a:solidFill>
              </a:rPr>
              <a:t>педагога</a:t>
            </a:r>
            <a:endParaRPr sz="3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406" y="1147013"/>
            <a:ext cx="7691120" cy="7581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265" marR="5715" indent="-342265" algn="r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42265" algn="l"/>
                <a:tab pos="342900" algn="l"/>
              </a:tabLst>
            </a:pPr>
            <a:r>
              <a:rPr sz="2400" spc="-10" dirty="0">
                <a:latin typeface="Times New Roman"/>
                <a:cs typeface="Times New Roman"/>
              </a:rPr>
              <a:t>Право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на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занятие</a:t>
            </a:r>
            <a:r>
              <a:rPr sz="2400" spc="6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педагогической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деятельностью</a:t>
            </a:r>
            <a:r>
              <a:rPr sz="2400" spc="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имеют</a:t>
            </a:r>
            <a:endParaRPr sz="24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  <a:tabLst>
                <a:tab pos="984250" algn="l"/>
                <a:tab pos="2600325" algn="l"/>
                <a:tab pos="3930650" algn="l"/>
                <a:tab pos="6799580" algn="l"/>
              </a:tabLst>
            </a:pPr>
            <a:r>
              <a:rPr sz="2400" spc="-5" dirty="0">
                <a:latin typeface="Times New Roman"/>
                <a:cs typeface="Times New Roman"/>
              </a:rPr>
              <a:t>лица,	</a:t>
            </a:r>
            <a:r>
              <a:rPr sz="2400" b="1" spc="-5" dirty="0">
                <a:latin typeface="Times New Roman"/>
                <a:cs typeface="Times New Roman"/>
              </a:rPr>
              <a:t>имеющие	среднее	</a:t>
            </a:r>
            <a:r>
              <a:rPr sz="2400" b="1" dirty="0">
                <a:latin typeface="Times New Roman"/>
                <a:cs typeface="Times New Roman"/>
              </a:rPr>
              <a:t>профессиональное	</a:t>
            </a:r>
            <a:r>
              <a:rPr sz="2400" b="1" spc="-5" dirty="0">
                <a:latin typeface="Times New Roman"/>
                <a:cs typeface="Times New Roman"/>
              </a:rPr>
              <a:t>или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743356" y="1925107"/>
          <a:ext cx="7729853" cy="289623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91765"/>
                <a:gridCol w="713739"/>
                <a:gridCol w="1932304"/>
                <a:gridCol w="295275"/>
                <a:gridCol w="2096770"/>
              </a:tblGrid>
              <a:tr h="365125">
                <a:tc gridSpan="5">
                  <a:txBody>
                    <a:bodyPr/>
                    <a:lstStyle/>
                    <a:p>
                      <a:pPr marL="374650">
                        <a:lnSpc>
                          <a:spcPts val="2620"/>
                        </a:lnSpc>
                        <a:tabLst>
                          <a:tab pos="2328545" algn="l"/>
                          <a:tab pos="4914900" algn="l"/>
                          <a:tab pos="5980430" algn="l"/>
                        </a:tabLst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высшее	</a:t>
                      </a: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образование	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и	</a:t>
                      </a:r>
                      <a:r>
                        <a:rPr sz="2400" b="1" spc="-15" dirty="0">
                          <a:latin typeface="Times New Roman"/>
                          <a:cs typeface="Times New Roman"/>
                        </a:rPr>
                        <a:t>отвечающие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51155">
                <a:tc gridSpan="2">
                  <a:txBody>
                    <a:bodyPr/>
                    <a:lstStyle/>
                    <a:p>
                      <a:pPr marL="374650">
                        <a:lnSpc>
                          <a:spcPts val="262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квалификационным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174625">
                        <a:lnSpc>
                          <a:spcPts val="2620"/>
                        </a:lnSpc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требованиям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,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4130" algn="r">
                        <a:lnSpc>
                          <a:spcPts val="2620"/>
                        </a:lnSpc>
                        <a:tabLst>
                          <a:tab pos="1758950" algn="l"/>
                        </a:tabLst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указанным	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в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51790">
                <a:tc gridSpan="2">
                  <a:txBody>
                    <a:bodyPr/>
                    <a:lstStyle/>
                    <a:p>
                      <a:pPr marL="374650">
                        <a:lnSpc>
                          <a:spcPts val="267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квалификационных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203200">
                        <a:lnSpc>
                          <a:spcPts val="267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справочниках,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25400" algn="r">
                        <a:lnSpc>
                          <a:spcPts val="2670"/>
                        </a:lnSpc>
                        <a:tabLst>
                          <a:tab pos="853440" algn="l"/>
                        </a:tabLst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и	(или)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65760">
                <a:tc gridSpan="5">
                  <a:txBody>
                    <a:bodyPr/>
                    <a:lstStyle/>
                    <a:p>
                      <a:pPr marL="37465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профессиональным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стандартам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79730">
                <a:tc>
                  <a:txBody>
                    <a:bodyPr/>
                    <a:lstStyle/>
                    <a:p>
                      <a:pPr marL="374650" indent="-342900">
                        <a:lnSpc>
                          <a:spcPts val="2840"/>
                        </a:lnSpc>
                        <a:buFont typeface="Wingdings"/>
                        <a:buChar char=""/>
                        <a:tabLst>
                          <a:tab pos="374015" algn="l"/>
                          <a:tab pos="374650" algn="l"/>
                        </a:tabLst>
                      </a:pPr>
                      <a:r>
                        <a:rPr sz="2400" b="1" spc="-15" dirty="0">
                          <a:latin typeface="Times New Roman"/>
                          <a:cs typeface="Times New Roman"/>
                        </a:rPr>
                        <a:t>Номенклатура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21334">
                        <a:lnSpc>
                          <a:spcPts val="2840"/>
                        </a:lnSpc>
                      </a:pPr>
                      <a:r>
                        <a:rPr sz="2400" b="1" spc="-10" dirty="0">
                          <a:latin typeface="Times New Roman"/>
                          <a:cs typeface="Times New Roman"/>
                        </a:rPr>
                        <a:t>должностей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19405">
                        <a:lnSpc>
                          <a:spcPts val="284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педагогических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pPr marL="374650">
                        <a:lnSpc>
                          <a:spcPts val="2730"/>
                        </a:lnSpc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работников</a:t>
                      </a:r>
                      <a:endParaRPr sz="24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77470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организаций,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59055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осуществляющих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65760">
                <a:tc>
                  <a:txBody>
                    <a:bodyPr/>
                    <a:lstStyle/>
                    <a:p>
                      <a:pPr marL="374650">
                        <a:lnSpc>
                          <a:spcPts val="273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образовательную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784860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деятельность,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799465">
                        <a:lnSpc>
                          <a:spcPts val="273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должностей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51155">
                <a:tc>
                  <a:txBody>
                    <a:bodyPr/>
                    <a:lstStyle/>
                    <a:p>
                      <a:pPr marL="374650">
                        <a:lnSpc>
                          <a:spcPts val="2670"/>
                        </a:lnSpc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руководителей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371475">
                        <a:lnSpc>
                          <a:spcPts val="267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образовательных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marL="718820">
                        <a:lnSpc>
                          <a:spcPts val="267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организаций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1105306" y="4805629"/>
            <a:ext cx="7222490" cy="1173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утверждается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Правительством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Российской </a:t>
            </a:r>
            <a:r>
              <a:rPr sz="2400" spc="-5" dirty="0">
                <a:latin typeface="Times New Roman"/>
                <a:cs typeface="Times New Roman"/>
              </a:rPr>
              <a:t>Федерации.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450">
              <a:latin typeface="Times New Roman"/>
              <a:cs typeface="Times New Roman"/>
            </a:endParaRPr>
          </a:p>
          <a:p>
            <a:pPr marL="3806825">
              <a:lnSpc>
                <a:spcPct val="100000"/>
              </a:lnSpc>
            </a:pPr>
            <a:r>
              <a:rPr sz="1800" spc="-35" dirty="0">
                <a:latin typeface="Times New Roman"/>
                <a:cs typeface="Times New Roman"/>
              </a:rPr>
              <a:t>(ст.</a:t>
            </a:r>
            <a:r>
              <a:rPr sz="1800" spc="-3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46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ФЗ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«Об образовании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в</a:t>
            </a:r>
            <a:r>
              <a:rPr sz="1800" spc="-15" dirty="0">
                <a:latin typeface="Times New Roman"/>
                <a:cs typeface="Times New Roman"/>
              </a:rPr>
              <a:t> РФ»)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56945" y="646303"/>
            <a:ext cx="789876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5F497A"/>
                </a:solidFill>
                <a:latin typeface="Times New Roman"/>
                <a:cs typeface="Times New Roman"/>
              </a:rPr>
              <a:t>Постановление</a:t>
            </a:r>
            <a:r>
              <a:rPr sz="1800" b="1" spc="1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5F497A"/>
                </a:solidFill>
                <a:latin typeface="Times New Roman"/>
                <a:cs typeface="Times New Roman"/>
              </a:rPr>
              <a:t>Правительства</a:t>
            </a:r>
            <a:r>
              <a:rPr sz="1800" b="1" spc="2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5F497A"/>
                </a:solidFill>
                <a:latin typeface="Times New Roman"/>
                <a:cs typeface="Times New Roman"/>
              </a:rPr>
              <a:t>РФ</a:t>
            </a:r>
            <a:r>
              <a:rPr sz="1800" b="1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5F497A"/>
                </a:solidFill>
                <a:latin typeface="Times New Roman"/>
                <a:cs typeface="Times New Roman"/>
              </a:rPr>
              <a:t>от</a:t>
            </a:r>
            <a:r>
              <a:rPr sz="1800" b="1" spc="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5F497A"/>
                </a:solidFill>
                <a:latin typeface="Times New Roman"/>
                <a:cs typeface="Times New Roman"/>
              </a:rPr>
              <a:t>08.08.2013</a:t>
            </a:r>
            <a:r>
              <a:rPr sz="1800" b="1" spc="-20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5F497A"/>
                </a:solidFill>
                <a:latin typeface="Times New Roman"/>
                <a:cs typeface="Times New Roman"/>
              </a:rPr>
              <a:t>N</a:t>
            </a:r>
            <a:r>
              <a:rPr sz="1800" b="1" spc="1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5F497A"/>
                </a:solidFill>
                <a:latin typeface="Times New Roman"/>
                <a:cs typeface="Times New Roman"/>
              </a:rPr>
              <a:t>678</a:t>
            </a:r>
            <a:endParaRPr sz="1800">
              <a:latin typeface="Times New Roman"/>
              <a:cs typeface="Times New Roman"/>
            </a:endParaRPr>
          </a:p>
          <a:p>
            <a:pPr marL="12065" marR="5080" indent="2540" algn="ctr">
              <a:lnSpc>
                <a:spcPct val="100000"/>
              </a:lnSpc>
            </a:pPr>
            <a:r>
              <a:rPr sz="1800" b="1" dirty="0">
                <a:solidFill>
                  <a:srgbClr val="5F497A"/>
                </a:solidFill>
                <a:latin typeface="Times New Roman"/>
                <a:cs typeface="Times New Roman"/>
              </a:rPr>
              <a:t>«Об</a:t>
            </a:r>
            <a:r>
              <a:rPr sz="1800" b="1" spc="-1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5F497A"/>
                </a:solidFill>
                <a:latin typeface="Times New Roman"/>
                <a:cs typeface="Times New Roman"/>
              </a:rPr>
              <a:t>утверждении</a:t>
            </a:r>
            <a:r>
              <a:rPr sz="1800" b="1" spc="20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5F497A"/>
                </a:solidFill>
                <a:latin typeface="Times New Roman"/>
                <a:cs typeface="Times New Roman"/>
              </a:rPr>
              <a:t>номенклатуры</a:t>
            </a:r>
            <a:r>
              <a:rPr sz="1800" b="1" spc="20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5F497A"/>
                </a:solidFill>
                <a:latin typeface="Times New Roman"/>
                <a:cs typeface="Times New Roman"/>
              </a:rPr>
              <a:t>должностей</a:t>
            </a:r>
            <a:r>
              <a:rPr sz="1800" b="1" spc="2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5F497A"/>
                </a:solidFill>
                <a:latin typeface="Times New Roman"/>
                <a:cs typeface="Times New Roman"/>
              </a:rPr>
              <a:t>педагогических</a:t>
            </a:r>
            <a:r>
              <a:rPr sz="1800" b="1" spc="-10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5F497A"/>
                </a:solidFill>
                <a:latin typeface="Times New Roman"/>
                <a:cs typeface="Times New Roman"/>
              </a:rPr>
              <a:t>работников </a:t>
            </a:r>
            <a:r>
              <a:rPr sz="1800" b="1" spc="-1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5F497A"/>
                </a:solidFill>
                <a:latin typeface="Times New Roman"/>
                <a:cs typeface="Times New Roman"/>
              </a:rPr>
              <a:t>организаций,</a:t>
            </a:r>
            <a:r>
              <a:rPr sz="1800" b="1" spc="40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5F497A"/>
                </a:solidFill>
                <a:latin typeface="Times New Roman"/>
                <a:cs typeface="Times New Roman"/>
              </a:rPr>
              <a:t>осуществляющих</a:t>
            </a:r>
            <a:r>
              <a:rPr sz="1800" b="1" spc="50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5F497A"/>
                </a:solidFill>
                <a:latin typeface="Times New Roman"/>
                <a:cs typeface="Times New Roman"/>
              </a:rPr>
              <a:t>образовательную</a:t>
            </a:r>
            <a:r>
              <a:rPr sz="1800" b="1" spc="1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5F497A"/>
                </a:solidFill>
                <a:latin typeface="Times New Roman"/>
                <a:cs typeface="Times New Roman"/>
              </a:rPr>
              <a:t>деятельность,</a:t>
            </a:r>
            <a:r>
              <a:rPr sz="1800" b="1" spc="20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5F497A"/>
                </a:solidFill>
                <a:latin typeface="Times New Roman"/>
                <a:cs typeface="Times New Roman"/>
              </a:rPr>
              <a:t>должностей </a:t>
            </a:r>
            <a:r>
              <a:rPr sz="1800" b="1" spc="-434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5F497A"/>
                </a:solidFill>
                <a:latin typeface="Times New Roman"/>
                <a:cs typeface="Times New Roman"/>
              </a:rPr>
              <a:t>руководителей</a:t>
            </a:r>
            <a:r>
              <a:rPr sz="1800" b="1" spc="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5F497A"/>
                </a:solidFill>
                <a:latin typeface="Times New Roman"/>
                <a:cs typeface="Times New Roman"/>
              </a:rPr>
              <a:t>образовательных</a:t>
            </a:r>
            <a:r>
              <a:rPr sz="1800" b="1" spc="25" dirty="0">
                <a:solidFill>
                  <a:srgbClr val="5F497A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5F497A"/>
                </a:solidFill>
                <a:latin typeface="Times New Roman"/>
                <a:cs typeface="Times New Roman"/>
              </a:rPr>
              <a:t>организаций»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1406" y="2439415"/>
            <a:ext cx="3862704" cy="35928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libri"/>
                <a:cs typeface="Calibri"/>
              </a:rPr>
              <a:t>Воспитатель</a:t>
            </a:r>
            <a:endParaRPr sz="1800" dirty="0">
              <a:latin typeface="Calibri"/>
              <a:cs typeface="Calibri"/>
            </a:endParaRPr>
          </a:p>
          <a:p>
            <a:pPr marL="12700" marR="1761489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И</a:t>
            </a:r>
            <a:r>
              <a:rPr sz="1800" spc="-10" dirty="0">
                <a:latin typeface="Calibri"/>
                <a:cs typeface="Calibri"/>
              </a:rPr>
              <a:t>нс</a:t>
            </a:r>
            <a:r>
              <a:rPr sz="1800" spc="-5" dirty="0">
                <a:latin typeface="Calibri"/>
                <a:cs typeface="Calibri"/>
              </a:rPr>
              <a:t>т</a:t>
            </a:r>
            <a:r>
              <a:rPr sz="1800" spc="-10" dirty="0">
                <a:latin typeface="Calibri"/>
                <a:cs typeface="Calibri"/>
              </a:rPr>
              <a:t>р</a:t>
            </a:r>
            <a:r>
              <a:rPr sz="1800" dirty="0">
                <a:latin typeface="Calibri"/>
                <a:cs typeface="Calibri"/>
              </a:rPr>
              <a:t>ук</a:t>
            </a:r>
            <a:r>
              <a:rPr sz="1800" spc="-20" dirty="0">
                <a:latin typeface="Calibri"/>
                <a:cs typeface="Calibri"/>
              </a:rPr>
              <a:t>т</a:t>
            </a:r>
            <a:r>
              <a:rPr sz="1800" spc="-5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р-</a:t>
            </a:r>
            <a:r>
              <a:rPr sz="1800" spc="-5" dirty="0">
                <a:latin typeface="Calibri"/>
                <a:cs typeface="Calibri"/>
              </a:rPr>
              <a:t>м</a:t>
            </a:r>
            <a:r>
              <a:rPr sz="1800" spc="-15" dirty="0">
                <a:latin typeface="Calibri"/>
                <a:cs typeface="Calibri"/>
              </a:rPr>
              <a:t>е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spc="-50" dirty="0">
                <a:latin typeface="Calibri"/>
                <a:cs typeface="Calibri"/>
              </a:rPr>
              <a:t>о</a:t>
            </a:r>
            <a:r>
              <a:rPr sz="1800" spc="-5" dirty="0">
                <a:latin typeface="Calibri"/>
                <a:cs typeface="Calibri"/>
              </a:rPr>
              <a:t>дист  </a:t>
            </a:r>
            <a:r>
              <a:rPr sz="1800" spc="-10" dirty="0">
                <a:latin typeface="Calibri"/>
                <a:cs typeface="Calibri"/>
              </a:rPr>
              <a:t>Инструктор</a:t>
            </a:r>
            <a:r>
              <a:rPr sz="1800" dirty="0">
                <a:latin typeface="Calibri"/>
                <a:cs typeface="Calibri"/>
              </a:rPr>
              <a:t> по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труду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Инструктор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по</a:t>
            </a:r>
            <a:r>
              <a:rPr sz="1800" spc="-5" dirty="0">
                <a:latin typeface="Calibri"/>
                <a:cs typeface="Calibri"/>
              </a:rPr>
              <a:t> физической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культуре</a:t>
            </a:r>
            <a:endParaRPr sz="1800" dirty="0">
              <a:latin typeface="Calibri"/>
              <a:cs typeface="Calibri"/>
            </a:endParaRPr>
          </a:p>
          <a:p>
            <a:pPr marL="12700" marR="2227580">
              <a:lnSpc>
                <a:spcPct val="100000"/>
              </a:lnSpc>
            </a:pPr>
            <a:r>
              <a:rPr sz="1800" spc="-30" dirty="0">
                <a:latin typeface="Calibri"/>
                <a:cs typeface="Calibri"/>
              </a:rPr>
              <a:t>К</a:t>
            </a:r>
            <a:r>
              <a:rPr sz="1800" spc="-5" dirty="0">
                <a:latin typeface="Calibri"/>
                <a:cs typeface="Calibri"/>
              </a:rPr>
              <a:t>он</a:t>
            </a:r>
            <a:r>
              <a:rPr sz="1800" spc="-25" dirty="0">
                <a:latin typeface="Calibri"/>
                <a:cs typeface="Calibri"/>
              </a:rPr>
              <a:t>ц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р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spc="-5" dirty="0">
                <a:latin typeface="Calibri"/>
                <a:cs typeface="Calibri"/>
              </a:rPr>
              <a:t>мей</a:t>
            </a:r>
            <a:r>
              <a:rPr sz="1800" spc="-10" dirty="0">
                <a:latin typeface="Calibri"/>
                <a:cs typeface="Calibri"/>
              </a:rPr>
              <a:t>с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dirty="0">
                <a:latin typeface="Calibri"/>
                <a:cs typeface="Calibri"/>
              </a:rPr>
              <a:t>ер  </a:t>
            </a:r>
            <a:r>
              <a:rPr sz="1800" spc="-10" dirty="0">
                <a:latin typeface="Calibri"/>
                <a:cs typeface="Calibri"/>
              </a:rPr>
              <a:t>Логопед</a:t>
            </a:r>
            <a:endParaRPr sz="1800" dirty="0">
              <a:latin typeface="Calibri"/>
              <a:cs typeface="Calibri"/>
            </a:endParaRPr>
          </a:p>
          <a:p>
            <a:pPr marL="12700" marR="193675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Мастер</a:t>
            </a:r>
            <a:r>
              <a:rPr sz="1800" spc="-10" dirty="0">
                <a:latin typeface="Calibri"/>
                <a:cs typeface="Calibri"/>
              </a:rPr>
              <a:t> производственного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обучения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Методист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Музыкальный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руководитель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Педагог дополнительного </a:t>
            </a:r>
            <a:r>
              <a:rPr sz="1800" spc="-5" dirty="0">
                <a:latin typeface="Calibri"/>
                <a:cs typeface="Calibri"/>
              </a:rPr>
              <a:t>образования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Педагог-библиотекарь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Педагог-организатор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Педагог-психолог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16322" y="2023617"/>
            <a:ext cx="3818890" cy="469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Преподаватель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Преподаватель-организатор </a:t>
            </a:r>
            <a:r>
              <a:rPr sz="1800" spc="-5" dirty="0">
                <a:latin typeface="Calibri"/>
                <a:cs typeface="Calibri"/>
              </a:rPr>
              <a:t>основ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безопасности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жизнедеятельности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spc="-15" dirty="0">
                <a:latin typeface="Calibri"/>
                <a:cs typeface="Calibri"/>
              </a:rPr>
              <a:t>Руководитель</a:t>
            </a:r>
            <a:r>
              <a:rPr sz="1800" spc="-10" dirty="0">
                <a:latin typeface="Calibri"/>
                <a:cs typeface="Calibri"/>
              </a:rPr>
              <a:t> физического</a:t>
            </a:r>
            <a:r>
              <a:rPr sz="1800" spc="4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воспитания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Социальный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педагог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Старший</a:t>
            </a:r>
            <a:r>
              <a:rPr sz="1800" spc="-10" dirty="0">
                <a:latin typeface="Calibri"/>
                <a:cs typeface="Calibri"/>
              </a:rPr>
              <a:t> вожатый</a:t>
            </a:r>
            <a:endParaRPr sz="1800" dirty="0">
              <a:latin typeface="Calibri"/>
              <a:cs typeface="Calibri"/>
            </a:endParaRPr>
          </a:p>
          <a:p>
            <a:pPr marL="12700" marR="831850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Calibri"/>
                <a:cs typeface="Calibri"/>
              </a:rPr>
              <a:t>Старший</a:t>
            </a:r>
            <a:r>
              <a:rPr sz="1800" spc="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воспитатель 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Старший </a:t>
            </a:r>
            <a:r>
              <a:rPr sz="1800" spc="-10" dirty="0">
                <a:latin typeface="Calibri"/>
                <a:cs typeface="Calibri"/>
              </a:rPr>
              <a:t>инструктор-методист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Старший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методист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Старший</a:t>
            </a:r>
            <a:r>
              <a:rPr sz="1800" spc="-10" dirty="0">
                <a:latin typeface="Calibri"/>
                <a:cs typeface="Calibri"/>
              </a:rPr>
              <a:t> педагог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дополнительного</a:t>
            </a:r>
            <a:endParaRPr sz="1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образования</a:t>
            </a:r>
            <a:endParaRPr sz="1800" dirty="0">
              <a:latin typeface="Calibri"/>
              <a:cs typeface="Calibri"/>
            </a:endParaRPr>
          </a:p>
          <a:p>
            <a:pPr marL="12700" marR="6731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Старший тренер-преподаватель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Тренер-преподаватель</a:t>
            </a:r>
            <a:endParaRPr sz="1800" dirty="0">
              <a:latin typeface="Calibri"/>
              <a:cs typeface="Calibri"/>
            </a:endParaRPr>
          </a:p>
          <a:p>
            <a:pPr marL="12700" marR="3029585">
              <a:lnSpc>
                <a:spcPct val="100000"/>
              </a:lnSpc>
            </a:pPr>
            <a:r>
              <a:rPr sz="1800" spc="-35" dirty="0">
                <a:latin typeface="Calibri"/>
                <a:cs typeface="Calibri"/>
              </a:rPr>
              <a:t>Тьютор 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40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5" dirty="0">
                <a:latin typeface="Calibri"/>
                <a:cs typeface="Calibri"/>
              </a:rPr>
              <a:t>и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ль</a:t>
            </a:r>
          </a:p>
          <a:p>
            <a:pPr marL="12700" marR="1837055">
              <a:lnSpc>
                <a:spcPct val="100000"/>
              </a:lnSpc>
              <a:spcBef>
                <a:spcPts val="5"/>
              </a:spcBef>
            </a:pPr>
            <a:r>
              <a:rPr sz="1800" spc="-40" dirty="0">
                <a:latin typeface="Calibri"/>
                <a:cs typeface="Calibri"/>
              </a:rPr>
              <a:t>У</a:t>
            </a:r>
            <a:r>
              <a:rPr sz="1800" dirty="0">
                <a:latin typeface="Calibri"/>
                <a:cs typeface="Calibri"/>
              </a:rPr>
              <a:t>ч</a:t>
            </a:r>
            <a:r>
              <a:rPr sz="1800" spc="-5" dirty="0">
                <a:latin typeface="Calibri"/>
                <a:cs typeface="Calibri"/>
              </a:rPr>
              <a:t>и</a:t>
            </a:r>
            <a:r>
              <a:rPr sz="1800" spc="-15" dirty="0">
                <a:latin typeface="Calibri"/>
                <a:cs typeface="Calibri"/>
              </a:rPr>
              <a:t>т</a:t>
            </a:r>
            <a:r>
              <a:rPr sz="1800" spc="-20" dirty="0">
                <a:latin typeface="Calibri"/>
                <a:cs typeface="Calibri"/>
              </a:rPr>
              <a:t>е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5" dirty="0">
                <a:latin typeface="Calibri"/>
                <a:cs typeface="Calibri"/>
              </a:rPr>
              <a:t>ь</a:t>
            </a:r>
            <a:r>
              <a:rPr sz="1800" dirty="0">
                <a:latin typeface="Calibri"/>
                <a:cs typeface="Calibri"/>
              </a:rPr>
              <a:t>-</a:t>
            </a:r>
            <a:r>
              <a:rPr sz="1800" spc="-10" dirty="0">
                <a:latin typeface="Calibri"/>
                <a:cs typeface="Calibri"/>
              </a:rPr>
              <a:t>д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ф</a:t>
            </a:r>
            <a:r>
              <a:rPr sz="1800" dirty="0">
                <a:latin typeface="Calibri"/>
                <a:cs typeface="Calibri"/>
              </a:rPr>
              <a:t>е</a:t>
            </a:r>
            <a:r>
              <a:rPr sz="1800" spc="5" dirty="0">
                <a:latin typeface="Calibri"/>
                <a:cs typeface="Calibri"/>
              </a:rPr>
              <a:t>к</a:t>
            </a:r>
            <a:r>
              <a:rPr sz="1800" spc="-30" dirty="0">
                <a:latin typeface="Calibri"/>
                <a:cs typeface="Calibri"/>
              </a:rPr>
              <a:t>т</a:t>
            </a:r>
            <a:r>
              <a:rPr sz="1800" spc="-40" dirty="0">
                <a:latin typeface="Calibri"/>
                <a:cs typeface="Calibri"/>
              </a:rPr>
              <a:t>о</a:t>
            </a:r>
            <a:r>
              <a:rPr sz="1800" dirty="0">
                <a:latin typeface="Calibri"/>
                <a:cs typeface="Calibri"/>
              </a:rPr>
              <a:t>л</a:t>
            </a:r>
            <a:r>
              <a:rPr sz="1800" spc="-5" dirty="0">
                <a:latin typeface="Calibri"/>
                <a:cs typeface="Calibri"/>
              </a:rPr>
              <a:t>ог  </a:t>
            </a:r>
            <a:r>
              <a:rPr sz="1800" spc="-10" dirty="0">
                <a:latin typeface="Calibri"/>
                <a:cs typeface="Calibri"/>
              </a:rPr>
              <a:t>Учитель-логопед</a:t>
            </a:r>
            <a:endParaRPr sz="1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371347" y="152400"/>
            <a:ext cx="8229600" cy="673402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736600" indent="0" algn="ctr">
              <a:lnSpc>
                <a:spcPct val="100000"/>
              </a:lnSpc>
              <a:spcBef>
                <a:spcPts val="95"/>
              </a:spcBef>
              <a:buNone/>
            </a:pPr>
            <a:r>
              <a:rPr lang="ru-RU" b="1" spc="-5" dirty="0" smtClean="0"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b="1" spc="-35" dirty="0" smtClean="0">
                <a:latin typeface="Times New Roman" pitchFamily="18" charset="0"/>
                <a:cs typeface="Times New Roman" pitchFamily="18" charset="0"/>
              </a:rPr>
              <a:t>регулирования </a:t>
            </a:r>
            <a:r>
              <a:rPr lang="ru-RU" b="1" spc="-45" dirty="0" smtClean="0">
                <a:latin typeface="Times New Roman" pitchFamily="18" charset="0"/>
                <a:cs typeface="Times New Roman" pitchFamily="18" charset="0"/>
              </a:rPr>
              <a:t>труда </a:t>
            </a:r>
            <a:r>
              <a:rPr lang="ru-RU" b="1" spc="-10" dirty="0" smtClean="0">
                <a:latin typeface="Times New Roman" pitchFamily="18" charset="0"/>
                <a:cs typeface="Times New Roman" pitchFamily="18" charset="0"/>
              </a:rPr>
              <a:t>педагогических </a:t>
            </a:r>
            <a:r>
              <a:rPr lang="ru-RU" b="1" spc="-38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35" dirty="0" smtClean="0">
                <a:latin typeface="Times New Roman" pitchFamily="18" charset="0"/>
                <a:cs typeface="Times New Roman" pitchFamily="18" charset="0"/>
              </a:rPr>
              <a:t>работников</a:t>
            </a:r>
          </a:p>
          <a:p>
            <a:pPr marL="0" indent="0" algn="just">
              <a:lnSpc>
                <a:spcPct val="100000"/>
              </a:lnSpc>
              <a:spcBef>
                <a:spcPts val="1195"/>
              </a:spcBef>
              <a:buNone/>
            </a:pPr>
            <a:r>
              <a:rPr sz="2200" b="1" spc="-5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sz="2200" b="1" spc="-10" dirty="0">
                <a:latin typeface="Times New Roman" pitchFamily="18" charset="0"/>
                <a:cs typeface="Times New Roman" pitchFamily="18" charset="0"/>
              </a:rPr>
              <a:t>педагогической</a:t>
            </a:r>
            <a:r>
              <a:rPr sz="2200" b="1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5" dirty="0"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sz="2200" b="1" spc="5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5" dirty="0">
                <a:latin typeface="Times New Roman" pitchFamily="18" charset="0"/>
                <a:cs typeface="Times New Roman" pitchFamily="18" charset="0"/>
              </a:rPr>
              <a:t>не</a:t>
            </a:r>
            <a:r>
              <a:rPr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10" dirty="0">
                <a:latin typeface="Times New Roman" pitchFamily="18" charset="0"/>
                <a:cs typeface="Times New Roman" pitchFamily="18" charset="0"/>
              </a:rPr>
              <a:t>допускаются</a:t>
            </a:r>
            <a:r>
              <a:rPr sz="2200" b="1" spc="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200" b="1" spc="-5" dirty="0" err="1">
                <a:latin typeface="Times New Roman" pitchFamily="18" charset="0"/>
                <a:cs typeface="Times New Roman" pitchFamily="18" charset="0"/>
              </a:rPr>
              <a:t>лица</a:t>
            </a:r>
            <a:r>
              <a:rPr sz="2200" b="1" spc="-5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200" b="1" spc="-5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1195"/>
              </a:spcBef>
              <a:buNone/>
            </a:pPr>
            <a:endParaRPr sz="1800" b="1" spc="-5" dirty="0">
              <a:latin typeface="Times New Roman" pitchFamily="18" charset="0"/>
              <a:cs typeface="Times New Roman" pitchFamily="18" charset="0"/>
            </a:endParaRPr>
          </a:p>
          <a:p>
            <a:pPr marL="297815" indent="-285750" algn="just">
              <a:tabLst>
                <a:tab pos="209550" algn="l"/>
              </a:tabLst>
            </a:pPr>
            <a:r>
              <a:rPr sz="2100" spc="-5" dirty="0">
                <a:latin typeface="Times New Roman" pitchFamily="18" charset="0"/>
                <a:cs typeface="Times New Roman" pitchFamily="18" charset="0"/>
              </a:rPr>
              <a:t>лишенные</a:t>
            </a:r>
            <a:r>
              <a:rPr sz="2100" spc="6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права</a:t>
            </a:r>
            <a:r>
              <a:rPr sz="2100" spc="61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заниматься</a:t>
            </a:r>
            <a:r>
              <a:rPr sz="2100" spc="64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педагогической</a:t>
            </a:r>
            <a:r>
              <a:rPr sz="2100" spc="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деятельностью</a:t>
            </a:r>
            <a:r>
              <a:rPr sz="2100" spc="62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100" spc="6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10" dirty="0" err="1">
                <a:latin typeface="Times New Roman" pitchFamily="18" charset="0"/>
                <a:cs typeface="Times New Roman" pitchFamily="18" charset="0"/>
              </a:rPr>
              <a:t>соответствии</a:t>
            </a:r>
            <a:r>
              <a:rPr sz="2100" spc="6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5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100" spc="-5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 err="1" smtClean="0">
                <a:latin typeface="Times New Roman" pitchFamily="18" charset="0"/>
                <a:cs typeface="Times New Roman" pitchFamily="18" charset="0"/>
              </a:rPr>
              <a:t>вступившим</a:t>
            </a:r>
            <a:r>
              <a:rPr sz="2100" b="0" spc="4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sz="2100" b="0" spc="-15" dirty="0">
                <a:latin typeface="Times New Roman" pitchFamily="18" charset="0"/>
                <a:cs typeface="Times New Roman" pitchFamily="18" charset="0"/>
              </a:rPr>
              <a:t>законную</a:t>
            </a:r>
            <a:r>
              <a:rPr sz="2100" b="0" spc="3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силу</a:t>
            </a:r>
            <a:r>
              <a:rPr sz="2100" b="0" spc="2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15" dirty="0">
                <a:latin typeface="Times New Roman" pitchFamily="18" charset="0"/>
                <a:cs typeface="Times New Roman" pitchFamily="18" charset="0"/>
              </a:rPr>
              <a:t>приговором</a:t>
            </a:r>
            <a:r>
              <a:rPr sz="21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суда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R="5080" algn="just">
              <a:tabLst>
                <a:tab pos="186690" algn="l"/>
              </a:tabLst>
            </a:pPr>
            <a:r>
              <a:rPr sz="2100" spc="-5" dirty="0">
                <a:latin typeface="Times New Roman" pitchFamily="18" charset="0"/>
                <a:cs typeface="Times New Roman" pitchFamily="18" charset="0"/>
              </a:rPr>
              <a:t>имеющие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имевшие</a:t>
            </a:r>
            <a:r>
              <a:rPr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spc="-5" dirty="0">
                <a:latin typeface="Times New Roman" pitchFamily="18" charset="0"/>
                <a:cs typeface="Times New Roman" pitchFamily="18" charset="0"/>
              </a:rPr>
              <a:t>судимость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подвергавшиеся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уголовному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преследованию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(за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исключением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лиц,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уголовное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преследование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отношении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20" dirty="0">
                <a:latin typeface="Times New Roman" pitchFamily="18" charset="0"/>
                <a:cs typeface="Times New Roman" pitchFamily="18" charset="0"/>
              </a:rPr>
              <a:t>которых</a:t>
            </a:r>
            <a:r>
              <a:rPr sz="2100" b="0" spc="36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прекращено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реабилитирующим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основаниям) </a:t>
            </a:r>
            <a:r>
              <a:rPr sz="2100" b="0" spc="5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преступления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против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жизни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здоровья, свободы, </a:t>
            </a:r>
            <a:r>
              <a:rPr sz="2100" b="0" spc="5" dirty="0">
                <a:latin typeface="Times New Roman" pitchFamily="18" charset="0"/>
                <a:cs typeface="Times New Roman" pitchFamily="18" charset="0"/>
              </a:rPr>
              <a:t>чести </a:t>
            </a:r>
            <a:r>
              <a:rPr sz="2100" b="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достоинства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личности</a:t>
            </a:r>
            <a:r>
              <a:rPr sz="21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(за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исключением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незаконной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госпитализации</a:t>
            </a:r>
            <a:r>
              <a:rPr sz="21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медицинскую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организацию,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оказывающую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психиатрическую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помощь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в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стационарных</a:t>
            </a:r>
            <a:r>
              <a:rPr sz="21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условиях,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клеветы),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половой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неприкосновенности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половой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свободы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личности,</a:t>
            </a:r>
            <a:r>
              <a:rPr sz="21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семьи</a:t>
            </a:r>
            <a:r>
              <a:rPr sz="21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несовершеннолетних,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здоровья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населения</a:t>
            </a:r>
            <a:r>
              <a:rPr sz="21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общественной</a:t>
            </a:r>
            <a:r>
              <a:rPr sz="21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нравственности,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5" dirty="0">
                <a:latin typeface="Times New Roman" pitchFamily="18" charset="0"/>
                <a:cs typeface="Times New Roman" pitchFamily="18" charset="0"/>
              </a:rPr>
              <a:t>основ </a:t>
            </a:r>
            <a:r>
              <a:rPr sz="2100" b="0" spc="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5" dirty="0">
                <a:latin typeface="Times New Roman" pitchFamily="18" charset="0"/>
                <a:cs typeface="Times New Roman" pitchFamily="18" charset="0"/>
              </a:rPr>
              <a:t>конституционного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строя и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безопасности </a:t>
            </a:r>
            <a:r>
              <a:rPr sz="2100" b="0" spc="-15" dirty="0">
                <a:latin typeface="Times New Roman" pitchFamily="18" charset="0"/>
                <a:cs typeface="Times New Roman" pitchFamily="18" charset="0"/>
              </a:rPr>
              <a:t>государства,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мира и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безопасности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человечества, а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также</a:t>
            </a:r>
            <a:r>
              <a:rPr sz="21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10" dirty="0">
                <a:latin typeface="Times New Roman" pitchFamily="18" charset="0"/>
                <a:cs typeface="Times New Roman" pitchFamily="18" charset="0"/>
              </a:rPr>
              <a:t>против</a:t>
            </a:r>
            <a:r>
              <a:rPr sz="2100" b="0" spc="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dirty="0">
                <a:latin typeface="Times New Roman" pitchFamily="18" charset="0"/>
                <a:cs typeface="Times New Roman" pitchFamily="18" charset="0"/>
              </a:rPr>
              <a:t>общественной</a:t>
            </a:r>
            <a:r>
              <a:rPr sz="2100" b="0" spc="35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sz="2100" b="0" spc="-5" dirty="0">
                <a:latin typeface="Times New Roman" pitchFamily="18" charset="0"/>
                <a:cs typeface="Times New Roman" pitchFamily="18" charset="0"/>
              </a:rPr>
              <a:t>безопасности;</a:t>
            </a:r>
          </a:p>
          <a:p>
            <a:pPr marL="12065" indent="0" algn="just">
              <a:lnSpc>
                <a:spcPct val="100000"/>
              </a:lnSpc>
              <a:buNone/>
              <a:tabLst>
                <a:tab pos="132080" algn="l"/>
              </a:tabLst>
            </a:pPr>
            <a:endParaRPr sz="2200" b="0" spc="-1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/>
          </a:bodyPr>
          <a:lstStyle/>
          <a:p>
            <a:pPr algn="just"/>
            <a:endParaRPr lang="ru-RU" sz="2100" spc="-1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100" spc="-10" dirty="0" smtClean="0">
                <a:latin typeface="Times New Roman" pitchFamily="18" charset="0"/>
                <a:cs typeface="Times New Roman" pitchFamily="18" charset="0"/>
              </a:rPr>
              <a:t>имеющие </a:t>
            </a:r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неснятую или непогашенную судимость за иные умышленные тяжкие и особо тяжкие преступления, не указанные в абзаце третьем настоящей части;</a:t>
            </a:r>
          </a:p>
          <a:p>
            <a:pPr algn="just"/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признанные недееспособными в установленном федеральным законом порядке;</a:t>
            </a:r>
          </a:p>
          <a:p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имеющие	</a:t>
            </a:r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заболевания, предусмотренные </a:t>
            </a:r>
            <a:r>
              <a:rPr lang="ru-RU" sz="2100" spc="-10" dirty="0" smtClean="0">
                <a:latin typeface="Times New Roman" pitchFamily="18" charset="0"/>
                <a:cs typeface="Times New Roman" pitchFamily="18" charset="0"/>
              </a:rPr>
              <a:t>перечнем, утверждаемым  </a:t>
            </a:r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органом исполнительной</a:t>
            </a:r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власти, </a:t>
            </a:r>
            <a:r>
              <a:rPr lang="ru-RU" sz="2100" spc="-10" dirty="0" smtClean="0">
                <a:latin typeface="Times New Roman" pitchFamily="18" charset="0"/>
                <a:cs typeface="Times New Roman" pitchFamily="18" charset="0"/>
              </a:rPr>
              <a:t>осуществляющим</a:t>
            </a:r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spc="-10" dirty="0" smtClean="0">
                <a:latin typeface="Times New Roman" pitchFamily="18" charset="0"/>
                <a:cs typeface="Times New Roman" pitchFamily="18" charset="0"/>
              </a:rPr>
              <a:t>функции</a:t>
            </a:r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spc="-10" dirty="0" smtClean="0">
                <a:latin typeface="Times New Roman" pitchFamily="18" charset="0"/>
                <a:cs typeface="Times New Roman" pitchFamily="18" charset="0"/>
              </a:rPr>
              <a:t>по  </a:t>
            </a:r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государственной</a:t>
            </a:r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	политики и </a:t>
            </a:r>
            <a:r>
              <a:rPr lang="ru-RU" sz="2100" spc="-10" dirty="0" smtClean="0">
                <a:latin typeface="Times New Roman" pitchFamily="18" charset="0"/>
                <a:cs typeface="Times New Roman" pitchFamily="18" charset="0"/>
              </a:rPr>
              <a:t>нормативно-правовому регулированию </a:t>
            </a:r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здравоохранения</a:t>
            </a:r>
            <a:r>
              <a:rPr lang="ru-RU" sz="2100" spc="-1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9296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/>
              <a:t>Правовой статус педагогических работников. Права и  свободы педагогических работников, гарантии их реализации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rPr>
              <a:t>академические права и свободы</a:t>
            </a:r>
          </a:p>
          <a:p>
            <a:r>
              <a:rPr lang="ru-RU" dirty="0"/>
              <a:t>свобода преподавания, свободное выражение своего мнения, свобода от  вмешательства в профессиональную деятельность;</a:t>
            </a:r>
          </a:p>
          <a:p>
            <a:r>
              <a:rPr lang="ru-RU" dirty="0"/>
              <a:t>свобода выбора и использования педагогически обоснованных форм, средств,  методов обучения и воспитания;</a:t>
            </a:r>
          </a:p>
          <a:p>
            <a:r>
              <a:rPr lang="ru-RU" dirty="0"/>
              <a:t>право на творческую инициативу, разработку и применение авторских программ  и методов обучения и воспитания в пределах реализуемой образовательной  программы, отдельного учебного предмета, курса, дисциплины (модуля);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1450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ru-RU" sz="2200" dirty="0"/>
              <a:t>право на выбор учебников, учебных пособий, материалов и иных средств  обучения и воспитания в соответствии с образовательной программой и в порядке,  установленном законодательством об образовании;</a:t>
            </a:r>
          </a:p>
          <a:p>
            <a:pPr algn="just"/>
            <a:r>
              <a:rPr lang="ru-RU" sz="2200" dirty="0"/>
              <a:t>право на участие в разработке образовательных программ, в том числе учебных  планов, календарных учебных графиков, рабочих учебных предметов, курсов,  дисциплин (модулей), методических материалов и иных компонентов  образовательных программ;</a:t>
            </a:r>
          </a:p>
          <a:p>
            <a:pPr algn="just"/>
            <a:r>
              <a:rPr lang="ru-RU" sz="2200" dirty="0"/>
              <a:t>право на осуществление научной, научно-технической, творческой,  исследовательской деятельности, участие в экспериментальной и международной  деятельности, разработках и во внедрении инноваций;</a:t>
            </a:r>
          </a:p>
          <a:p>
            <a:pPr algn="just"/>
            <a:r>
              <a:rPr lang="ru-RU" sz="2200" dirty="0"/>
              <a:t>право на бесплатное пользование библиотеками и информационными  ресурсами;</a:t>
            </a:r>
          </a:p>
          <a:p>
            <a:pPr algn="just"/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8453910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50</TotalTime>
  <Words>1592</Words>
  <Application>Microsoft Office PowerPoint</Application>
  <PresentationFormat>Экран (4:3)</PresentationFormat>
  <Paragraphs>216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Исполнительная</vt:lpstr>
      <vt:lpstr>Правовое и кадровое обеспечение деятельности образовательной организации</vt:lpstr>
      <vt:lpstr>Педагогический работник - физическое лицо, которое состоит в  трудовых, служебных отношениях с организацией,  осуществляющей образовательную деятельность, и выполняет  обязанности по обучению, воспитанию обучающихся и (или)  организации образовательной деятельности</vt:lpstr>
      <vt:lpstr>Правовой статус педагога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Правовой статус педагогических работников. Права и  свободы педагогических работников, гарантии их реализации</vt:lpstr>
      <vt:lpstr>Презентация PowerPoint</vt:lpstr>
      <vt:lpstr>Презентация PowerPoint</vt:lpstr>
      <vt:lpstr>Презентация PowerPoint</vt:lpstr>
      <vt:lpstr>Трудовые права и социальные гарантии </vt:lpstr>
      <vt:lpstr>Презентация PowerPoint</vt:lpstr>
      <vt:lpstr>    Приказ Минобрнауки от 22.12.2014г. № 1601 «О продолжительности рабочего времени (нормах часов педагогической  работы за ставку заработной платы) педагогических работников и о  порядке определения учебной нагрузки педагогических работников,  оговариваемой в трудовом договоре»  </vt:lpstr>
      <vt:lpstr>Приказ Минобрнауки от 22.12.2014г. № 1601 «О продолжительности рабочего времени (нормах часов педагогической  работы за ставку заработной платы) педагогических работников и о  порядке определения учебной нагрузки педагогических работников,  оговариваемой в трудовом договоре»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онно</dc:creator>
  <cp:lastModifiedBy>Lenovo</cp:lastModifiedBy>
  <cp:revision>5</cp:revision>
  <dcterms:created xsi:type="dcterms:W3CDTF">2024-02-06T08:04:34Z</dcterms:created>
  <dcterms:modified xsi:type="dcterms:W3CDTF">2024-02-06T08:54:52Z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2024-02-06T00:00:00Z</vt:filetime>
  </property>
</Properties>
</file>