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7"/>
  </p:notesMasterIdLst>
  <p:sldIdLst>
    <p:sldId id="256" r:id="rId3"/>
    <p:sldId id="257" r:id="rId4"/>
    <p:sldId id="304" r:id="rId5"/>
    <p:sldId id="351" r:id="rId6"/>
    <p:sldId id="348" r:id="rId7"/>
    <p:sldId id="263" r:id="rId8"/>
    <p:sldId id="264" r:id="rId9"/>
    <p:sldId id="262" r:id="rId10"/>
    <p:sldId id="272" r:id="rId11"/>
    <p:sldId id="316" r:id="rId12"/>
    <p:sldId id="274" r:id="rId13"/>
    <p:sldId id="315" r:id="rId14"/>
    <p:sldId id="267" r:id="rId15"/>
    <p:sldId id="349" r:id="rId16"/>
    <p:sldId id="268" r:id="rId17"/>
    <p:sldId id="336" r:id="rId18"/>
    <p:sldId id="269" r:id="rId19"/>
    <p:sldId id="317" r:id="rId20"/>
    <p:sldId id="318" r:id="rId21"/>
    <p:sldId id="319" r:id="rId22"/>
    <p:sldId id="320" r:id="rId23"/>
    <p:sldId id="321" r:id="rId24"/>
    <p:sldId id="352" r:id="rId25"/>
    <p:sldId id="353" r:id="rId26"/>
    <p:sldId id="354" r:id="rId27"/>
    <p:sldId id="355" r:id="rId28"/>
    <p:sldId id="356" r:id="rId29"/>
    <p:sldId id="357" r:id="rId30"/>
    <p:sldId id="350" r:id="rId31"/>
    <p:sldId id="358" r:id="rId32"/>
    <p:sldId id="332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290" r:id="rId42"/>
    <p:sldId id="313" r:id="rId43"/>
    <p:sldId id="314" r:id="rId44"/>
    <p:sldId id="292" r:id="rId45"/>
    <p:sldId id="291" r:id="rId46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AB3"/>
    <a:srgbClr val="E2001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5" autoAdjust="0"/>
    <p:restoredTop sz="94636" autoAdjust="0"/>
  </p:normalViewPr>
  <p:slideViewPr>
    <p:cSldViewPr snapToGrid="0">
      <p:cViewPr>
        <p:scale>
          <a:sx n="46" d="100"/>
          <a:sy n="46" d="100"/>
        </p:scale>
        <p:origin x="-54" y="-162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3517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0BFB5-FA60-4993-B039-6BEBAB7D2D7B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09688" y="1143000"/>
            <a:ext cx="4238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935C8-DEE0-42E7-B4FE-1096C8B733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26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151" y="3146878"/>
            <a:ext cx="13658374" cy="2507550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3572" y="6912982"/>
            <a:ext cx="7275103" cy="19036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93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8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8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7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60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55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346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42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46010" y="4017056"/>
            <a:ext cx="11507210" cy="2323410"/>
          </a:xfrm>
        </p:spPr>
        <p:txBody>
          <a:bodyPr anchor="t"/>
          <a:lstStyle>
            <a:lvl1pPr algn="l">
              <a:defRPr sz="69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478931" y="0"/>
            <a:ext cx="12527367" cy="179574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890989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493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82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951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434" y="468474"/>
            <a:ext cx="14461808" cy="1949715"/>
          </a:xfrm>
          <a:prstGeom prst="rect">
            <a:avLst/>
          </a:prstGeom>
        </p:spPr>
        <p:txBody>
          <a:bodyPr vert="horz" lIns="158667" tIns="79333" rIns="158667" bIns="7933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2"/>
            <a:ext cx="14461808" cy="7720329"/>
          </a:xfrm>
          <a:prstGeom prst="rect">
            <a:avLst/>
          </a:prstGeom>
        </p:spPr>
        <p:txBody>
          <a:bodyPr vert="horz" lIns="158667" tIns="79333" rIns="158667" bIns="7933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1"/>
            <a:ext cx="5088414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1586667" rtl="0" eaLnBrk="1" latinLnBrk="0" hangingPunct="1">
        <a:spcBef>
          <a:spcPct val="0"/>
        </a:spcBef>
        <a:buNone/>
        <a:defRPr sz="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5000" indent="-595000" algn="l" defTabSz="1586667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289167" indent="-495833" algn="l" defTabSz="1586667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198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776667" indent="-396667" algn="l" defTabSz="1586667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70000" indent="-396667" algn="l" defTabSz="1586667" rtl="0" eaLnBrk="1" latinLnBrk="0" hangingPunct="1">
        <a:spcBef>
          <a:spcPct val="20000"/>
        </a:spcBef>
        <a:buFont typeface="Arial" pitchFamily="34" charset="0"/>
        <a:buChar char="»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6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156667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950001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74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93333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8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8000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6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60001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55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346668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jpeg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8.png"/><Relationship Id="rId7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10" Type="http://schemas.openxmlformats.org/officeDocument/2006/relationships/image" Target="../media/image24.pn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471707" y="2869624"/>
            <a:ext cx="13658374" cy="2930205"/>
          </a:xfr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3600" dirty="0" smtClean="0">
                <a:latin typeface="Arial" charset="0"/>
                <a:cs typeface="Arial" charset="0"/>
              </a:rPr>
            </a:br>
            <a:r>
              <a:rPr lang="ru-RU" sz="36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3200" b="1" u="sng" dirty="0" smtClean="0">
              <a:latin typeface="+mn-lt"/>
              <a:cs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b="1" dirty="0" smtClean="0"/>
              <a:t>Подготовка пункта проведения экзаменов</a:t>
            </a:r>
            <a:br>
              <a:rPr lang="ru-RU" b="1" dirty="0" smtClean="0"/>
            </a:br>
            <a:r>
              <a:rPr lang="ru-RU" b="1" dirty="0" smtClean="0"/>
              <a:t> к проведению экзамена </a:t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форме ЕГЭ, </a:t>
            </a:r>
            <a:r>
              <a:rPr lang="ru-RU" b="1" dirty="0" smtClean="0"/>
              <a:t>в </a:t>
            </a:r>
            <a:r>
              <a:rPr lang="ru-RU" b="1" dirty="0"/>
              <a:t>форме ГВЭ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smtClean="0"/>
              <a:t>Лекционное занятие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87857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Аудитория </a:t>
            </a:r>
            <a:r>
              <a:rPr lang="ru-RU" sz="4800" dirty="0"/>
              <a:t>проведения </a:t>
            </a:r>
            <a:r>
              <a:rPr lang="ru-RU" sz="4800" dirty="0" smtClean="0"/>
              <a:t>экзамена: раздел «</a:t>
            </a:r>
            <a:r>
              <a:rPr lang="ru-RU" sz="4800" dirty="0" err="1" smtClean="0"/>
              <a:t>Аудирование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23" name="Содержимое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562492" y="5166375"/>
            <a:ext cx="1157515" cy="1157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2000" y="4539312"/>
            <a:ext cx="2054646" cy="18762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0007" y="7036181"/>
            <a:ext cx="1724785" cy="194836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5727" y="4207397"/>
            <a:ext cx="1382533" cy="138253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2157" y="4384153"/>
            <a:ext cx="1029019" cy="10290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83535" y="3923428"/>
            <a:ext cx="927168" cy="92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996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Аудитория </a:t>
            </a:r>
            <a:r>
              <a:rPr lang="ru-RU" sz="4800" dirty="0" smtClean="0"/>
              <a:t>подготовки экзамена: </a:t>
            </a:r>
            <a:br>
              <a:rPr lang="ru-RU" sz="4800" dirty="0" smtClean="0"/>
            </a:br>
            <a:r>
              <a:rPr lang="ru-RU" sz="4800" dirty="0" smtClean="0"/>
              <a:t>иностранные языки раздел «Говорение»</a:t>
            </a:r>
            <a:endParaRPr lang="ru-RU" sz="4800" dirty="0"/>
          </a:p>
        </p:txBody>
      </p:sp>
      <p:sp>
        <p:nvSpPr>
          <p:cNvPr id="28" name="Содержимое 2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063" y="2618547"/>
            <a:ext cx="13862549" cy="78041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40799" y="3430863"/>
            <a:ext cx="864096" cy="8640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923681" y="8687027"/>
            <a:ext cx="944436" cy="944436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9400445" y="4443522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069436" y="4264906"/>
            <a:ext cx="656887" cy="193265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3169971" y="4516745"/>
            <a:ext cx="492443" cy="176814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организатор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400445" y="652059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74255" y="655862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469832" y="4435240"/>
            <a:ext cx="1123064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96848" y="6595367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26262" y="450879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98047" y="655862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98047" y="4459036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1885266" y="6992453"/>
            <a:ext cx="1714164" cy="2211961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E2001A"/>
                </a:solidFill>
              </a:rPr>
              <a:t>Литература на языке проведения</a:t>
            </a:r>
            <a:endParaRPr lang="ru-RU" sz="1800" dirty="0">
              <a:solidFill>
                <a:srgbClr val="E200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42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Аудитория </a:t>
            </a:r>
            <a:r>
              <a:rPr lang="ru-RU" sz="4800" dirty="0"/>
              <a:t>проведения </a:t>
            </a:r>
            <a:r>
              <a:rPr lang="ru-RU" sz="4800" dirty="0" smtClean="0"/>
              <a:t>экзамена: </a:t>
            </a:r>
            <a:br>
              <a:rPr lang="ru-RU" sz="4800" dirty="0" smtClean="0"/>
            </a:br>
            <a:r>
              <a:rPr lang="ru-RU" sz="4800" dirty="0" smtClean="0"/>
              <a:t>иностранные </a:t>
            </a:r>
            <a:r>
              <a:rPr lang="ru-RU" sz="4800" dirty="0"/>
              <a:t>языки </a:t>
            </a:r>
            <a:r>
              <a:rPr lang="ru-RU" sz="4800" dirty="0" smtClean="0"/>
              <a:t>раздел «Говорение»</a:t>
            </a:r>
            <a:endParaRPr lang="ru-RU" sz="4800" dirty="0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5221" y="3275030"/>
            <a:ext cx="12798232" cy="71990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1806" y="6387602"/>
            <a:ext cx="4715776" cy="26229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8778" y="9010678"/>
            <a:ext cx="581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Рабочее место участника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9896" y="6532428"/>
            <a:ext cx="909549" cy="9095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7535" y="6571265"/>
            <a:ext cx="2336891" cy="23368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1285" y="7742614"/>
            <a:ext cx="912607" cy="781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3599" y="4264323"/>
            <a:ext cx="3090940" cy="17192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38176" y="3940873"/>
            <a:ext cx="927168" cy="9214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31806" y="4862323"/>
            <a:ext cx="305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 Организатор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67048" y="6387602"/>
            <a:ext cx="4715776" cy="26229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0322" y="6532428"/>
            <a:ext cx="909549" cy="9095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0306" y="6577008"/>
            <a:ext cx="2336891" cy="23368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66208" y="7742614"/>
            <a:ext cx="912607" cy="7813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0699" y="4336143"/>
            <a:ext cx="859213" cy="85921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93316" y="4512900"/>
            <a:ext cx="639512" cy="63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69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Рисунок 13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063" y="2654396"/>
            <a:ext cx="13862549" cy="78041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Организация </a:t>
            </a:r>
            <a:r>
              <a:rPr lang="ru-RU" sz="4800"/>
              <a:t>видеонаблюдения </a:t>
            </a: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>в </a:t>
            </a:r>
            <a:r>
              <a:rPr lang="ru-RU" sz="4800" dirty="0"/>
              <a:t>аудитории</a:t>
            </a:r>
          </a:p>
        </p:txBody>
      </p:sp>
      <p:sp>
        <p:nvSpPr>
          <p:cNvPr id="29" name="Содержимое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31821" y="3576432"/>
            <a:ext cx="864096" cy="864096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923681" y="8687027"/>
            <a:ext cx="944436" cy="944436"/>
          </a:xfrm>
          <a:prstGeom prst="rect">
            <a:avLst/>
          </a:prstGeom>
        </p:spPr>
      </p:pic>
      <p:sp>
        <p:nvSpPr>
          <p:cNvPr id="96" name="Скругленный прямоугольник 95"/>
          <p:cNvSpPr/>
          <p:nvPr/>
        </p:nvSpPr>
        <p:spPr>
          <a:xfrm>
            <a:off x="9521954" y="3683062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13087750" y="4939624"/>
            <a:ext cx="656887" cy="193265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1" name="TextBox 110"/>
          <p:cNvSpPr txBox="1"/>
          <p:nvPr/>
        </p:nvSpPr>
        <p:spPr>
          <a:xfrm>
            <a:off x="13226626" y="5127932"/>
            <a:ext cx="492443" cy="176814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организатор</a:t>
            </a: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H="1">
            <a:off x="4226437" y="4269004"/>
            <a:ext cx="8664578" cy="637357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2988355" y="3643505"/>
            <a:ext cx="2298427" cy="5291418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11109817" y="4322000"/>
            <a:ext cx="1765841" cy="4956744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flipV="1">
            <a:off x="3047883" y="3576432"/>
            <a:ext cx="8203455" cy="5341885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V="1">
            <a:off x="2987670" y="7662826"/>
            <a:ext cx="10596717" cy="1269547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3109926" y="7371374"/>
            <a:ext cx="707886" cy="1610518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vert="vert"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123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8" name="Овал 117"/>
          <p:cNvSpPr/>
          <p:nvPr/>
        </p:nvSpPr>
        <p:spPr>
          <a:xfrm>
            <a:off x="11777115" y="4840728"/>
            <a:ext cx="734946" cy="704961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 flipH="1">
            <a:off x="5200679" y="4235216"/>
            <a:ext cx="7711589" cy="5396247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11398162" y="5623167"/>
            <a:ext cx="1492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МЕСТО ОРГАНИЗАТОРА ДЛЯ ЗАЧИТЫВАНИЯ ПРОТОКОЛА</a:t>
            </a:r>
            <a:endParaRPr lang="ru-RU" sz="1100" b="1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9521954" y="576013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Скругленный прямоугольник 122"/>
          <p:cNvSpPr/>
          <p:nvPr/>
        </p:nvSpPr>
        <p:spPr>
          <a:xfrm>
            <a:off x="9501475" y="7837215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7595764" y="579816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Скругленный прямоугольник 124"/>
          <p:cNvSpPr/>
          <p:nvPr/>
        </p:nvSpPr>
        <p:spPr>
          <a:xfrm>
            <a:off x="7591341" y="3674780"/>
            <a:ext cx="1123064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847771" y="7811876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3818357" y="5834907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Скругленный прямоугольник 128"/>
          <p:cNvSpPr/>
          <p:nvPr/>
        </p:nvSpPr>
        <p:spPr>
          <a:xfrm>
            <a:off x="3847771" y="374833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5719556" y="783387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Скругленный прямоугольник 130"/>
          <p:cNvSpPr/>
          <p:nvPr/>
        </p:nvSpPr>
        <p:spPr>
          <a:xfrm>
            <a:off x="5719556" y="579816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Скругленный прямоугольник 131"/>
          <p:cNvSpPr/>
          <p:nvPr/>
        </p:nvSpPr>
        <p:spPr>
          <a:xfrm>
            <a:off x="5719556" y="3698576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7591341" y="7835838"/>
            <a:ext cx="1127655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6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202930"/>
            <a:ext cx="13074898" cy="1512169"/>
          </a:xfrm>
        </p:spPr>
        <p:txBody>
          <a:bodyPr>
            <a:noAutofit/>
          </a:bodyPr>
          <a:lstStyle/>
          <a:p>
            <a:r>
              <a:rPr lang="ru-RU" sz="4800" dirty="0" smtClean="0"/>
              <a:t>Новые технологические решения </a:t>
            </a:r>
            <a:br>
              <a:rPr lang="ru-RU" sz="4800" dirty="0" smtClean="0"/>
            </a:br>
            <a:r>
              <a:rPr lang="ru-RU" sz="4800" dirty="0" smtClean="0"/>
              <a:t>для удаленных ППЭ</a:t>
            </a:r>
            <a:endParaRPr lang="ru-RU" sz="48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97034" y="3342311"/>
            <a:ext cx="14047099" cy="7785997"/>
          </a:xfrm>
          <a:ln w="9525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541338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600" b="0" dirty="0" smtClean="0">
                <a:solidFill>
                  <a:srgbClr val="006AB3"/>
                </a:solidFill>
              </a:rPr>
              <a:t>В ППЭ ТОМ, удаленных ППЭ применяются следующие технологические решения:</a:t>
            </a:r>
          </a:p>
          <a:p>
            <a:pPr marL="125095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600" b="0" dirty="0" smtClean="0">
                <a:solidFill>
                  <a:srgbClr val="006AB3"/>
                </a:solidFill>
              </a:rPr>
              <a:t>печать полного комплекта ЭМ в аудиториях ППЭ;</a:t>
            </a:r>
          </a:p>
          <a:p>
            <a:pPr marL="125095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600" b="0" dirty="0" smtClean="0">
                <a:solidFill>
                  <a:srgbClr val="006AB3"/>
                </a:solidFill>
              </a:rPr>
              <a:t>перевод бланков ответов участников ЕГЭ в электронный вид в ППЭ;</a:t>
            </a:r>
          </a:p>
          <a:p>
            <a:pPr marL="541338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600" b="0" dirty="0" smtClean="0">
                <a:solidFill>
                  <a:srgbClr val="006AB3"/>
                </a:solidFill>
              </a:rPr>
              <a:t>Требования, предъявляемые к ППЭ ТОМ, соответствуют общим требованиям к ППЭ и имеют следующие дополнительные условия:</a:t>
            </a:r>
          </a:p>
          <a:p>
            <a:r>
              <a:rPr lang="ru-RU" sz="2800" b="0" dirty="0"/>
              <a:t>Штаб ППЭ обеспечивается специализированным аппаратно-программным комплексом для обеспечения сканирования бланков участников ЕГЭ;</a:t>
            </a:r>
          </a:p>
          <a:p>
            <a:r>
              <a:rPr lang="ru-RU" sz="2800" b="0" dirty="0"/>
              <a:t>в ППЭ может присутствовать менее 15 участников ЕГЭ;</a:t>
            </a:r>
          </a:p>
          <a:p>
            <a:r>
              <a:rPr lang="ru-RU" sz="2800" b="0" dirty="0"/>
              <a:t>допускается привлекать в качестве руководителей и организаторов ППЭ, а также ассистентов и технических специалистов педагогических работников, являющихся учителями обучающихся, сдающих экзамен в данном ППЭ.</a:t>
            </a:r>
          </a:p>
          <a:p>
            <a:pPr marL="84138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882" y="2286001"/>
            <a:ext cx="149800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6AB3"/>
                </a:solidFill>
              </a:rPr>
              <a:t>ППЭ ТОМ – ППЭ, находящийся в труднодоступной </a:t>
            </a:r>
            <a:r>
              <a:rPr lang="ru-RU" sz="3200" b="1" dirty="0" smtClean="0">
                <a:solidFill>
                  <a:srgbClr val="006AB3"/>
                </a:solidFill>
              </a:rPr>
              <a:t>отдаленной местности</a:t>
            </a:r>
            <a:endParaRPr lang="ru-RU" sz="3200" b="1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2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3406946" y="8778791"/>
            <a:ext cx="11933911" cy="1152128"/>
          </a:xfrm>
          <a:prstGeom prst="rect">
            <a:avLst/>
          </a:prstGeom>
        </p:spPr>
        <p:txBody>
          <a:bodyPr vert="horz" lIns="170817" tIns="85409" rIns="170817" bIns="85409" rtlCol="0" anchor="b">
            <a:noAutofit/>
          </a:bodyPr>
          <a:lstStyle>
            <a:lvl1pPr marL="0" indent="0" algn="ctr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37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54087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08175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62261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416348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270436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124523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978611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832698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600" dirty="0" smtClean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Особенности ПОДГОТОВКИ ППЭ для участников </a:t>
            </a:r>
            <a:br>
              <a:rPr lang="ru-RU" sz="6600" dirty="0" smtClean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6600" dirty="0" smtClean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с ограниченными возможностями здоровья</a:t>
            </a:r>
            <a:endParaRPr lang="ru-RU" sz="6600" dirty="0">
              <a:solidFill>
                <a:srgbClr val="E2001A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73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Общие требования к ППЭ</a:t>
            </a:r>
            <a:endParaRPr lang="ru-RU" sz="48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2011" y="2689972"/>
            <a:ext cx="14904652" cy="25193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«Санитарно-эпидемиологические требования к условиям и организации обучения в общеобразовательных учреждениях. СанПиН 2.4.2.2821-10</a:t>
            </a:r>
            <a:r>
              <a:rPr lang="ru-RU" sz="2800" dirty="0" smtClean="0">
                <a:solidFill>
                  <a:srgbClr val="006AB3"/>
                </a:solidFill>
              </a:rPr>
              <a:t>», утвержденные </a:t>
            </a:r>
            <a:r>
              <a:rPr lang="ru-RU" sz="2800" dirty="0">
                <a:solidFill>
                  <a:srgbClr val="006AB3"/>
                </a:solidFill>
              </a:rPr>
              <a:t>постановлением Главного государственного санитарного врача Российской Федерации от 29 декабря 2010 г. </a:t>
            </a:r>
            <a:r>
              <a:rPr lang="ru-RU" sz="2800" dirty="0" smtClean="0">
                <a:solidFill>
                  <a:srgbClr val="006AB3"/>
                </a:solidFill>
              </a:rPr>
              <a:t>№ 189</a:t>
            </a:r>
            <a:r>
              <a:rPr lang="ru-RU" sz="2800" dirty="0">
                <a:solidFill>
                  <a:srgbClr val="006AB3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8011" y="5485719"/>
            <a:ext cx="3591531" cy="6212569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82011" y="8827517"/>
            <a:ext cx="14904652" cy="25193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Для участников с ОВЗ в ППЭ необходимо обеспечить наличие специализированной аудитории.</a:t>
            </a:r>
            <a:endParaRPr lang="ru-RU" sz="2800" dirty="0">
              <a:solidFill>
                <a:srgbClr val="006AB3"/>
              </a:solidFill>
            </a:endParaRPr>
          </a:p>
          <a:p>
            <a:pPr algn="ctr"/>
            <a:r>
              <a:rPr lang="ru-RU" sz="2800" dirty="0">
                <a:solidFill>
                  <a:srgbClr val="006AB3"/>
                </a:solidFill>
              </a:rPr>
              <a:t>В случае отсутствия возможности организации ППЭ в соответствии с установленными требованиями для лиц, по медицинским показаниям не имеющих возможности прийти в ППЭ, экзамен организуется на дому.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57704" y="5816703"/>
            <a:ext cx="9528959" cy="22344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Количество рабочих мест в аудитории не должно превышать 12 человек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22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Подготовка ППЭ для участников с ОВЗ</a:t>
            </a:r>
            <a:endParaRPr lang="ru-RU" sz="4800" dirty="0"/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6554" y="2795249"/>
            <a:ext cx="4856013" cy="3314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8528" y="5584793"/>
            <a:ext cx="1076052" cy="10501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24768" y="5237457"/>
            <a:ext cx="1509010" cy="8723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91779" y="2795248"/>
            <a:ext cx="7691268" cy="36767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91730" y="4241854"/>
            <a:ext cx="3092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аудитории на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1-м этаже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25854" y="5595903"/>
            <a:ext cx="528616" cy="5176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925854" y="5072851"/>
            <a:ext cx="652329" cy="1646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54470" y="5197510"/>
            <a:ext cx="12193" cy="3596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24460" y="5197509"/>
            <a:ext cx="12193" cy="3596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44842" y="4272470"/>
            <a:ext cx="904257" cy="9042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959659" y="4460584"/>
            <a:ext cx="927818" cy="5280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979178" y="4452552"/>
            <a:ext cx="819868" cy="47713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36418" y="7907280"/>
            <a:ext cx="1497429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6AB3"/>
                </a:solidFill>
              </a:rPr>
              <a:t>ПАНДУСЫ</a:t>
            </a:r>
            <a:r>
              <a:rPr lang="ru-RU" dirty="0">
                <a:solidFill>
                  <a:srgbClr val="E2001A"/>
                </a:solidFill>
              </a:rPr>
              <a:t>           </a:t>
            </a:r>
            <a:r>
              <a:rPr lang="ru-RU" b="1" dirty="0">
                <a:solidFill>
                  <a:srgbClr val="E2001A"/>
                </a:solidFill>
              </a:rPr>
              <a:t>АУДИТОРИЯ РАСПОЛАГАЕТСЯ НА ПЕРВОМ ЭТАЖЕ</a:t>
            </a:r>
            <a:r>
              <a:rPr lang="ru-RU" dirty="0">
                <a:solidFill>
                  <a:srgbClr val="E2001A"/>
                </a:solidFill>
              </a:rPr>
              <a:t/>
            </a:r>
            <a:br>
              <a:rPr lang="ru-RU" dirty="0">
                <a:solidFill>
                  <a:srgbClr val="E2001A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ПОРУЧНИ 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РАСШИРЕННЫЕ ДВЕРНЫЕ ПРОЕМЫ 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ЛИФТЫ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СПЕЦИАЛЬНЫЕ КРЕСЛА И ДРУГИЕ ПРИСПОСОБЛЕНИЯ  </a:t>
            </a:r>
          </a:p>
        </p:txBody>
      </p:sp>
    </p:spTree>
    <p:extLst>
      <p:ext uri="{BB962C8B-B14F-4D97-AF65-F5344CB8AC3E}">
        <p14:creationId xmlns:p14="http://schemas.microsoft.com/office/powerpoint/2010/main" xmlns="" val="28209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79429" y="9129411"/>
            <a:ext cx="1904830" cy="12190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671" y="196952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/>
              <a:t>Особенности организации </a:t>
            </a:r>
            <a:r>
              <a:rPr lang="ru-RU" sz="4800" dirty="0" smtClean="0"/>
              <a:t>аудитории </a:t>
            </a:r>
            <a:br>
              <a:rPr lang="ru-RU" sz="4800" dirty="0" smtClean="0"/>
            </a:br>
            <a:r>
              <a:rPr lang="ru-RU" sz="4800" dirty="0" smtClean="0"/>
              <a:t>для </a:t>
            </a:r>
            <a:r>
              <a:rPr lang="ru-RU" sz="4800" dirty="0"/>
              <a:t>участников с ОВЗ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b="38706"/>
          <a:stretch/>
        </p:blipFill>
        <p:spPr>
          <a:xfrm>
            <a:off x="12645070" y="2398095"/>
            <a:ext cx="3105303" cy="249432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43165" y="2499175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количество рабочих мест в аудитории не должно превышать 		          12 человек</a:t>
            </a:r>
            <a:endParaRPr lang="ru-RU" sz="28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3165" y="8803276"/>
            <a:ext cx="11268636" cy="1745783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борудуются средствами видеонаблюдения без </a:t>
            </a:r>
            <a:r>
              <a:rPr lang="ru-RU" sz="2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возможности трансляции вещания в сеть «Интернет»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165" y="4600542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олжно быть предусмотрено место для ассистента</a:t>
            </a:r>
            <a:endParaRPr lang="ru-RU" sz="28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rabota5.ru/photo/zarabotat-na-vykupe-akcii-vtb-45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49596" y="3976132"/>
            <a:ext cx="1928839" cy="2529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043165" y="6701909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использование технических средств и оборудования, необходимого  для участников с ОВЗ с учетом их индивидуальных особенностей</a:t>
            </a:r>
            <a:endParaRPr lang="ru-RU" sz="28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14" t="7265" r="7113" b="3473"/>
          <a:stretch/>
        </p:blipFill>
        <p:spPr>
          <a:xfrm>
            <a:off x="13083328" y="6365133"/>
            <a:ext cx="1466572" cy="19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967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Аудитории для участников ГИА с ОВЗ</a:t>
            </a:r>
            <a:endParaRPr lang="ru-RU" sz="4800" dirty="0"/>
          </a:p>
        </p:txBody>
      </p:sp>
      <p:sp>
        <p:nvSpPr>
          <p:cNvPr id="21" name="Содержимое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11365" y="4933784"/>
            <a:ext cx="1112933" cy="11129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0043" y="4282572"/>
            <a:ext cx="6160186" cy="523220"/>
          </a:xfrm>
          <a:prstGeom prst="rect">
            <a:avLst/>
          </a:prstGeom>
          <a:noFill/>
          <a:ln>
            <a:solidFill>
              <a:srgbClr val="E2001A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E2001A"/>
                </a:solidFill>
              </a:rPr>
              <a:t>Не более 12 человек в аудитории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4155" y="7237398"/>
            <a:ext cx="1209966" cy="12099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19141" y="6344550"/>
            <a:ext cx="1959392" cy="224676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Черновик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110021" y="5490250"/>
            <a:ext cx="892879" cy="8928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78679" y="6829945"/>
            <a:ext cx="691239" cy="8149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83535" y="3821847"/>
            <a:ext cx="927168" cy="9214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5414" y="5315531"/>
            <a:ext cx="1029019" cy="102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026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Член ГЭК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93777" y="2926481"/>
            <a:ext cx="12879636" cy="4291737"/>
          </a:xfrm>
          <a:prstGeom prst="rect">
            <a:avLst/>
          </a:prstGeom>
        </p:spPr>
        <p:txBody>
          <a:bodyPr vert="horz" lIns="170817" tIns="85409" rIns="170817" bIns="85409" rtlCol="0" anchor="b">
            <a:noAutofit/>
          </a:bodyPr>
          <a:lstStyle>
            <a:lvl1pPr marL="0" indent="0" algn="ctr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37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54087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08175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62261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416348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270436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124523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978611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832698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600" dirty="0">
                <a:solidFill>
                  <a:srgbClr val="FF0000"/>
                </a:solidFill>
                <a:cs typeface="Times New Roman" pitchFamily="18" charset="0"/>
              </a:rPr>
              <a:t>Подготовка пункта проведения </a:t>
            </a:r>
            <a:r>
              <a:rPr lang="ru-RU" sz="6600" dirty="0" smtClean="0">
                <a:solidFill>
                  <a:srgbClr val="FF0000"/>
                </a:solidFill>
                <a:cs typeface="Times New Roman" pitchFamily="18" charset="0"/>
              </a:rPr>
              <a:t>экзаменов </a:t>
            </a:r>
            <a:br>
              <a:rPr lang="ru-RU" sz="6600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6600" dirty="0" smtClean="0">
                <a:solidFill>
                  <a:srgbClr val="FF0000"/>
                </a:solidFill>
                <a:cs typeface="Times New Roman" pitchFamily="18" charset="0"/>
              </a:rPr>
              <a:t>к </a:t>
            </a:r>
            <a:r>
              <a:rPr lang="ru-RU" sz="6600" dirty="0">
                <a:solidFill>
                  <a:srgbClr val="FF0000"/>
                </a:solidFill>
                <a:cs typeface="Times New Roman" pitchFamily="18" charset="0"/>
              </a:rPr>
              <a:t>проведению экзамена </a:t>
            </a:r>
            <a:br>
              <a:rPr lang="ru-RU" sz="6600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ru-RU" sz="6600" dirty="0">
                <a:solidFill>
                  <a:srgbClr val="FF0000"/>
                </a:solidFill>
                <a:cs typeface="Times New Roman" pitchFamily="18" charset="0"/>
              </a:rPr>
              <a:t>в форме ЕГЭ, в форме ГВЭ</a:t>
            </a:r>
          </a:p>
        </p:txBody>
      </p:sp>
    </p:spTree>
    <p:extLst>
      <p:ext uri="{BB962C8B-B14F-4D97-AF65-F5344CB8AC3E}">
        <p14:creationId xmlns:p14="http://schemas.microsoft.com/office/powerpoint/2010/main" xmlns="" val="189968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Специализированные условия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090" y="3320308"/>
            <a:ext cx="13547277" cy="5097979"/>
          </a:xfrm>
        </p:spPr>
        <p:txBody>
          <a:bodyPr>
            <a:normAutofit/>
          </a:bodyPr>
          <a:lstStyle/>
          <a:p>
            <a:pPr marL="639763" indent="-196850">
              <a:spcBef>
                <a:spcPts val="0"/>
              </a:spcBef>
              <a:spcAft>
                <a:spcPts val="2500"/>
              </a:spcAft>
            </a:pPr>
            <a:r>
              <a:rPr lang="ru-RU" sz="3200" b="0" dirty="0">
                <a:solidFill>
                  <a:srgbClr val="006AB3"/>
                </a:solidFill>
              </a:rPr>
              <a:t>звукоусиливающая аппаратура как коллективного, так и индивидуального пользования</a:t>
            </a:r>
          </a:p>
          <a:p>
            <a:pPr marL="639763" indent="-196850">
              <a:spcBef>
                <a:spcPts val="0"/>
              </a:spcBef>
              <a:spcAft>
                <a:spcPts val="2500"/>
              </a:spcAft>
            </a:pPr>
            <a:r>
              <a:rPr lang="ru-RU" sz="3200" b="0" dirty="0" smtClean="0">
                <a:solidFill>
                  <a:srgbClr val="006AB3"/>
                </a:solidFill>
              </a:rPr>
              <a:t>каждый </a:t>
            </a:r>
            <a:r>
              <a:rPr lang="ru-RU" sz="3200" b="0" dirty="0">
                <a:solidFill>
                  <a:srgbClr val="006AB3"/>
                </a:solidFill>
              </a:rPr>
              <a:t>рабочий стол </a:t>
            </a:r>
            <a:r>
              <a:rPr lang="ru-RU" sz="3200" b="0" dirty="0" smtClean="0">
                <a:solidFill>
                  <a:srgbClr val="006AB3"/>
                </a:solidFill>
              </a:rPr>
              <a:t>должен быть обеспечен необходимым количеством правил по заполнению </a:t>
            </a:r>
            <a:r>
              <a:rPr lang="ru-RU" sz="3200" b="0" dirty="0">
                <a:solidFill>
                  <a:srgbClr val="006AB3"/>
                </a:solidFill>
              </a:rPr>
              <a:t>бланков </a:t>
            </a:r>
            <a:r>
              <a:rPr lang="ru-RU" sz="3200" b="0" dirty="0" smtClean="0">
                <a:solidFill>
                  <a:srgbClr val="006AB3"/>
                </a:solidFill>
              </a:rPr>
              <a:t>ГИА</a:t>
            </a:r>
            <a:endParaRPr lang="ru-RU" sz="3200" b="0" dirty="0">
              <a:solidFill>
                <a:srgbClr val="006AB3"/>
              </a:solidFill>
            </a:endParaRPr>
          </a:p>
          <a:p>
            <a:pPr marL="639763" indent="-196850">
              <a:spcBef>
                <a:spcPts val="0"/>
              </a:spcBef>
              <a:spcAft>
                <a:spcPts val="2500"/>
              </a:spcAft>
            </a:pPr>
            <a:r>
              <a:rPr lang="ru-RU" sz="3200" dirty="0"/>
              <a:t>г</a:t>
            </a:r>
            <a:r>
              <a:rPr lang="ru-RU" sz="3200" dirty="0" smtClean="0"/>
              <a:t>лухие, позднооглохшие</a:t>
            </a:r>
            <a:r>
              <a:rPr lang="ru-RU" sz="3200" b="0" dirty="0" smtClean="0"/>
              <a:t>: количество </a:t>
            </a:r>
            <a:r>
              <a:rPr lang="ru-RU" sz="3200" b="0" dirty="0"/>
              <a:t>участников ГИА  в одной аудитории   – не более </a:t>
            </a:r>
            <a:r>
              <a:rPr lang="ru-RU" sz="3200" b="0" dirty="0" smtClean="0"/>
              <a:t>6 чел</a:t>
            </a:r>
          </a:p>
          <a:p>
            <a:pPr marL="639763" indent="-196850">
              <a:spcBef>
                <a:spcPts val="0"/>
              </a:spcBef>
              <a:spcAft>
                <a:spcPts val="2500"/>
              </a:spcAft>
            </a:pPr>
            <a:r>
              <a:rPr lang="ru-RU" sz="3200" dirty="0">
                <a:solidFill>
                  <a:srgbClr val="006AB3"/>
                </a:solidFill>
              </a:rPr>
              <a:t>с</a:t>
            </a:r>
            <a:r>
              <a:rPr lang="ru-RU" sz="3200" dirty="0" smtClean="0">
                <a:solidFill>
                  <a:srgbClr val="006AB3"/>
                </a:solidFill>
              </a:rPr>
              <a:t>лабослышащие</a:t>
            </a:r>
            <a:r>
              <a:rPr lang="ru-RU" sz="3200" b="0" dirty="0" smtClean="0">
                <a:solidFill>
                  <a:srgbClr val="006AB3"/>
                </a:solidFill>
              </a:rPr>
              <a:t>: </a:t>
            </a:r>
            <a:r>
              <a:rPr lang="ru-RU" sz="3200" b="0" dirty="0"/>
              <a:t>количество участников ГИА  в одной аудитории   – не более </a:t>
            </a:r>
            <a:r>
              <a:rPr lang="ru-RU" sz="3200" b="0" dirty="0" smtClean="0"/>
              <a:t>10 </a:t>
            </a:r>
            <a:r>
              <a:rPr lang="ru-RU" sz="3200" b="0" dirty="0"/>
              <a:t>чел</a:t>
            </a:r>
            <a:r>
              <a:rPr lang="ru-RU" sz="3200" b="0" dirty="0" smtClean="0">
                <a:solidFill>
                  <a:srgbClr val="006AB3"/>
                </a:solidFill>
              </a:rPr>
              <a:t> </a:t>
            </a:r>
            <a:endParaRPr lang="ru-RU" sz="3200" b="0" dirty="0">
              <a:solidFill>
                <a:srgbClr val="006AB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5701" y="2152523"/>
            <a:ext cx="14257272" cy="712545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Для </a:t>
            </a:r>
            <a:r>
              <a:rPr lang="ru-RU" dirty="0" smtClean="0">
                <a:solidFill>
                  <a:schemeClr val="bg1"/>
                </a:solidFill>
              </a:rPr>
              <a:t>глухих, позднооглохших </a:t>
            </a:r>
            <a:r>
              <a:rPr lang="ru-RU" dirty="0">
                <a:solidFill>
                  <a:schemeClr val="bg1"/>
                </a:solidFill>
              </a:rPr>
              <a:t>и слабослышащих участников экзамена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b="37000"/>
          <a:stretch/>
        </p:blipFill>
        <p:spPr>
          <a:xfrm>
            <a:off x="9516437" y="8623285"/>
            <a:ext cx="4034457" cy="3489069"/>
          </a:xfrm>
          <a:prstGeom prst="rect">
            <a:avLst/>
          </a:prstGeom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b="37633"/>
          <a:stretch/>
        </p:blipFill>
        <p:spPr>
          <a:xfrm>
            <a:off x="3105745" y="8623285"/>
            <a:ext cx="4251999" cy="3504211"/>
          </a:xfrm>
          <a:prstGeom prst="rect">
            <a:avLst/>
          </a:prstGeom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b="36873"/>
          <a:stretch/>
        </p:blipFill>
        <p:spPr>
          <a:xfrm>
            <a:off x="12773890" y="3320308"/>
            <a:ext cx="2823729" cy="231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27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41866" y="6729601"/>
            <a:ext cx="13984942" cy="4442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6AB3"/>
                </a:solidFill>
              </a:rPr>
              <a:t>с</a:t>
            </a:r>
            <a:r>
              <a:rPr lang="ru-RU" sz="2400" b="1" dirty="0" smtClean="0">
                <a:solidFill>
                  <a:srgbClr val="006AB3"/>
                </a:solidFill>
              </a:rPr>
              <a:t>лепые, </a:t>
            </a:r>
            <a:r>
              <a:rPr lang="ru-RU" sz="2400" b="1" dirty="0" err="1" smtClean="0">
                <a:solidFill>
                  <a:srgbClr val="006AB3"/>
                </a:solidFill>
              </a:rPr>
              <a:t>поздноослепшие</a:t>
            </a:r>
            <a:r>
              <a:rPr lang="ru-RU" sz="2400" b="1" dirty="0" smtClean="0">
                <a:solidFill>
                  <a:srgbClr val="006AB3"/>
                </a:solidFill>
              </a:rPr>
              <a:t>: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</a:rPr>
              <a:t>письменная экзаменационная работа выполняется рельефно-точечным шрифтом Брайля </a:t>
            </a:r>
            <a:br>
              <a:rPr lang="ru-RU" sz="2400" dirty="0" smtClean="0">
                <a:solidFill>
                  <a:srgbClr val="006AB3"/>
                </a:solidFill>
              </a:rPr>
            </a:br>
            <a:r>
              <a:rPr lang="ru-RU" sz="2400" dirty="0" smtClean="0">
                <a:solidFill>
                  <a:srgbClr val="006AB3"/>
                </a:solidFill>
              </a:rPr>
              <a:t>или на компьютере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</a:rPr>
              <a:t>отдельная </a:t>
            </a:r>
            <a:r>
              <a:rPr lang="ru-RU" sz="2400" dirty="0">
                <a:solidFill>
                  <a:srgbClr val="006AB3"/>
                </a:solidFill>
              </a:rPr>
              <a:t>аудитория, количество участников ГИА  в одной аудитории   – не более 8 </a:t>
            </a:r>
            <a:r>
              <a:rPr lang="ru-RU" sz="2400" dirty="0" smtClean="0">
                <a:solidFill>
                  <a:srgbClr val="006AB3"/>
                </a:solidFill>
              </a:rPr>
              <a:t>человек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</a:rPr>
              <a:t>совместно </a:t>
            </a:r>
            <a:r>
              <a:rPr lang="ru-RU" sz="2400" dirty="0">
                <a:solidFill>
                  <a:srgbClr val="006AB3"/>
                </a:solidFill>
              </a:rPr>
              <a:t>с руководителем ОО, на базе которого размещен ППЭ, подготовить в необходимом количестве черновики из расчета по десять листов для письма по системе Брайля на каждого участника </a:t>
            </a:r>
            <a:r>
              <a:rPr lang="ru-RU" sz="2400" dirty="0" smtClean="0">
                <a:solidFill>
                  <a:srgbClr val="006AB3"/>
                </a:solidFill>
              </a:rPr>
              <a:t>ГИА</a:t>
            </a:r>
          </a:p>
          <a:p>
            <a:pPr marL="457200" indent="-45720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6AB3"/>
                </a:solidFill>
              </a:rPr>
              <a:t>подготовить </a:t>
            </a:r>
            <a:r>
              <a:rPr lang="ru-RU" sz="2400" dirty="0">
                <a:solidFill>
                  <a:srgbClr val="006AB3"/>
                </a:solidFill>
              </a:rPr>
              <a:t>в необходимом количестве памятки для слепых участников ГИА по заполнению тетрадей для ответов на задания </a:t>
            </a:r>
            <a:r>
              <a:rPr lang="ru-RU" sz="2400" dirty="0" smtClean="0">
                <a:solidFill>
                  <a:srgbClr val="006AB3"/>
                </a:solidFill>
              </a:rPr>
              <a:t>ГИА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5300" dirty="0" smtClean="0"/>
              <a:t>Специализированные </a:t>
            </a:r>
            <a:r>
              <a:rPr lang="ru-RU" sz="5300" dirty="0"/>
              <a:t>условия</a:t>
            </a:r>
            <a:br>
              <a:rPr lang="ru-RU" sz="5300" dirty="0"/>
            </a:br>
            <a:endParaRPr lang="ru-RU" sz="5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1866" y="3140909"/>
            <a:ext cx="13984942" cy="347721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+mn-lt"/>
              </a:rPr>
              <a:t>с</a:t>
            </a: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лабовидящие: 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экзаменационные </a:t>
            </a:r>
            <a:r>
              <a:rPr lang="ru-RU" sz="2400" b="0" dirty="0">
                <a:solidFill>
                  <a:srgbClr val="0070C0"/>
                </a:solidFill>
                <a:latin typeface="+mn-lt"/>
              </a:rPr>
              <a:t>материалы предоставляются в увеличенном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размере</a:t>
            </a:r>
            <a:endParaRPr lang="ru-RU" sz="2400" b="0" dirty="0">
              <a:solidFill>
                <a:srgbClr val="0070C0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ru-RU" sz="2400" b="0" dirty="0">
                <a:solidFill>
                  <a:srgbClr val="0070C0"/>
                </a:solidFill>
                <a:latin typeface="+mn-lt"/>
              </a:rPr>
              <a:t>технические средства для масштабирования КИМ и бланков регистрации и бланков № 1 до формата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A3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освещенность </a:t>
            </a:r>
            <a:r>
              <a:rPr lang="ru-RU" sz="2400" b="0" dirty="0">
                <a:solidFill>
                  <a:srgbClr val="0070C0"/>
                </a:solidFill>
                <a:latin typeface="+mn-lt"/>
              </a:rPr>
              <a:t>каждого рабочего места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должна </a:t>
            </a:r>
            <a:r>
              <a:rPr lang="ru-RU" sz="2400" b="0" dirty="0">
                <a:solidFill>
                  <a:srgbClr val="0070C0"/>
                </a:solidFill>
                <a:latin typeface="+mn-lt"/>
              </a:rPr>
              <a:t>быть равномерной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0" dirty="0" smtClean="0">
                <a:solidFill>
                  <a:srgbClr val="0070C0"/>
                </a:solidFill>
                <a:latin typeface="+mn-lt"/>
              </a:rPr>
            </a:b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и </a:t>
            </a:r>
            <a:r>
              <a:rPr lang="ru-RU" sz="2400" b="0" dirty="0">
                <a:solidFill>
                  <a:srgbClr val="0070C0"/>
                </a:solidFill>
                <a:latin typeface="+mn-lt"/>
              </a:rPr>
              <a:t>не ниже 300 </a:t>
            </a:r>
            <a:r>
              <a:rPr lang="ru-RU" sz="2400" b="0" dirty="0" smtClean="0">
                <a:solidFill>
                  <a:srgbClr val="0070C0"/>
                </a:solidFill>
                <a:latin typeface="+mn-lt"/>
              </a:rPr>
              <a:t>люкс</a:t>
            </a:r>
            <a:endParaRPr lang="ru-RU" sz="2400" b="0" dirty="0">
              <a:solidFill>
                <a:srgbClr val="0070C0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ru-RU" sz="2400" dirty="0" smtClean="0">
                <a:solidFill>
                  <a:srgbClr val="0070C0"/>
                </a:solidFill>
              </a:rPr>
              <a:t>отдельная аудитория, количество участников ГИА в одной аудитории   – не более 12 человек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1866" y="2203322"/>
            <a:ext cx="13984942" cy="712545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Для </a:t>
            </a:r>
            <a:r>
              <a:rPr lang="ru-RU" dirty="0" smtClean="0">
                <a:solidFill>
                  <a:schemeClr val="bg1"/>
                </a:solidFill>
              </a:rPr>
              <a:t>слепых, </a:t>
            </a:r>
            <a:r>
              <a:rPr lang="ru-RU" dirty="0" err="1" smtClean="0">
                <a:solidFill>
                  <a:schemeClr val="bg1"/>
                </a:solidFill>
              </a:rPr>
              <a:t>поздноослепших</a:t>
            </a:r>
            <a:r>
              <a:rPr lang="ru-RU" dirty="0" smtClean="0">
                <a:solidFill>
                  <a:schemeClr val="bg1"/>
                </a:solidFill>
              </a:rPr>
              <a:t> и слабовидящих </a:t>
            </a:r>
            <a:r>
              <a:rPr lang="ru-RU" dirty="0">
                <a:solidFill>
                  <a:schemeClr val="bg1"/>
                </a:solidFill>
              </a:rPr>
              <a:t>участников экзамена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49819" y="4679082"/>
            <a:ext cx="2044975" cy="3004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20777" y="6858402"/>
            <a:ext cx="2158327" cy="30852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b="38086"/>
          <a:stretch/>
        </p:blipFill>
        <p:spPr>
          <a:xfrm>
            <a:off x="14035810" y="2915867"/>
            <a:ext cx="1941989" cy="15770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136466" y="4651372"/>
            <a:ext cx="1527319" cy="190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464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Специализированные условия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4" y="3699420"/>
            <a:ext cx="14461808" cy="7720329"/>
          </a:xfrm>
        </p:spPr>
        <p:txBody>
          <a:bodyPr>
            <a:normAutofit/>
          </a:bodyPr>
          <a:lstStyle/>
          <a:p>
            <a:pPr marL="639763" indent="-279400">
              <a:spcBef>
                <a:spcPts val="0"/>
              </a:spcBef>
              <a:spcAft>
                <a:spcPts val="2500"/>
              </a:spcAft>
            </a:pPr>
            <a:r>
              <a:rPr lang="ru-RU" sz="2800" b="0" dirty="0">
                <a:latin typeface="Arial" pitchFamily="34" charset="0"/>
                <a:cs typeface="Arial" pitchFamily="34" charset="0"/>
              </a:rPr>
              <a:t>при отсутствии лифтов аудитория для участников ГИА с нарушением функций опорно-двигательного аппарата должна располагаться на первом этаже</a:t>
            </a:r>
            <a:r>
              <a:rPr lang="ru-RU" sz="2800" b="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639763" indent="-279400">
              <a:spcBef>
                <a:spcPts val="0"/>
              </a:spcBef>
              <a:spcAft>
                <a:spcPts val="2500"/>
              </a:spcAft>
            </a:pPr>
            <a:r>
              <a:rPr lang="ru-RU" sz="2800" b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письменные </a:t>
            </a:r>
            <a:r>
              <a:rPr lang="ru-RU" sz="2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задания могут выполнятся на компьютере со специализированным программным обеспечением </a:t>
            </a:r>
            <a:endParaRPr lang="ru-RU" sz="2800" b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639763" indent="-279400">
              <a:spcBef>
                <a:spcPts val="0"/>
              </a:spcBef>
              <a:spcAft>
                <a:spcPts val="2500"/>
              </a:spcAft>
            </a:pPr>
            <a:r>
              <a:rPr lang="ru-RU" sz="2800" b="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b="0" dirty="0" smtClean="0">
                <a:latin typeface="Arial" pitchFamily="34" charset="0"/>
                <a:cs typeface="Arial" pitchFamily="34" charset="0"/>
              </a:rPr>
              <a:t>оличество </a:t>
            </a:r>
            <a:r>
              <a:rPr lang="ru-RU" sz="2800" b="0" dirty="0">
                <a:latin typeface="Arial" pitchFamily="34" charset="0"/>
                <a:cs typeface="Arial" pitchFamily="34" charset="0"/>
              </a:rPr>
              <a:t>участников ГИА  в одной аудитории – не более </a:t>
            </a:r>
            <a:r>
              <a:rPr lang="ru-RU" sz="2800" b="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ru-RU" sz="2800" b="0" dirty="0">
                <a:latin typeface="Arial" pitchFamily="34" charset="0"/>
                <a:cs typeface="Arial" pitchFamily="34" charset="0"/>
              </a:rPr>
              <a:t>человек</a:t>
            </a:r>
            <a:endParaRPr lang="ru-RU" sz="2800" b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3434" y="2191721"/>
            <a:ext cx="14189476" cy="1075765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Для участников экзамена с нарушениями опорно-двигательного аппарата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807" y="7009901"/>
            <a:ext cx="3594378" cy="4142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7756" y="8635884"/>
            <a:ext cx="3457303" cy="45821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7383" y="7972386"/>
            <a:ext cx="3508824" cy="461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677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661687" y="4316263"/>
            <a:ext cx="3482302" cy="47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E2001A"/>
                </a:solidFill>
              </a:rPr>
              <a:t>РУКОВОДИТЕЛЬ ОО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143989" y="4323631"/>
            <a:ext cx="3805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E2001A"/>
                </a:solidFill>
              </a:rPr>
              <a:t>РУКОВОДИТЕЛЬ ППЭ</a:t>
            </a:r>
            <a:endParaRPr lang="ru-RU" sz="2400" b="1" dirty="0">
              <a:solidFill>
                <a:srgbClr val="E2001A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3569" y="5002247"/>
            <a:ext cx="5569060" cy="54579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1085" y="2324768"/>
            <a:ext cx="3541277" cy="354127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225212" y="2869758"/>
            <a:ext cx="14330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СЕГОДНЯ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639396" y="4189933"/>
            <a:ext cx="26046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6AB3"/>
                </a:solidFill>
              </a:rPr>
              <a:t>ППЭ </a:t>
            </a:r>
            <a:r>
              <a:rPr lang="ru-RU" sz="3200" b="1" dirty="0" smtClean="0">
                <a:solidFill>
                  <a:srgbClr val="006AB3"/>
                </a:solidFill>
              </a:rPr>
              <a:t>ГОТОВ</a:t>
            </a:r>
            <a:endParaRPr lang="ru-RU" sz="3200" b="1" dirty="0">
              <a:solidFill>
                <a:srgbClr val="006AB3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3724" y="2324767"/>
            <a:ext cx="3541277" cy="3541277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320572" y="2869758"/>
            <a:ext cx="11991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ЗАВТРА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16683" y="4189932"/>
            <a:ext cx="2206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6AB3"/>
                </a:solidFill>
              </a:rPr>
              <a:t>ЭКЗАМЕН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2143989" y="5360192"/>
            <a:ext cx="3243253" cy="446537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8588" y="5855734"/>
            <a:ext cx="7128911" cy="501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22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9545" y="2066332"/>
            <a:ext cx="14745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1100"/>
              </a:spcAft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Не позднее чем за </a:t>
            </a:r>
            <a:r>
              <a:rPr lang="ru-RU" sz="2800" b="1" dirty="0">
                <a:solidFill>
                  <a:srgbClr val="E2001A"/>
                </a:solidFill>
                <a:latin typeface="Arial" pitchFamily="34" charset="0"/>
                <a:cs typeface="Arial" pitchFamily="34" charset="0"/>
              </a:rPr>
              <a:t>один день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до проведения экзамена руководитель ППЭ и руководитель образовательной организации обязаны обеспечить и проверить наличие: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3293" y="3438628"/>
            <a:ext cx="15316198" cy="967118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аудиторий, необходимых для проведения ЕГЭ, в том числе аудиторий, необходимых для проведения ЕГЭ для участников ЕГЭ с ОВЗ, детей-инвалидов и инвалидов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4073" y="4733993"/>
            <a:ext cx="15295418" cy="110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457200" indent="430213" algn="just"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рабочих мест (столы, стулья) для организаторов вне аудитории, сотрудников, осуществляющих охрану правопорядка, и (или) сотрудников органов внутренних дел (полиции)</a:t>
            </a:r>
          </a:p>
          <a:p>
            <a:pPr marL="457200" indent="430213" algn="just">
              <a:spcAft>
                <a:spcPts val="1200"/>
              </a:spcAft>
              <a:buFont typeface="Wingdings" pitchFamily="2" charset="2"/>
              <a:buChar char="ü"/>
            </a:pP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621" y="6126387"/>
            <a:ext cx="15332651" cy="9671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отдельного места для хранения личных вещей участников ЕГЭ до входа в ППЭ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329" y="7359442"/>
            <a:ext cx="15304943" cy="111954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отдельного места для хранения личных вещей организаторов ППЭ, медицинского работника, технических специалистов, ассистентов для участников ЕГЭ с ОВЗ, детей-инвалидов и инвалидов, которое расположено до входа в ППЭ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037" y="8779534"/>
            <a:ext cx="15298017" cy="11126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457200" indent="430213" algn="just"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специально выделенного места в каждой аудитории ППЭ (стола), находящегося в зоне видимости камер видеонаблюдения, для оформления соответствующих форм ППЭ, осуществления раскладки и последующей упаковки организаторами ЭМ, собранных у участников ЕГЭ</a:t>
            </a:r>
          </a:p>
          <a:p>
            <a:pPr marL="457200" indent="430213" algn="just">
              <a:spcAft>
                <a:spcPts val="1200"/>
              </a:spcAft>
            </a:pP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9960" y="10243549"/>
            <a:ext cx="15311875" cy="9578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457200" indent="430213" algn="just"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помещения для руководителя ППЭ (Штаб ППЭ), соответствующего требованиям, изложенным в разделе «Требования к ППЭ» Методических материалов</a:t>
            </a:r>
          </a:p>
          <a:p>
            <a:pPr marL="457200" indent="430213" algn="just">
              <a:spcAft>
                <a:spcPts val="1200"/>
              </a:spcAft>
            </a:pP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52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0437" y="2157253"/>
            <a:ext cx="14879782" cy="170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  <a:tabLst>
                <a:tab pos="630555" algn="l"/>
              </a:tabLst>
            </a:pPr>
            <a:r>
              <a:rPr lang="ru-RU" sz="32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Не позднее чем за </a:t>
            </a:r>
            <a:r>
              <a:rPr lang="ru-RU" sz="3200" b="1" dirty="0">
                <a:solidFill>
                  <a:srgbClr val="E2001A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один день </a:t>
            </a:r>
            <a:r>
              <a:rPr lang="ru-RU" sz="32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до начала проведения экзамена</a:t>
            </a:r>
            <a:r>
              <a:rPr lang="ru-RU" sz="3200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также необходимо: </a:t>
            </a:r>
            <a:endParaRPr lang="ru-RU" sz="32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539750" algn="just">
              <a:spcAft>
                <a:spcPts val="1500"/>
              </a:spcAft>
              <a:buFont typeface="Arial" panose="020B0604020202020204" pitchFamily="34" charset="0"/>
              <a:buChar char="•"/>
              <a:tabLst>
                <a:tab pos="630555" algn="l"/>
              </a:tabLst>
            </a:pPr>
            <a:endParaRPr lang="ru-RU" sz="2800" dirty="0">
              <a:solidFill>
                <a:srgbClr val="006AB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3293" y="3521756"/>
            <a:ext cx="15316198" cy="967118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endParaRPr lang="ru-RU" sz="2400" dirty="0" smtClean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457200" indent="430213" algn="just">
              <a:spcAft>
                <a:spcPts val="1200"/>
              </a:spcAft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убрать (закрыть) в аудиториях стенды, плакаты и иные материалы со справочно-познавательной информацией по соответствующим учебным предметам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>
              <a:spcAft>
                <a:spcPts val="1200"/>
              </a:spcAft>
            </a:pP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073" y="4733993"/>
            <a:ext cx="15295418" cy="110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подготовить ножницы для вскрытия упаковки </a:t>
            </a:r>
            <a:r>
              <a:rPr lang="ru-RU" sz="2800" dirty="0" err="1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сейф-пакета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с электронным носителем с экзаменационными материалами ЕГЭ для каждой аудитории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3292" y="6109849"/>
            <a:ext cx="15233072" cy="21197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539750" algn="just">
              <a:spcAft>
                <a:spcPts val="1500"/>
              </a:spcAft>
              <a:tabLst>
                <a:tab pos="630555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подготовить  черновики со штампом образовательной организации, на базе которой расположен ППЭ, на каждого участника ЕГЭ (минимальное количество - два листа), а также дополнительные черновики со штампом образовательной организации, на базе которой расположен ППЭ (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 случае проведения ЕГЭ по иностранным языкам с включенным разделом «Говорение» черновики не выдаются)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329" y="8460888"/>
            <a:ext cx="15304943" cy="111954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539750" algn="just">
              <a:spcAft>
                <a:spcPts val="1500"/>
              </a:spcAft>
              <a:tabLst>
                <a:tab pos="630555" algn="l"/>
              </a:tabLst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подготовить конверты для упаковки использованных черновиков (по одному конверту на аудиторию)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037" y="9880980"/>
            <a:ext cx="15298017" cy="134120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30213" algn="just">
              <a:spcAft>
                <a:spcPts val="1200"/>
              </a:spcAft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подготовить в необходимом количестве инструкции для участников ЕГЭ, зачитываемые организаторами в аудитории перед началом экзамена (одна инструкция на одну аудиторию)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23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747675"/>
            <a:ext cx="15669491" cy="995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444500" algn="just">
              <a:spcAft>
                <a:spcPts val="1100"/>
              </a:spcAft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6AB3"/>
              </a:solidFill>
            </a:endParaRPr>
          </a:p>
          <a:p>
            <a:pPr marL="442913" indent="444500" algn="ctr">
              <a:spcAft>
                <a:spcPts val="1100"/>
              </a:spcAft>
            </a:pPr>
            <a:r>
              <a:rPr lang="ru-RU" sz="36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Убедится в наличии: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помещения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для медицинского работника;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журнала учета участников ЕГЭ, обратившихся к медицинскому </a:t>
            </a: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работнику;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помещений для лиц, сопровождающих участников </a:t>
            </a: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ЕГЭ, которые организуются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до входа в ППЭ;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помещений, </a:t>
            </a: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изолированных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 аудиторий для проведения экзамена, для общественных наблюдателей, представителей СМИ и других лиц, имеющих право присутствовать в ППЭ в день проведения ЕГЭ;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заметных обозначений номеров аудитории для проведения ЕГЭ и наименований помещений, используемых для проведения экзамена; 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заметных информационных плакатов о ведении видеонаблюдения в аудиториях и коридорах ППЭ;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не более 25 рабочих мест для участников ЕГЭ в аудиториях;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обозначения каждого рабочего места участника ЕГЭ в аудитории заметным номером;</a:t>
            </a:r>
          </a:p>
          <a:p>
            <a:pPr marL="442913" indent="444500" algn="just">
              <a:spcAft>
                <a:spcPts val="1100"/>
              </a:spcAft>
              <a:buFont typeface="Wingdings" pitchFamily="2" charset="2"/>
              <a:buChar char="Ø"/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часов, находящихся в поле зрения участников ЕГЭ, в каждой аудитории с проведением проверки их работоспособности.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01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2189036"/>
            <a:ext cx="15731836" cy="8994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30213" algn="ctr">
              <a:spcAft>
                <a:spcPts val="1500"/>
              </a:spcAft>
              <a:tabLst>
                <a:tab pos="630555" algn="l"/>
              </a:tabLst>
            </a:pPr>
            <a:r>
              <a:rPr lang="ru-RU" sz="4000" b="1" dirty="0" smtClean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 рамках подготовки к экзаменам необходимо:</a:t>
            </a:r>
          </a:p>
          <a:p>
            <a:pPr marL="457200" indent="430213" algn="just">
              <a:spcAft>
                <a:spcPts val="1500"/>
              </a:spcAft>
              <a:buFont typeface="Wingdings" pitchFamily="2" charset="2"/>
              <a:buChar char="q"/>
              <a:tabLst>
                <a:tab pos="630555" algn="l"/>
              </a:tabLst>
            </a:pP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проверить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пожарные выходы, средства первичного пожаротушения;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>
              <a:spcAft>
                <a:spcPts val="1500"/>
              </a:spcAft>
              <a:buFont typeface="Wingdings" pitchFamily="2" charset="2"/>
              <a:buChar char="q"/>
              <a:tabLst>
                <a:tab pos="630555" algn="l"/>
              </a:tabLst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запереть и опечатать помещения, не использующиеся для проведения экзамена;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>
              <a:spcAft>
                <a:spcPts val="1500"/>
              </a:spcAft>
              <a:buFont typeface="Wingdings" pitchFamily="2" charset="2"/>
              <a:buChar char="q"/>
              <a:tabLst>
                <a:tab pos="630555" algn="l"/>
              </a:tabLst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провести проверку работоспособности средств видеонаблюдения в ППЭ совместно с техническим специалистом</a:t>
            </a: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;</a:t>
            </a:r>
          </a:p>
          <a:p>
            <a:pPr marL="457200" indent="430213" algn="just">
              <a:spcAft>
                <a:spcPts val="1500"/>
              </a:spcAft>
              <a:buFont typeface="Wingdings" pitchFamily="2" charset="2"/>
              <a:buChar char="q"/>
              <a:tabLst>
                <a:tab pos="630555" algn="l"/>
              </a:tabLst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не ранее 5 календарных дней и не позднее 1 календарного дня до дня проведения экзамена совместно с членом ГЭК и техническим специалистом провести контроль технической готовности ППЭ, в том числе обеспечить распечатку ДБО № 2 в Штабе ППЭ в соответствии с разделом 2 </a:t>
            </a: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Методических рекомендаций.</a:t>
            </a:r>
          </a:p>
          <a:p>
            <a:pPr marL="457200" indent="430213" algn="just">
              <a:buFont typeface="Wingdings" pitchFamily="2" charset="2"/>
              <a:buChar char="q"/>
              <a:tabLst>
                <a:tab pos="630555" algn="l"/>
              </a:tabLst>
            </a:pPr>
            <a:r>
              <a:rPr lang="ru-RU" sz="2800" b="1" i="1" dirty="0" smtClean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заблаговременно </a:t>
            </a:r>
            <a:r>
              <a:rPr lang="ru-RU" sz="2800" b="1" i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провести инструктаж под роспись со всеми работниками ППЭ по порядку и процедуре проведения ЕГЭ и ознакомить </a:t>
            </a:r>
            <a:r>
              <a:rPr lang="ru-RU" sz="2800" b="1" i="1" dirty="0" smtClean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с: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>
              <a:tabLst>
                <a:tab pos="630555" algn="l"/>
              </a:tabLst>
            </a:pPr>
            <a:r>
              <a:rPr lang="ru-RU" sz="2800" b="1" dirty="0" smtClean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нормативными </a:t>
            </a:r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правовыми документами, регламентирующими проведение ГИА;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>
              <a:tabLst>
                <a:tab pos="630555" algn="l"/>
              </a:tabLst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инструкциями, определяющими порядок работы организаторов и других лиц, привлекаемых к проведению ЕГЭ в ППЭ;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>
              <a:tabLst>
                <a:tab pos="630555" algn="l"/>
              </a:tabLst>
            </a:pPr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правилами заполнения бланков ЕГЭ;</a:t>
            </a:r>
            <a:endParaRPr lang="ru-RU" sz="28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457200" indent="430213" algn="just"/>
            <a:r>
              <a:rPr lang="ru-RU" sz="2800" b="1" dirty="0">
                <a:solidFill>
                  <a:srgbClr val="006AB3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правилами оформления ведомостей, протоколов и актов, заполняемых при проведении ЕГЭ. </a:t>
            </a:r>
            <a:endParaRPr lang="ru-RU" sz="2800" b="1" dirty="0">
              <a:solidFill>
                <a:srgbClr val="006AB3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</p:spTree>
    <p:extLst>
      <p:ext uri="{BB962C8B-B14F-4D97-AF65-F5344CB8AC3E}">
        <p14:creationId xmlns:p14="http://schemas.microsoft.com/office/powerpoint/2010/main" xmlns="" val="37951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2671" y="2354376"/>
            <a:ext cx="6691746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3600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Совместно </a:t>
            </a:r>
            <a:r>
              <a:rPr lang="ru-RU" sz="24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 техническим специалистом провести тренировку, в ходе которой технический специалист проверяет текущее состояние ПАК/средств видеонаблюдения: вводит логин/пароль, включает режим «Идет запись», наблюдает через монитор ПАК за работой камер видеонаблюдения, </a:t>
            </a:r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уточняет </a:t>
            </a:r>
            <a:r>
              <a:rPr lang="ru-RU" sz="24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место центра изображения камер(ы) видеонаблюдения, </a:t>
            </a:r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определяет </a:t>
            </a:r>
            <a:r>
              <a:rPr lang="ru-RU" sz="2400" b="1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место, с которого организатор в аудитории будет информировать о завершении экзамена в </a:t>
            </a:r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</a:t>
            </a:r>
          </a:p>
          <a:p>
            <a:pPr algn="ctr"/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6583" y="8600375"/>
            <a:ext cx="6587835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E2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Заполнить </a:t>
            </a:r>
            <a:r>
              <a:rPr lang="ru-RU" sz="24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форму </a:t>
            </a:r>
            <a:r>
              <a:rPr lang="ru-RU" sz="24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ППЭ-01 «Акт готовности ППЭ» совместно с руководителем организации, на базе которого организован </a:t>
            </a:r>
            <a:r>
              <a:rPr lang="ru-RU" sz="24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</a:t>
            </a:r>
            <a:endParaRPr lang="ru-RU" sz="24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5363" y="2036618"/>
            <a:ext cx="8483312" cy="963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34291" y="10415335"/>
            <a:ext cx="658783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E2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Подписать акты технической готовности</a:t>
            </a:r>
            <a:endParaRPr lang="ru-RU" sz="24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4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108075" y="3515040"/>
            <a:ext cx="12808199" cy="1152128"/>
          </a:xfrm>
          <a:prstGeom prst="rect">
            <a:avLst/>
          </a:prstGeom>
        </p:spPr>
        <p:txBody>
          <a:bodyPr vert="horz" lIns="170817" tIns="85409" rIns="170817" bIns="85409" rtlCol="0" anchor="b">
            <a:noAutofit/>
          </a:bodyPr>
          <a:lstStyle>
            <a:lvl1pPr marL="0" indent="0" algn="ctr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37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54087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08175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62261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416348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270436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124523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978611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832698" indent="0" algn="l" defTabSz="1708175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E2001A"/>
                </a:solidFill>
                <a:latin typeface="+mn-lt"/>
                <a:cs typeface="Times New Roman" panose="02020603050405020304" pitchFamily="18" charset="0"/>
              </a:rPr>
              <a:t>Оформление Актов готовности ППЭ</a:t>
            </a:r>
            <a:endParaRPr lang="ru-RU" sz="4800" dirty="0">
              <a:solidFill>
                <a:srgbClr val="E2001A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16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3828" y="6939736"/>
            <a:ext cx="6761018" cy="4758552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3158735" y="433970"/>
            <a:ext cx="12271464" cy="105004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rgbClr val="E2001A"/>
                </a:solidFill>
                <a:latin typeface="Arial" pitchFamily="34" charset="0"/>
                <a:cs typeface="Arial" pitchFamily="34" charset="0"/>
              </a:rPr>
              <a:t>Пункт проведения экзамена</a:t>
            </a:r>
            <a:endParaRPr lang="ru-RU" sz="4800" dirty="0">
              <a:solidFill>
                <a:srgbClr val="E2001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891" y="2521437"/>
            <a:ext cx="1479289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E2001A"/>
                </a:solidFill>
              </a:rPr>
              <a:t>Пункт проведения экзамена </a:t>
            </a:r>
            <a:r>
              <a:rPr lang="ru-RU" dirty="0" smtClean="0">
                <a:solidFill>
                  <a:srgbClr val="006AB3"/>
                </a:solidFill>
              </a:rPr>
              <a:t>(</a:t>
            </a:r>
            <a:r>
              <a:rPr lang="ru-RU" b="1" dirty="0" smtClean="0">
                <a:solidFill>
                  <a:srgbClr val="006AB3"/>
                </a:solidFill>
              </a:rPr>
              <a:t>ППЭ</a:t>
            </a:r>
            <a:r>
              <a:rPr lang="ru-RU" dirty="0" smtClean="0">
                <a:solidFill>
                  <a:srgbClr val="006AB3"/>
                </a:solidFill>
              </a:rPr>
              <a:t>) </a:t>
            </a:r>
            <a:r>
              <a:rPr lang="ru-RU" dirty="0">
                <a:solidFill>
                  <a:srgbClr val="006AB3"/>
                </a:solidFill>
              </a:rPr>
              <a:t>– </a:t>
            </a:r>
            <a:r>
              <a:rPr lang="ru-RU" dirty="0" smtClean="0">
                <a:solidFill>
                  <a:srgbClr val="006AB3"/>
                </a:solidFill>
              </a:rPr>
              <a:t>здание, которое </a:t>
            </a:r>
            <a:r>
              <a:rPr lang="ru-RU" dirty="0">
                <a:solidFill>
                  <a:srgbClr val="006AB3"/>
                </a:solidFill>
              </a:rPr>
              <a:t>используется для проведения ЕГЭ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94895" y="4328246"/>
            <a:ext cx="11078885" cy="328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6AB3"/>
              </a:solidFill>
            </a:endParaRPr>
          </a:p>
          <a:p>
            <a:pPr>
              <a:spcAft>
                <a:spcPts val="1500"/>
              </a:spcAft>
            </a:pPr>
            <a:r>
              <a:rPr lang="ru-RU" b="1" dirty="0">
                <a:solidFill>
                  <a:srgbClr val="006AB3"/>
                </a:solidFill>
              </a:rPr>
              <a:t>крупный ППЭ </a:t>
            </a:r>
            <a:r>
              <a:rPr lang="ru-RU" dirty="0">
                <a:solidFill>
                  <a:srgbClr val="006AB3"/>
                </a:solidFill>
              </a:rPr>
              <a:t>– количество участников от 200 до </a:t>
            </a:r>
            <a:r>
              <a:rPr lang="ru-RU" dirty="0" smtClean="0">
                <a:solidFill>
                  <a:srgbClr val="006AB3"/>
                </a:solidFill>
              </a:rPr>
              <a:t>350 </a:t>
            </a:r>
            <a:endParaRPr lang="ru-RU" dirty="0">
              <a:solidFill>
                <a:srgbClr val="006AB3"/>
              </a:solidFill>
            </a:endParaRPr>
          </a:p>
          <a:p>
            <a:pPr>
              <a:spcAft>
                <a:spcPts val="1500"/>
              </a:spcAft>
            </a:pPr>
            <a:r>
              <a:rPr lang="ru-RU" b="1" dirty="0">
                <a:solidFill>
                  <a:srgbClr val="006AB3"/>
                </a:solidFill>
              </a:rPr>
              <a:t>средний ППЭ </a:t>
            </a:r>
            <a:r>
              <a:rPr lang="ru-RU" dirty="0">
                <a:solidFill>
                  <a:srgbClr val="006AB3"/>
                </a:solidFill>
              </a:rPr>
              <a:t>– количество участников от 100 до </a:t>
            </a:r>
            <a:r>
              <a:rPr lang="ru-RU" dirty="0" smtClean="0">
                <a:solidFill>
                  <a:srgbClr val="006AB3"/>
                </a:solidFill>
              </a:rPr>
              <a:t>200 </a:t>
            </a:r>
            <a:endParaRPr lang="ru-RU" dirty="0">
              <a:solidFill>
                <a:srgbClr val="006AB3"/>
              </a:solidFill>
            </a:endParaRPr>
          </a:p>
          <a:p>
            <a:pPr>
              <a:spcAft>
                <a:spcPts val="1500"/>
              </a:spcAft>
            </a:pPr>
            <a:r>
              <a:rPr lang="ru-RU" b="1" dirty="0">
                <a:solidFill>
                  <a:srgbClr val="006AB3"/>
                </a:solidFill>
              </a:rPr>
              <a:t>малый </a:t>
            </a:r>
            <a:r>
              <a:rPr lang="ru-RU" b="1" dirty="0" smtClean="0">
                <a:solidFill>
                  <a:srgbClr val="006AB3"/>
                </a:solidFill>
              </a:rPr>
              <a:t>ППЭ    </a:t>
            </a:r>
            <a:r>
              <a:rPr lang="ru-RU" dirty="0" smtClean="0">
                <a:solidFill>
                  <a:srgbClr val="006AB3"/>
                </a:solidFill>
              </a:rPr>
              <a:t>– количество </a:t>
            </a:r>
            <a:r>
              <a:rPr lang="ru-RU" dirty="0">
                <a:solidFill>
                  <a:srgbClr val="006AB3"/>
                </a:solidFill>
              </a:rPr>
              <a:t>участников до </a:t>
            </a:r>
            <a:r>
              <a:rPr lang="ru-RU" dirty="0" smtClean="0">
                <a:solidFill>
                  <a:srgbClr val="006AB3"/>
                </a:solidFill>
              </a:rPr>
              <a:t>100</a:t>
            </a:r>
            <a:endParaRPr lang="ru-RU" dirty="0">
              <a:solidFill>
                <a:srgbClr val="006AB3"/>
              </a:solidFill>
            </a:endParaRPr>
          </a:p>
          <a:p>
            <a:endParaRPr lang="ru-RU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74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Акты технической готовности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3471" y="4917622"/>
            <a:ext cx="4023222" cy="604837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13260" y="5370327"/>
            <a:ext cx="5543088" cy="378303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689" y="4917623"/>
            <a:ext cx="4124325" cy="604837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044283" y="2390347"/>
            <a:ext cx="34151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Протокол технической готовности аудитории для печати КИМ в аудитории ППЭ</a:t>
            </a:r>
            <a:endParaRPr lang="ru-RU" sz="24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2938" y="2369565"/>
            <a:ext cx="3484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Протокол технической готовности штаба ППЭ для сканирования бланков в ППЭ</a:t>
            </a:r>
            <a:endParaRPr lang="ru-RU" sz="24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65551" y="2452693"/>
            <a:ext cx="3484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Протокол технической готовности </a:t>
            </a:r>
          </a:p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 к экзамену в устной форме</a:t>
            </a:r>
            <a:endParaRPr lang="ru-RU" sz="2400" b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55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27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600" b="1" dirty="0" smtClean="0"/>
              <a:t>Какая категория сотрудников ППЭ проверяет </a:t>
            </a:r>
            <a:r>
              <a:rPr lang="ru-RU" sz="3600" b="1" dirty="0"/>
              <a:t>пожарные выходы, наличие средств первичного </a:t>
            </a:r>
            <a:r>
              <a:rPr lang="ru-RU" sz="3600" b="1" dirty="0" smtClean="0"/>
              <a:t>пожаротушения?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3941" y="5455212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Член ГЭК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 smtClean="0"/>
              <a:t>Руководитель </a:t>
            </a:r>
            <a:endParaRPr lang="ru-RU" dirty="0"/>
          </a:p>
          <a:p>
            <a:pPr algn="ctr"/>
            <a:r>
              <a:rPr lang="ru-RU" dirty="0"/>
              <a:t>ППЭ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Организаторы вне аудитории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304" y="8099306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1675" y="8099514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33177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Какая категория сотрудников ППЭ опечатывает </a:t>
            </a:r>
            <a:r>
              <a:rPr lang="ru-RU" sz="3600" b="1" dirty="0"/>
              <a:t>аудитории, не использующиеся для проведения </a:t>
            </a:r>
            <a:r>
              <a:rPr lang="ru-RU" sz="3600" b="1" dirty="0" smtClean="0"/>
              <a:t>экзамена?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Член ГЭК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Руководитель </a:t>
            </a:r>
            <a:r>
              <a:rPr lang="ru-RU" dirty="0"/>
              <a:t>ППЭ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304" y="8099306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28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4178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Какая категория сотрудников обеспечивает </a:t>
            </a:r>
            <a:r>
              <a:rPr lang="ru-RU" b="1" dirty="0" smtClean="0"/>
              <a:t>готовность ППЭ</a:t>
            </a:r>
            <a:r>
              <a:rPr lang="ru-RU" sz="3600" b="1" dirty="0" smtClean="0"/>
              <a:t> </a:t>
            </a:r>
            <a:br>
              <a:rPr lang="ru-RU" sz="3600" b="1" dirty="0" smtClean="0"/>
            </a:br>
            <a:r>
              <a:rPr lang="ru-RU" sz="3600" b="1" dirty="0" smtClean="0"/>
              <a:t>к </a:t>
            </a:r>
            <a:r>
              <a:rPr lang="ru-RU" sz="3600" b="1" dirty="0"/>
              <a:t>проведению </a:t>
            </a:r>
            <a:r>
              <a:rPr lang="ru-RU" sz="3600" b="1" dirty="0" smtClean="0"/>
              <a:t>ЕГЭ?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ППЭ,</a:t>
            </a:r>
            <a:br>
              <a:rPr lang="ru-RU" dirty="0" smtClean="0"/>
            </a:br>
            <a:r>
              <a:rPr lang="ru-RU" dirty="0" smtClean="0"/>
              <a:t>руководитель ОО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Член ГЭК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605" y="8041479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73615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8625" y="2743200"/>
            <a:ext cx="15187613" cy="187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Кто из сотрудников ППЭ обеспечивает </a:t>
            </a:r>
            <a:r>
              <a:rPr lang="ru-RU" sz="3600" b="1" dirty="0"/>
              <a:t>ознакомление организаторов с </a:t>
            </a:r>
            <a:r>
              <a:rPr lang="ru-RU" sz="3600" b="1" dirty="0" smtClean="0"/>
              <a:t>инструктивными материалами </a:t>
            </a:r>
            <a:r>
              <a:rPr lang="ru-RU" sz="3600" b="1" dirty="0"/>
              <a:t>под роспись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 </a:t>
            </a:r>
            <a:r>
              <a:rPr lang="ru-RU" sz="3600" b="1" dirty="0"/>
              <a:t>ведомости произвольной </a:t>
            </a:r>
            <a:r>
              <a:rPr lang="ru-RU" sz="3600" b="1" dirty="0" smtClean="0"/>
              <a:t>формы?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Специалист по проведению инструктажа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ППЭ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Член </a:t>
            </a:r>
            <a:r>
              <a:rPr lang="ru-RU" dirty="0"/>
              <a:t>ГЭК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304" y="804127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28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1252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827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Какая категория сотрудников организует </a:t>
            </a:r>
            <a:r>
              <a:rPr lang="ru-RU" sz="3600" b="1" dirty="0"/>
              <a:t>помещения для медицинского работника, СМИ, сопровождающих лиц, общественных </a:t>
            </a:r>
            <a:r>
              <a:rPr lang="ru-RU" sz="3600" b="1" dirty="0" smtClean="0"/>
              <a:t>наблюдателей?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Член </a:t>
            </a:r>
            <a:r>
              <a:rPr lang="ru-RU" dirty="0"/>
              <a:t>ГЭК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Технический</a:t>
            </a:r>
          </a:p>
          <a:p>
            <a:pPr algn="ctr"/>
            <a:r>
              <a:rPr lang="ru-RU" dirty="0" smtClean="0"/>
              <a:t>специалист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Руководитель </a:t>
            </a:r>
            <a:r>
              <a:rPr lang="ru-RU" dirty="0"/>
              <a:t>ППЭ, совместно с</a:t>
            </a:r>
            <a:br>
              <a:rPr lang="ru-RU" dirty="0"/>
            </a:br>
            <a:r>
              <a:rPr lang="ru-RU" dirty="0"/>
              <a:t>руководителем ОО</a:t>
            </a:r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46811" y="8041479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3373" y="8046895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35058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3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Какая категория сотрудников размещает </a:t>
            </a:r>
            <a:r>
              <a:rPr lang="ru-RU" sz="3600" b="1" dirty="0"/>
              <a:t>таблички с оповещением о ведении </a:t>
            </a:r>
            <a:r>
              <a:rPr lang="ru-RU" sz="3600" b="1" dirty="0" smtClean="0"/>
              <a:t>видеонаблюдения?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ППЭ, совместно с</a:t>
            </a:r>
            <a:br>
              <a:rPr lang="ru-RU" dirty="0" smtClean="0"/>
            </a:br>
            <a:r>
              <a:rPr lang="ru-RU" dirty="0" smtClean="0"/>
              <a:t>руководителем ОО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Член ГЭК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605" y="8041479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74174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3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600" b="1" dirty="0" smtClean="0"/>
              <a:t>Кто из сотрудников ППЭ организует </a:t>
            </a:r>
            <a:r>
              <a:rPr lang="ru-RU" sz="3600" b="1" dirty="0"/>
              <a:t>работу видеонаблюдения в </a:t>
            </a:r>
            <a:r>
              <a:rPr lang="ru-RU" sz="3600" b="1" dirty="0" smtClean="0"/>
              <a:t>ППЭ?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Организатор</a:t>
            </a:r>
            <a:br>
              <a:rPr lang="ru-RU" dirty="0" smtClean="0"/>
            </a:br>
            <a:r>
              <a:rPr lang="ru-RU" dirty="0" smtClean="0"/>
              <a:t> вне аудитории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Член </a:t>
            </a:r>
            <a:r>
              <a:rPr lang="ru-RU" dirty="0" smtClean="0"/>
              <a:t>ГЭК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605" y="8041479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18752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3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Какая категория сотрудников проводит </a:t>
            </a:r>
            <a:r>
              <a:rPr lang="ru-RU" sz="3600" b="1" dirty="0"/>
              <a:t>тестирование средств </a:t>
            </a:r>
            <a:r>
              <a:rPr lang="ru-RU" sz="3600" b="1" dirty="0" smtClean="0"/>
              <a:t>видеонаблюдения?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Технический специалист,</a:t>
            </a:r>
            <a:endParaRPr lang="ru-RU" dirty="0"/>
          </a:p>
          <a:p>
            <a:pPr algn="ctr"/>
            <a:r>
              <a:rPr lang="ru-RU" dirty="0" smtClean="0"/>
              <a:t>Руководитель ППЭ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Член ГЭК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Организаторы в аудитории </a:t>
            </a:r>
            <a:r>
              <a:rPr lang="ru-RU" smtClean="0"/>
              <a:t>и организаторы вне </a:t>
            </a:r>
            <a:r>
              <a:rPr lang="ru-RU" dirty="0" smtClean="0"/>
              <a:t>аудитории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605" y="8041479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83986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Готовность ППЭ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1085" y="2324768"/>
            <a:ext cx="3541277" cy="354127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25212" y="2869758"/>
            <a:ext cx="14330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СЕГОДНЯ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39396" y="4189933"/>
            <a:ext cx="26046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6AB3"/>
                </a:solidFill>
              </a:rPr>
              <a:t>ППЭ </a:t>
            </a:r>
            <a:r>
              <a:rPr lang="ru-RU" sz="3200" b="1" dirty="0" smtClean="0">
                <a:solidFill>
                  <a:srgbClr val="006AB3"/>
                </a:solidFill>
              </a:rPr>
              <a:t>ГОТОВ</a:t>
            </a:r>
            <a:endParaRPr lang="ru-RU" sz="3200" b="1" dirty="0">
              <a:solidFill>
                <a:srgbClr val="006AB3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3724" y="2324767"/>
            <a:ext cx="3541277" cy="354127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720920" y="2869758"/>
            <a:ext cx="2398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ЧЕРЕЗ 2 НЕДЕЛИ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16683" y="4189932"/>
            <a:ext cx="2206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6AB3"/>
                </a:solidFill>
              </a:rPr>
              <a:t>ЭКЗАМЕН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8588" y="5866722"/>
            <a:ext cx="7128911" cy="5017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6363" y="5214388"/>
            <a:ext cx="5093252" cy="60418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75273" y="4066820"/>
            <a:ext cx="4738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E2001A"/>
                </a:solidFill>
              </a:rPr>
              <a:t>Член ГЭК</a:t>
            </a:r>
            <a:endParaRPr lang="ru-RU" sz="4800" b="1" dirty="0">
              <a:solidFill>
                <a:srgbClr val="E200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46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Кто из сотрудников ППЭ заполняет </a:t>
            </a:r>
            <a:r>
              <a:rPr lang="ru-RU" sz="3600" b="1" dirty="0"/>
              <a:t>форму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ППЭ-01 </a:t>
            </a:r>
            <a:r>
              <a:rPr lang="ru-RU" sz="3600" b="1" dirty="0"/>
              <a:t>«Акт готовности ППЭ</a:t>
            </a:r>
            <a:r>
              <a:rPr lang="ru-RU" sz="3600" b="1" dirty="0" smtClean="0"/>
              <a:t>»?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ППЭ,</a:t>
            </a:r>
            <a:br>
              <a:rPr lang="ru-RU" dirty="0" smtClean="0"/>
            </a:br>
            <a:r>
              <a:rPr lang="ru-RU" dirty="0" smtClean="0"/>
              <a:t>руководитель ОО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Член ГЭК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605" y="8041479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19169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827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Кто из сотрудников ППЭ проверяет </a:t>
            </a:r>
            <a:r>
              <a:rPr lang="ru-RU" sz="3600" b="1" dirty="0"/>
              <a:t>готовность аудиторий и необходимого оборудования для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/>
              <a:t>участников ЕГЭ с </a:t>
            </a:r>
            <a:r>
              <a:rPr lang="ru-RU" sz="3600" b="1" dirty="0" smtClean="0"/>
              <a:t>ОВЗ?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Член ГЭК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</a:t>
            </a:r>
            <a:r>
              <a:rPr lang="ru-RU" dirty="0"/>
              <a:t>специалист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</a:t>
            </a:r>
            <a:r>
              <a:rPr lang="ru-RU" dirty="0"/>
              <a:t>ППЭ,</a:t>
            </a:r>
            <a:br>
              <a:rPr lang="ru-RU" dirty="0"/>
            </a:br>
            <a:r>
              <a:rPr lang="ru-RU" dirty="0"/>
              <a:t>руководитель </a:t>
            </a:r>
            <a:r>
              <a:rPr lang="ru-RU" dirty="0" smtClean="0"/>
              <a:t>ОО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46811" y="8046405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28" y="8046613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3072" y="8046613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37908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Какая категория сотрудников ППЭ опечатывает </a:t>
            </a:r>
            <a:r>
              <a:rPr lang="ru-RU" sz="3600" b="1" dirty="0"/>
              <a:t>аудитории, не использующиеся для проведения </a:t>
            </a:r>
            <a:r>
              <a:rPr lang="ru-RU" sz="3600" b="1" dirty="0" smtClean="0"/>
              <a:t>экзамена?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Член ГЭК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Руководитель </a:t>
            </a:r>
            <a:r>
              <a:rPr lang="ru-RU" dirty="0"/>
              <a:t>ППЭ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304" y="8099306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28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28574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17624" y="2743200"/>
            <a:ext cx="14233427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Кто из сотрудников ППЭ проверяет </a:t>
            </a:r>
            <a:r>
              <a:rPr lang="ru-RU" sz="3600" b="1" dirty="0"/>
              <a:t>техническую готовность </a:t>
            </a:r>
            <a:r>
              <a:rPr lang="ru-RU" sz="3600" b="1" dirty="0" smtClean="0"/>
              <a:t>аудиторий?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Руководитель ППЭ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Член ГЭК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Руководитель ППЭ</a:t>
            </a:r>
          </a:p>
          <a:p>
            <a:pPr algn="ctr"/>
            <a:r>
              <a:rPr lang="ru-RU" dirty="0" smtClean="0"/>
              <a:t>Технический специалист, </a:t>
            </a:r>
          </a:p>
          <a:p>
            <a:pPr algn="ctr"/>
            <a:r>
              <a:rPr lang="ru-RU" dirty="0" smtClean="0"/>
              <a:t>член ГЭК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58985" y="804127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9627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3373" y="8041479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31231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69273" y="2743200"/>
            <a:ext cx="13930129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/>
              <a:t>Кто проверяет </a:t>
            </a:r>
            <a:r>
              <a:rPr lang="ru-RU" sz="3600" b="1" dirty="0"/>
              <a:t>готовность аудиторий к проведению </a:t>
            </a:r>
            <a:r>
              <a:rPr lang="ru-RU" sz="3600" b="1" dirty="0" smtClean="0"/>
              <a:t>ГИА в день подписания формы ППЭ-01 «Акт готовности ППЭ»?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" y="5457825"/>
            <a:ext cx="4400550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Организатор </a:t>
            </a:r>
            <a:br>
              <a:rPr lang="ru-RU" dirty="0" smtClean="0"/>
            </a:br>
            <a:r>
              <a:rPr lang="ru-RU" dirty="0" smtClean="0"/>
              <a:t>в аудитории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56684" y="5457825"/>
            <a:ext cx="435530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Руководитель ППЭ,</a:t>
            </a:r>
            <a:br>
              <a:rPr lang="ru-RU" dirty="0"/>
            </a:br>
            <a:r>
              <a:rPr lang="ru-RU" dirty="0"/>
              <a:t>руководитель ОО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053761" y="5457825"/>
            <a:ext cx="4378166" cy="2014538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8304" y="8041271"/>
            <a:ext cx="3192066" cy="2523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28" y="8041479"/>
            <a:ext cx="2309420" cy="252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1579" y="8041271"/>
            <a:ext cx="2362530" cy="25816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59025" y="10884453"/>
            <a:ext cx="1135062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E2001A"/>
                </a:solidFill>
              </a:rPr>
              <a:t>Выберите правильный ответ, </a:t>
            </a:r>
            <a:r>
              <a:rPr lang="ru-RU" dirty="0" smtClean="0">
                <a:solidFill>
                  <a:srgbClr val="E2001A"/>
                </a:solidFill>
              </a:rPr>
              <a:t>нажав </a:t>
            </a:r>
            <a:r>
              <a:rPr lang="ru-RU" dirty="0">
                <a:solidFill>
                  <a:srgbClr val="E2001A"/>
                </a:solidFill>
              </a:rPr>
              <a:t>на него курсором</a:t>
            </a:r>
          </a:p>
        </p:txBody>
      </p:sp>
    </p:spTree>
    <p:extLst>
      <p:ext uri="{BB962C8B-B14F-4D97-AF65-F5344CB8AC3E}">
        <p14:creationId xmlns:p14="http://schemas.microsoft.com/office/powerpoint/2010/main" xmlns="" val="350415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306" y="2313025"/>
            <a:ext cx="5615460" cy="38961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b="33117"/>
          <a:stretch/>
        </p:blipFill>
        <p:spPr>
          <a:xfrm>
            <a:off x="1663775" y="3752086"/>
            <a:ext cx="2949004" cy="2464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15" y="2579683"/>
            <a:ext cx="530549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306" y="7291475"/>
            <a:ext cx="5615461" cy="3915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5640" y="7488673"/>
            <a:ext cx="1335510" cy="2769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04698" y="7599386"/>
            <a:ext cx="2542033" cy="25419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01814" y="10258517"/>
            <a:ext cx="526050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Специально выделенное место</a:t>
            </a:r>
          </a:p>
          <a:p>
            <a:pPr algn="ctr"/>
            <a:r>
              <a:rPr lang="ru-RU" sz="2400" dirty="0"/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086" y="5220157"/>
            <a:ext cx="941296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</a:p>
          <a:p>
            <a:pPr algn="ctr"/>
            <a:r>
              <a:rPr lang="ru-RU" sz="2000" b="1" dirty="0"/>
              <a:t>Х</a:t>
            </a:r>
          </a:p>
          <a:p>
            <a:pPr algn="ctr"/>
            <a:r>
              <a:rPr lang="ru-RU" sz="2000" b="1" dirty="0"/>
              <a:t>О</a:t>
            </a:r>
          </a:p>
          <a:p>
            <a:pPr algn="ctr"/>
            <a:r>
              <a:rPr lang="ru-RU" sz="2000" b="1" dirty="0"/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82010" y="5219026"/>
            <a:ext cx="943149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>Х</a:t>
            </a:r>
            <a:br>
              <a:rPr lang="ru-RU" sz="2000" b="1" dirty="0"/>
            </a:br>
            <a:r>
              <a:rPr lang="ru-RU" sz="2000" b="1" dirty="0"/>
              <a:t>О</a:t>
            </a:r>
            <a:br>
              <a:rPr lang="ru-RU" sz="2000" b="1" dirty="0"/>
            </a:br>
            <a:r>
              <a:rPr lang="ru-RU" sz="2000" b="1" dirty="0"/>
              <a:t>Д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П</a:t>
            </a:r>
            <a:br>
              <a:rPr lang="ru-RU" sz="2000" b="1" dirty="0"/>
            </a:br>
            <a:r>
              <a:rPr lang="ru-RU" sz="2000" b="1" dirty="0" err="1"/>
              <a:t>П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8784" y="6137134"/>
            <a:ext cx="3212656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400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6043" y="6270776"/>
            <a:ext cx="1523916" cy="204139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126077" y="6137134"/>
            <a:ext cx="2779345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руководителя ППЭ, оборудованное рабочим местом и сейфом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24188" y="6593312"/>
            <a:ext cx="2021525" cy="18327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126077" y="2313025"/>
            <a:ext cx="277934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медицинских </a:t>
            </a:r>
          </a:p>
          <a:p>
            <a:pPr algn="ctr"/>
            <a:r>
              <a:rPr lang="ru-RU" sz="2000" dirty="0"/>
              <a:t>работников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684324" y="2579683"/>
            <a:ext cx="1442488" cy="18808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3050061" y="2313025"/>
            <a:ext cx="2763179" cy="8893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dirty="0"/>
              <a:t>Аудитории для участников ГИА, в том числе для участников </a:t>
            </a:r>
            <a:br>
              <a:rPr lang="ru-RU" sz="2000" dirty="0"/>
            </a:br>
            <a:r>
              <a:rPr lang="ru-RU" sz="2000"/>
              <a:t>с </a:t>
            </a:r>
            <a:r>
              <a:rPr lang="ru-RU" sz="2000" smtClean="0"/>
              <a:t>ОВЗ</a:t>
            </a:r>
            <a:endParaRPr lang="ru-RU" sz="20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 cstate="print"/>
          <a:srcRect b="35576"/>
          <a:stretch/>
        </p:blipFill>
        <p:spPr>
          <a:xfrm>
            <a:off x="13332339" y="3550907"/>
            <a:ext cx="2207595" cy="23195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 cstate="print"/>
          <a:srcRect b="30319"/>
          <a:stretch/>
        </p:blipFill>
        <p:spPr>
          <a:xfrm>
            <a:off x="13363456" y="8291399"/>
            <a:ext cx="2255640" cy="231029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768783" y="2313025"/>
            <a:ext cx="321507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общественных наблюдателей, представителей СМИ </a:t>
            </a:r>
            <a:br>
              <a:rPr lang="ru-RU" sz="2000" dirty="0"/>
            </a:br>
            <a:r>
              <a:rPr lang="ru-RU" sz="20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/>
          <a:srcRect b="4635"/>
          <a:stretch/>
        </p:blipFill>
        <p:spPr>
          <a:xfrm>
            <a:off x="7400754" y="2343095"/>
            <a:ext cx="1981606" cy="130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776" y="21607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/>
              <a:t>Подготовка помещений ППЭ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1" cstate="print"/>
          <a:srcRect t="-1" b="45438"/>
          <a:stretch/>
        </p:blipFill>
        <p:spPr>
          <a:xfrm>
            <a:off x="7853741" y="9276574"/>
            <a:ext cx="1275593" cy="158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33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Аудитория проведения</a:t>
            </a:r>
            <a:r>
              <a:rPr lang="en-US" sz="4800" dirty="0" smtClean="0"/>
              <a:t> </a:t>
            </a:r>
            <a:r>
              <a:rPr lang="ru-RU" sz="4800" dirty="0" smtClean="0"/>
              <a:t>экзамена</a:t>
            </a:r>
            <a:endParaRPr lang="ru-RU" sz="4800" dirty="0"/>
          </a:p>
        </p:txBody>
      </p:sp>
      <p:sp>
        <p:nvSpPr>
          <p:cNvPr id="21" name="Содержимое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87666" y="4011540"/>
            <a:ext cx="1831536" cy="1831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9891" y="4802863"/>
            <a:ext cx="2586314" cy="1015663"/>
          </a:xfrm>
          <a:prstGeom prst="rect">
            <a:avLst/>
          </a:prstGeom>
          <a:noFill/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</a:rPr>
              <a:t>Справочно-познавательная информация</a:t>
            </a:r>
            <a:endParaRPr lang="ru-RU" sz="2000" b="1" dirty="0">
              <a:solidFill>
                <a:srgbClr val="0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966550" y="4793901"/>
            <a:ext cx="2586314" cy="10156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66550" y="4793900"/>
            <a:ext cx="2586314" cy="10074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70014" y="7369985"/>
            <a:ext cx="1209966" cy="12099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22463" y="6737777"/>
            <a:ext cx="1959392" cy="224676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Черновик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81981" y="5451671"/>
            <a:ext cx="892879" cy="8928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78679" y="6829945"/>
            <a:ext cx="691239" cy="8149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83535" y="3821847"/>
            <a:ext cx="927168" cy="9214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9992" y="4743297"/>
            <a:ext cx="1029019" cy="102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706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Нумерация рабочих мест</a:t>
            </a:r>
          </a:p>
        </p:txBody>
      </p:sp>
      <p:sp>
        <p:nvSpPr>
          <p:cNvPr id="31" name="Содержимое 3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6128" y="3041048"/>
            <a:ext cx="13177256" cy="7412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89382" y="4874455"/>
            <a:ext cx="4320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Б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У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К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ВЫ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995521" y="4874455"/>
            <a:ext cx="21315" cy="335514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0621429" y="9711603"/>
            <a:ext cx="2491897" cy="1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658600" y="8229600"/>
            <a:ext cx="1454726" cy="1517841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1563283" y="4455965"/>
            <a:ext cx="1550043" cy="2358719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139744" y="4455966"/>
            <a:ext cx="492443" cy="235871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E2001A"/>
                </a:solidFill>
              </a:rPr>
              <a:t>ОРГАНИЗАТОР</a:t>
            </a:r>
            <a:endParaRPr lang="ru-RU" sz="2000" b="1" dirty="0">
              <a:solidFill>
                <a:srgbClr val="E2001A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2073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20356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12149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32073" y="7190508"/>
            <a:ext cx="1690693" cy="1957615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12148" y="7190508"/>
            <a:ext cx="1690693" cy="1957616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356" y="7190508"/>
            <a:ext cx="1690693" cy="1957616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58801" y="6224390"/>
            <a:ext cx="3397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kern="1600" spc="600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onsole" panose="020B0609040504020204" pitchFamily="49" charset="0"/>
              </a:rPr>
              <a:t>ЦИФРЫ</a:t>
            </a:r>
            <a:endParaRPr lang="ru-RU" sz="4000" b="1" kern="1600" spc="6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onsole" panose="020B0609040504020204" pitchFamily="49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3844636" y="6932276"/>
            <a:ext cx="3970120" cy="97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5400000">
            <a:off x="2899163" y="4962440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3:А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5400000">
            <a:off x="2674786" y="8040638"/>
            <a:ext cx="1310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3:Б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5081795" y="5137429"/>
            <a:ext cx="1283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2:А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5400000">
            <a:off x="5290955" y="7887285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2:Б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7640605" y="4962439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1:А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5400000">
            <a:off x="7640605" y="7897044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1:Б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40876" y="3714363"/>
            <a:ext cx="735543" cy="73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728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Аудитория, предусмотренная для печати </a:t>
            </a:r>
            <a:r>
              <a:rPr lang="ru-RU" sz="4800" dirty="0" smtClean="0"/>
              <a:t>полного комплекта ЭМ</a:t>
            </a:r>
            <a:endParaRPr lang="ru-RU" sz="4800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925" y="3056093"/>
            <a:ext cx="14892825" cy="68360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517473" y="3881328"/>
            <a:ext cx="926987" cy="8752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3117" y="4901703"/>
            <a:ext cx="1382533" cy="13825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9547" y="5078459"/>
            <a:ext cx="1029019" cy="10290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37770" y="5592970"/>
            <a:ext cx="1189109" cy="1189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29617" y="4704130"/>
            <a:ext cx="2248010" cy="22480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92109" y="3881328"/>
            <a:ext cx="926987" cy="8752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9551" y="6899660"/>
            <a:ext cx="3884502" cy="1994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9349" y="6454979"/>
            <a:ext cx="2189377" cy="27092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2623" y="6415989"/>
            <a:ext cx="2189377" cy="27092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4834" y="6415989"/>
            <a:ext cx="2189377" cy="27092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625647" y="5110413"/>
            <a:ext cx="724868" cy="72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394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8063" y="2811661"/>
            <a:ext cx="12765337" cy="845505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Особенности подготовки ППЭ к проведению отдельных экзаменов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/>
              <a:t>учетом их специфики, дополнительное оборудование ППЭ</a:t>
            </a:r>
            <a:r>
              <a:rPr lang="ru-RU" sz="66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66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280351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1818</TotalTime>
  <Words>1222</Words>
  <Application>Microsoft Office PowerPoint</Application>
  <PresentationFormat>Произвольный</PresentationFormat>
  <Paragraphs>284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46" baseType="lpstr">
      <vt:lpstr>ФЦПРО-ЕГЭ</vt:lpstr>
      <vt:lpstr>Шаблон</vt:lpstr>
      <vt:lpstr> 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Слайд 2</vt:lpstr>
      <vt:lpstr>Слайд 3</vt:lpstr>
      <vt:lpstr>Готовность ППЭ</vt:lpstr>
      <vt:lpstr>Подготовка помещений ППЭ</vt:lpstr>
      <vt:lpstr>Аудитория проведения экзамена</vt:lpstr>
      <vt:lpstr>Нумерация рабочих мест</vt:lpstr>
      <vt:lpstr>Аудитория, предусмотренная для печати полного комплекта ЭМ</vt:lpstr>
      <vt:lpstr>Особенности подготовки ППЭ к проведению отдельных экзаменов  с учетом их специфики, дополнительное оборудование ППЭ </vt:lpstr>
      <vt:lpstr>Аудитория проведения экзамена: раздел «Аудирование»</vt:lpstr>
      <vt:lpstr>Аудитория подготовки экзамена:  иностранные языки раздел «Говорение»</vt:lpstr>
      <vt:lpstr>Аудитория проведения экзамена:  иностранные языки раздел «Говорение»</vt:lpstr>
      <vt:lpstr>Организация видеонаблюдения  в аудитории</vt:lpstr>
      <vt:lpstr>Новые технологические решения  для удаленных ППЭ</vt:lpstr>
      <vt:lpstr>Слайд 15</vt:lpstr>
      <vt:lpstr>Общие требования к ППЭ</vt:lpstr>
      <vt:lpstr>Подготовка ППЭ для участников с ОВЗ</vt:lpstr>
      <vt:lpstr>Особенности организации аудитории  для участников с ОВЗ</vt:lpstr>
      <vt:lpstr>Аудитории для участников ГИА с ОВЗ</vt:lpstr>
      <vt:lpstr>Специализированные условия</vt:lpstr>
      <vt:lpstr> Специализированные условия </vt:lpstr>
      <vt:lpstr>Специализированные условия</vt:lpstr>
      <vt:lpstr>Готовность ППЭ</vt:lpstr>
      <vt:lpstr>Готовность ППЭ</vt:lpstr>
      <vt:lpstr>Готовность ППЭ</vt:lpstr>
      <vt:lpstr>Готовность ППЭ</vt:lpstr>
      <vt:lpstr>Готовность ППЭ</vt:lpstr>
      <vt:lpstr>Готовность ППЭ</vt:lpstr>
      <vt:lpstr>Слайд 29</vt:lpstr>
      <vt:lpstr>Акты технической готовности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  <vt:lpstr>Теоретические и практические задания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руководителей пунктов проведения экзаменов  государственной итоговой аттестации обучающихся по образовательным программам среднего общего образования»   Занятие № 2 Подготовка ППЭ к проведению экзамена</dc:title>
  <dc:creator>admin</dc:creator>
  <cp:lastModifiedBy>vdavyidenkova</cp:lastModifiedBy>
  <cp:revision>217</cp:revision>
  <dcterms:created xsi:type="dcterms:W3CDTF">2016-02-17T06:11:54Z</dcterms:created>
  <dcterms:modified xsi:type="dcterms:W3CDTF">2018-03-30T08:45:54Z</dcterms:modified>
</cp:coreProperties>
</file>