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1" r:id="rId4"/>
    <p:sldId id="262" r:id="rId5"/>
    <p:sldId id="263" r:id="rId6"/>
    <p:sldId id="258" r:id="rId7"/>
    <p:sldId id="264" r:id="rId8"/>
    <p:sldId id="259" r:id="rId9"/>
    <p:sldId id="26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89305FA-9542-461B-B5A5-D9808EE15D0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126E19A-AD18-411C-A3E2-A28DE4D44A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305FA-9542-461B-B5A5-D9808EE15D0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E19A-AD18-411C-A3E2-A28DE4D44A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305FA-9542-461B-B5A5-D9808EE15D0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E19A-AD18-411C-A3E2-A28DE4D44A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305FA-9542-461B-B5A5-D9808EE15D0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E19A-AD18-411C-A3E2-A28DE4D44A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305FA-9542-461B-B5A5-D9808EE15D0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E19A-AD18-411C-A3E2-A28DE4D44A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305FA-9542-461B-B5A5-D9808EE15D0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E19A-AD18-411C-A3E2-A28DE4D44A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89305FA-9542-461B-B5A5-D9808EE15D0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126E19A-AD18-411C-A3E2-A28DE4D44AC1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89305FA-9542-461B-B5A5-D9808EE15D0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126E19A-AD18-411C-A3E2-A28DE4D44A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305FA-9542-461B-B5A5-D9808EE15D0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E19A-AD18-411C-A3E2-A28DE4D44A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305FA-9542-461B-B5A5-D9808EE15D0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E19A-AD18-411C-A3E2-A28DE4D44A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305FA-9542-461B-B5A5-D9808EE15D0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E19A-AD18-411C-A3E2-A28DE4D44A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89305FA-9542-461B-B5A5-D9808EE15D0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126E19A-AD18-411C-A3E2-A28DE4D44AC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Формирование антикоррупционной устойчивой личности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8271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9196" y="692696"/>
            <a:ext cx="8229600" cy="1066800"/>
          </a:xfrm>
        </p:spPr>
        <p:txBody>
          <a:bodyPr>
            <a:normAutofit fontScale="90000"/>
          </a:bodyPr>
          <a:lstStyle/>
          <a:p>
            <a:pPr lvl="0"/>
            <a:r>
              <a:rPr lang="ru-RU" sz="2700" b="1" dirty="0"/>
              <a:t>Правовые основы противодействия и профилактики коррупции в образовательных организациях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4186808" cy="4525963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Правовую основу противодействия коррупции составляют:</a:t>
            </a:r>
          </a:p>
          <a:p>
            <a:pPr algn="just"/>
            <a:r>
              <a:rPr lang="ru-RU" dirty="0" smtClean="0"/>
              <a:t>Конституция Российской Федерации</a:t>
            </a:r>
          </a:p>
          <a:p>
            <a:pPr algn="just"/>
            <a:r>
              <a:rPr lang="ru-RU" dirty="0" smtClean="0"/>
              <a:t>Федеральные конституционные законы</a:t>
            </a:r>
          </a:p>
          <a:p>
            <a:pPr algn="just"/>
            <a:r>
              <a:rPr lang="ru-RU" dirty="0" smtClean="0"/>
              <a:t>Общепризнанные принципы и нормы международного права и международные договоры Российской Федерации</a:t>
            </a:r>
          </a:p>
          <a:p>
            <a:pPr algn="just"/>
            <a:r>
              <a:rPr lang="ru-RU" dirty="0" smtClean="0"/>
              <a:t>Федеральные законы, нормативные правовые акты Президента Российской Федерации</a:t>
            </a:r>
          </a:p>
          <a:p>
            <a:pPr algn="just"/>
            <a:r>
              <a:rPr lang="ru-RU" dirty="0" smtClean="0"/>
              <a:t>Нормативные правовые акты Правительства Российской Федерации</a:t>
            </a:r>
          </a:p>
          <a:p>
            <a:pPr algn="just"/>
            <a:r>
              <a:rPr lang="ru-RU" dirty="0" smtClean="0"/>
              <a:t>Нормативные правовые акты федеральных органов государственной власти</a:t>
            </a:r>
          </a:p>
          <a:p>
            <a:pPr algn="just"/>
            <a:r>
              <a:rPr lang="ru-RU" dirty="0" smtClean="0"/>
              <a:t>Нормативные правовые акты органов государственной власти субъектов Российской Федерации и муниципальные правовые акты.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411" y="2276872"/>
            <a:ext cx="1633044" cy="2501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312631"/>
            <a:ext cx="1616968" cy="2501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0640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6800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Правовой основой организации работы по профилактике и противодействию коррупции в образовательных организациях являются следующие нормативные правовые акты: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276873"/>
            <a:ext cx="8229600" cy="424847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«Конституция </a:t>
            </a:r>
            <a:r>
              <a:rPr lang="ru-RU" dirty="0"/>
              <a:t>Российской </a:t>
            </a:r>
            <a:r>
              <a:rPr lang="ru-RU" dirty="0" smtClean="0"/>
              <a:t>Федерации»</a:t>
            </a:r>
          </a:p>
          <a:p>
            <a:pPr algn="just"/>
            <a:r>
              <a:rPr lang="ru-RU" dirty="0"/>
              <a:t>Федеральный закон от 25.12.2008 № 273-ФЗ «О противодействии коррупции»; </a:t>
            </a:r>
            <a:endParaRPr lang="ru-RU" dirty="0" smtClean="0"/>
          </a:p>
          <a:p>
            <a:pPr algn="just"/>
            <a:r>
              <a:rPr lang="ru-RU" dirty="0" smtClean="0"/>
              <a:t>Федеральный закон от 27.07.2006 № 152-ФЗ «О персональных данных»;</a:t>
            </a:r>
          </a:p>
          <a:p>
            <a:pPr algn="just"/>
            <a:r>
              <a:rPr lang="ru-RU" dirty="0" smtClean="0"/>
              <a:t>Федеральный закон от 27.07.2006 № 149-ФЗ «Об информации, информационных технологиях и о защите информации»;</a:t>
            </a:r>
          </a:p>
          <a:p>
            <a:pPr algn="just"/>
            <a:r>
              <a:rPr lang="ru-RU" dirty="0" smtClean="0"/>
              <a:t>– Указ Президента Российской Федерации от 15.07.2015 № 364 «О мерах по совершенствованию организации деятельности в области противодействия коррупции»;</a:t>
            </a:r>
          </a:p>
          <a:p>
            <a:pPr algn="just"/>
            <a:r>
              <a:rPr lang="ru-RU" dirty="0" smtClean="0"/>
              <a:t>– Указ Президента Российской Федерации от 08.03.2015 № 120 «О некоторых вопросах противодействия коррупции»;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8599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Указ Президента Российской Федерации от 08.07.2013 № 613 «Вопросы противодействия коррупции»;</a:t>
            </a:r>
          </a:p>
          <a:p>
            <a:r>
              <a:rPr lang="ru-RU" dirty="0" smtClean="0"/>
              <a:t>Указ Президента Российской Федерации от 16.08.2021 № 478 "О Национальном плане противодействия коррупции на 2021 - 2024 годы";</a:t>
            </a:r>
          </a:p>
          <a:p>
            <a:r>
              <a:rPr lang="ru-RU" dirty="0" smtClean="0"/>
              <a:t>Постановление Правительства Российской Федерации от 09.01.2014 № 10 «О порядке сообщения отдельными категориями лиц о получении подарка в связи с их должностным положением или исполнением ими служебных (должностных) обязанностей, сдачи и оценки подарка, реализации (выкупа) и зачисления средств, вырученных от его реализации»;</a:t>
            </a:r>
          </a:p>
          <a:p>
            <a:r>
              <a:rPr lang="ru-RU" dirty="0" smtClean="0"/>
              <a:t>Постановление Правительства Российской Федерации от 05.07.2013 № 568 «О распространении на отдельные категории граждан ограничений, запретов и обязанностей, установленных Федеральным законом «О противодействии коррупции» и другими федеральными законами в целях противодействия коррупции»;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0327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7500" lnSpcReduction="20000"/>
          </a:bodyPr>
          <a:lstStyle/>
          <a:p>
            <a:pPr algn="just"/>
            <a:endParaRPr lang="ru-RU" dirty="0" smtClean="0"/>
          </a:p>
          <a:p>
            <a:pPr algn="just"/>
            <a:r>
              <a:rPr lang="ru-RU" dirty="0" smtClean="0"/>
              <a:t>Основы государственной политики Российской Федерации в сфере развития правовой грамотности и правосознания граждан (Утверждены Президентом Российской Федерации 28.04.2011 № Пр-1168).</a:t>
            </a:r>
          </a:p>
          <a:p>
            <a:pPr algn="just"/>
            <a:r>
              <a:rPr lang="ru-RU" dirty="0" smtClean="0"/>
              <a:t>Приказ </a:t>
            </a:r>
            <a:r>
              <a:rPr lang="ru-RU" dirty="0" err="1" smtClean="0"/>
              <a:t>Рособрнадзора</a:t>
            </a:r>
            <a:r>
              <a:rPr lang="ru-RU" dirty="0" smtClean="0"/>
              <a:t> РФ от 29.09.2014 № 1551 «Об утверждении Перечней должностей, замещение которых влечет за собой размещение сведений о доходах, расходах, об имуществе и обязательствах имущественного характера федеральных государственных гражданских служащих Федеральной службы по надзору в сфере образования и науки и работников организаций, созданных для выполнения задач, поставленных перед Федеральной службой по надзору в сфере образования и науки, а также сведений о доходах, расходах, об имуществе и обязательствах имущественного характера их супруг (супругов) и несовершеннолетних детей на официальном сайте Федеральной службы по надзору в сфере образования и науки».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314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Создание системы мер противодействия коррупции в образовательной организации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338437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 smtClean="0"/>
              <a:t>При создании системы мер противодействия коррупции в организации рекомендуется основываться на следующих ключевых принципах: </a:t>
            </a:r>
          </a:p>
          <a:p>
            <a:pPr algn="just"/>
            <a:r>
              <a:rPr lang="ru-RU" sz="2000" dirty="0" smtClean="0"/>
              <a:t>Принцип соответствия политики организации действующему законодательству и общепринятым нормам.</a:t>
            </a:r>
          </a:p>
          <a:p>
            <a:pPr algn="just"/>
            <a:r>
              <a:rPr lang="ru-RU" sz="2000" dirty="0" smtClean="0"/>
              <a:t>Принцип личного примера руководства.</a:t>
            </a:r>
          </a:p>
          <a:p>
            <a:pPr algn="just"/>
            <a:r>
              <a:rPr lang="ru-RU" sz="2000" dirty="0" smtClean="0"/>
              <a:t>Принцип вовлеченности работников.</a:t>
            </a:r>
          </a:p>
          <a:p>
            <a:pPr algn="just"/>
            <a:r>
              <a:rPr lang="ru-RU" sz="2000" dirty="0" smtClean="0"/>
              <a:t>Принцип соразмерности антикоррупционных процедур риску коррупции. Принцип эффективности антикоррупционных процедур. </a:t>
            </a:r>
          </a:p>
          <a:p>
            <a:pPr algn="just"/>
            <a:r>
              <a:rPr lang="ru-RU" sz="2000" dirty="0" smtClean="0"/>
              <a:t>Принцип ответственности и неотвратимости наказания.</a:t>
            </a:r>
          </a:p>
          <a:p>
            <a:pPr algn="just"/>
            <a:r>
              <a:rPr lang="ru-RU" sz="2000" dirty="0" smtClean="0"/>
              <a:t>Принцип информационной открытости образовательной организации.</a:t>
            </a:r>
          </a:p>
          <a:p>
            <a:pPr algn="just"/>
            <a:r>
              <a:rPr lang="ru-RU" sz="2000" dirty="0" smtClean="0"/>
              <a:t>Принцип постоянного контроля и регулярного мониторинга.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81122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8352928" cy="31683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/>
              <a:t>Антикоррупционная политика организации </a:t>
            </a:r>
            <a:r>
              <a:rPr lang="ru-RU" dirty="0" smtClean="0"/>
              <a:t>представляет собой комплекс взаимосвязанных принципов, процедур и конкретных мероприятий, направленных на профилактику и пресечение коррупционных правонарушений в деятельности данной организации.</a:t>
            </a:r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933056"/>
            <a:ext cx="4248472" cy="2680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7239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Формирование антикоррупционной устойчивости личности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251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 smtClean="0"/>
              <a:t>Администрацией образовательной организации должны быть поставлены следующие задачи: </a:t>
            </a:r>
          </a:p>
          <a:p>
            <a:pPr marL="0" indent="0" algn="just">
              <a:buNone/>
            </a:pPr>
            <a:endParaRPr lang="ru-RU" sz="2200" dirty="0" smtClean="0"/>
          </a:p>
          <a:p>
            <a:pPr algn="just"/>
            <a:r>
              <a:rPr lang="ru-RU" sz="2200" dirty="0" smtClean="0"/>
              <a:t>недопущение предпосылок, </a:t>
            </a:r>
          </a:p>
          <a:p>
            <a:pPr algn="just"/>
            <a:r>
              <a:rPr lang="ru-RU" sz="2200" dirty="0" smtClean="0"/>
              <a:t>исключение возможности фактов коррупции в школе, </a:t>
            </a:r>
          </a:p>
          <a:p>
            <a:pPr algn="just"/>
            <a:r>
              <a:rPr lang="ru-RU" sz="2200" dirty="0" smtClean="0"/>
              <a:t>обеспечения защиты прав и законных интересов участников образовательного процесса от негативных процессов и явлений, связанных с коррупцией, укрепление доверия к деятельности администрации школы.</a:t>
            </a:r>
          </a:p>
          <a:p>
            <a:pPr algn="just"/>
            <a:endParaRPr lang="ru-RU" sz="2200" dirty="0" smtClean="0"/>
          </a:p>
          <a:p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3632232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pPr algn="just"/>
            <a:endParaRPr lang="ru-RU" dirty="0" smtClean="0"/>
          </a:p>
          <a:p>
            <a:pPr marL="109728" indent="0" algn="just">
              <a:buNone/>
            </a:pPr>
            <a:r>
              <a:rPr lang="ru-RU" dirty="0" smtClean="0"/>
              <a:t>В образовательных организациях должна проводиться деятельность по организации антикоррупционного воспитания и правового просвещения обучающихся, родителей и педагогов.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</a:p>
          <a:p>
            <a:pPr marL="109728" indent="0">
              <a:buNone/>
            </a:pPr>
            <a:r>
              <a:rPr lang="ru-RU" b="1" dirty="0" smtClean="0"/>
              <a:t>Формирование антикоррупционного мировоззрения может происходить:</a:t>
            </a:r>
          </a:p>
          <a:p>
            <a:pPr marL="0" indent="0" algn="just">
              <a:buNone/>
            </a:pPr>
            <a:r>
              <a:rPr lang="ru-RU" dirty="0" smtClean="0"/>
              <a:t> в рамках общеобразовательных предметов: обществознание, история, литература, география, математика и др., на классных часах, в ходе деловых и ролевых игр, на интегрированных уроках-дискуссиях, ученических семинарах и конференциях, в рамках социальных практикумов для учащихся старшей школы, в ходе реализации образовательных ученических проектов.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5917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42</TotalTime>
  <Words>613</Words>
  <Application>Microsoft Office PowerPoint</Application>
  <PresentationFormat>Экран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   Формирование антикоррупционной устойчивой личности</vt:lpstr>
      <vt:lpstr>Правовые основы противодействия и профилактики коррупции в образовательных организациях </vt:lpstr>
      <vt:lpstr> Правовой основой организации работы по профилактике и противодействию коррупции в образовательных организациях являются следующие нормативные правовые акты: </vt:lpstr>
      <vt:lpstr>Презентация PowerPoint</vt:lpstr>
      <vt:lpstr>Презентация PowerPoint</vt:lpstr>
      <vt:lpstr> Создание системы мер противодействия коррупции в образовательной организации</vt:lpstr>
      <vt:lpstr>Презентация PowerPoint</vt:lpstr>
      <vt:lpstr>Формирование антикоррупционной устойчивости личности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антикоррупционной устойчивой личности</dc:title>
  <dc:creator>Lenovo</dc:creator>
  <cp:lastModifiedBy>Lenovo</cp:lastModifiedBy>
  <cp:revision>5</cp:revision>
  <dcterms:created xsi:type="dcterms:W3CDTF">2024-01-31T08:50:52Z</dcterms:created>
  <dcterms:modified xsi:type="dcterms:W3CDTF">2024-01-31T09:33:40Z</dcterms:modified>
</cp:coreProperties>
</file>