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6" r:id="rId18"/>
    <p:sldId id="271" r:id="rId19"/>
    <p:sldId id="277" r:id="rId20"/>
    <p:sldId id="272" r:id="rId21"/>
    <p:sldId id="273" r:id="rId22"/>
    <p:sldId id="275" r:id="rId23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-1758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pPr>
              <a:defRPr/>
            </a:pPr>
            <a:fld id="{5619219A-562E-43B1-8E10-F6F0F403711D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pPr>
              <a:defRPr/>
            </a:pPr>
            <a:fld id="{9A62C830-45CE-4E7A-9313-3A46D6F6631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120A32-F01C-479B-83FD-E22B2F04CF2C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3E73F7-AB7F-4D40-879B-FB41D7CEF1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74A242-175F-4723-A498-EBCE4B1BA513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A54D3-EFCC-42DB-A139-ACD7ED5A21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E1295041-0524-4704-BEA8-5A0FC3E8F030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58C72108-3A7E-4A57-A31F-D5BFF60213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pPr>
              <a:defRPr/>
            </a:pPr>
            <a:fld id="{761DEC67-2BE2-4E98-8BFB-6CFCC706D5B9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pPr>
              <a:defRPr/>
            </a:pPr>
            <a:fld id="{1AD68CBC-9F43-4496-864E-EC635E42E3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644828-4C7F-4B54-87C7-C123C7E16623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A1A03B-3A97-4B27-BC83-DF6EE40223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9E387C-5099-4A42-BEB9-C620B1759277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3EC38B-BBE3-4499-BE06-2A702C470B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342B3B74-1482-413D-9A67-BE3209580FFB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80909F7D-154F-492F-AB85-F187C38AA6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70DAF8-59B7-46CC-8904-A84928C377D9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03786C-F098-41C0-A836-81D00585AF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24B07827-316F-4DC8-AE29-59F1715E5653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E4E76DE-5E4E-494B-AFBB-36569BF79A8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84DCB891-F086-42F1-88B7-C6F0F621510F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D9697808-B619-4116-B06B-9A3CFBD961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23986F5-FDD0-4B37-A61B-5A0AA4488116}" type="datetimeFigureOut">
              <a:rPr lang="ru-RU" smtClean="0"/>
              <a:pPr>
                <a:defRPr/>
              </a:pPr>
              <a:t>09.01.2024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5295CA-F73B-4803-A02C-6BC82D1D99C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/>
          </p:nvPr>
        </p:nvSpPr>
        <p:spPr>
          <a:xfrm>
            <a:off x="3133500" y="2429557"/>
            <a:ext cx="8915400" cy="22621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dirty="0" smtClean="0">
                <a:latin typeface="Arial Unicode MS" pitchFamily="34" charset="-128"/>
              </a:rPr>
              <a:t>Особенности работы с детьми </a:t>
            </a:r>
            <a:r>
              <a:rPr lang="ru-RU" sz="4800" dirty="0" smtClean="0">
                <a:latin typeface="Arial" charset="0"/>
              </a:rPr>
              <a:t>           </a:t>
            </a:r>
            <a:r>
              <a:rPr lang="ru-RU" sz="4800" dirty="0" smtClean="0">
                <a:latin typeface="Arial Unicode MS" pitchFamily="34" charset="-128"/>
              </a:rPr>
              <a:t>с </a:t>
            </a:r>
            <a:r>
              <a:rPr lang="ru-RU" sz="4800" dirty="0">
                <a:latin typeface="Arial Unicode MS" pitchFamily="34" charset="-128"/>
              </a:rPr>
              <a:t>о</a:t>
            </a:r>
            <a:r>
              <a:rPr lang="ru-RU" sz="4800" dirty="0" smtClean="0">
                <a:latin typeface="Arial Unicode MS" pitchFamily="34" charset="-128"/>
              </a:rPr>
              <a:t>граниченными возможностями здоровья в детском саду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9229" y="169707"/>
            <a:ext cx="11473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78286" y="597966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ctrTitle"/>
          </p:nvPr>
        </p:nvSpPr>
        <p:spPr>
          <a:xfrm>
            <a:off x="728663" y="1"/>
            <a:ext cx="11068050" cy="131196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dirty="0" smtClean="0"/>
              <a:t>Особенности организации работы с умственно отсталыми детьми в   детском саду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8663" y="1682750"/>
            <a:ext cx="10709275" cy="1986882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/>
              <a:t> </a:t>
            </a:r>
            <a:r>
              <a:rPr lang="ru-RU" sz="2000" dirty="0"/>
              <a:t>Особенностью у. о</a:t>
            </a:r>
            <a:r>
              <a:rPr lang="ru-RU" sz="2000" dirty="0" smtClean="0"/>
              <a:t>. (умственно-отсталые) </a:t>
            </a:r>
            <a:r>
              <a:rPr lang="ru-RU" sz="2000" dirty="0"/>
              <a:t>детей является нарушение интеллектуального развития, нарушение системы психической деятельности. У всех детей отмечается отклонение в приеме и  переработке информации. Некоторые дети сильно возбудимы, другие вялые. Общее у этих детей – это необратимое, </a:t>
            </a:r>
            <a:r>
              <a:rPr lang="ru-RU" sz="2000" dirty="0" err="1"/>
              <a:t>непрогрессирующее</a:t>
            </a:r>
            <a:r>
              <a:rPr lang="ru-RU" sz="2000" dirty="0"/>
              <a:t> органическое нарушение, выражающееся в стойком снижении познавательной деятельности</a:t>
            </a:r>
            <a:r>
              <a:rPr lang="ru-RU" dirty="0"/>
              <a:t>.</a:t>
            </a:r>
          </a:p>
        </p:txBody>
      </p:sp>
      <p:sp>
        <p:nvSpPr>
          <p:cNvPr id="26627" name="TextBox 3"/>
          <p:cNvSpPr txBox="1">
            <a:spLocks noChangeArrowheads="1"/>
          </p:cNvSpPr>
          <p:nvPr/>
        </p:nvSpPr>
        <p:spPr bwMode="auto">
          <a:xfrm>
            <a:off x="2466474" y="3717758"/>
            <a:ext cx="6598151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t"/>
            <a:r>
              <a:rPr lang="en-US" sz="2400" b="1" dirty="0" err="1">
                <a:latin typeface="Century Gothic" pitchFamily="34" charset="0"/>
              </a:rPr>
              <a:t>Степени</a:t>
            </a:r>
            <a:r>
              <a:rPr lang="en-US" sz="2400" b="1" dirty="0">
                <a:latin typeface="Century Gothic" pitchFamily="34" charset="0"/>
              </a:rPr>
              <a:t> </a:t>
            </a:r>
            <a:r>
              <a:rPr lang="en-US" sz="2400" b="1" dirty="0" err="1">
                <a:latin typeface="Century Gothic" pitchFamily="34" charset="0"/>
              </a:rPr>
              <a:t>выраженности</a:t>
            </a:r>
            <a:r>
              <a:rPr lang="en-US" sz="2400" b="1" dirty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у.о</a:t>
            </a:r>
            <a:r>
              <a:rPr lang="ru-RU" sz="2400" b="1" dirty="0" smtClean="0">
                <a:latin typeface="Century Gothic" pitchFamily="34" charset="0"/>
              </a:rPr>
              <a:t> </a:t>
            </a:r>
          </a:p>
          <a:p>
            <a:pPr fontAlgn="t"/>
            <a:r>
              <a:rPr lang="ru-RU" sz="2400" b="1" dirty="0" smtClean="0">
                <a:latin typeface="Century Gothic" pitchFamily="34" charset="0"/>
              </a:rPr>
              <a:t>(с нарушениями интеллекта-умственно отсталые)</a:t>
            </a:r>
            <a:r>
              <a:rPr lang="en-US" sz="2400" b="1" dirty="0" smtClean="0">
                <a:latin typeface="Century Gothic" pitchFamily="34" charset="0"/>
              </a:rPr>
              <a:t>.</a:t>
            </a:r>
            <a:endParaRPr lang="ru-RU" sz="2400" dirty="0">
              <a:latin typeface="Century Gothic" pitchFamily="34" charset="0"/>
            </a:endParaRPr>
          </a:p>
          <a:p>
            <a:pPr fontAlgn="t"/>
            <a:r>
              <a:rPr lang="ru-RU" sz="2400" dirty="0">
                <a:latin typeface="Century Gothic" pitchFamily="34" charset="0"/>
              </a:rPr>
              <a:t>1. </a:t>
            </a:r>
            <a:r>
              <a:rPr lang="en-US" sz="2400" dirty="0" err="1">
                <a:latin typeface="Century Gothic" pitchFamily="34" charset="0"/>
              </a:rPr>
              <a:t>Легкая</a:t>
            </a:r>
            <a:r>
              <a:rPr lang="en-US" sz="2400" dirty="0">
                <a:latin typeface="Century Gothic" pitchFamily="34" charset="0"/>
              </a:rPr>
              <a:t> </a:t>
            </a:r>
            <a:r>
              <a:rPr lang="en-US" sz="2400" dirty="0" err="1">
                <a:latin typeface="Century Gothic" pitchFamily="34" charset="0"/>
              </a:rPr>
              <a:t>у.о</a:t>
            </a:r>
            <a:r>
              <a:rPr lang="en-US" sz="2400" dirty="0">
                <a:latin typeface="Century Gothic" pitchFamily="34" charset="0"/>
              </a:rPr>
              <a:t>.(</a:t>
            </a:r>
            <a:r>
              <a:rPr lang="en-US" sz="2400" dirty="0" err="1">
                <a:latin typeface="Century Gothic" pitchFamily="34" charset="0"/>
              </a:rPr>
              <a:t>дебильность</a:t>
            </a:r>
            <a:r>
              <a:rPr lang="en-US" sz="2400" dirty="0">
                <a:latin typeface="Century Gothic" pitchFamily="34" charset="0"/>
              </a:rPr>
              <a:t>)</a:t>
            </a:r>
            <a:endParaRPr lang="ru-RU" sz="2400" dirty="0">
              <a:latin typeface="Century Gothic" pitchFamily="34" charset="0"/>
            </a:endParaRPr>
          </a:p>
          <a:p>
            <a:pPr fontAlgn="t"/>
            <a:r>
              <a:rPr lang="ru-RU" sz="2400" dirty="0">
                <a:latin typeface="Century Gothic" pitchFamily="34" charset="0"/>
              </a:rPr>
              <a:t>2. </a:t>
            </a:r>
            <a:r>
              <a:rPr lang="en-US" sz="2400" dirty="0" err="1">
                <a:latin typeface="Century Gothic" pitchFamily="34" charset="0"/>
              </a:rPr>
              <a:t>Умеренная</a:t>
            </a:r>
            <a:endParaRPr lang="ru-RU" sz="2400" dirty="0">
              <a:latin typeface="Century Gothic" pitchFamily="34" charset="0"/>
            </a:endParaRPr>
          </a:p>
          <a:p>
            <a:pPr fontAlgn="t"/>
            <a:r>
              <a:rPr lang="ru-RU" sz="2400" dirty="0">
                <a:latin typeface="Century Gothic" pitchFamily="34" charset="0"/>
              </a:rPr>
              <a:t>3. </a:t>
            </a:r>
            <a:r>
              <a:rPr lang="en-US" sz="2400" dirty="0" err="1">
                <a:latin typeface="Century Gothic" pitchFamily="34" charset="0"/>
              </a:rPr>
              <a:t>Тяжелая</a:t>
            </a:r>
            <a:r>
              <a:rPr lang="en-US" sz="2400" dirty="0">
                <a:latin typeface="Century Gothic" pitchFamily="34" charset="0"/>
              </a:rPr>
              <a:t>.  (</a:t>
            </a:r>
            <a:r>
              <a:rPr lang="en-US" sz="2400" dirty="0" err="1">
                <a:latin typeface="Century Gothic" pitchFamily="34" charset="0"/>
              </a:rPr>
              <a:t>имбецильность</a:t>
            </a:r>
            <a:r>
              <a:rPr lang="en-US" sz="2400" dirty="0">
                <a:latin typeface="Century Gothic" pitchFamily="34" charset="0"/>
              </a:rPr>
              <a:t>)</a:t>
            </a:r>
            <a:endParaRPr lang="ru-RU" sz="2400" dirty="0">
              <a:latin typeface="Century Gothic" pitchFamily="34" charset="0"/>
            </a:endParaRPr>
          </a:p>
          <a:p>
            <a:pPr fontAlgn="t"/>
            <a:r>
              <a:rPr lang="ru-RU" sz="2400" dirty="0">
                <a:latin typeface="Century Gothic" pitchFamily="34" charset="0"/>
              </a:rPr>
              <a:t>4. </a:t>
            </a:r>
            <a:r>
              <a:rPr lang="en-US" sz="2400" dirty="0" err="1">
                <a:latin typeface="Century Gothic" pitchFamily="34" charset="0"/>
              </a:rPr>
              <a:t>Глубокая</a:t>
            </a:r>
            <a:r>
              <a:rPr lang="en-US" sz="2400" dirty="0">
                <a:latin typeface="Century Gothic" pitchFamily="34" charset="0"/>
              </a:rPr>
              <a:t>  (</a:t>
            </a:r>
            <a:r>
              <a:rPr lang="en-US" sz="2400" dirty="0" err="1">
                <a:latin typeface="Century Gothic" pitchFamily="34" charset="0"/>
              </a:rPr>
              <a:t>идиотия</a:t>
            </a:r>
            <a:r>
              <a:rPr lang="en-US" sz="2400" dirty="0">
                <a:latin typeface="Century Gothic" pitchFamily="34" charset="0"/>
              </a:rPr>
              <a:t>)</a:t>
            </a:r>
            <a:endParaRPr lang="ru-RU" sz="2400" dirty="0">
              <a:latin typeface="Century Gothic" pitchFamily="34" charset="0"/>
            </a:endParaRPr>
          </a:p>
          <a:p>
            <a:pPr fontAlgn="t"/>
            <a:r>
              <a:rPr lang="ru-RU" sz="2400" dirty="0">
                <a:latin typeface="Century Gothic" pitchFamily="34" charset="0"/>
              </a:rPr>
              <a:t>5. </a:t>
            </a:r>
            <a:r>
              <a:rPr lang="en-US" sz="2400" dirty="0" err="1">
                <a:latin typeface="Century Gothic" pitchFamily="34" charset="0"/>
              </a:rPr>
              <a:t>Иная</a:t>
            </a:r>
            <a:r>
              <a:rPr lang="en-US" sz="2400" dirty="0">
                <a:latin typeface="Century Gothic" pitchFamily="34" charset="0"/>
              </a:rPr>
              <a:t>.</a:t>
            </a:r>
            <a:endParaRPr lang="ru-RU" sz="24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ctrTitle"/>
          </p:nvPr>
        </p:nvSpPr>
        <p:spPr>
          <a:xfrm>
            <a:off x="1563688" y="317500"/>
            <a:ext cx="9940925" cy="6110288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400" b="1" dirty="0" smtClean="0"/>
              <a:t>Цели,  задачи и содержание</a:t>
            </a:r>
            <a:r>
              <a:rPr lang="ru-RU" sz="4400" b="1" dirty="0" smtClean="0">
                <a:latin typeface="Arial" charset="0"/>
              </a:rPr>
              <a:t> работы с детьми с </a:t>
            </a:r>
            <a:r>
              <a:rPr lang="ru-RU" sz="4400" b="1" dirty="0" err="1" smtClean="0">
                <a:latin typeface="Arial" charset="0"/>
              </a:rPr>
              <a:t>у.о</a:t>
            </a:r>
            <a:r>
              <a:rPr lang="ru-RU" sz="4400" b="1" dirty="0" smtClean="0"/>
              <a:t>:</a:t>
            </a:r>
            <a:br>
              <a:rPr lang="ru-RU" sz="4400" b="1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-развитие и коррекция недостатков эмоционально-волевой сферы и формирующейся личности;</a:t>
            </a:r>
            <a:br>
              <a:rPr lang="ru-RU" sz="2200" dirty="0" smtClean="0"/>
            </a:br>
            <a:r>
              <a:rPr lang="ru-RU" sz="2200" dirty="0" smtClean="0"/>
              <a:t>- коррекция   познавательной деятельности и целенаправленное формирование высших психических функций;</a:t>
            </a:r>
            <a:br>
              <a:rPr lang="ru-RU" sz="2200" dirty="0" smtClean="0"/>
            </a:br>
            <a:r>
              <a:rPr lang="ru-RU" sz="2200" dirty="0" smtClean="0"/>
              <a:t>-развитие речи, коммуникативной деятельности и коррекция их недостатков;</a:t>
            </a:r>
            <a:br>
              <a:rPr lang="ru-RU" sz="2200" dirty="0" smtClean="0"/>
            </a:br>
            <a:r>
              <a:rPr lang="ru-RU" sz="2200" dirty="0" smtClean="0"/>
              <a:t>-формирование ведущих видов деятельности.</a:t>
            </a:r>
            <a:br>
              <a:rPr lang="ru-RU" sz="2200" dirty="0" smtClean="0"/>
            </a:br>
            <a:r>
              <a:rPr lang="ru-RU" sz="2200" dirty="0" smtClean="0"/>
              <a:t>-формирование у детей способов ориентировки в окружающей действительности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ctrTitle"/>
          </p:nvPr>
        </p:nvSpPr>
        <p:spPr>
          <a:xfrm>
            <a:off x="582613" y="0"/>
            <a:ext cx="11436350" cy="2106613"/>
          </a:xfrm>
        </p:spPr>
        <p:txBody>
          <a:bodyPr/>
          <a:lstStyle/>
          <a:p>
            <a:pPr eaLnBrk="1" hangingPunct="1"/>
            <a:r>
              <a:rPr lang="ru-RU" sz="4000" b="1" smtClean="0"/>
              <a:t>Особенности организации работы с аутичными детьми в</a:t>
            </a:r>
            <a:r>
              <a:rPr lang="en-US" sz="4000" b="1" smtClean="0"/>
              <a:t>  </a:t>
            </a:r>
            <a:r>
              <a:rPr lang="ru-RU" sz="4000" b="1" smtClean="0"/>
              <a:t> детском саду.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286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235" y="1974850"/>
            <a:ext cx="10073378" cy="469099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000" b="1" dirty="0" smtClean="0">
                <a:solidFill>
                  <a:srgbClr val="595959"/>
                </a:solidFill>
              </a:rPr>
              <a:t>Четыре группы раннего детского аутизма.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dirty="0" smtClean="0">
                <a:solidFill>
                  <a:srgbClr val="595959"/>
                </a:solidFill>
              </a:rPr>
              <a:t> </a:t>
            </a:r>
            <a:r>
              <a:rPr lang="ru-RU" sz="2000" b="1" dirty="0" smtClean="0">
                <a:solidFill>
                  <a:srgbClr val="595959"/>
                </a:solidFill>
              </a:rPr>
              <a:t>Дети 1-й группы </a:t>
            </a:r>
            <a:r>
              <a:rPr lang="ru-RU" sz="2000" dirty="0" smtClean="0">
                <a:solidFill>
                  <a:srgbClr val="595959"/>
                </a:solidFill>
              </a:rPr>
              <a:t>с аутистической отрешённостью от окружающего характеризуются наиболее агрессивной патологией, наиболее тяжёлыми нарушениями психического тонуса и произвольной деятельности. Их поведение носит полевой характер и проявляется в постоянной миграции от одного предмета к другому. Эти дети </a:t>
            </a:r>
            <a:r>
              <a:rPr lang="ru-RU" sz="2000" dirty="0" err="1" smtClean="0">
                <a:solidFill>
                  <a:srgbClr val="595959"/>
                </a:solidFill>
              </a:rPr>
              <a:t>мутичны</a:t>
            </a:r>
            <a:r>
              <a:rPr lang="ru-RU" sz="2000" dirty="0" smtClean="0">
                <a:solidFill>
                  <a:srgbClr val="595959"/>
                </a:solidFill>
              </a:rPr>
              <a:t>. Нередко имеется стремление к нечленораздельным, аффективно акцентуированным словосочетаниям.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>
                <a:solidFill>
                  <a:srgbClr val="595959"/>
                </a:solidFill>
              </a:rPr>
              <a:t>Дети 2-й группы </a:t>
            </a:r>
            <a:r>
              <a:rPr lang="ru-RU" sz="2000" dirty="0" smtClean="0">
                <a:solidFill>
                  <a:srgbClr val="595959"/>
                </a:solidFill>
              </a:rPr>
              <a:t>с аутистическим отвержением окружающего характеризуются определённой возможностью активной борьбы с тревогой и многочисленными страхами за счёт </a:t>
            </a:r>
            <a:r>
              <a:rPr lang="ru-RU" sz="2000" dirty="0" err="1" smtClean="0">
                <a:solidFill>
                  <a:srgbClr val="595959"/>
                </a:solidFill>
              </a:rPr>
              <a:t>аутостимуляции</a:t>
            </a:r>
            <a:r>
              <a:rPr lang="ru-RU" sz="2000" dirty="0" smtClean="0">
                <a:solidFill>
                  <a:srgbClr val="595959"/>
                </a:solidFill>
              </a:rPr>
              <a:t> положительных ощущений при помощи многочисленных стереотипий: двигательных (прыжки, взмахи рук, перебежки и т. д.), сенсорных ( самораздражение зрения, слуха, осязания) и т. д. Такие аффективно насыщенные действия, доставляя эмоционально положительно окрашенные ощущения и повышая </a:t>
            </a:r>
            <a:r>
              <a:rPr lang="ru-RU" sz="2000" dirty="0" err="1" smtClean="0">
                <a:solidFill>
                  <a:srgbClr val="595959"/>
                </a:solidFill>
              </a:rPr>
              <a:t>психологичесий</a:t>
            </a:r>
            <a:r>
              <a:rPr lang="ru-RU" sz="2000" dirty="0" smtClean="0">
                <a:solidFill>
                  <a:srgbClr val="595959"/>
                </a:solidFill>
              </a:rPr>
              <a:t> тонус, заглушают неприятные воздействия извне.</a:t>
            </a:r>
          </a:p>
          <a:p>
            <a:pPr eaLnBrk="1" hangingPunct="1">
              <a:lnSpc>
                <a:spcPct val="90000"/>
              </a:lnSpc>
            </a:pPr>
            <a:endParaRPr lang="ru-RU" sz="1700" dirty="0" smtClean="0">
              <a:solidFill>
                <a:srgbClr val="59595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3400" y="687388"/>
            <a:ext cx="9540875" cy="5872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1700" b="1" dirty="0" smtClean="0">
                <a:solidFill>
                  <a:srgbClr val="595959"/>
                </a:solidFill>
              </a:rPr>
              <a:t>Дети 3-й группы </a:t>
            </a:r>
            <a:r>
              <a:rPr lang="ru-RU" sz="1700" dirty="0" smtClean="0">
                <a:solidFill>
                  <a:srgbClr val="595959"/>
                </a:solidFill>
              </a:rPr>
              <a:t>с аутистическими замещениями окружающего мира характеризуются большей произвольностью в противостоянии своей аффективной патологии, прежде всего страхам. Эти дети имеют более сложные формы аффективной защиты, проявляющиеся в формировании патологических влечений, компенсаторных фантазиях, часто с агрессивной фабулой, спонтанно разыгрываемой ребёнком как стихийная </a:t>
            </a:r>
            <a:r>
              <a:rPr lang="ru-RU" sz="1700" dirty="0" err="1" smtClean="0">
                <a:solidFill>
                  <a:srgbClr val="595959"/>
                </a:solidFill>
              </a:rPr>
              <a:t>психодрама</a:t>
            </a:r>
            <a:r>
              <a:rPr lang="ru-RU" sz="1700" dirty="0" smtClean="0">
                <a:solidFill>
                  <a:srgbClr val="595959"/>
                </a:solidFill>
              </a:rPr>
              <a:t>, которая снимает пугающие его переживания и страхи. Внешний рисунок их поведения ближе к </a:t>
            </a:r>
            <a:r>
              <a:rPr lang="ru-RU" sz="1700" dirty="0" err="1" smtClean="0">
                <a:solidFill>
                  <a:srgbClr val="595959"/>
                </a:solidFill>
              </a:rPr>
              <a:t>психопатоподобному</a:t>
            </a:r>
            <a:r>
              <a:rPr lang="ru-RU" sz="1700" dirty="0" smtClean="0">
                <a:solidFill>
                  <a:srgbClr val="595959"/>
                </a:solidFill>
              </a:rPr>
              <a:t>. Характерны развёрнутая речь, более высокий уровень когнитивного развития. Эти дети менее аффективно зависимы от матери, не нуждаются в примитивном контакте и опеке. Поэтому их эмоциональные связи с близкими недостаточны. Низка способность к сопереживанию. При развёрнутом монологе очень слаб диалог.</a:t>
            </a:r>
          </a:p>
          <a:p>
            <a:pPr eaLnBrk="1" hangingPunct="1">
              <a:lnSpc>
                <a:spcPct val="90000"/>
              </a:lnSpc>
            </a:pPr>
            <a:r>
              <a:rPr lang="ru-RU" sz="1700" b="1" dirty="0" smtClean="0">
                <a:solidFill>
                  <a:srgbClr val="595959"/>
                </a:solidFill>
              </a:rPr>
              <a:t>Дети 4-й группы </a:t>
            </a:r>
            <a:r>
              <a:rPr lang="ru-RU" sz="1700" dirty="0" smtClean="0">
                <a:solidFill>
                  <a:srgbClr val="595959"/>
                </a:solidFill>
              </a:rPr>
              <a:t>характеризуются </a:t>
            </a:r>
            <a:r>
              <a:rPr lang="ru-RU" sz="1700" dirty="0" err="1" smtClean="0">
                <a:solidFill>
                  <a:srgbClr val="595959"/>
                </a:solidFill>
              </a:rPr>
              <a:t>сверхтормозимостью</a:t>
            </a:r>
            <a:r>
              <a:rPr lang="ru-RU" sz="1700" dirty="0" smtClean="0">
                <a:solidFill>
                  <a:srgbClr val="595959"/>
                </a:solidFill>
              </a:rPr>
              <a:t>. В их статусе на первом плане </a:t>
            </a:r>
            <a:r>
              <a:rPr lang="ru-RU" sz="1700" dirty="0" err="1" smtClean="0">
                <a:solidFill>
                  <a:srgbClr val="595959"/>
                </a:solidFill>
              </a:rPr>
              <a:t>неврозоподобные</a:t>
            </a:r>
            <a:r>
              <a:rPr lang="ru-RU" sz="1700" dirty="0" smtClean="0">
                <a:solidFill>
                  <a:srgbClr val="595959"/>
                </a:solidFill>
              </a:rPr>
              <a:t> расстройства: чрезвычайная робость, пугливость, особенно в контактах, чувство собственной несостоятельности, усиливающее социальную </a:t>
            </a:r>
            <a:r>
              <a:rPr lang="ru-RU" sz="1700" dirty="0" err="1" smtClean="0">
                <a:solidFill>
                  <a:srgbClr val="595959"/>
                </a:solidFill>
              </a:rPr>
              <a:t>дезадаптацию</a:t>
            </a:r>
            <a:r>
              <a:rPr lang="ru-RU" sz="1700" dirty="0" smtClean="0">
                <a:solidFill>
                  <a:srgbClr val="595959"/>
                </a:solidFill>
              </a:rPr>
              <a:t>. Значительная часть защитных образований носит  адекватный, компенсаторный характер, при плохом контакте со сверстниками они активно ищут защиты у близких; сохраняют постоянство среды за счёт активного усвоения поведенческих штампов. Формирующих образцы правильного социального поведения, стараются быть «хорошими», выполнять требования близких. У них имеется большая зависимость от матери, но это эмоциональный симбиоз с постоянным аффективным «заражением» от неё.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813" y="261939"/>
            <a:ext cx="10252144" cy="1089784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Рекомендации по работе с детьми-</a:t>
            </a:r>
            <a:r>
              <a:rPr lang="ru-RU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аутистами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7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7496" y="715618"/>
            <a:ext cx="10323444" cy="5592418"/>
          </a:xfrm>
        </p:spPr>
        <p:txBody>
          <a:bodyPr>
            <a:normAutofit fontScale="92500" lnSpcReduction="10000"/>
          </a:bodyPr>
          <a:lstStyle/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Взаимодействуйте с ребенком, только когда он готов к этому.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Принимайте его таким, какой он есть.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Научитесь улавливать изменения в поведении ребенка, не давайте ему выйти в деструктивную деятельность.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dirty="0" err="1" smtClean="0">
                <a:solidFill>
                  <a:srgbClr val="333333"/>
                </a:solidFill>
                <a:cs typeface="Times New Roman" pitchFamily="18" charset="0"/>
              </a:rPr>
              <a:t>Придерживайтесь</a:t>
            </a: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cs typeface="Times New Roman" pitchFamily="18" charset="0"/>
              </a:rPr>
              <a:t>определенного</a:t>
            </a: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cs typeface="Times New Roman" pitchFamily="18" charset="0"/>
              </a:rPr>
              <a:t>режима</a:t>
            </a: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cs typeface="Times New Roman" pitchFamily="18" charset="0"/>
              </a:rPr>
              <a:t>дня</a:t>
            </a: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dirty="0" err="1" smtClean="0">
                <a:solidFill>
                  <a:srgbClr val="333333"/>
                </a:solidFill>
                <a:cs typeface="Times New Roman" pitchFamily="18" charset="0"/>
              </a:rPr>
              <a:t>Соблюдайте</a:t>
            </a: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cs typeface="Times New Roman" pitchFamily="18" charset="0"/>
              </a:rPr>
              <a:t>ежедневные</a:t>
            </a: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cs typeface="Times New Roman" pitchFamily="18" charset="0"/>
              </a:rPr>
              <a:t>ритуалы</a:t>
            </a: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.</a:t>
            </a:r>
            <a:endParaRPr lang="ru-RU" sz="2000" dirty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Не трогайте ребенка без особой нужды.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Вступайте в тактильный контакт с ребенком, только когда он сам просит об этом.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Не повышайте голос и не издавайте громких звуков.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Не выпускайте ребенка из поля своего зрения. Ребенок должен понимать, что всегда может подойти к вам.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Найдите общий способ сказать «нет», «да» и «дай».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Совместно с ребенком создайте укромное место, где ребенок может посидеть один и никто не будет ему мешать.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Все общение</a:t>
            </a: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2000" dirty="0" smtClean="0">
                <a:solidFill>
                  <a:srgbClr val="333333"/>
                </a:solidFill>
                <a:cs typeface="Times New Roman" pitchFamily="18" charset="0"/>
              </a:rPr>
              <a:t>и обучение можно вести через игрушку, значимую для ребенка.</a:t>
            </a:r>
            <a:endParaRPr lang="ru-RU" sz="2000" dirty="0" smtClean="0">
              <a:solidFill>
                <a:srgbClr val="595959"/>
              </a:solidFill>
              <a:cs typeface="Times New Roman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SzPct val="52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ru-RU" sz="1400" dirty="0" smtClean="0">
              <a:solidFill>
                <a:srgbClr val="59595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481264"/>
            <a:ext cx="10496550" cy="85424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Как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учить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ребенка-аутиста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74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4850" y="1113183"/>
            <a:ext cx="9529763" cy="5486400"/>
          </a:xfrm>
        </p:spPr>
        <p:txBody>
          <a:bodyPr>
            <a:normAutofit lnSpcReduction="10000"/>
          </a:bodyPr>
          <a:lstStyle/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ru-RU" sz="2000" dirty="0" smtClean="0">
              <a:solidFill>
                <a:srgbClr val="333333"/>
              </a:solidFill>
              <a:latin typeface="Arial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доносить информацию через схемы, наглядные картинки;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избегать</a:t>
            </a:r>
            <a:r>
              <a:rPr lang="en-US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переутомления</a:t>
            </a:r>
            <a:r>
              <a:rPr lang="en-US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четко</a:t>
            </a:r>
            <a:r>
              <a:rPr lang="en-US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организовывать</a:t>
            </a:r>
            <a:r>
              <a:rPr lang="en-US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пространство</a:t>
            </a:r>
            <a:r>
              <a:rPr lang="en-US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использовать</a:t>
            </a:r>
            <a:r>
              <a:rPr lang="en-US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подписанные</a:t>
            </a:r>
            <a:r>
              <a:rPr lang="en-US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системы</a:t>
            </a:r>
            <a:r>
              <a:rPr lang="en-US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хранения</a:t>
            </a:r>
            <a:r>
              <a:rPr lang="en-US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подписывать предметы, которыми пользуется ребенок;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обращаться к ребенку  не напрямую;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обучать навыкам самообслуживания и бытовой ориентировки;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осваивать деятельность частями, этапами, затем объединять в целое;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использовать подкрепление правильного действия (вкусным поощрением, стимулом);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115000"/>
              </a:lnSpc>
              <a:spcAft>
                <a:spcPts val="225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постоянно развивать крупную и мелкую моторику.</a:t>
            </a:r>
            <a:endParaRPr lang="ru-RU" sz="20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eaLnBrk="1" hangingPunct="1">
              <a:tabLst>
                <a:tab pos="457200" algn="l"/>
              </a:tabLst>
            </a:pPr>
            <a:endParaRPr lang="ru-RU" sz="1700" dirty="0" smtClean="0">
              <a:solidFill>
                <a:srgbClr val="59595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ctrTitle"/>
          </p:nvPr>
        </p:nvSpPr>
        <p:spPr>
          <a:xfrm>
            <a:off x="862013" y="397565"/>
            <a:ext cx="10815637" cy="63110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/>
              <a:t>Дети с нарушениями слуха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33670" y="1130969"/>
            <a:ext cx="10946295" cy="2695074"/>
          </a:xfrm>
        </p:spPr>
        <p:txBody>
          <a:bodyPr rtlCol="0">
            <a:normAutofit fontScale="32500" lnSpcReduction="20000"/>
          </a:bodyPr>
          <a:lstStyle/>
          <a:p>
            <a:pPr marL="914400" indent="-914400" eaLnBrk="1" fontAlgn="auto" hangingPunct="1">
              <a:spcAft>
                <a:spcPts val="0"/>
              </a:spcAft>
              <a:buFont typeface="Wingdings 3" charset="2"/>
              <a:buAutoNum type="arabicPlain" startAt="2"/>
              <a:defRPr/>
            </a:pPr>
            <a:r>
              <a:rPr lang="ru-RU" sz="5500" b="1" dirty="0" smtClean="0">
                <a:solidFill>
                  <a:schemeClr val="tx1"/>
                </a:solidFill>
              </a:rPr>
              <a:t>основные </a:t>
            </a:r>
            <a:r>
              <a:rPr lang="ru-RU" sz="5500" b="1" dirty="0">
                <a:solidFill>
                  <a:schemeClr val="tx1"/>
                </a:solidFill>
              </a:rPr>
              <a:t>группы</a:t>
            </a:r>
            <a:r>
              <a:rPr lang="ru-RU" sz="5500" b="1" dirty="0" smtClean="0">
                <a:solidFill>
                  <a:schemeClr val="tx1"/>
                </a:solidFill>
              </a:rPr>
              <a:t>:</a:t>
            </a:r>
          </a:p>
          <a:p>
            <a:pPr marL="914400" indent="-914400" eaLnBrk="1" fontAlgn="auto" hangingPunct="1">
              <a:spcAft>
                <a:spcPts val="0"/>
              </a:spcAft>
              <a:buFont typeface="Wingdings 3" charset="2"/>
              <a:buAutoNum type="arabicPlain" startAt="2"/>
              <a:defRPr/>
            </a:pPr>
            <a:endParaRPr lang="ru-RU" sz="5500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500" dirty="0" smtClean="0">
                <a:solidFill>
                  <a:schemeClr val="tx1"/>
                </a:solidFill>
              </a:rPr>
              <a:t>1.</a:t>
            </a:r>
            <a:r>
              <a:rPr lang="ru-RU" sz="5500" b="1" i="1" dirty="0" smtClean="0">
                <a:solidFill>
                  <a:schemeClr val="tx1"/>
                </a:solidFill>
              </a:rPr>
              <a:t>Глухие</a:t>
            </a:r>
            <a:r>
              <a:rPr lang="ru-RU" sz="5500" dirty="0" smtClean="0">
                <a:solidFill>
                  <a:schemeClr val="tx1"/>
                </a:solidFill>
              </a:rPr>
              <a:t> </a:t>
            </a:r>
            <a:r>
              <a:rPr lang="ru-RU" sz="5500" dirty="0">
                <a:solidFill>
                  <a:schemeClr val="tx1"/>
                </a:solidFill>
              </a:rPr>
              <a:t>(рано и позднооглохшие),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500" dirty="0" smtClean="0">
                <a:solidFill>
                  <a:schemeClr val="tx1"/>
                </a:solidFill>
              </a:rPr>
              <a:t>2. </a:t>
            </a:r>
            <a:r>
              <a:rPr lang="ru-RU" sz="5500" b="1" i="1" dirty="0">
                <a:solidFill>
                  <a:schemeClr val="tx1"/>
                </a:solidFill>
              </a:rPr>
              <a:t>Слабослышащие</a:t>
            </a:r>
            <a:r>
              <a:rPr lang="ru-RU" sz="5500" dirty="0">
                <a:solidFill>
                  <a:schemeClr val="tx1"/>
                </a:solidFill>
              </a:rPr>
              <a:t> (с речью и с недоразвитием речи).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500" dirty="0" smtClean="0">
                <a:solidFill>
                  <a:schemeClr val="tx1"/>
                </a:solidFill>
              </a:rPr>
              <a:t>Наблюдаются</a:t>
            </a:r>
            <a:r>
              <a:rPr lang="ru-RU" sz="5500" dirty="0">
                <a:solidFill>
                  <a:schemeClr val="tx1"/>
                </a:solidFill>
              </a:rPr>
              <a:t>: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500" dirty="0">
                <a:solidFill>
                  <a:schemeClr val="tx1"/>
                </a:solidFill>
              </a:rPr>
              <a:t>Недоразвитие зрительного восприятия (низкая скорость восприятия и узнавания предметов),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500" dirty="0">
                <a:solidFill>
                  <a:schemeClr val="tx1"/>
                </a:solidFill>
              </a:rPr>
              <a:t>Замедление формирования подражания, затруднения при выборе по образцу,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500" dirty="0">
                <a:solidFill>
                  <a:schemeClr val="tx1"/>
                </a:solidFill>
              </a:rPr>
              <a:t>Отсутствие речи и дефицит доречевого общения.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771" name="TextBox 3"/>
          <p:cNvSpPr txBox="1">
            <a:spLocks noChangeArrowheads="1"/>
          </p:cNvSpPr>
          <p:nvPr/>
        </p:nvSpPr>
        <p:spPr bwMode="auto">
          <a:xfrm>
            <a:off x="1179095" y="4042611"/>
            <a:ext cx="1049855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>
                <a:latin typeface="Century Gothic" pitchFamily="34" charset="0"/>
              </a:rPr>
              <a:t>Задачи умственного воспитания:</a:t>
            </a:r>
          </a:p>
          <a:p>
            <a:endParaRPr lang="ru-RU" dirty="0">
              <a:latin typeface="Century Gothic" pitchFamily="34" charset="0"/>
            </a:endParaRPr>
          </a:p>
          <a:p>
            <a:r>
              <a:rPr lang="ru-RU" b="1" dirty="0">
                <a:latin typeface="Century Gothic" pitchFamily="34" charset="0"/>
              </a:rPr>
              <a:t>Формирование представлений и понятий об окружающем мире.</a:t>
            </a:r>
          </a:p>
          <a:p>
            <a:r>
              <a:rPr lang="ru-RU" b="1" dirty="0">
                <a:latin typeface="Century Gothic" pitchFamily="34" charset="0"/>
              </a:rPr>
              <a:t>Развитие познавательных психических процессов.</a:t>
            </a:r>
          </a:p>
          <a:p>
            <a:r>
              <a:rPr lang="ru-RU" b="1" dirty="0">
                <a:latin typeface="Century Gothic" pitchFamily="34" charset="0"/>
              </a:rPr>
              <a:t>Формирование первичных способов интеллектуальной деятельности.</a:t>
            </a:r>
          </a:p>
          <a:p>
            <a:r>
              <a:rPr lang="ru-RU" b="1" dirty="0">
                <a:latin typeface="Century Gothic" pitchFamily="34" charset="0"/>
              </a:rPr>
              <a:t>Формирование словесной речи.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ctrTitle"/>
          </p:nvPr>
        </p:nvSpPr>
        <p:spPr>
          <a:xfrm>
            <a:off x="2590800" y="326571"/>
            <a:ext cx="8229600" cy="1622545"/>
          </a:xfrm>
        </p:spPr>
        <p:txBody>
          <a:bodyPr/>
          <a:lstStyle/>
          <a:p>
            <a:pPr algn="ctr"/>
            <a:r>
              <a:rPr lang="ru-RU" sz="3200" dirty="0" smtClean="0"/>
              <a:t>При занятиях со слабослышащими детьми нужно научиться:</a:t>
            </a:r>
            <a:br>
              <a:rPr lang="ru-RU" sz="3200" dirty="0" smtClean="0"/>
            </a:br>
            <a:endParaRPr lang="ru-RU" sz="3200" dirty="0" smtClean="0"/>
          </a:p>
        </p:txBody>
      </p:sp>
      <p:sp>
        <p:nvSpPr>
          <p:cNvPr id="33794" name="Rectangle 3"/>
          <p:cNvSpPr>
            <a:spLocks noGrp="1"/>
          </p:cNvSpPr>
          <p:nvPr>
            <p:ph type="subTitle" idx="1"/>
          </p:nvPr>
        </p:nvSpPr>
        <p:spPr>
          <a:xfrm>
            <a:off x="2764972" y="2069433"/>
            <a:ext cx="8229600" cy="4211624"/>
          </a:xfrm>
        </p:spPr>
        <p:txBody>
          <a:bodyPr>
            <a:normAutofit/>
          </a:bodyPr>
          <a:lstStyle/>
          <a:p>
            <a:r>
              <a:rPr lang="ru-RU" dirty="0" smtClean="0"/>
              <a:t>Проверять исправность слухового аппарата,</a:t>
            </a:r>
          </a:p>
          <a:p>
            <a:r>
              <a:rPr lang="ru-RU" dirty="0" smtClean="0"/>
              <a:t>Проверять хорошо ли ребенок видит и слышит взрослого и ребят.</a:t>
            </a:r>
          </a:p>
          <a:p>
            <a:r>
              <a:rPr lang="ru-RU" dirty="0" smtClean="0"/>
              <a:t>Использовать достаточно наглядности.</a:t>
            </a:r>
          </a:p>
          <a:p>
            <a:r>
              <a:rPr lang="ru-RU" dirty="0" smtClean="0"/>
              <a:t>Говорить четко, в нормальном темпе и с нормальной артикуляцией.</a:t>
            </a:r>
          </a:p>
          <a:p>
            <a:r>
              <a:rPr lang="ru-RU" dirty="0" err="1" smtClean="0"/>
              <a:t>Иницииривать</a:t>
            </a:r>
            <a:r>
              <a:rPr lang="ru-RU" dirty="0" smtClean="0"/>
              <a:t> общение.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ctrTitle"/>
          </p:nvPr>
        </p:nvSpPr>
        <p:spPr>
          <a:xfrm>
            <a:off x="622300" y="120316"/>
            <a:ext cx="10882313" cy="568797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3600" dirty="0" smtClean="0"/>
              <a:t>Дети с нарушениями зрения.</a:t>
            </a:r>
          </a:p>
        </p:txBody>
      </p:sp>
      <p:sp>
        <p:nvSpPr>
          <p:cNvPr id="3481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2350" y="795130"/>
            <a:ext cx="11007725" cy="4883775"/>
          </a:xfrm>
        </p:spPr>
        <p:txBody>
          <a:bodyPr>
            <a:normAutofit fontScale="92500" lnSpcReduction="20000"/>
          </a:bodyPr>
          <a:lstStyle/>
          <a:p>
            <a:pPr marL="342900" indent="-342900" algn="ctr" eaLnBrk="1" hangingPunct="1">
              <a:lnSpc>
                <a:spcPct val="95000"/>
              </a:lnSpc>
              <a:spcAft>
                <a:spcPts val="225"/>
              </a:spcAft>
              <a:buAutoNum type="arabicPlain" startAt="2"/>
            </a:pPr>
            <a:r>
              <a:rPr lang="en-US" b="1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основные</a:t>
            </a:r>
            <a:r>
              <a:rPr lang="en-US" b="1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группы</a:t>
            </a:r>
            <a:r>
              <a:rPr lang="en-US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:</a:t>
            </a:r>
            <a:endParaRPr lang="ru-RU" dirty="0" smtClean="0">
              <a:solidFill>
                <a:srgbClr val="333333"/>
              </a:solidFill>
              <a:latin typeface="Arial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ts val="225"/>
              </a:spcAft>
              <a:buAutoNum type="arabicPlain" startAt="2"/>
            </a:pPr>
            <a:endParaRPr lang="ru-RU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r>
              <a:rPr lang="ru-RU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1. </a:t>
            </a:r>
            <a:r>
              <a:rPr lang="en-US" sz="1900" b="1" i="1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Слепые</a:t>
            </a:r>
            <a:r>
              <a:rPr lang="en-US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,</a:t>
            </a:r>
            <a:endParaRPr lang="ru-RU" sz="19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r>
              <a:rPr lang="ru-RU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2. </a:t>
            </a:r>
            <a:r>
              <a:rPr lang="en-US" sz="1900" b="1" i="1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Слабовидящие</a:t>
            </a:r>
            <a:r>
              <a:rPr lang="en-US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. </a:t>
            </a:r>
            <a:endParaRPr lang="ru-RU" sz="19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r>
              <a:rPr lang="ru-RU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Восприятие детей с нарушениями зрения развивается по тем же закономерностям как и в норме, но имеют ряд особенностей:</a:t>
            </a:r>
            <a:endParaRPr lang="ru-RU" sz="19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r>
              <a:rPr lang="ru-RU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1. Узкий круг интересов,</a:t>
            </a:r>
            <a:endParaRPr lang="ru-RU" sz="19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r>
              <a:rPr lang="ru-RU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2. Меньший эмоциональный отклик,</a:t>
            </a:r>
            <a:endParaRPr lang="ru-RU" sz="19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r>
              <a:rPr lang="ru-RU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3. </a:t>
            </a:r>
            <a:r>
              <a:rPr lang="en-US" sz="19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Снижение</a:t>
            </a:r>
            <a:r>
              <a:rPr lang="en-US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19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познавательных</a:t>
            </a:r>
            <a:r>
              <a:rPr lang="en-US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1900" dirty="0" err="1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интересов</a:t>
            </a:r>
            <a:r>
              <a:rPr lang="en-US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,</a:t>
            </a:r>
            <a:endParaRPr lang="ru-RU" sz="19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r>
              <a:rPr lang="ru-RU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4. Снижение полноты и точности отображаемого (образы искажаются и могут не соответствовать действительности).</a:t>
            </a: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r>
              <a:rPr lang="ru-RU" sz="1900" dirty="0" smtClean="0">
                <a:solidFill>
                  <a:srgbClr val="333333"/>
                </a:solidFill>
                <a:latin typeface="Arial" charset="0"/>
                <a:cs typeface="Times New Roman" pitchFamily="18" charset="0"/>
              </a:rPr>
              <a:t>5. Представления значительно отличаются от нормы. (преобладают фрагментарность и недостаточная обобщенность), присутствует схематичность.</a:t>
            </a:r>
          </a:p>
          <a:p>
            <a:pPr marL="342900" lvl="0" indent="-342900">
              <a:buClr>
                <a:srgbClr val="A53010"/>
              </a:buClr>
              <a:buFont typeface="Wingdings 3" pitchFamily="18" charset="2"/>
              <a:buChar char=""/>
            </a:pPr>
            <a:r>
              <a:rPr lang="ru-RU" sz="1900" dirty="0">
                <a:solidFill>
                  <a:srgbClr val="404040"/>
                </a:solidFill>
                <a:latin typeface="Century Gothic" pitchFamily="34" charset="0"/>
              </a:rPr>
              <a:t>Процессы запоминания имеют недостаточную осмысленность (затруднения в анализе, синтезе, сравнении,</a:t>
            </a:r>
            <a:r>
              <a:rPr lang="ru-RU" sz="1900" dirty="0">
                <a:solidFill>
                  <a:srgbClr val="404040"/>
                </a:solidFill>
              </a:rPr>
              <a:t> </a:t>
            </a:r>
            <a:r>
              <a:rPr lang="ru-RU" sz="1900" dirty="0">
                <a:solidFill>
                  <a:srgbClr val="404040"/>
                </a:solidFill>
                <a:latin typeface="Century Gothic" pitchFamily="34" charset="0"/>
              </a:rPr>
              <a:t>классификации). </a:t>
            </a:r>
            <a:r>
              <a:rPr lang="ru-RU" sz="1900" dirty="0">
                <a:solidFill>
                  <a:srgbClr val="404040"/>
                </a:solidFill>
              </a:rPr>
              <a:t>Проявляется </a:t>
            </a:r>
            <a:r>
              <a:rPr lang="ru-RU" sz="1900" dirty="0">
                <a:solidFill>
                  <a:srgbClr val="404040"/>
                </a:solidFill>
                <a:latin typeface="Century Gothic" pitchFamily="34" charset="0"/>
              </a:rPr>
              <a:t>«закон края».</a:t>
            </a:r>
          </a:p>
          <a:p>
            <a:pPr marL="342900" lvl="0" indent="-342900">
              <a:buClr>
                <a:srgbClr val="A53010"/>
              </a:buClr>
              <a:buFont typeface="Wingdings 3" pitchFamily="18" charset="2"/>
              <a:buChar char=""/>
            </a:pPr>
            <a:r>
              <a:rPr lang="ru-RU" sz="1900" dirty="0">
                <a:solidFill>
                  <a:srgbClr val="404040"/>
                </a:solidFill>
                <a:latin typeface="Century Gothic" pitchFamily="34" charset="0"/>
              </a:rPr>
              <a:t>Речь развивается по тем же законам, что и у нормы (трудности в правильном произношении и артикуляции).</a:t>
            </a: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endParaRPr lang="ru-RU" sz="1400" dirty="0" smtClean="0">
              <a:solidFill>
                <a:srgbClr val="333333"/>
              </a:solidFill>
              <a:latin typeface="Arial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225"/>
              </a:spcAft>
            </a:pPr>
            <a:endParaRPr lang="ru-RU" sz="1100" dirty="0" smtClean="0">
              <a:solidFill>
                <a:srgbClr val="595959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900" dirty="0" smtClean="0">
              <a:solidFill>
                <a:srgbClr val="595959"/>
              </a:solidFill>
            </a:endParaRPr>
          </a:p>
        </p:txBody>
      </p:sp>
      <p:sp>
        <p:nvSpPr>
          <p:cNvPr id="34819" name="TextBox 3"/>
          <p:cNvSpPr txBox="1">
            <a:spLocks noChangeArrowheads="1"/>
          </p:cNvSpPr>
          <p:nvPr/>
        </p:nvSpPr>
        <p:spPr bwMode="auto">
          <a:xfrm>
            <a:off x="1789113" y="5135563"/>
            <a:ext cx="9315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Century Gothic" pitchFamily="34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ctrTitle"/>
          </p:nvPr>
        </p:nvSpPr>
        <p:spPr>
          <a:xfrm>
            <a:off x="2917371" y="206829"/>
            <a:ext cx="8229600" cy="1306285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При занятиях со слабовидящими детьми применять:</a:t>
            </a:r>
            <a:br>
              <a:rPr lang="ru-RU" sz="3200" dirty="0" smtClean="0"/>
            </a:br>
            <a:endParaRPr lang="ru-RU" sz="3200" dirty="0" smtClean="0"/>
          </a:p>
        </p:txBody>
      </p:sp>
      <p:sp>
        <p:nvSpPr>
          <p:cNvPr id="35842" name="Rectangle 3"/>
          <p:cNvSpPr>
            <a:spLocks noGrp="1"/>
          </p:cNvSpPr>
          <p:nvPr>
            <p:ph type="subTitle" idx="1"/>
          </p:nvPr>
        </p:nvSpPr>
        <p:spPr>
          <a:xfrm>
            <a:off x="1443789" y="1467853"/>
            <a:ext cx="9833811" cy="4907069"/>
          </a:xfrm>
        </p:spPr>
        <p:txBody>
          <a:bodyPr>
            <a:normAutofit/>
          </a:bodyPr>
          <a:lstStyle/>
          <a:p>
            <a:r>
              <a:rPr lang="ru-RU" dirty="0" smtClean="0"/>
              <a:t>Упражнения для снятия напряжения с глаз.</a:t>
            </a:r>
          </a:p>
          <a:p>
            <a:r>
              <a:rPr lang="ru-RU" dirty="0" smtClean="0"/>
              <a:t>Хорошую освещенность рабочего места.</a:t>
            </a:r>
          </a:p>
          <a:p>
            <a:r>
              <a:rPr lang="ru-RU" dirty="0" smtClean="0"/>
              <a:t>Наглядность крупную и четкую.  Хорошо дублировать раздаточным материалом. Сопровождать рассказом то, что показываете.</a:t>
            </a:r>
          </a:p>
          <a:p>
            <a:r>
              <a:rPr lang="ru-RU" dirty="0" smtClean="0"/>
              <a:t>Возможность использовать другие сохранные анализаторы.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ctrTitle"/>
          </p:nvPr>
        </p:nvSpPr>
        <p:spPr>
          <a:xfrm>
            <a:off x="835025" y="1987550"/>
            <a:ext cx="11226800" cy="1914525"/>
          </a:xfrm>
        </p:spPr>
        <p:txBody>
          <a:bodyPr>
            <a:normAutofit/>
          </a:bodyPr>
          <a:lstStyle/>
          <a:p>
            <a:pPr eaLnBrk="1" hangingPunct="1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дети приходят в наш мир, чтобы проверить нас с вами на человечность.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4" name="TextBox 3"/>
          <p:cNvSpPr txBox="1">
            <a:spLocks noChangeArrowheads="1"/>
          </p:cNvSpPr>
          <p:nvPr/>
        </p:nvSpPr>
        <p:spPr bwMode="auto">
          <a:xfrm>
            <a:off x="7818438" y="3094038"/>
            <a:ext cx="41354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prstClr val="black"/>
                </a:solidFill>
                <a:latin typeface="Monotype Corsiva" pitchFamily="66" charset="0"/>
              </a:rPr>
              <a:t>( </a:t>
            </a:r>
            <a:r>
              <a:rPr lang="en-US" sz="3200">
                <a:solidFill>
                  <a:prstClr val="black"/>
                </a:solidFill>
                <a:latin typeface="Monotype Corsiva" pitchFamily="66" charset="0"/>
              </a:rPr>
              <a:t>Райнхольд  Шнайдер</a:t>
            </a:r>
            <a:r>
              <a:rPr lang="ru-RU" sz="3200">
                <a:solidFill>
                  <a:prstClr val="black"/>
                </a:solidFill>
                <a:latin typeface="Monotype Corsiva" pitchFamily="66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7086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ctrTitle"/>
          </p:nvPr>
        </p:nvSpPr>
        <p:spPr>
          <a:xfrm>
            <a:off x="517525" y="0"/>
            <a:ext cx="11342688" cy="126331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600" b="1" dirty="0" smtClean="0"/>
              <a:t>Дети с нарушениями опорно-двигательного аппарата.</a:t>
            </a:r>
            <a:endParaRPr lang="ru-RU" sz="36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2852" y="1347537"/>
            <a:ext cx="10403923" cy="87830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bg1"/>
                </a:solidFill>
              </a:rPr>
              <a:t>ДЦП – возникают вследствие поражения двигательных зон и двигательных путей головного мозга.</a:t>
            </a:r>
          </a:p>
        </p:txBody>
      </p:sp>
      <p:sp>
        <p:nvSpPr>
          <p:cNvPr id="36867" name="TextBox 3"/>
          <p:cNvSpPr txBox="1">
            <a:spLocks noChangeArrowheads="1"/>
          </p:cNvSpPr>
          <p:nvPr/>
        </p:nvSpPr>
        <p:spPr bwMode="auto">
          <a:xfrm>
            <a:off x="685800" y="2397643"/>
            <a:ext cx="1076801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>
                <a:latin typeface="Century Gothic" pitchFamily="34" charset="0"/>
              </a:rPr>
              <a:t>Основная особенность при ДЦП- тесная связь двигательных нарушений с сенсорными.</a:t>
            </a:r>
          </a:p>
          <a:p>
            <a:r>
              <a:rPr lang="ru-RU" sz="2000" b="1" dirty="0">
                <a:latin typeface="Century Gothic" pitchFamily="34" charset="0"/>
              </a:rPr>
              <a:t>Страдает согласованность между глазом и рукой. Это затрудняет развитие навыков самообслуживания, продуктивной деятельности и др.</a:t>
            </a:r>
          </a:p>
          <a:p>
            <a:r>
              <a:rPr lang="ru-RU" sz="2000" b="1" dirty="0">
                <a:latin typeface="Century Gothic" pitchFamily="34" charset="0"/>
              </a:rPr>
              <a:t>Зависимость от взрослых отрицательно влияет на эмоционально-волевую сферу.</a:t>
            </a:r>
          </a:p>
          <a:p>
            <a:r>
              <a:rPr lang="ru-RU" sz="2000" b="1" dirty="0">
                <a:latin typeface="Century Gothic" pitchFamily="34" charset="0"/>
              </a:rPr>
              <a:t>Часты нарушения речи и снижения зрения и слуха.</a:t>
            </a:r>
          </a:p>
          <a:p>
            <a:r>
              <a:rPr lang="ru-RU" sz="2000" b="1" dirty="0">
                <a:latin typeface="Century Gothic" pitchFamily="34" charset="0"/>
              </a:rPr>
              <a:t>Различные степени нарушения интеллекта.</a:t>
            </a:r>
          </a:p>
          <a:p>
            <a:r>
              <a:rPr lang="ru-RU" sz="2000" b="1" dirty="0">
                <a:latin typeface="Century Gothic" pitchFamily="34" charset="0"/>
              </a:rPr>
              <a:t>Характерна повышенная утомляемость, впечатлительность, обидчивость.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8575" y="1227222"/>
            <a:ext cx="10564813" cy="524184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 smtClean="0"/>
              <a:t>Основные принципы в работе с детьми с ОВЗ: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700" dirty="0" smtClean="0"/>
              <a:t>1.Психологическая безопасность (принятие ребенка таким, какой он есть).</a:t>
            </a:r>
            <a:br>
              <a:rPr lang="ru-RU" sz="2700" dirty="0" smtClean="0"/>
            </a:br>
            <a:r>
              <a:rPr lang="ru-RU" sz="2700" dirty="0" smtClean="0"/>
              <a:t>2.Помощь в приспособлении к окружающей среде.</a:t>
            </a:r>
            <a:br>
              <a:rPr lang="ru-RU" sz="2700" dirty="0" smtClean="0"/>
            </a:br>
            <a:r>
              <a:rPr lang="ru-RU" sz="2700" dirty="0" smtClean="0"/>
              <a:t>3.Единство совместной деятельности</a:t>
            </a:r>
            <a:br>
              <a:rPr lang="ru-RU" sz="2700" dirty="0" smtClean="0"/>
            </a:br>
            <a:r>
              <a:rPr lang="ru-RU" sz="2700" dirty="0" smtClean="0"/>
              <a:t>4.Мотивированность к учебному процессу.</a:t>
            </a:r>
            <a:br>
              <a:rPr lang="ru-RU" sz="2700" dirty="0" smtClean="0"/>
            </a:br>
            <a:r>
              <a:rPr lang="ru-RU" sz="2700" dirty="0" smtClean="0"/>
              <a:t>5.Включение родителей в коррекционный процесс.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400" u="sng" dirty="0" smtClean="0"/>
              <a:t>6</a:t>
            </a:r>
            <a:r>
              <a:rPr lang="ru-RU" sz="2400" dirty="0" smtClean="0"/>
              <a:t>. Формирование правильного отношение общества к людям с ОВЗ. Только это поможет жить не параллельно, а вместе. Это процесс длительный и можно говорить о выращивании не одного поколения, для которых совместное проживание станет частью мировоззрения.</a:t>
            </a:r>
            <a:r>
              <a:rPr lang="ru-RU" sz="4900" dirty="0" smtClean="0"/>
              <a:t/>
            </a:r>
            <a:br>
              <a:rPr lang="ru-RU" sz="4900" dirty="0" smtClean="0"/>
            </a:br>
            <a:r>
              <a:rPr lang="ru-RU" sz="4900" dirty="0" smtClean="0"/>
              <a:t/>
            </a:r>
            <a:br>
              <a:rPr lang="ru-RU" sz="4900" dirty="0" smtClean="0"/>
            </a:br>
            <a:endParaRPr lang="ru-RU" sz="4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Заголовок 1"/>
          <p:cNvSpPr>
            <a:spLocks noGrp="1"/>
          </p:cNvSpPr>
          <p:nvPr>
            <p:ph type="ctrTitle"/>
          </p:nvPr>
        </p:nvSpPr>
        <p:spPr>
          <a:xfrm>
            <a:off x="1912938" y="554038"/>
            <a:ext cx="8915400" cy="2262187"/>
          </a:xfrm>
        </p:spPr>
        <p:txBody>
          <a:bodyPr/>
          <a:lstStyle/>
          <a:p>
            <a:pPr eaLnBrk="1" hangingPunct="1"/>
            <a:r>
              <a:rPr lang="ru-RU" smtClean="0"/>
              <a:t>Спасибо за внимание.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3"/>
          <p:cNvSpPr>
            <a:spLocks noGrp="1"/>
          </p:cNvSpPr>
          <p:nvPr>
            <p:ph type="ctrTitle"/>
          </p:nvPr>
        </p:nvSpPr>
        <p:spPr>
          <a:xfrm>
            <a:off x="450850" y="0"/>
            <a:ext cx="11741150" cy="6403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900" dirty="0" smtClean="0"/>
              <a:t> </a:t>
            </a:r>
            <a:r>
              <a:rPr lang="ru-RU" sz="2400" b="1" dirty="0" smtClean="0"/>
              <a:t>Дети с ограниченными возможностями здоровья - это дети, состояние здоровья которых препятствует освоению образовательных программ вне специальных условий обучения и воспитания.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dirty="0" smtClean="0"/>
              <a:t>    	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 smtClean="0"/>
              <a:t>Группа дошкольников с ОВЗ чрезвычайно неоднородна.</a:t>
            </a:r>
            <a:br>
              <a:rPr lang="ru-RU" sz="2000" dirty="0" smtClean="0"/>
            </a:br>
            <a:r>
              <a:rPr lang="ru-RU" sz="2000" dirty="0" smtClean="0"/>
              <a:t>             В неё входят дети: - с тяжелыми нарушениями слуха,</a:t>
            </a:r>
            <a:br>
              <a:rPr lang="ru-RU" sz="2000" dirty="0" smtClean="0"/>
            </a:br>
            <a:r>
              <a:rPr lang="ru-RU" sz="2000" dirty="0" smtClean="0"/>
              <a:t>                                                 - с тяжелыми нарушениями зрения,</a:t>
            </a:r>
            <a:br>
              <a:rPr lang="ru-RU" sz="2000" dirty="0" smtClean="0"/>
            </a:br>
            <a:r>
              <a:rPr lang="ru-RU" sz="2000" dirty="0" smtClean="0"/>
              <a:t>                                                 - с тяжелыми нарушениями речи,</a:t>
            </a:r>
            <a:br>
              <a:rPr lang="ru-RU" sz="2000" dirty="0" smtClean="0"/>
            </a:br>
            <a:r>
              <a:rPr lang="ru-RU" sz="2000" dirty="0" smtClean="0"/>
              <a:t>   </a:t>
            </a:r>
            <a:br>
              <a:rPr lang="ru-RU" sz="2000" dirty="0" smtClean="0"/>
            </a:br>
            <a:r>
              <a:rPr lang="ru-RU" sz="2000" dirty="0" smtClean="0"/>
              <a:t>    - с нарушениями опорно-двигательного аппарата(ДЦП),</a:t>
            </a:r>
            <a:br>
              <a:rPr lang="ru-RU" sz="2000" dirty="0" smtClean="0"/>
            </a:br>
            <a:r>
              <a:rPr lang="ru-RU" sz="2000" dirty="0" smtClean="0"/>
              <a:t>    - с нарушениями интеллекта (У.О), </a:t>
            </a:r>
            <a:br>
              <a:rPr lang="ru-RU" sz="2000" dirty="0" smtClean="0"/>
            </a:br>
            <a:r>
              <a:rPr lang="ru-RU" sz="2000" dirty="0" smtClean="0"/>
              <a:t>    - с задержкой психического развития(ЗПР), </a:t>
            </a:r>
            <a:br>
              <a:rPr lang="ru-RU" sz="2000" dirty="0" smtClean="0"/>
            </a:br>
            <a:r>
              <a:rPr lang="ru-RU" sz="2000" dirty="0" smtClean="0"/>
              <a:t>    - с выраженными расстройствами эмоционально-волевой сферы (РДА),</a:t>
            </a:r>
            <a:br>
              <a:rPr lang="ru-RU" sz="2000" dirty="0" smtClean="0"/>
            </a:br>
            <a:r>
              <a:rPr lang="ru-RU" sz="2000" dirty="0" smtClean="0"/>
              <a:t>                                                </a:t>
            </a:r>
            <a:br>
              <a:rPr lang="ru-RU" sz="2000" dirty="0" smtClean="0"/>
            </a:br>
            <a:r>
              <a:rPr lang="ru-RU" sz="2000" dirty="0" smtClean="0"/>
              <a:t>                                                - с комплексными нарушениями развития (ДЦП+ЗПР),</a:t>
            </a:r>
            <a:br>
              <a:rPr lang="ru-RU" sz="2000" dirty="0" smtClean="0"/>
            </a:br>
            <a:r>
              <a:rPr lang="ru-RU" sz="2000" dirty="0" smtClean="0"/>
              <a:t>                                                - с иными нарушениями (диабет, порок сердца и др.).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>
            <a:spLocks noGrp="1"/>
          </p:cNvSpPr>
          <p:nvPr>
            <p:ph type="ctrTitle"/>
          </p:nvPr>
        </p:nvSpPr>
        <p:spPr>
          <a:xfrm>
            <a:off x="1550504" y="410817"/>
            <a:ext cx="9557234" cy="606935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Если в дошкольное образовательное учреждение поступают дети с ОВЗ, специалисты должны провести обследование.</a:t>
            </a:r>
            <a:b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План изучения ребенка включает такие мероприятия, как:</a:t>
            </a:r>
            <a:b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беседа с родителями;</a:t>
            </a:r>
            <a:b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-изучение </a:t>
            </a: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медицинской карты ребенка;</a:t>
            </a:r>
            <a:b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-обследование </a:t>
            </a: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физического развития;</a:t>
            </a:r>
            <a:b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-обследование </a:t>
            </a: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психического развития: </a:t>
            </a:r>
            <a:r>
              <a:rPr lang="ru-RU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характеристика </a:t>
            </a: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видов деятельности и познавательных психических процессов, речи.</a:t>
            </a:r>
            <a:b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Далее под руководством психолога в </a:t>
            </a:r>
            <a:r>
              <a:rPr lang="ru-RU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учреждении </a:t>
            </a: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разрабатываются индивидуальные карты развития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ctrTitle"/>
          </p:nvPr>
        </p:nvSpPr>
        <p:spPr>
          <a:xfrm>
            <a:off x="2120900" y="0"/>
            <a:ext cx="9026525" cy="6254750"/>
          </a:xfrm>
        </p:spPr>
        <p:txBody>
          <a:bodyPr/>
          <a:lstStyle/>
          <a:p>
            <a:pPr eaLnBrk="1" hangingPunct="1"/>
            <a:r>
              <a:rPr lang="ru-RU" sz="2800" b="1" dirty="0" smtClean="0"/>
              <a:t>Правила, которые необходимо учитывать при работе с детьми с нарушениями в развитии.</a:t>
            </a:r>
            <a:br>
              <a:rPr lang="ru-RU" sz="28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> При работе с детьми с некоторыми видами ОВЗ педагогу следует привыкнуть к тому, что результатов придется ждать гораздо дольше, чем с нормой развития.</a:t>
            </a:r>
            <a:br>
              <a:rPr lang="ru-RU" sz="2000" dirty="0" smtClean="0"/>
            </a:br>
            <a:r>
              <a:rPr lang="ru-RU" sz="2000" dirty="0" smtClean="0"/>
              <a:t> Часть детей никогда не смогут догнать сверстников.</a:t>
            </a:r>
            <a:br>
              <a:rPr lang="ru-RU" sz="2000" dirty="0" smtClean="0"/>
            </a:br>
            <a:r>
              <a:rPr lang="ru-RU" sz="2000" dirty="0" smtClean="0"/>
              <a:t> Учитывать положение о первичных и вторичных дефектах.</a:t>
            </a:r>
            <a:br>
              <a:rPr lang="ru-RU" sz="2000" dirty="0" smtClean="0"/>
            </a:br>
            <a:r>
              <a:rPr lang="ru-RU" sz="2000" dirty="0" smtClean="0"/>
              <a:t> Учитывать  зону ближайшего развития (различие между уровнем сложности задач, доступным ребенку при самостоятельном решении, и тем, которого он способен достичь с помощью взрослых или в группе сверстников). </a:t>
            </a:r>
            <a:br>
              <a:rPr lang="ru-RU" sz="2000" dirty="0" smtClean="0"/>
            </a:br>
            <a:r>
              <a:rPr lang="ru-RU" sz="2000" dirty="0" smtClean="0"/>
              <a:t> Строить коррекционно-развивающую работу с учетом </a:t>
            </a:r>
            <a:r>
              <a:rPr lang="ru-RU" sz="2000" dirty="0" err="1" smtClean="0"/>
              <a:t>сензитивных</a:t>
            </a:r>
            <a:r>
              <a:rPr lang="ru-RU" sz="2000" dirty="0" smtClean="0"/>
              <a:t> периодов развития тех или иных психических функций.                                                            Следует также иметь в виду, что при нарушениях развития </a:t>
            </a:r>
            <a:r>
              <a:rPr lang="ru-RU" sz="2000" dirty="0" err="1" smtClean="0"/>
              <a:t>сензитивные</a:t>
            </a:r>
            <a:r>
              <a:rPr lang="ru-RU" sz="2000" dirty="0" smtClean="0"/>
              <a:t> периоды могут сдвигаться во времени.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ctrTitle"/>
          </p:nvPr>
        </p:nvSpPr>
        <p:spPr>
          <a:xfrm>
            <a:off x="1628775" y="142875"/>
            <a:ext cx="9544050" cy="1020763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 b="1" dirty="0" smtClean="0"/>
              <a:t>АДАПТАЦИЯ детей с ОВЗ</a:t>
            </a:r>
            <a:endParaRPr lang="ru-RU" sz="3600" dirty="0" smtClean="0"/>
          </a:p>
        </p:txBody>
      </p:sp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384300" y="1968500"/>
            <a:ext cx="9837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817688" y="1711325"/>
            <a:ext cx="8869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1016001" y="1784350"/>
            <a:ext cx="1070133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/>
              <a:t>    Для детей с ОВЗ период адаптации в группу нормально развивающихся сверстников особенно сложен, поскольку многие из этих детей привыкли к ежеминутной опеке родителей, не имеют опыта установления социальных контактов. </a:t>
            </a: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1016000" y="3167063"/>
            <a:ext cx="109997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000" dirty="0"/>
              <a:t>   Детские виды деятельности (сюжетно-ролевые игры, конструирование, рисование и др.) развиты у них на более низком уровне, чем у сверстников, и для них из-за этого практически невозможно лидирование и  признание, а это зачастую наносит детям моральную травму. </a:t>
            </a:r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1016000" y="4970463"/>
            <a:ext cx="1077436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  </a:t>
            </a:r>
            <a:r>
              <a:rPr lang="ru-RU" sz="2000" dirty="0"/>
              <a:t>Необходимо уделить достаточное внимание подготовке детей группы и их родителей к тому, что в нее поступит ребенок с особенностями, так как большой проблемой является наличие внешних особенностей и дефектов (слюнотечение, поведение, ненормальное положение конечностей и др., а также специальные технические средства: очки, слуховой аппарат).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8800" y="212725"/>
            <a:ext cx="9502775" cy="57515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Особенности организации работы с детьми  с ЗПР в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 </a:t>
            </a:r>
            <a:r>
              <a:rPr lang="ru-RU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детском саду.</a:t>
            </a:r>
            <a: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 </a:t>
            </a:r>
            <a: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учетом этиологии различают 4 основных варианта задержки психического развития</a:t>
            </a: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b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</a:t>
            </a:r>
            <a:r>
              <a:rPr lang="en-US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Конституционального</a:t>
            </a:r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происхождения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  <a: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</a:t>
            </a:r>
            <a:r>
              <a:rPr lang="en-US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Соматогенного</a:t>
            </a:r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происхождения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  <a: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</a:t>
            </a:r>
            <a:r>
              <a:rPr lang="en-US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Психогенного</a:t>
            </a:r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происхождения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  <a: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4.</a:t>
            </a:r>
            <a:r>
              <a:rPr lang="en-US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Церебрально</a:t>
            </a:r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органического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генеза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700" y="252662"/>
            <a:ext cx="11039475" cy="107737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Несколько </a:t>
            </a:r>
            <a:r>
              <a:rPr lang="ru-RU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специфических методов в работе с детьми с </a:t>
            </a:r>
            <a:r>
              <a:rPr lang="ru-RU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Задержкой Психического Развития:</a:t>
            </a:r>
            <a:endParaRPr lang="ru-RU" sz="2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5455" y="1524000"/>
            <a:ext cx="10119158" cy="519545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dirty="0"/>
              <a:t>1. Детям с ЗПР свойственна низкая степень устойчивости внимания, поэтому необходимо специально организовывать и направлять внимание детей. Полезны все упражнения, развивающие все формы внимания.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dirty="0"/>
              <a:t>2. Они нуждаются в большем количестве проб, чтобы освоить способ деятельности, поэтому необходимо предоставить возможность действовать ребенку неоднократно в одних и тех же условиях.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dirty="0"/>
              <a:t>3. Интеллектуальная недостаточность этих детей проявляется в том, что сложные инструкции им недоступны. Необходимо дробить задание на короткие отрезки и предъявлять ребенку поэтапно, формулируя задачу предельно четко и конкретно. Например, вместо инструкции «Составь рассказ по картинке» целесообразно сказать следующее: «Посмотри на эту картинку. Кто здесь нарисован? Что они делают? Что с ними </a:t>
            </a:r>
            <a:r>
              <a:rPr lang="ru-RU" sz="2000" dirty="0" smtClean="0"/>
              <a:t>происходит? </a:t>
            </a:r>
            <a:r>
              <a:rPr lang="en-US" sz="2000" dirty="0" err="1"/>
              <a:t>Расскажи</a:t>
            </a:r>
            <a:r>
              <a:rPr lang="en-US" sz="2000" dirty="0"/>
              <a:t>».</a:t>
            </a:r>
            <a:endParaRPr lang="ru-RU" sz="2000" dirty="0"/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461" y="384175"/>
            <a:ext cx="10219152" cy="62547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/>
              <a:t>4. Высокая степень истощаемости детей с ЗПР может принимать форму как утомления, так и излишнего возбуждения. Поэтому нежелательно принуждать ребенка продолжать деятельность после наступления утомления.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/>
              <a:t>5. Чтобы усталость не закрепилась у ребенка как негативный итог общения с педагогом, обязательна церемония «прощания» с демонстрацией важного положительного итога работы.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/>
              <a:t>6. Любое проявление искреннего интереса к личности такого ребенка ценится им особенно высоко, так как оказывается одним из немногих источников чувства собственной значимости, необходимого для формирования позитивного восприятия себя и других.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/>
              <a:t>7. В качестве основного метода положительного воздействия на ЗПР можно выделить работу с семьей этого ребенка. Родители данных детей страдают повышенной эмоциональной ранимостью, тревожностью, внутренней конфликтностью</a:t>
            </a:r>
            <a:r>
              <a:rPr lang="ru-RU" dirty="0" smtClean="0"/>
              <a:t>. В </a:t>
            </a:r>
            <a:r>
              <a:rPr lang="ru-RU" dirty="0"/>
              <a:t>таких случаях специалистам учреждения, которое посещает ребенок, необходимо объяснить родителям, что своевременная помощь ребенку с ЗПР позволит избежать дальнейших нарушений и откроет больше возможностей для его развития. Родителей детей с ЗПР необходимо обучить, как и чему учить ребенка дома.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/>
              <a:t>8. Любое сопровождение детей с задержкой психического развития представляет собой комплекс специальных занятий и упражнений, направленных на повышение познавательного интереса, формирование произвольных форм поведения, развитие психологических основ учебной деятельности.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9029</TotalTime>
  <Words>1497</Words>
  <Application>Microsoft Office PowerPoint</Application>
  <PresentationFormat>Произвольный</PresentationFormat>
  <Paragraphs>114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Эркер</vt:lpstr>
      <vt:lpstr>Особенности работы с детьми            с ограниченными возможностями здоровья в детском саду</vt:lpstr>
      <vt:lpstr>Эти дети приходят в наш мир, чтобы проверить нас с вами на человечность. </vt:lpstr>
      <vt:lpstr> Дети с ограниченными возможностями здоровья - это дети, состояние здоровья которых препятствует освоению образовательных программ вне специальных условий обучения и воспитания.          Группа дошкольников с ОВЗ чрезвычайно неоднородна.              В неё входят дети: - с тяжелыми нарушениями слуха,                                                  - с тяжелыми нарушениями зрения,                                                  - с тяжелыми нарушениями речи,         - с нарушениями опорно-двигательного аппарата(ДЦП),     - с нарушениями интеллекта (У.О),      - с задержкой психического развития(ЗПР),      - с выраженными расстройствами эмоционально-волевой сферы (РДА),                                                                                                  - с комплексными нарушениями развития (ДЦП+ЗПР),                                                 - с иными нарушениями (диабет, порок сердца и др.).</vt:lpstr>
      <vt:lpstr> Если в дошкольное образовательное учреждение поступают дети с ОВЗ, специалисты должны провести обследование.     План изучения ребенка включает такие мероприятия, как: беседа с родителями; -изучение медицинской карты ребенка; -обследование физического развития; -обследование психического развития: характеристика видов деятельности и познавательных психических процессов, речи.      Далее под руководством психолога в учреждении разрабатываются индивидуальные карты развития</vt:lpstr>
      <vt:lpstr>Правила, которые необходимо учитывать при работе с детьми с нарушениями в развитии.    При работе с детьми с некоторыми видами ОВЗ педагогу следует привыкнуть к тому, что результатов придется ждать гораздо дольше, чем с нормой развития.  Часть детей никогда не смогут догнать сверстников.  Учитывать положение о первичных и вторичных дефектах.  Учитывать  зону ближайшего развития (различие между уровнем сложности задач, доступным ребенку при самостоятельном решении, и тем, которого он способен достичь с помощью взрослых или в группе сверстников).   Строить коррекционно-развивающую работу с учетом сензитивных периодов развития тех или иных психических функций.                                                            Следует также иметь в виду, что при нарушениях развития сензитивные периоды могут сдвигаться во времени.</vt:lpstr>
      <vt:lpstr>АДАПТАЦИЯ детей с ОВЗ</vt:lpstr>
      <vt:lpstr>Особенности организации работы с детьми  с ЗПР в   детском саду.  С учетом этиологии различают 4 основных варианта задержки психического развития:   1.Конституционального происхождения; 2.Соматогенного происхождения; 3.Психогенного происхождения; 4.Церебрально – органического генеза.</vt:lpstr>
      <vt:lpstr> Несколько специфических методов в работе с детьми с Задержкой Психического Развития:</vt:lpstr>
      <vt:lpstr>Презентация PowerPoint</vt:lpstr>
      <vt:lpstr>Особенности организации работы с умственно отсталыми детьми в   детском саду</vt:lpstr>
      <vt:lpstr>Цели,  задачи и содержание работы с детьми с у.о:  -развитие и коррекция недостатков эмоционально-волевой сферы и формирующейся личности; - коррекция   познавательной деятельности и целенаправленное формирование высших психических функций; -развитие речи, коммуникативной деятельности и коррекция их недостатков; -формирование ведущих видов деятельности. -формирование у детей способов ориентировки в окружающей действительности   </vt:lpstr>
      <vt:lpstr>Особенности организации работы с аутичными детьми в   детском саду. </vt:lpstr>
      <vt:lpstr>Презентация PowerPoint</vt:lpstr>
      <vt:lpstr>Рекомендации по работе с детьми-аутистами </vt:lpstr>
      <vt:lpstr> Как учить ребенка-аутиста: </vt:lpstr>
      <vt:lpstr>Дети с нарушениями слуха</vt:lpstr>
      <vt:lpstr>При занятиях со слабослышащими детьми нужно научиться: </vt:lpstr>
      <vt:lpstr>Дети с нарушениями зрения.</vt:lpstr>
      <vt:lpstr>При занятиях со слабовидящими детьми применять: </vt:lpstr>
      <vt:lpstr>Дети с нарушениями опорно-двигательного аппарата.</vt:lpstr>
      <vt:lpstr>    Основные принципы в работе с детьми с ОВЗ:  1.Психологическая безопасность (принятие ребенка таким, какой он есть). 2.Помощь в приспособлении к окружающей среде. 3.Единство совместной деятельности 4.Мотивированность к учебному процессу. 5.Включение родителей в коррекционный процесс.  6. Формирование правильного отношение общества к людям с ОВЗ. Только это поможет жить не параллельно, а вместе. Это процесс длительный и можно говорить о выращивании не одного поколения, для которых совместное проживание станет частью мировоззрения.  </vt:lpstr>
      <vt:lpstr>Спасибо за внимание.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работы с детьми с ОВЗ</dc:title>
  <dc:creator>Сергей Баков</dc:creator>
  <cp:lastModifiedBy>Кучукова</cp:lastModifiedBy>
  <cp:revision>41</cp:revision>
  <dcterms:created xsi:type="dcterms:W3CDTF">2016-05-09T11:10:44Z</dcterms:created>
  <dcterms:modified xsi:type="dcterms:W3CDTF">2024-01-09T08:41:16Z</dcterms:modified>
</cp:coreProperties>
</file>