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1" r:id="rId5"/>
    <p:sldId id="278" r:id="rId6"/>
    <p:sldId id="272" r:id="rId7"/>
    <p:sldId id="273" r:id="rId8"/>
    <p:sldId id="275" r:id="rId9"/>
    <p:sldId id="274" r:id="rId10"/>
    <p:sldId id="276" r:id="rId11"/>
    <p:sldId id="277" r:id="rId12"/>
    <p:sldId id="270"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697247E-0B1D-40B0-8A73-E708D8358526}" type="datetimeFigureOut">
              <a:rPr lang="ru-RU" smtClean="0"/>
              <a:t>01.04.2021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A5DC5A9-DEE4-4E62-9D1B-5EDA81A21685}" type="slidenum">
              <a:rPr lang="ru-RU" smtClean="0"/>
              <a:t>‹#›</a:t>
            </a:fld>
            <a:endParaRPr lang="ru-RU"/>
          </a:p>
        </p:txBody>
      </p:sp>
    </p:spTree>
    <p:extLst>
      <p:ext uri="{BB962C8B-B14F-4D97-AF65-F5344CB8AC3E}">
        <p14:creationId xmlns:p14="http://schemas.microsoft.com/office/powerpoint/2010/main" val="1247127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697247E-0B1D-40B0-8A73-E708D8358526}" type="datetimeFigureOut">
              <a:rPr lang="ru-RU" smtClean="0"/>
              <a:t>01.04.2021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A5DC5A9-DEE4-4E62-9D1B-5EDA81A21685}" type="slidenum">
              <a:rPr lang="ru-RU" smtClean="0"/>
              <a:t>‹#›</a:t>
            </a:fld>
            <a:endParaRPr lang="ru-RU"/>
          </a:p>
        </p:txBody>
      </p:sp>
    </p:spTree>
    <p:extLst>
      <p:ext uri="{BB962C8B-B14F-4D97-AF65-F5344CB8AC3E}">
        <p14:creationId xmlns:p14="http://schemas.microsoft.com/office/powerpoint/2010/main" val="2461185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697247E-0B1D-40B0-8A73-E708D8358526}" type="datetimeFigureOut">
              <a:rPr lang="ru-RU" smtClean="0"/>
              <a:t>01.04.2021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A5DC5A9-DEE4-4E62-9D1B-5EDA81A21685}" type="slidenum">
              <a:rPr lang="ru-RU" smtClean="0"/>
              <a:t>‹#›</a:t>
            </a:fld>
            <a:endParaRPr lang="ru-RU"/>
          </a:p>
        </p:txBody>
      </p:sp>
    </p:spTree>
    <p:extLst>
      <p:ext uri="{BB962C8B-B14F-4D97-AF65-F5344CB8AC3E}">
        <p14:creationId xmlns:p14="http://schemas.microsoft.com/office/powerpoint/2010/main" val="3471032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697247E-0B1D-40B0-8A73-E708D8358526}" type="datetimeFigureOut">
              <a:rPr lang="ru-RU" smtClean="0"/>
              <a:t>01.04.2021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A5DC5A9-DEE4-4E62-9D1B-5EDA81A21685}" type="slidenum">
              <a:rPr lang="ru-RU" smtClean="0"/>
              <a:t>‹#›</a:t>
            </a:fld>
            <a:endParaRPr lang="ru-RU"/>
          </a:p>
        </p:txBody>
      </p:sp>
    </p:spTree>
    <p:extLst>
      <p:ext uri="{BB962C8B-B14F-4D97-AF65-F5344CB8AC3E}">
        <p14:creationId xmlns:p14="http://schemas.microsoft.com/office/powerpoint/2010/main" val="1003747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97247E-0B1D-40B0-8A73-E708D8358526}" type="datetimeFigureOut">
              <a:rPr lang="ru-RU" smtClean="0"/>
              <a:t>01.04.2021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A5DC5A9-DEE4-4E62-9D1B-5EDA81A21685}" type="slidenum">
              <a:rPr lang="ru-RU" smtClean="0"/>
              <a:t>‹#›</a:t>
            </a:fld>
            <a:endParaRPr lang="ru-RU"/>
          </a:p>
        </p:txBody>
      </p:sp>
    </p:spTree>
    <p:extLst>
      <p:ext uri="{BB962C8B-B14F-4D97-AF65-F5344CB8AC3E}">
        <p14:creationId xmlns:p14="http://schemas.microsoft.com/office/powerpoint/2010/main" val="1326296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8" name="Date Placeholder 7"/>
          <p:cNvSpPr>
            <a:spLocks noGrp="1"/>
          </p:cNvSpPr>
          <p:nvPr>
            <p:ph type="dt" sz="half" idx="10"/>
          </p:nvPr>
        </p:nvSpPr>
        <p:spPr/>
        <p:txBody>
          <a:bodyPr/>
          <a:lstStyle/>
          <a:p>
            <a:fld id="{2697247E-0B1D-40B0-8A73-E708D8358526}" type="datetimeFigureOut">
              <a:rPr lang="ru-RU" smtClean="0"/>
              <a:t>01.04.2021</a:t>
            </a:fld>
            <a:endParaRPr lang="ru-RU"/>
          </a:p>
        </p:txBody>
      </p:sp>
      <p:sp>
        <p:nvSpPr>
          <p:cNvPr id="9" name="Footer Placeholder 8"/>
          <p:cNvSpPr>
            <a:spLocks noGrp="1"/>
          </p:cNvSpPr>
          <p:nvPr>
            <p:ph type="ftr" sz="quarter" idx="11"/>
          </p:nvPr>
        </p:nvSpPr>
        <p:spPr/>
        <p:txBody>
          <a:bodyPr/>
          <a:lstStyle/>
          <a:p>
            <a:endParaRPr lang="ru-RU"/>
          </a:p>
        </p:txBody>
      </p:sp>
      <p:sp>
        <p:nvSpPr>
          <p:cNvPr id="10" name="Slide Number Placeholder 9"/>
          <p:cNvSpPr>
            <a:spLocks noGrp="1"/>
          </p:cNvSpPr>
          <p:nvPr>
            <p:ph type="sldNum" sz="quarter" idx="12"/>
          </p:nvPr>
        </p:nvSpPr>
        <p:spPr/>
        <p:txBody>
          <a:bodyPr/>
          <a:lstStyle/>
          <a:p>
            <a:fld id="{AA5DC5A9-DEE4-4E62-9D1B-5EDA81A21685}" type="slidenum">
              <a:rPr lang="ru-RU" smtClean="0"/>
              <a:t>‹#›</a:t>
            </a:fld>
            <a:endParaRPr lang="ru-RU"/>
          </a:p>
        </p:txBody>
      </p:sp>
    </p:spTree>
    <p:extLst>
      <p:ext uri="{BB962C8B-B14F-4D97-AF65-F5344CB8AC3E}">
        <p14:creationId xmlns:p14="http://schemas.microsoft.com/office/powerpoint/2010/main" val="2817941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2" name="Date Placeholder 1"/>
          <p:cNvSpPr>
            <a:spLocks noGrp="1"/>
          </p:cNvSpPr>
          <p:nvPr>
            <p:ph type="dt" sz="half" idx="10"/>
          </p:nvPr>
        </p:nvSpPr>
        <p:spPr/>
        <p:txBody>
          <a:bodyPr/>
          <a:lstStyle/>
          <a:p>
            <a:fld id="{2697247E-0B1D-40B0-8A73-E708D8358526}" type="datetimeFigureOut">
              <a:rPr lang="ru-RU" smtClean="0"/>
              <a:t>01.04.2021</a:t>
            </a:fld>
            <a:endParaRPr lang="ru-RU"/>
          </a:p>
        </p:txBody>
      </p:sp>
      <p:sp>
        <p:nvSpPr>
          <p:cNvPr id="11" name="Footer Placeholder 10"/>
          <p:cNvSpPr>
            <a:spLocks noGrp="1"/>
          </p:cNvSpPr>
          <p:nvPr>
            <p:ph type="ftr" sz="quarter" idx="11"/>
          </p:nvPr>
        </p:nvSpPr>
        <p:spPr/>
        <p:txBody>
          <a:bodyPr/>
          <a:lstStyle/>
          <a:p>
            <a:endParaRPr lang="ru-RU"/>
          </a:p>
        </p:txBody>
      </p:sp>
      <p:sp>
        <p:nvSpPr>
          <p:cNvPr id="12" name="Slide Number Placeholder 11"/>
          <p:cNvSpPr>
            <a:spLocks noGrp="1"/>
          </p:cNvSpPr>
          <p:nvPr>
            <p:ph type="sldNum" sz="quarter" idx="12"/>
          </p:nvPr>
        </p:nvSpPr>
        <p:spPr/>
        <p:txBody>
          <a:bodyPr/>
          <a:lstStyle/>
          <a:p>
            <a:fld id="{AA5DC5A9-DEE4-4E62-9D1B-5EDA81A21685}" type="slidenum">
              <a:rPr lang="ru-RU" smtClean="0"/>
              <a:t>‹#›</a:t>
            </a:fld>
            <a:endParaRPr lang="ru-RU"/>
          </a:p>
        </p:txBody>
      </p:sp>
    </p:spTree>
    <p:extLst>
      <p:ext uri="{BB962C8B-B14F-4D97-AF65-F5344CB8AC3E}">
        <p14:creationId xmlns:p14="http://schemas.microsoft.com/office/powerpoint/2010/main" val="1176783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2" name="Date Placeholder 1"/>
          <p:cNvSpPr>
            <a:spLocks noGrp="1"/>
          </p:cNvSpPr>
          <p:nvPr>
            <p:ph type="dt" sz="half" idx="10"/>
          </p:nvPr>
        </p:nvSpPr>
        <p:spPr/>
        <p:txBody>
          <a:bodyPr/>
          <a:lstStyle/>
          <a:p>
            <a:fld id="{2697247E-0B1D-40B0-8A73-E708D8358526}" type="datetimeFigureOut">
              <a:rPr lang="ru-RU" smtClean="0"/>
              <a:t>01.04.2021</a:t>
            </a:fld>
            <a:endParaRPr lang="ru-RU"/>
          </a:p>
        </p:txBody>
      </p:sp>
      <p:sp>
        <p:nvSpPr>
          <p:cNvPr id="7" name="Footer Placeholder 6"/>
          <p:cNvSpPr>
            <a:spLocks noGrp="1"/>
          </p:cNvSpPr>
          <p:nvPr>
            <p:ph type="ftr" sz="quarter" idx="11"/>
          </p:nvPr>
        </p:nvSpPr>
        <p:spPr/>
        <p:txBody>
          <a:bodyPr/>
          <a:lstStyle/>
          <a:p>
            <a:endParaRPr lang="ru-RU"/>
          </a:p>
        </p:txBody>
      </p:sp>
      <p:sp>
        <p:nvSpPr>
          <p:cNvPr id="8" name="Slide Number Placeholder 7"/>
          <p:cNvSpPr>
            <a:spLocks noGrp="1"/>
          </p:cNvSpPr>
          <p:nvPr>
            <p:ph type="sldNum" sz="quarter" idx="12"/>
          </p:nvPr>
        </p:nvSpPr>
        <p:spPr/>
        <p:txBody>
          <a:bodyPr/>
          <a:lstStyle/>
          <a:p>
            <a:fld id="{AA5DC5A9-DEE4-4E62-9D1B-5EDA81A21685}" type="slidenum">
              <a:rPr lang="ru-RU" smtClean="0"/>
              <a:t>‹#›</a:t>
            </a:fld>
            <a:endParaRPr lang="ru-RU"/>
          </a:p>
        </p:txBody>
      </p:sp>
    </p:spTree>
    <p:extLst>
      <p:ext uri="{BB962C8B-B14F-4D97-AF65-F5344CB8AC3E}">
        <p14:creationId xmlns:p14="http://schemas.microsoft.com/office/powerpoint/2010/main" val="395233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697247E-0B1D-40B0-8A73-E708D8358526}" type="datetimeFigureOut">
              <a:rPr lang="ru-RU" smtClean="0"/>
              <a:t>01.04.2021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A5DC5A9-DEE4-4E62-9D1B-5EDA81A21685}" type="slidenum">
              <a:rPr lang="ru-RU" smtClean="0"/>
              <a:t>‹#›</a:t>
            </a:fld>
            <a:endParaRPr lang="ru-RU"/>
          </a:p>
        </p:txBody>
      </p:sp>
    </p:spTree>
    <p:extLst>
      <p:ext uri="{BB962C8B-B14F-4D97-AF65-F5344CB8AC3E}">
        <p14:creationId xmlns:p14="http://schemas.microsoft.com/office/powerpoint/2010/main" val="2448031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smtClean="0"/>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2697247E-0B1D-40B0-8A73-E708D8358526}" type="datetimeFigureOut">
              <a:rPr lang="ru-RU" smtClean="0"/>
              <a:t>01.04.2021</a:t>
            </a:fld>
            <a:endParaRPr lang="ru-RU"/>
          </a:p>
        </p:txBody>
      </p:sp>
      <p:sp>
        <p:nvSpPr>
          <p:cNvPr id="9" name="Footer Placeholder 8"/>
          <p:cNvSpPr>
            <a:spLocks noGrp="1"/>
          </p:cNvSpPr>
          <p:nvPr>
            <p:ph type="ftr" sz="quarter" idx="11"/>
          </p:nvPr>
        </p:nvSpPr>
        <p:spPr/>
        <p:txBody>
          <a:bodyPr/>
          <a:lstStyle/>
          <a:p>
            <a:endParaRPr lang="ru-RU"/>
          </a:p>
        </p:txBody>
      </p:sp>
      <p:sp>
        <p:nvSpPr>
          <p:cNvPr id="10" name="Slide Number Placeholder 9"/>
          <p:cNvSpPr>
            <a:spLocks noGrp="1"/>
          </p:cNvSpPr>
          <p:nvPr>
            <p:ph type="sldNum" sz="quarter" idx="12"/>
          </p:nvPr>
        </p:nvSpPr>
        <p:spPr/>
        <p:txBody>
          <a:bodyPr/>
          <a:lstStyle/>
          <a:p>
            <a:fld id="{AA5DC5A9-DEE4-4E62-9D1B-5EDA81A21685}" type="slidenum">
              <a:rPr lang="ru-RU" smtClean="0"/>
              <a:t>‹#›</a:t>
            </a:fld>
            <a:endParaRPr lang="ru-RU"/>
          </a:p>
        </p:txBody>
      </p:sp>
    </p:spTree>
    <p:extLst>
      <p:ext uri="{BB962C8B-B14F-4D97-AF65-F5344CB8AC3E}">
        <p14:creationId xmlns:p14="http://schemas.microsoft.com/office/powerpoint/2010/main" val="1365240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2697247E-0B1D-40B0-8A73-E708D8358526}" type="datetimeFigureOut">
              <a:rPr lang="ru-RU" smtClean="0"/>
              <a:t>01.04.2021</a:t>
            </a:fld>
            <a:endParaRPr lang="ru-RU"/>
          </a:p>
        </p:txBody>
      </p:sp>
      <p:sp>
        <p:nvSpPr>
          <p:cNvPr id="9" name="Footer Placeholder 8"/>
          <p:cNvSpPr>
            <a:spLocks noGrp="1"/>
          </p:cNvSpPr>
          <p:nvPr>
            <p:ph type="ftr" sz="quarter" idx="11"/>
          </p:nvPr>
        </p:nvSpPr>
        <p:spPr>
          <a:xfrm>
            <a:off x="3499101" y="6356350"/>
            <a:ext cx="5911517" cy="365125"/>
          </a:xfrm>
        </p:spPr>
        <p:txBody>
          <a:bodyPr/>
          <a:lstStyle/>
          <a:p>
            <a:endParaRPr lang="ru-RU"/>
          </a:p>
        </p:txBody>
      </p:sp>
      <p:sp>
        <p:nvSpPr>
          <p:cNvPr id="10" name="Slide Number Placeholder 9"/>
          <p:cNvSpPr>
            <a:spLocks noGrp="1"/>
          </p:cNvSpPr>
          <p:nvPr>
            <p:ph type="sldNum" sz="quarter" idx="12"/>
          </p:nvPr>
        </p:nvSpPr>
        <p:spPr/>
        <p:txBody>
          <a:bodyPr/>
          <a:lstStyle/>
          <a:p>
            <a:fld id="{AA5DC5A9-DEE4-4E62-9D1B-5EDA81A21685}" type="slidenum">
              <a:rPr lang="ru-RU" smtClean="0"/>
              <a:t>‹#›</a:t>
            </a:fld>
            <a:endParaRPr lang="ru-RU"/>
          </a:p>
        </p:txBody>
      </p:sp>
    </p:spTree>
    <p:extLst>
      <p:ext uri="{BB962C8B-B14F-4D97-AF65-F5344CB8AC3E}">
        <p14:creationId xmlns:p14="http://schemas.microsoft.com/office/powerpoint/2010/main" val="2429023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2697247E-0B1D-40B0-8A73-E708D8358526}" type="datetimeFigureOut">
              <a:rPr lang="ru-RU" smtClean="0"/>
              <a:t>01.04.2021</a:t>
            </a:fld>
            <a:endParaRPr lang="ru-RU"/>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AA5DC5A9-DEE4-4E62-9D1B-5EDA81A21685}" type="slidenum">
              <a:rPr lang="ru-RU" smtClean="0"/>
              <a:t>‹#›</a:t>
            </a:fld>
            <a:endParaRPr lang="ru-RU"/>
          </a:p>
        </p:txBody>
      </p:sp>
    </p:spTree>
    <p:extLst>
      <p:ext uri="{BB962C8B-B14F-4D97-AF65-F5344CB8AC3E}">
        <p14:creationId xmlns:p14="http://schemas.microsoft.com/office/powerpoint/2010/main" val="30251130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4400" dirty="0"/>
              <a:t>Основные нормативные документы в сфере воспитания</a:t>
            </a:r>
            <a:endParaRPr lang="ru-RU" sz="4400" dirty="0"/>
          </a:p>
        </p:txBody>
      </p:sp>
      <p:sp>
        <p:nvSpPr>
          <p:cNvPr id="3" name="Подзаголовок 2"/>
          <p:cNvSpPr>
            <a:spLocks noGrp="1"/>
          </p:cNvSpPr>
          <p:nvPr>
            <p:ph type="subTitle" idx="1"/>
          </p:nvPr>
        </p:nvSpPr>
        <p:spPr/>
        <p:txBody>
          <a:bodyPr/>
          <a:lstStyle/>
          <a:p>
            <a:r>
              <a:rPr lang="ru-RU" dirty="0" smtClean="0"/>
              <a:t>Шонтукова И.В., заместитель директора ГБУ ДПО ЦНППМПР, </a:t>
            </a:r>
            <a:r>
              <a:rPr lang="ru-RU" dirty="0" err="1" smtClean="0"/>
              <a:t>к.п.н</a:t>
            </a:r>
            <a:r>
              <a:rPr lang="ru-RU" dirty="0" smtClean="0"/>
              <a:t>., доцент</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79802" y="756529"/>
            <a:ext cx="2912198" cy="1638111"/>
          </a:xfrm>
          <a:prstGeom prst="rect">
            <a:avLst/>
          </a:prstGeom>
        </p:spPr>
      </p:pic>
    </p:spTree>
    <p:extLst>
      <p:ext uri="{BB962C8B-B14F-4D97-AF65-F5344CB8AC3E}">
        <p14:creationId xmlns:p14="http://schemas.microsoft.com/office/powerpoint/2010/main" val="2120714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1900" spc="0" dirty="0"/>
              <a:t>Стратегия развития воспитания в Российской Федерации на период          до 2025 года </a:t>
            </a:r>
            <a:br>
              <a:rPr lang="ru-RU" sz="1900" spc="0" dirty="0"/>
            </a:br>
            <a:r>
              <a:rPr lang="ru-RU" sz="1900" spc="0" dirty="0"/>
              <a:t>(утв. Распоряжением Правительства Российской Федерации от 29.05.2015 г. № 996-р)</a:t>
            </a:r>
            <a:br>
              <a:rPr lang="ru-RU" sz="1900" spc="0" dirty="0"/>
            </a:br>
            <a:endParaRPr lang="ru-RU" dirty="0"/>
          </a:p>
        </p:txBody>
      </p:sp>
      <p:sp>
        <p:nvSpPr>
          <p:cNvPr id="3" name="Объект 2"/>
          <p:cNvSpPr>
            <a:spLocks noGrp="1"/>
          </p:cNvSpPr>
          <p:nvPr>
            <p:ph idx="1"/>
          </p:nvPr>
        </p:nvSpPr>
        <p:spPr/>
        <p:txBody>
          <a:bodyPr>
            <a:normAutofit fontScale="92500" lnSpcReduction="10000"/>
          </a:bodyPr>
          <a:lstStyle/>
          <a:p>
            <a:r>
              <a:rPr lang="ru-RU" dirty="0"/>
              <a:t>В соответствии со Стратегией развития воспитания в Российской Федерации на период до 2025 года развитие воспитания в системе образования предполагает:</a:t>
            </a:r>
          </a:p>
          <a:p>
            <a:r>
              <a:rPr lang="ru-RU" dirty="0" smtClean="0"/>
              <a:t>- </a:t>
            </a:r>
            <a:r>
              <a:rPr lang="ru-RU" dirty="0"/>
              <a:t>обновление содержания воспитания, внедрение форм и методов, основанных на лучшем педагогическом опыте в сфере воспитания и способствующих совершенствованию и эффективной реализации воспитательного компонента федеральных государственных образовательных стандартов</a:t>
            </a:r>
          </a:p>
          <a:p>
            <a:r>
              <a:rPr lang="ru-RU" dirty="0" smtClean="0"/>
              <a:t>- </a:t>
            </a:r>
            <a:r>
              <a:rPr lang="ru-RU" dirty="0"/>
              <a:t>полноценное использование в образовательных программах воспитательного потенциала учебных дисциплин, в том числе гуманитарного, естественно-научного, социально-экономического профилей</a:t>
            </a:r>
          </a:p>
          <a:p>
            <a:r>
              <a:rPr lang="ru-RU" dirty="0" smtClean="0"/>
              <a:t>- </a:t>
            </a:r>
            <a:r>
              <a:rPr lang="ru-RU" dirty="0"/>
              <a:t>содействие разработке и реализации программ воспитания обучающихся в организациях, осуществляющих образовательную деятельность, которые направлены на повышение уважения детей друг к другу, к семье и родителям, учителю, старшим поколениям, а также на подготовку личности к семейной и общественной жизни, трудовой </a:t>
            </a:r>
            <a:r>
              <a:rPr lang="ru-RU" dirty="0" smtClean="0"/>
              <a:t>деятельности</a:t>
            </a:r>
            <a:endParaRPr lang="ru-RU" dirty="0"/>
          </a:p>
        </p:txBody>
      </p:sp>
    </p:spTree>
    <p:extLst>
      <p:ext uri="{BB962C8B-B14F-4D97-AF65-F5344CB8AC3E}">
        <p14:creationId xmlns:p14="http://schemas.microsoft.com/office/powerpoint/2010/main" val="346665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1900" spc="0" dirty="0"/>
              <a:t>Стратегия развития воспитания в Российской Федерации на период          до 2025 года </a:t>
            </a:r>
            <a:br>
              <a:rPr lang="ru-RU" sz="1900" spc="0" dirty="0"/>
            </a:br>
            <a:r>
              <a:rPr lang="ru-RU" sz="1900" spc="0" dirty="0"/>
              <a:t>(утв. Распоряжением Правительства Российской Федерации от 29.05.2015 г. № 996-р)</a:t>
            </a:r>
            <a:br>
              <a:rPr lang="ru-RU" sz="1900" spc="0" dirty="0"/>
            </a:br>
            <a:endParaRPr lang="ru-RU" dirty="0"/>
          </a:p>
        </p:txBody>
      </p:sp>
      <p:sp>
        <p:nvSpPr>
          <p:cNvPr id="3" name="Объект 2"/>
          <p:cNvSpPr>
            <a:spLocks noGrp="1"/>
          </p:cNvSpPr>
          <p:nvPr>
            <p:ph idx="1"/>
          </p:nvPr>
        </p:nvSpPr>
        <p:spPr/>
        <p:txBody>
          <a:bodyPr>
            <a:normAutofit fontScale="92500" lnSpcReduction="20000"/>
          </a:bodyPr>
          <a:lstStyle/>
          <a:p>
            <a:r>
              <a:rPr lang="ru-RU" dirty="0" smtClean="0"/>
              <a:t>В </a:t>
            </a:r>
            <a:r>
              <a:rPr lang="ru-RU" dirty="0"/>
              <a:t>соответствии со Стратегией развития воспитания в Российской Федерации на период до 2025 </a:t>
            </a:r>
            <a:r>
              <a:rPr lang="ru-RU" dirty="0" smtClean="0"/>
              <a:t>к </a:t>
            </a:r>
            <a:r>
              <a:rPr lang="ru-RU" dirty="0"/>
              <a:t>приоритетам государственной политики в области </a:t>
            </a:r>
            <a:r>
              <a:rPr lang="ru-RU" dirty="0" smtClean="0"/>
              <a:t>воспитания относится:</a:t>
            </a:r>
            <a:endParaRPr lang="ru-RU" dirty="0"/>
          </a:p>
          <a:p>
            <a:r>
              <a:rPr lang="ru-RU" dirty="0" smtClean="0"/>
              <a:t>- </a:t>
            </a:r>
            <a:r>
              <a:rPr lang="ru-RU" dirty="0"/>
              <a:t>создание условий для воспитания здоровой, счастливой, свободной, ориентированной на труд личности</a:t>
            </a:r>
          </a:p>
          <a:p>
            <a:r>
              <a:rPr lang="ru-RU" dirty="0" smtClean="0"/>
              <a:t>- </a:t>
            </a:r>
            <a:r>
              <a:rPr lang="ru-RU" dirty="0"/>
              <a:t>формирование у детей высокого уровня духовно-нравственного развития, чувства причастности к историко-культурной общности российского народа и судьбе России</a:t>
            </a:r>
          </a:p>
          <a:p>
            <a:r>
              <a:rPr lang="ru-RU" dirty="0" smtClean="0"/>
              <a:t>- </a:t>
            </a:r>
            <a:r>
              <a:rPr lang="ru-RU" dirty="0"/>
              <a:t>поддержка единства и целостности, преемственности и непрерывности воспитания</a:t>
            </a:r>
          </a:p>
          <a:p>
            <a:r>
              <a:rPr lang="ru-RU" dirty="0" smtClean="0"/>
              <a:t>- </a:t>
            </a:r>
            <a:r>
              <a:rPr lang="ru-RU" dirty="0"/>
              <a:t>поддержка общественных институтов, которые являются носителями духовных ценностей</a:t>
            </a:r>
          </a:p>
          <a:p>
            <a:r>
              <a:rPr lang="ru-RU" dirty="0" smtClean="0"/>
              <a:t>- </a:t>
            </a:r>
            <a:r>
              <a:rPr lang="ru-RU" dirty="0"/>
              <a:t>формирование уважения к русскому языку как государственному языку Российской Федерации, являющемуся основой гражданской идентичности россиян и главным фактором национального самоопределения;</a:t>
            </a:r>
          </a:p>
          <a:p>
            <a:r>
              <a:rPr lang="ru-RU" dirty="0" smtClean="0"/>
              <a:t>- обеспечение </a:t>
            </a:r>
            <a:r>
              <a:rPr lang="ru-RU" dirty="0"/>
              <a:t>защиты прав и соблюдение законных интересов каждого ребенка, в том числе гарантий доступности ресурсов системы образования, физической культуры и спорта, культуры и </a:t>
            </a:r>
            <a:r>
              <a:rPr lang="ru-RU" dirty="0" smtClean="0"/>
              <a:t>воспитания</a:t>
            </a:r>
            <a:endParaRPr lang="ru-RU" dirty="0"/>
          </a:p>
        </p:txBody>
      </p:sp>
    </p:spTree>
    <p:extLst>
      <p:ext uri="{BB962C8B-B14F-4D97-AF65-F5344CB8AC3E}">
        <p14:creationId xmlns:p14="http://schemas.microsoft.com/office/powerpoint/2010/main" val="490710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СПАСИБО ЗА ВНИМАНИЕ!</a:t>
            </a:r>
            <a:endParaRPr lang="ru-RU" dirty="0"/>
          </a:p>
        </p:txBody>
      </p:sp>
      <p:sp>
        <p:nvSpPr>
          <p:cNvPr id="3" name="Объект 2"/>
          <p:cNvSpPr>
            <a:spLocks noGrp="1"/>
          </p:cNvSpPr>
          <p:nvPr>
            <p:ph idx="1"/>
          </p:nvPr>
        </p:nvSpPr>
        <p:spPr/>
        <p:txBody>
          <a:bodyPr/>
          <a:lstStyle/>
          <a:p>
            <a:r>
              <a:rPr lang="ru-RU" dirty="0" smtClean="0"/>
              <a:t>Контакты: 89604306203</a:t>
            </a:r>
          </a:p>
          <a:p>
            <a:r>
              <a:rPr lang="en-US" dirty="0" smtClean="0"/>
              <a:t>shonirina@yandex.ru</a:t>
            </a:r>
            <a:endParaRPr lang="ru-RU" dirty="0"/>
          </a:p>
        </p:txBody>
      </p:sp>
    </p:spTree>
    <p:extLst>
      <p:ext uri="{BB962C8B-B14F-4D97-AF65-F5344CB8AC3E}">
        <p14:creationId xmlns:p14="http://schemas.microsoft.com/office/powerpoint/2010/main" val="35479353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05730"/>
            <a:ext cx="3431263" cy="4601183"/>
          </a:xfrm>
        </p:spPr>
        <p:txBody>
          <a:bodyPr>
            <a:normAutofit/>
          </a:bodyPr>
          <a:lstStyle/>
          <a:p>
            <a:r>
              <a:rPr lang="ru-RU" sz="3200" dirty="0" smtClean="0"/>
              <a:t>Отражение государственной политики в сфере воспитания в документах</a:t>
            </a:r>
            <a:endParaRPr lang="ru-RU" sz="3200" dirty="0"/>
          </a:p>
        </p:txBody>
      </p:sp>
      <p:sp>
        <p:nvSpPr>
          <p:cNvPr id="3" name="Объект 2"/>
          <p:cNvSpPr>
            <a:spLocks noGrp="1"/>
          </p:cNvSpPr>
          <p:nvPr>
            <p:ph idx="1"/>
          </p:nvPr>
        </p:nvSpPr>
        <p:spPr/>
        <p:txBody>
          <a:bodyPr>
            <a:normAutofit fontScale="92500" lnSpcReduction="10000"/>
          </a:bodyPr>
          <a:lstStyle/>
          <a:p>
            <a:r>
              <a:rPr lang="ru-RU" dirty="0"/>
              <a:t>Указ Президента Российской Федерации № 204 от 07.05.2018                       «О национальных целях и стратегических задачах развития Российской Федерации на период до 2024 года»</a:t>
            </a:r>
          </a:p>
          <a:p>
            <a:r>
              <a:rPr lang="ru-RU" dirty="0"/>
              <a:t>Национальный проект «Образование» (утв. президиумом Совета              при Президенте Российской Федерации по стратегическому развитию           и национальным проектам от 24 декабря 2018 г. № 16)</a:t>
            </a:r>
          </a:p>
          <a:p>
            <a:r>
              <a:rPr lang="ru-RU" dirty="0"/>
              <a:t>Федеральный проект «Успех каждого ребенка»</a:t>
            </a:r>
          </a:p>
          <a:p>
            <a:r>
              <a:rPr lang="ru-RU" dirty="0"/>
              <a:t>Федеральный проект «Социальная активность</a:t>
            </a:r>
            <a:r>
              <a:rPr lang="ru-RU" dirty="0" smtClean="0"/>
              <a:t>»</a:t>
            </a:r>
          </a:p>
          <a:p>
            <a:r>
              <a:rPr lang="ru-RU" dirty="0"/>
              <a:t>Концепция общенациональной системы выявления и развития молодых талантов </a:t>
            </a:r>
          </a:p>
          <a:p>
            <a:r>
              <a:rPr lang="ru-RU" dirty="0"/>
              <a:t>(утв. Президентом Российской Федерации 03.04.2012 г. № Пр-827)</a:t>
            </a:r>
          </a:p>
          <a:p>
            <a:r>
              <a:rPr lang="ru-RU" dirty="0"/>
              <a:t>Стратегия развития воспитания в Российской Федерации на период          до 2025 года </a:t>
            </a:r>
          </a:p>
          <a:p>
            <a:r>
              <a:rPr lang="ru-RU" dirty="0"/>
              <a:t>(утв. Распоряжением Правительства Российской Федерации от 29.05.2015 г. № 996-р</a:t>
            </a:r>
            <a:r>
              <a:rPr lang="ru-RU" dirty="0" smtClean="0"/>
              <a:t>)</a:t>
            </a:r>
            <a:endParaRPr lang="ru-RU" dirty="0"/>
          </a:p>
        </p:txBody>
      </p:sp>
    </p:spTree>
    <p:extLst>
      <p:ext uri="{BB962C8B-B14F-4D97-AF65-F5344CB8AC3E}">
        <p14:creationId xmlns:p14="http://schemas.microsoft.com/office/powerpoint/2010/main" val="874724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182880" lvl="0" indent="-182880">
              <a:spcBef>
                <a:spcPts val="1200"/>
              </a:spcBef>
              <a:buClr>
                <a:srgbClr val="40BAD2"/>
              </a:buClr>
              <a:buFont typeface="Wingdings 2" pitchFamily="18" charset="2"/>
              <a:buChar char=""/>
            </a:pPr>
            <a:r>
              <a:rPr lang="ru-RU" sz="1900" spc="0" dirty="0">
                <a:solidFill>
                  <a:schemeClr val="bg1"/>
                </a:solidFill>
              </a:rPr>
              <a:t>Указ Президента Российской Федерации № 204 от 07.05.2018                       «О национальных целях и стратегических задачах развития Российской Федерации на период до 2024 года»</a:t>
            </a:r>
            <a:endParaRPr lang="ru-RU" sz="1900" spc="0" dirty="0">
              <a:solidFill>
                <a:schemeClr val="bg1"/>
              </a:solidFill>
            </a:endParaRPr>
          </a:p>
        </p:txBody>
      </p:sp>
      <p:sp>
        <p:nvSpPr>
          <p:cNvPr id="3" name="Объект 2"/>
          <p:cNvSpPr>
            <a:spLocks noGrp="1"/>
          </p:cNvSpPr>
          <p:nvPr>
            <p:ph idx="1"/>
          </p:nvPr>
        </p:nvSpPr>
        <p:spPr/>
        <p:txBody>
          <a:bodyPr/>
          <a:lstStyle/>
          <a:p>
            <a:pPr marL="0" indent="0">
              <a:buNone/>
            </a:pPr>
            <a:r>
              <a:rPr lang="ru-RU" dirty="0"/>
              <a:t>Цели: </a:t>
            </a:r>
          </a:p>
          <a:p>
            <a:pPr marL="0" indent="0">
              <a:buNone/>
            </a:pPr>
            <a:r>
              <a:rPr lang="ru-RU" dirty="0"/>
              <a:t>обеспечение глобальной конкурентоспособности российского образования, вхождение Российской Федерации в число 10 ведущих стран мира по качеству общего образования;</a:t>
            </a:r>
          </a:p>
          <a:p>
            <a:pPr marL="0" indent="0">
              <a:buNone/>
            </a:pPr>
            <a:r>
              <a:rPr lang="ru-RU" dirty="0"/>
              <a:t>воспитание гармонично развитой и социально ответственной личности на основе духовно-нравственных ценностей народов Российской Федерации, исторических и национально-культурных традиций</a:t>
            </a:r>
          </a:p>
          <a:p>
            <a:pPr marL="0" indent="0">
              <a:buNone/>
            </a:pPr>
            <a:endParaRPr lang="ru-RU" dirty="0"/>
          </a:p>
        </p:txBody>
      </p:sp>
    </p:spTree>
    <p:extLst>
      <p:ext uri="{BB962C8B-B14F-4D97-AF65-F5344CB8AC3E}">
        <p14:creationId xmlns:p14="http://schemas.microsoft.com/office/powerpoint/2010/main" val="2033010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1900" spc="0" dirty="0"/>
              <a:t>Указ Президента Российской Федерации № 204 от 07.05.2018                       «О национальных целях и стратегических задачах развития Российской Федерации на период до 2024 года»</a:t>
            </a:r>
            <a:endParaRPr lang="ru-RU" dirty="0"/>
          </a:p>
        </p:txBody>
      </p:sp>
      <p:sp>
        <p:nvSpPr>
          <p:cNvPr id="3" name="Объект 2"/>
          <p:cNvSpPr>
            <a:spLocks noGrp="1"/>
          </p:cNvSpPr>
          <p:nvPr>
            <p:ph idx="1"/>
          </p:nvPr>
        </p:nvSpPr>
        <p:spPr/>
        <p:txBody>
          <a:bodyPr/>
          <a:lstStyle/>
          <a:p>
            <a:r>
              <a:rPr lang="ru-RU" dirty="0" smtClean="0"/>
              <a:t>Задачи:</a:t>
            </a:r>
          </a:p>
          <a:p>
            <a:r>
              <a:rPr lang="ru-RU" dirty="0" smtClean="0"/>
              <a:t>вхождение Российской Федерации в число десяти ведущих стран мира по качеству общего образования;</a:t>
            </a:r>
          </a:p>
          <a:p>
            <a:r>
              <a:rPr lang="ru-RU" dirty="0" smtClean="0"/>
              <a:t>формирование </a:t>
            </a:r>
            <a:r>
              <a:rPr lang="ru-RU" dirty="0"/>
              <a:t>эффективной системы выявления, поддержки и развития способностей и талантов у детей и молодежи, основанной на принципах справедливости, всеобщности и направленной на самоопределение и профессиональную ориентацию всех обучающихся;</a:t>
            </a:r>
          </a:p>
          <a:p>
            <a:r>
              <a:rPr lang="ru-RU" dirty="0"/>
              <a:t>создание условий для воспитания гармонично развитой и социально ответственной личности на основе духовно-нравственных ценностей народов Российской Федерации, исторических и национально-культурных традиций;</a:t>
            </a:r>
          </a:p>
          <a:p>
            <a:r>
              <a:rPr lang="ru-RU" dirty="0"/>
              <a:t>увеличение числа посещений культурных мероприятий в три раза по сравнению с показателем 2019 года </a:t>
            </a:r>
          </a:p>
        </p:txBody>
      </p:sp>
    </p:spTree>
    <p:extLst>
      <p:ext uri="{BB962C8B-B14F-4D97-AF65-F5344CB8AC3E}">
        <p14:creationId xmlns:p14="http://schemas.microsoft.com/office/powerpoint/2010/main" val="1046342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1900" spc="0" dirty="0"/>
              <a:t>Национальный проект «Образование» (утв. президиумом Совета              при Президенте Российской Федерации по стратегическому развитию           и национальным проектам от 24 декабря 2018 г. № 16)</a:t>
            </a:r>
            <a:br>
              <a:rPr lang="ru-RU" sz="1900" spc="0" dirty="0"/>
            </a:br>
            <a:r>
              <a:rPr lang="ru-RU" sz="1900" spc="0" dirty="0"/>
              <a:t>Федеральный проект «Успех каждого ребенка»</a:t>
            </a:r>
            <a:endParaRPr lang="ru-RU" dirty="0"/>
          </a:p>
        </p:txBody>
      </p:sp>
      <p:sp>
        <p:nvSpPr>
          <p:cNvPr id="3" name="Объект 2"/>
          <p:cNvSpPr>
            <a:spLocks noGrp="1"/>
          </p:cNvSpPr>
          <p:nvPr>
            <p:ph idx="1"/>
          </p:nvPr>
        </p:nvSpPr>
        <p:spPr/>
        <p:txBody>
          <a:bodyPr/>
          <a:lstStyle/>
          <a:p>
            <a:r>
              <a:rPr lang="ru-RU" dirty="0" smtClean="0"/>
              <a:t>Целью федерального проекта «Успех каждого ребенка</a:t>
            </a:r>
            <a:r>
              <a:rPr lang="ru-RU" dirty="0"/>
              <a:t>» </a:t>
            </a:r>
            <a:r>
              <a:rPr lang="ru-RU" dirty="0" smtClean="0"/>
              <a:t>национального проекта «Образование» является </a:t>
            </a:r>
          </a:p>
          <a:p>
            <a:r>
              <a:rPr lang="ru-RU" dirty="0" smtClean="0"/>
              <a:t>Обеспечение </a:t>
            </a:r>
            <a:r>
              <a:rPr lang="ru-RU" dirty="0"/>
              <a:t>к 2024 году для детей в возрасте от 5 до 18 лет доступных для каждого и качественных условий для воспитания гармонично развитой и социально ответственной личности путем увеличения охвата дополнительным образованием до 80 % от общего числа детей, обновления содержания и методов дополнительного образования детей, развития кадрового потенциала и модернизации инфраструктуры системы дополнительного образования детей</a:t>
            </a:r>
          </a:p>
        </p:txBody>
      </p:sp>
    </p:spTree>
    <p:extLst>
      <p:ext uri="{BB962C8B-B14F-4D97-AF65-F5344CB8AC3E}">
        <p14:creationId xmlns:p14="http://schemas.microsoft.com/office/powerpoint/2010/main" val="4008182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182880" lvl="0" indent="-182880">
              <a:spcBef>
                <a:spcPts val="1200"/>
              </a:spcBef>
            </a:pPr>
            <a:r>
              <a:rPr lang="ru-RU" sz="1900" spc="0" dirty="0">
                <a:solidFill>
                  <a:schemeClr val="bg1"/>
                </a:solidFill>
              </a:rPr>
              <a:t>Национальный проект «Образование» (утв. президиумом Совета              при Президенте Российской Федерации по стратегическому развитию           и национальным проектам от 24 декабря 2018 г. № 16)</a:t>
            </a:r>
            <a:br>
              <a:rPr lang="ru-RU" sz="1900" spc="0" dirty="0">
                <a:solidFill>
                  <a:schemeClr val="bg1"/>
                </a:solidFill>
              </a:rPr>
            </a:br>
            <a:r>
              <a:rPr lang="ru-RU" sz="1900" spc="0" dirty="0">
                <a:solidFill>
                  <a:schemeClr val="bg1"/>
                </a:solidFill>
              </a:rPr>
              <a:t>Федеральный проект «Успех каждого ребенка»</a:t>
            </a:r>
            <a:br>
              <a:rPr lang="ru-RU" sz="1900" spc="0" dirty="0">
                <a:solidFill>
                  <a:schemeClr val="bg1"/>
                </a:solidFill>
              </a:rPr>
            </a:br>
            <a:endParaRPr lang="ru-RU" dirty="0">
              <a:solidFill>
                <a:schemeClr val="bg1"/>
              </a:solidFill>
            </a:endParaRPr>
          </a:p>
        </p:txBody>
      </p:sp>
      <p:sp>
        <p:nvSpPr>
          <p:cNvPr id="3" name="Объект 2"/>
          <p:cNvSpPr>
            <a:spLocks noGrp="1"/>
          </p:cNvSpPr>
          <p:nvPr>
            <p:ph idx="1"/>
          </p:nvPr>
        </p:nvSpPr>
        <p:spPr/>
        <p:txBody>
          <a:bodyPr>
            <a:normAutofit fontScale="92500" lnSpcReduction="20000"/>
          </a:bodyPr>
          <a:lstStyle/>
          <a:p>
            <a:r>
              <a:rPr lang="ru-RU" dirty="0"/>
              <a:t>Реализация проекта способствует достижению стратегически значимых задач:</a:t>
            </a:r>
          </a:p>
          <a:p>
            <a:r>
              <a:rPr lang="ru-RU" dirty="0"/>
              <a:t>Не менее 70% обучающихся общеобразовательных организаций вовлечены в различные формы сопровождения и наставничества, в том числе в 2019 году – не менее 3%, в 2020 – не менее 10%,   в 2023 – не менее 50%. В наставники обучающихся будут привлечены преподаватели вузов, работники научных организаций, представители предприятий реального сектора экономики, деятели культуры, искусства, спортсмены, что будет способствовать развитию талантов школьников, их личностному и профессиональному самоопределению.</a:t>
            </a:r>
          </a:p>
          <a:p>
            <a:r>
              <a:rPr lang="ru-RU" dirty="0"/>
              <a:t>Развитие одаренных и проявивших выдающиеся способности детей продолжится в центрах выявления, поддержки и развития способностей и талантов у детей и молодежи, созданных с учетом опыта Образовательного фонда «Талант и успех» (по принципу Образовательного центра «Сириус» – круглогодичного образовательного центра, реализующего краткосрочные интенсивные образовательные программы для детей, проявивших выдающиеся способности, с целью их развития по трем направлениям: наука, спорт, искусство, а также шахматы). Подобные центры к 2024 году будут созданы во всех субъектах Российской Федерации</a:t>
            </a:r>
            <a:r>
              <a:rPr lang="ru-RU" dirty="0" smtClean="0"/>
              <a:t>.</a:t>
            </a:r>
            <a:endParaRPr lang="ru-RU" dirty="0"/>
          </a:p>
        </p:txBody>
      </p:sp>
    </p:spTree>
    <p:extLst>
      <p:ext uri="{BB962C8B-B14F-4D97-AF65-F5344CB8AC3E}">
        <p14:creationId xmlns:p14="http://schemas.microsoft.com/office/powerpoint/2010/main" val="162985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182880" lvl="0" indent="-182880">
              <a:spcBef>
                <a:spcPts val="1200"/>
              </a:spcBef>
            </a:pPr>
            <a:r>
              <a:rPr lang="ru-RU" sz="1900" spc="0" dirty="0">
                <a:solidFill>
                  <a:schemeClr val="bg1"/>
                </a:solidFill>
              </a:rPr>
              <a:t>Концепция общенациональной системы выявления и развития молодых талантов </a:t>
            </a:r>
            <a:br>
              <a:rPr lang="ru-RU" sz="1900" spc="0" dirty="0">
                <a:solidFill>
                  <a:schemeClr val="bg1"/>
                </a:solidFill>
              </a:rPr>
            </a:br>
            <a:r>
              <a:rPr lang="ru-RU" sz="1900" spc="0" dirty="0">
                <a:solidFill>
                  <a:schemeClr val="bg1"/>
                </a:solidFill>
              </a:rPr>
              <a:t>(утв. Президентом Российской Федерации 03.04.2012 г. № Пр-827)</a:t>
            </a:r>
            <a:br>
              <a:rPr lang="ru-RU" sz="1900" spc="0" dirty="0">
                <a:solidFill>
                  <a:schemeClr val="bg1"/>
                </a:solidFill>
              </a:rPr>
            </a:br>
            <a:endParaRPr lang="ru-RU" dirty="0">
              <a:solidFill>
                <a:schemeClr val="bg1"/>
              </a:solidFill>
            </a:endParaRPr>
          </a:p>
        </p:txBody>
      </p:sp>
      <p:sp>
        <p:nvSpPr>
          <p:cNvPr id="3" name="Объект 2"/>
          <p:cNvSpPr>
            <a:spLocks noGrp="1"/>
          </p:cNvSpPr>
          <p:nvPr>
            <p:ph idx="1"/>
          </p:nvPr>
        </p:nvSpPr>
        <p:spPr/>
        <p:txBody>
          <a:bodyPr>
            <a:normAutofit fontScale="85000" lnSpcReduction="10000"/>
          </a:bodyPr>
          <a:lstStyle/>
          <a:p>
            <a:r>
              <a:rPr lang="ru-RU" dirty="0"/>
              <a:t>Концепция определяет базовые принципы построения и основные задачи общенациональной системы выявления и развития молодых талантов, а также основные направления ее функционирования.</a:t>
            </a:r>
          </a:p>
          <a:p>
            <a:r>
              <a:rPr lang="ru-RU" dirty="0"/>
              <a:t>Общие положения. Каждый человек талантлив. Добьется ли человек успеха, во многом зависит от того, будет ли выявлен его талант, получит ли он шанс использовать свою одаренность. Реализованная возможность каждого человека проявить и применить свой талант, преуспеть в своей профессии влияет на качество жизни, обеспечивает экономический рост и прочность демократических институтов.</a:t>
            </a:r>
          </a:p>
          <a:p>
            <a:r>
              <a:rPr lang="ru-RU" dirty="0"/>
              <a:t>Основное внимание должно быть уделено повышению профессионального мастерства учителей и наставников, обеспечению высококачественного содержания образовательных программ, внедрению современных средств обучения. Для организации работы по этим направлениям необходимо интегрировать существующие механизмы поиска и поддержки одаренных детей и молодежи в общенациональную систему выявления и развития молодых талантов</a:t>
            </a:r>
            <a:r>
              <a:rPr lang="ru-RU" dirty="0" smtClean="0"/>
              <a:t>.</a:t>
            </a:r>
            <a:endParaRPr lang="ru-RU" dirty="0"/>
          </a:p>
          <a:p>
            <a:r>
              <a:rPr lang="ru-RU" dirty="0"/>
              <a:t>Базовые принципы построения и основные задачи общенациональной системы выявления и развития молодых талантов (создание условий, поддержка лучших учителей и образовательных учреждений, распространение лучшей практики их работы и передовых методов обучения</a:t>
            </a:r>
            <a:r>
              <a:rPr lang="ru-RU" dirty="0" smtClean="0"/>
              <a:t>).</a:t>
            </a:r>
            <a:endParaRPr lang="ru-RU" dirty="0"/>
          </a:p>
        </p:txBody>
      </p:sp>
    </p:spTree>
    <p:extLst>
      <p:ext uri="{BB962C8B-B14F-4D97-AF65-F5344CB8AC3E}">
        <p14:creationId xmlns:p14="http://schemas.microsoft.com/office/powerpoint/2010/main" val="2535639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1900" spc="0" dirty="0"/>
              <a:t>Концепция общенациональной системы выявления и развития молодых талантов </a:t>
            </a:r>
            <a:br>
              <a:rPr lang="ru-RU" sz="1900" spc="0" dirty="0"/>
            </a:br>
            <a:r>
              <a:rPr lang="ru-RU" sz="1900" spc="0" dirty="0"/>
              <a:t>(утв. Президентом Российской Федерации 03.04.2012 г. № Пр-827)</a:t>
            </a:r>
            <a:br>
              <a:rPr lang="ru-RU" sz="1900" spc="0" dirty="0"/>
            </a:br>
            <a:endParaRPr lang="ru-RU" dirty="0"/>
          </a:p>
        </p:txBody>
      </p:sp>
      <p:sp>
        <p:nvSpPr>
          <p:cNvPr id="3" name="Объект 2"/>
          <p:cNvSpPr>
            <a:spLocks noGrp="1"/>
          </p:cNvSpPr>
          <p:nvPr>
            <p:ph idx="1"/>
          </p:nvPr>
        </p:nvSpPr>
        <p:spPr/>
        <p:txBody>
          <a:bodyPr>
            <a:normAutofit fontScale="85000" lnSpcReduction="10000"/>
          </a:bodyPr>
          <a:lstStyle/>
          <a:p>
            <a:r>
              <a:rPr lang="ru-RU" dirty="0"/>
              <a:t>III. Основные направления функционирования общенациональной системы выявления и развития молодых талантов:</a:t>
            </a:r>
          </a:p>
          <a:p>
            <a:r>
              <a:rPr lang="ru-RU" dirty="0"/>
              <a:t>развитие и совершенствование нормативно-правовой базы;</a:t>
            </a:r>
          </a:p>
          <a:p>
            <a:r>
              <a:rPr lang="ru-RU" dirty="0"/>
              <a:t>развитие и совершенствование научной и методической базы научных и образовательных учреждений (внедрение современных технологий обучения (в том числе дистанционных), разработка </a:t>
            </a:r>
            <a:r>
              <a:rPr lang="ru-RU" dirty="0" err="1"/>
              <a:t>разноуровневых</a:t>
            </a:r>
            <a:r>
              <a:rPr lang="ru-RU" dirty="0"/>
              <a:t> образовательных программ и др.);</a:t>
            </a:r>
          </a:p>
          <a:p>
            <a:r>
              <a:rPr lang="ru-RU" dirty="0"/>
              <a:t>развитие системы подготовки педагогических и управленческих кадров (формирование ответственности профессиональных сообществ за результаты педагогической деятельности, стимулирование педагогических работников и руководителей образовательных учреждений, обеспечение условий для повышения квалификации педагогических работников и др.);</a:t>
            </a:r>
          </a:p>
          <a:p>
            <a:r>
              <a:rPr lang="ru-RU" dirty="0"/>
              <a:t>реализация системы мероприятий, направленных на решение поставленных задач на федеральном, региональном и местном уровнях;</a:t>
            </a:r>
          </a:p>
          <a:p>
            <a:r>
              <a:rPr lang="ru-RU" dirty="0"/>
              <a:t>развитие и совершенствование системы интеллектуальных, творческих и спортивных состязаний;</a:t>
            </a:r>
          </a:p>
          <a:p>
            <a:r>
              <a:rPr lang="ru-RU" dirty="0"/>
              <a:t>формирование условий для профессиональной самореализации молодежи</a:t>
            </a:r>
            <a:r>
              <a:rPr lang="ru-RU" dirty="0" smtClean="0"/>
              <a:t>.</a:t>
            </a:r>
            <a:endParaRPr lang="ru-RU" dirty="0"/>
          </a:p>
        </p:txBody>
      </p:sp>
    </p:spTree>
    <p:extLst>
      <p:ext uri="{BB962C8B-B14F-4D97-AF65-F5344CB8AC3E}">
        <p14:creationId xmlns:p14="http://schemas.microsoft.com/office/powerpoint/2010/main" val="1006367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182880" lvl="0" indent="-182880">
              <a:spcBef>
                <a:spcPts val="1200"/>
              </a:spcBef>
            </a:pPr>
            <a:r>
              <a:rPr lang="ru-RU" sz="1900" spc="0" dirty="0">
                <a:solidFill>
                  <a:schemeClr val="bg1"/>
                </a:solidFill>
              </a:rPr>
              <a:t>Стратегия развития воспитания в Российской Федерации на период          до 2025 года </a:t>
            </a:r>
            <a:br>
              <a:rPr lang="ru-RU" sz="1900" spc="0" dirty="0">
                <a:solidFill>
                  <a:schemeClr val="bg1"/>
                </a:solidFill>
              </a:rPr>
            </a:br>
            <a:r>
              <a:rPr lang="ru-RU" sz="1900" spc="0" dirty="0">
                <a:solidFill>
                  <a:schemeClr val="bg1"/>
                </a:solidFill>
              </a:rPr>
              <a:t>(утв. Распоряжением Правительства Российской Федерации от 29.05.2015 г. № 996-р)</a:t>
            </a:r>
            <a:br>
              <a:rPr lang="ru-RU" sz="1900" spc="0" dirty="0">
                <a:solidFill>
                  <a:schemeClr val="bg1"/>
                </a:solidFill>
              </a:rPr>
            </a:br>
            <a:endParaRPr lang="ru-RU" dirty="0">
              <a:solidFill>
                <a:schemeClr val="bg1"/>
              </a:solidFill>
            </a:endParaRPr>
          </a:p>
        </p:txBody>
      </p:sp>
      <p:sp>
        <p:nvSpPr>
          <p:cNvPr id="3" name="Объект 2"/>
          <p:cNvSpPr>
            <a:spLocks noGrp="1"/>
          </p:cNvSpPr>
          <p:nvPr>
            <p:ph idx="1"/>
          </p:nvPr>
        </p:nvSpPr>
        <p:spPr/>
        <p:txBody>
          <a:bodyPr/>
          <a:lstStyle/>
          <a:p>
            <a:r>
              <a:rPr lang="ru-RU" dirty="0"/>
              <a:t>Стратегия развития воспитания в Российской Федерации на период до 2025 года разработана во </a:t>
            </a:r>
            <a:r>
              <a:rPr lang="ru-RU" dirty="0" smtClean="0"/>
              <a:t>исполнение Национальной </a:t>
            </a:r>
            <a:r>
              <a:rPr lang="ru-RU" dirty="0"/>
              <a:t>стратегии действий в интересах детей на 2012 - 2017 </a:t>
            </a:r>
            <a:r>
              <a:rPr lang="ru-RU" dirty="0" smtClean="0"/>
              <a:t>годы</a:t>
            </a:r>
          </a:p>
          <a:p>
            <a:r>
              <a:rPr lang="ru-RU" dirty="0" smtClean="0"/>
              <a:t>III</a:t>
            </a:r>
            <a:r>
              <a:rPr lang="ru-RU" dirty="0"/>
              <a:t>. Основные направления развития воспитания. Развитие воспитания               в системе образования предполагает (в числе прочих задач) совершенствование условий для выявления и поддержки одаренных детей.</a:t>
            </a:r>
          </a:p>
          <a:p>
            <a:r>
              <a:rPr lang="ru-RU" dirty="0"/>
              <a:t>Механизмы реализации Стратегии: нормативно-правовое регулирование порядка предоставления участникам образовательных и воспитательных отношений необходимых условий в части ресурсного (материально-технического, финансового, кадрового, информационно-методического) обеспечения реализации задач и направлений развития воспитания, предусмотренных Стратегией</a:t>
            </a:r>
            <a:r>
              <a:rPr lang="ru-RU" dirty="0" smtClean="0"/>
              <a:t>.</a:t>
            </a:r>
            <a:endParaRPr lang="ru-RU" dirty="0"/>
          </a:p>
        </p:txBody>
      </p:sp>
    </p:spTree>
    <p:extLst>
      <p:ext uri="{BB962C8B-B14F-4D97-AF65-F5344CB8AC3E}">
        <p14:creationId xmlns:p14="http://schemas.microsoft.com/office/powerpoint/2010/main" val="2315299782"/>
      </p:ext>
    </p:extLst>
  </p:cSld>
  <p:clrMapOvr>
    <a:masterClrMapping/>
  </p:clrMapOvr>
</p:sld>
</file>

<file path=ppt/theme/theme1.xml><?xml version="1.0" encoding="utf-8"?>
<a:theme xmlns:a="http://schemas.openxmlformats.org/drawingml/2006/main" name="Рама">
  <a:themeElements>
    <a:clrScheme name="Рама">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Рама">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Рама">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TM03457475[[fn=Рамка]]</Template>
  <TotalTime>108</TotalTime>
  <Words>1294</Words>
  <Application>Microsoft Office PowerPoint</Application>
  <PresentationFormat>Широкоэкранный</PresentationFormat>
  <Paragraphs>61</Paragraphs>
  <Slides>12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12</vt:i4>
      </vt:variant>
    </vt:vector>
  </HeadingPairs>
  <TitlesOfParts>
    <vt:vector size="15" baseType="lpstr">
      <vt:lpstr>Corbel</vt:lpstr>
      <vt:lpstr>Wingdings 2</vt:lpstr>
      <vt:lpstr>Рама</vt:lpstr>
      <vt:lpstr>Основные нормативные документы в сфере воспитания</vt:lpstr>
      <vt:lpstr>Отражение государственной политики в сфере воспитания в документах</vt:lpstr>
      <vt:lpstr>Указ Президента Российской Федерации № 204 от 07.05.2018                       «О национальных целях и стратегических задачах развития Российской Федерации на период до 2024 года»</vt:lpstr>
      <vt:lpstr>Указ Президента Российской Федерации № 204 от 07.05.2018                       «О национальных целях и стратегических задачах развития Российской Федерации на период до 2024 года»</vt:lpstr>
      <vt:lpstr>Национальный проект «Образование» (утв. президиумом Совета              при Президенте Российской Федерации по стратегическому развитию           и национальным проектам от 24 декабря 2018 г. № 16) Федеральный проект «Успех каждого ребенка»</vt:lpstr>
      <vt:lpstr>Национальный проект «Образование» (утв. президиумом Совета              при Президенте Российской Федерации по стратегическому развитию           и национальным проектам от 24 декабря 2018 г. № 16) Федеральный проект «Успех каждого ребенка» </vt:lpstr>
      <vt:lpstr>Концепция общенациональной системы выявления и развития молодых талантов  (утв. Президентом Российской Федерации 03.04.2012 г. № Пр-827) </vt:lpstr>
      <vt:lpstr>Концепция общенациональной системы выявления и развития молодых талантов  (утв. Президентом Российской Федерации 03.04.2012 г. № Пр-827) </vt:lpstr>
      <vt:lpstr>Стратегия развития воспитания в Российской Федерации на период          до 2025 года  (утв. Распоряжением Правительства Российской Федерации от 29.05.2015 г. № 996-р) </vt:lpstr>
      <vt:lpstr>Стратегия развития воспитания в Российской Федерации на период          до 2025 года  (утв. Распоряжением Правительства Российской Федерации от 29.05.2015 г. № 996-р) </vt:lpstr>
      <vt:lpstr>Стратегия развития воспитания в Российской Федерации на период          до 2025 года  (утв. Распоряжением Правительства Российской Федерации от 29.05.2015 г. № 996-р) </vt:lpstr>
      <vt:lpstr>СПАСИБО ЗА ВНИМАНИЕ!</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ShontukovaIV</dc:creator>
  <cp:lastModifiedBy>ShontukovaIV</cp:lastModifiedBy>
  <cp:revision>28</cp:revision>
  <dcterms:created xsi:type="dcterms:W3CDTF">2021-03-19T13:39:54Z</dcterms:created>
  <dcterms:modified xsi:type="dcterms:W3CDTF">2021-04-01T12:26:55Z</dcterms:modified>
</cp:coreProperties>
</file>