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9017B-5CE9-4BE7-A4C8-2BB1981E9EDF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D12FBC-BE3E-4C8B-B8EF-50ADED6BFAD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9017B-5CE9-4BE7-A4C8-2BB1981E9EDF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D12FBC-BE3E-4C8B-B8EF-50ADED6BFA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9017B-5CE9-4BE7-A4C8-2BB1981E9EDF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D12FBC-BE3E-4C8B-B8EF-50ADED6BFA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9017B-5CE9-4BE7-A4C8-2BB1981E9EDF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D12FBC-BE3E-4C8B-B8EF-50ADED6BFA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9017B-5CE9-4BE7-A4C8-2BB1981E9EDF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D12FBC-BE3E-4C8B-B8EF-50ADED6BFAD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9017B-5CE9-4BE7-A4C8-2BB1981E9EDF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D12FBC-BE3E-4C8B-B8EF-50ADED6BFA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9017B-5CE9-4BE7-A4C8-2BB1981E9EDF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D12FBC-BE3E-4C8B-B8EF-50ADED6BFA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9017B-5CE9-4BE7-A4C8-2BB1981E9EDF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D12FBC-BE3E-4C8B-B8EF-50ADED6BFA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9017B-5CE9-4BE7-A4C8-2BB1981E9EDF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D12FBC-BE3E-4C8B-B8EF-50ADED6BFAD9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9017B-5CE9-4BE7-A4C8-2BB1981E9EDF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D12FBC-BE3E-4C8B-B8EF-50ADED6BFA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9017B-5CE9-4BE7-A4C8-2BB1981E9EDF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D12FBC-BE3E-4C8B-B8EF-50ADED6BFAD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6C9017B-5CE9-4BE7-A4C8-2BB1981E9EDF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CD12FBC-BE3E-4C8B-B8EF-50ADED6BFAD9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1844824"/>
            <a:ext cx="7406640" cy="14721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Система мониторинга планируемых результатов освоения общеобразовательной программы общего образования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4749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Организация накопительной системы оценки. Портфолио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600200"/>
            <a:ext cx="5256584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dirty="0" smtClean="0"/>
              <a:t>Организация накопительной системы оценки в образовательном учреждении осуществляется с помощью портфолио учащегося.</a:t>
            </a:r>
          </a:p>
          <a:p>
            <a:pPr marL="0" indent="0" algn="just">
              <a:buNone/>
            </a:pPr>
            <a:endParaRPr lang="ru-RU" sz="2200" dirty="0" smtClean="0"/>
          </a:p>
          <a:p>
            <a:pPr marL="0" indent="0" algn="just">
              <a:buNone/>
            </a:pPr>
            <a:r>
              <a:rPr lang="ru-RU" sz="2200" dirty="0" smtClean="0"/>
              <a:t>В состав портфеля достижений включаются результаты, достигнутые учащимся в ходе учебной деятельности и в иных формах активности: творческой, социальной, коммуникативной, физкультурно-оздоровительной, трудовой деятельности.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348880"/>
            <a:ext cx="2160240" cy="2033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9774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Критерии оценивания успеваемости по музыке ФГОС ООО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844824"/>
            <a:ext cx="4906888" cy="452596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На уроках музыки проверяется и оценивается качество усвоения учащимися программного материала.</a:t>
            </a:r>
          </a:p>
          <a:p>
            <a:pPr marL="0" indent="0" algn="just">
              <a:buNone/>
            </a:pPr>
            <a:r>
              <a:rPr lang="ru-RU" dirty="0" smtClean="0"/>
              <a:t>При оценивании успеваемости ориентирами для учителя являются конкретные требования к учащимся, представленные в программе каждого класса и примерные нормы оценки знаний и умений. Результаты обучения оцениваются по пятибалльной системе и дополняются устной характеристикой ответа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420888"/>
            <a:ext cx="2480695" cy="198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9006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Основным объектом системы оценки, ее содержательной и </a:t>
            </a:r>
            <a:r>
              <a:rPr lang="ru-RU" dirty="0" err="1" smtClean="0"/>
              <a:t>критериальной</a:t>
            </a:r>
            <a:r>
              <a:rPr lang="ru-RU" dirty="0" smtClean="0"/>
              <a:t> базой выступают требования ФГОС, которые конкретизируются в планируемых результатах освоения обучающимися основной образовательной программы образовательной организации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5541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Система оценки включает процедуры внутренней и внешней оценки</a:t>
            </a:r>
          </a:p>
          <a:p>
            <a:r>
              <a:rPr lang="ru-RU" b="1" dirty="0"/>
              <a:t>Внутренняя</a:t>
            </a:r>
            <a:r>
              <a:rPr lang="ru-RU" dirty="0"/>
              <a:t> оценка включает: </a:t>
            </a:r>
          </a:p>
          <a:p>
            <a:r>
              <a:rPr lang="ru-RU" dirty="0">
                <a:sym typeface="Symbol"/>
              </a:rPr>
              <a:t></a:t>
            </a:r>
            <a:r>
              <a:rPr lang="ru-RU" dirty="0"/>
              <a:t> стартовую </a:t>
            </a:r>
            <a:r>
              <a:rPr lang="ru-RU" dirty="0" smtClean="0"/>
              <a:t>диагностику;</a:t>
            </a:r>
            <a:endParaRPr lang="ru-RU" dirty="0"/>
          </a:p>
          <a:p>
            <a:r>
              <a:rPr lang="ru-RU" dirty="0"/>
              <a:t> </a:t>
            </a:r>
            <a:r>
              <a:rPr lang="ru-RU" dirty="0">
                <a:sym typeface="Symbol"/>
              </a:rPr>
              <a:t></a:t>
            </a:r>
            <a:r>
              <a:rPr lang="ru-RU" dirty="0"/>
              <a:t> текущую и тематическую </a:t>
            </a:r>
            <a:r>
              <a:rPr lang="ru-RU" dirty="0" smtClean="0"/>
              <a:t>оценку;</a:t>
            </a:r>
            <a:endParaRPr lang="ru-RU" dirty="0"/>
          </a:p>
          <a:p>
            <a:r>
              <a:rPr lang="ru-RU" dirty="0">
                <a:sym typeface="Symbol"/>
              </a:rPr>
              <a:t></a:t>
            </a:r>
            <a:r>
              <a:rPr lang="ru-RU" dirty="0"/>
              <a:t> </a:t>
            </a:r>
            <a:r>
              <a:rPr lang="ru-RU" dirty="0" smtClean="0"/>
              <a:t>портфолио;</a:t>
            </a:r>
            <a:endParaRPr lang="ru-RU" dirty="0"/>
          </a:p>
          <a:p>
            <a:r>
              <a:rPr lang="ru-RU" dirty="0">
                <a:sym typeface="Symbol"/>
              </a:rPr>
              <a:t></a:t>
            </a:r>
            <a:r>
              <a:rPr lang="ru-RU" dirty="0"/>
              <a:t> </a:t>
            </a:r>
            <a:r>
              <a:rPr lang="ru-RU" dirty="0" err="1"/>
              <a:t>внутришкольный</a:t>
            </a:r>
            <a:r>
              <a:rPr lang="ru-RU" dirty="0"/>
              <a:t> мониторинг образовательных </a:t>
            </a:r>
            <a:r>
              <a:rPr lang="ru-RU" dirty="0" smtClean="0"/>
              <a:t>достижений;</a:t>
            </a:r>
            <a:endParaRPr lang="ru-RU" dirty="0"/>
          </a:p>
          <a:p>
            <a:r>
              <a:rPr lang="ru-RU" dirty="0"/>
              <a:t> </a:t>
            </a:r>
            <a:r>
              <a:rPr lang="ru-RU" dirty="0">
                <a:sym typeface="Symbol"/>
              </a:rPr>
              <a:t></a:t>
            </a:r>
            <a:r>
              <a:rPr lang="ru-RU" dirty="0"/>
              <a:t> промежуточную и итоговую аттестацию обучающихся.</a:t>
            </a:r>
          </a:p>
        </p:txBody>
      </p:sp>
    </p:spTree>
    <p:extLst>
      <p:ext uri="{BB962C8B-B14F-4D97-AF65-F5344CB8AC3E}">
        <p14:creationId xmlns:p14="http://schemas.microsoft.com/office/powerpoint/2010/main" val="675220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b="1" dirty="0" smtClean="0"/>
              <a:t>К внешним процедурам относятся: </a:t>
            </a:r>
          </a:p>
          <a:p>
            <a:pPr algn="just"/>
            <a:r>
              <a:rPr lang="ru-RU" dirty="0" smtClean="0"/>
              <a:t>государственная итоговая аттестация, </a:t>
            </a:r>
          </a:p>
          <a:p>
            <a:pPr algn="just"/>
            <a:r>
              <a:rPr lang="ru-RU" dirty="0" smtClean="0"/>
              <a:t> независимая оценка качества образования</a:t>
            </a:r>
          </a:p>
          <a:p>
            <a:pPr algn="just"/>
            <a:r>
              <a:rPr lang="ru-RU" dirty="0" smtClean="0"/>
              <a:t> мониторинговые исследования муниципального, регионального и федерального уровней.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7913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В соответствии с ФГОС ООО система оценки образовательной организации реализует системно-</a:t>
            </a:r>
            <a:r>
              <a:rPr lang="ru-RU" dirty="0" err="1" smtClean="0"/>
              <a:t>деятельностный</a:t>
            </a:r>
            <a:r>
              <a:rPr lang="ru-RU" dirty="0" smtClean="0"/>
              <a:t>, уровневый и комплексный подходы к оценке образовательных достижений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b="1" dirty="0" smtClean="0"/>
              <a:t>Системно-</a:t>
            </a:r>
            <a:r>
              <a:rPr lang="ru-RU" b="1" dirty="0" err="1" smtClean="0"/>
              <a:t>деятельностный</a:t>
            </a:r>
            <a:r>
              <a:rPr lang="ru-RU" b="1" dirty="0" smtClean="0"/>
              <a:t> подход </a:t>
            </a:r>
            <a:r>
              <a:rPr lang="ru-RU" dirty="0" smtClean="0"/>
              <a:t>к оценке образовательных достижений проявляется в оценке способности учащихся к решению учебно-познавательных и учебно-практических задач. Он обеспечивается содержанием и критериями оценки, в качестве которых выступают планируемые результаты обучения, выраженные в </a:t>
            </a:r>
            <a:r>
              <a:rPr lang="ru-RU" dirty="0" err="1" smtClean="0"/>
              <a:t>деятельностной</a:t>
            </a:r>
            <a:r>
              <a:rPr lang="ru-RU" dirty="0" smtClean="0"/>
              <a:t> форме. </a:t>
            </a:r>
          </a:p>
          <a:p>
            <a:pPr marL="0" indent="0" algn="just">
              <a:buNone/>
            </a:pPr>
            <a:r>
              <a:rPr lang="ru-RU" b="1" dirty="0" smtClean="0"/>
              <a:t>Уровневый подход</a:t>
            </a:r>
            <a:r>
              <a:rPr lang="ru-RU" dirty="0" smtClean="0"/>
              <a:t> служит важнейшей основой для организации индивидуальной работы с учащимися. Он реализуется как по отношению к содержанию оценки, так и к представлению и интерпретации результатов измерений.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2531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>Особенности оценки личностных, </a:t>
            </a:r>
            <a:r>
              <a:rPr lang="ru-RU" sz="3100" dirty="0" err="1" smtClean="0"/>
              <a:t>метапредметных</a:t>
            </a:r>
            <a:r>
              <a:rPr lang="ru-RU" sz="3100" dirty="0" smtClean="0"/>
              <a:t> и предметных результатов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988840"/>
            <a:ext cx="7283152" cy="413732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Формирование личностных результатов обеспечивается в ходе реализации всех компонентов образовательного процесса, включая внеурочную деятельность.</a:t>
            </a:r>
          </a:p>
          <a:p>
            <a:pPr algn="just"/>
            <a:r>
              <a:rPr lang="ru-RU" dirty="0" smtClean="0"/>
              <a:t>В соответствии с требованиями ФГОС достижение личностных результатов не выносится на итоговую оценку обучающихся, а является предметом оценки эффективности </a:t>
            </a:r>
            <a:r>
              <a:rPr lang="ru-RU" dirty="0" err="1" smtClean="0"/>
              <a:t>воспитательно</a:t>
            </a:r>
            <a:r>
              <a:rPr lang="ru-RU" dirty="0" smtClean="0"/>
              <a:t> образовательной деятельности.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3503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dirty="0" err="1" smtClean="0"/>
              <a:t>Внутришкольный</a:t>
            </a:r>
            <a:r>
              <a:rPr lang="ru-RU" b="1" dirty="0" smtClean="0"/>
              <a:t> мониторинг </a:t>
            </a:r>
            <a:r>
              <a:rPr lang="ru-RU" dirty="0" smtClean="0"/>
              <a:t>организуется руководством школы и осуществляется обычно классным руководителем преимущественно на основе ежедневных наблюдений в ходе учебных занятий и внеурочной деятельности, которые обобщаются в конце учебного года                   и представляются в виде характеристики по форме, установленной школой. Любое использование данных, полученных в ходе мониторинговых исследований, возможно только в соответствии с Федеральным законом от 17.07.2006 №152-ФЗ «О персональных данных».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1874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Особенности оценки </a:t>
            </a:r>
            <a:r>
              <a:rPr lang="ru-RU" dirty="0" err="1" smtClean="0"/>
              <a:t>метапредметных</a:t>
            </a:r>
            <a:r>
              <a:rPr lang="ru-RU" dirty="0" smtClean="0"/>
              <a:t> результатов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Основным объектом и предметом оценки </a:t>
            </a:r>
            <a:r>
              <a:rPr lang="ru-RU" dirty="0" err="1" smtClean="0"/>
              <a:t>метапредметных</a:t>
            </a:r>
            <a:r>
              <a:rPr lang="ru-RU" dirty="0" smtClean="0"/>
              <a:t> результатов являются: 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способность и готовность к освоению систематических знаний, их самостоятельному пополнению, переносу и интеграции;</a:t>
            </a:r>
          </a:p>
          <a:p>
            <a:r>
              <a:rPr lang="ru-RU" dirty="0" smtClean="0"/>
              <a:t>способность работать с информацией; </a:t>
            </a:r>
          </a:p>
          <a:p>
            <a:r>
              <a:rPr lang="ru-RU" dirty="0" smtClean="0"/>
              <a:t>способность к сотрудничеству и коммуникации; </a:t>
            </a:r>
          </a:p>
          <a:p>
            <a:r>
              <a:rPr lang="ru-RU" dirty="0" smtClean="0"/>
              <a:t>способность к решению личностно и социально значимых проблем и воплощению найденных решений в практику;</a:t>
            </a:r>
          </a:p>
          <a:p>
            <a:r>
              <a:rPr lang="ru-RU" dirty="0" smtClean="0"/>
              <a:t>способность и готовность к использованию ИКТ в целях обучения и развития;</a:t>
            </a:r>
          </a:p>
          <a:p>
            <a:r>
              <a:rPr lang="ru-RU" dirty="0" smtClean="0"/>
              <a:t>способность к самоорганизации,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и рефлексии.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747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Организация и содержание оценочных процедур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Текущая оценка представляет собой процедуру оценки индивидуального продвижения в освоении программы учебного предмета.</a:t>
            </a:r>
          </a:p>
          <a:p>
            <a:pPr algn="just"/>
            <a:r>
              <a:rPr lang="ru-RU" dirty="0" smtClean="0"/>
              <a:t>Тематическая оценка представляет собой процедуру оценки уровня достижения тематических планируемых результатов по предмету, которые фиксируются в учебных методических комплектах, рекомендованных Министерством образования и науки РФ. </a:t>
            </a:r>
          </a:p>
          <a:p>
            <a:pPr algn="just"/>
            <a:r>
              <a:rPr lang="ru-RU" dirty="0" smtClean="0"/>
              <a:t>Портфолио представляет собой процедуру оценки динамики учебной и творческой активности учащегося, направленности, широты или избирательности интересов, выраженности проявлений творческой инициативы, а также уровня высших достижений, демонстрируемых данным учащимся.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43823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</TotalTime>
  <Words>561</Words>
  <Application>Microsoft Office PowerPoint</Application>
  <PresentationFormat>Экран (4:3)</PresentationFormat>
  <Paragraphs>42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Система мониторинга планируемых результатов освоения общеобразовательной программы общего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Особенности оценки личностных, метапредметных и предметных результатов</vt:lpstr>
      <vt:lpstr>Презентация PowerPoint</vt:lpstr>
      <vt:lpstr>Особенности оценки метапредметных результатов</vt:lpstr>
      <vt:lpstr>Организация и содержание оценочных процедур</vt:lpstr>
      <vt:lpstr>Организация накопительной системы оценки. Портфолио</vt:lpstr>
      <vt:lpstr>Критерии оценивания успеваемости по музыке ФГОС ООО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мониторинга планируемых результатов освоения общеобразовательной программы общего образования</dc:title>
  <dc:creator>Lenovo</dc:creator>
  <cp:lastModifiedBy>Lenovo</cp:lastModifiedBy>
  <cp:revision>3</cp:revision>
  <dcterms:created xsi:type="dcterms:W3CDTF">2024-02-08T11:45:43Z</dcterms:created>
  <dcterms:modified xsi:type="dcterms:W3CDTF">2024-02-08T12:10:30Z</dcterms:modified>
</cp:coreProperties>
</file>