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1" r:id="rId3"/>
    <p:sldId id="292" r:id="rId4"/>
    <p:sldId id="302" r:id="rId5"/>
    <p:sldId id="295" r:id="rId6"/>
    <p:sldId id="296" r:id="rId7"/>
    <p:sldId id="298" r:id="rId8"/>
    <p:sldId id="299" r:id="rId9"/>
    <p:sldId id="303" r:id="rId10"/>
    <p:sldId id="300" r:id="rId11"/>
    <p:sldId id="285" r:id="rId12"/>
    <p:sldId id="290" r:id="rId13"/>
    <p:sldId id="266" r:id="rId14"/>
    <p:sldId id="267" r:id="rId15"/>
    <p:sldId id="271" r:id="rId16"/>
    <p:sldId id="272" r:id="rId17"/>
    <p:sldId id="30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4" d="100"/>
          <a:sy n="64" d="100"/>
        </p:scale>
        <p:origin x="90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93B22-5834-4457-9329-39EA53E94AE4}" type="doc">
      <dgm:prSet loTypeId="urn:microsoft.com/office/officeart/2005/8/layout/process2" loCatId="process" qsTypeId="urn:microsoft.com/office/officeart/2005/8/quickstyle/simple1" qsCatId="simple" csTypeId="urn:microsoft.com/office/officeart/2005/8/colors/accent1_2" csCatId="accent1" phldr="1"/>
      <dgm:spPr/>
    </dgm:pt>
    <dgm:pt modelId="{6E08BE1A-C94A-426D-A046-6A166DA62D98}">
      <dgm:prSet phldrT="[Текст]" custT="1"/>
      <dgm:spPr/>
      <dgm:t>
        <a:bodyPr/>
        <a:lstStyle/>
        <a:p>
          <a:r>
            <a:rPr lang="ru-RU" sz="1800" b="1" dirty="0">
              <a:latin typeface="Times New Roman" pitchFamily="18" charset="0"/>
              <a:cs typeface="Times New Roman" pitchFamily="18" charset="0"/>
            </a:rPr>
            <a:t>составление описаний географических объектов и явлений</a:t>
          </a:r>
          <a:endParaRPr lang="ru-RU" sz="1800" dirty="0">
            <a:latin typeface="Times New Roman" pitchFamily="18" charset="0"/>
            <a:cs typeface="Times New Roman" pitchFamily="18" charset="0"/>
          </a:endParaRPr>
        </a:p>
      </dgm:t>
    </dgm:pt>
    <dgm:pt modelId="{8452DD50-8BC1-4798-8C3D-2E79E491B035}" type="parTrans" cxnId="{E664B13C-C799-4143-9651-F4C4A053523C}">
      <dgm:prSet/>
      <dgm:spPr/>
    </dgm:pt>
    <dgm:pt modelId="{45C33DFB-0E42-4CE9-80B9-9221E5DB7F73}" type="sibTrans" cxnId="{E664B13C-C799-4143-9651-F4C4A053523C}">
      <dgm:prSet/>
      <dgm:spPr/>
      <dgm:t>
        <a:bodyPr/>
        <a:lstStyle/>
        <a:p>
          <a:endParaRPr lang="ru-RU"/>
        </a:p>
      </dgm:t>
    </dgm:pt>
    <dgm:pt modelId="{D0DEF12D-817F-467B-BE85-E9EFCE27E647}">
      <dgm:prSet phldrT="[Текст]" custT="1"/>
      <dgm:spPr/>
      <dgm:t>
        <a:bodyPr/>
        <a:lstStyle/>
        <a:p>
          <a:r>
            <a:rPr lang="ru-RU" sz="1800" b="1" dirty="0">
              <a:latin typeface="Times New Roman" pitchFamily="18" charset="0"/>
              <a:cs typeface="Times New Roman" pitchFamily="18" charset="0"/>
            </a:rPr>
            <a:t>прием сравнения</a:t>
          </a:r>
          <a:endParaRPr lang="ru-RU" sz="1800" dirty="0">
            <a:latin typeface="Times New Roman" pitchFamily="18" charset="0"/>
            <a:cs typeface="Times New Roman" pitchFamily="18" charset="0"/>
          </a:endParaRPr>
        </a:p>
      </dgm:t>
    </dgm:pt>
    <dgm:pt modelId="{F5970B4C-8C3E-4917-A224-EEE37275E399}" type="parTrans" cxnId="{1D0B15DC-1E1A-4874-9C6E-00CF140CBE7E}">
      <dgm:prSet/>
      <dgm:spPr/>
    </dgm:pt>
    <dgm:pt modelId="{C7E2ADA5-7A2D-4569-8384-11A4DEEDA9EA}" type="sibTrans" cxnId="{1D0B15DC-1E1A-4874-9C6E-00CF140CBE7E}">
      <dgm:prSet/>
      <dgm:spPr/>
      <dgm:t>
        <a:bodyPr/>
        <a:lstStyle/>
        <a:p>
          <a:endParaRPr lang="ru-RU"/>
        </a:p>
      </dgm:t>
    </dgm:pt>
    <dgm:pt modelId="{5D6F7D14-BA64-4EB1-9FC7-1DB8DF4EE625}">
      <dgm:prSet custT="1"/>
      <dgm:spPr/>
      <dgm:t>
        <a:bodyPr/>
        <a:lstStyle/>
        <a:p>
          <a:r>
            <a:rPr lang="ru-RU" sz="1800" b="1" dirty="0">
              <a:latin typeface="Times New Roman" pitchFamily="18" charset="0"/>
              <a:cs typeface="Times New Roman" pitchFamily="18" charset="0"/>
            </a:rPr>
            <a:t>прием наложения карт</a:t>
          </a:r>
          <a:endParaRPr lang="ru-RU" sz="1800" dirty="0">
            <a:latin typeface="Times New Roman" pitchFamily="18" charset="0"/>
            <a:cs typeface="Times New Roman" pitchFamily="18" charset="0"/>
          </a:endParaRPr>
        </a:p>
      </dgm:t>
    </dgm:pt>
    <dgm:pt modelId="{91911426-E1E7-452E-BD1C-EBD3FC76D5EA}" type="parTrans" cxnId="{2E699339-5765-4931-9232-C993A6C830C8}">
      <dgm:prSet/>
      <dgm:spPr/>
      <dgm:t>
        <a:bodyPr/>
        <a:lstStyle/>
        <a:p>
          <a:endParaRPr lang="ru-RU"/>
        </a:p>
      </dgm:t>
    </dgm:pt>
    <dgm:pt modelId="{9162104D-D75B-46F8-969B-1FBE0771FDF6}" type="sibTrans" cxnId="{2E699339-5765-4931-9232-C993A6C830C8}">
      <dgm:prSet/>
      <dgm:spPr/>
      <dgm:t>
        <a:bodyPr/>
        <a:lstStyle/>
        <a:p>
          <a:endParaRPr lang="ru-RU"/>
        </a:p>
      </dgm:t>
    </dgm:pt>
    <dgm:pt modelId="{E6A848B9-711B-472D-94BC-13A049BF93D1}">
      <dgm:prSet custT="1"/>
      <dgm:spPr/>
      <dgm:t>
        <a:bodyPr/>
        <a:lstStyle/>
        <a:p>
          <a:r>
            <a:rPr lang="ru-RU" sz="1800" b="1" dirty="0">
              <a:latin typeface="Times New Roman" pitchFamily="18" charset="0"/>
              <a:cs typeface="Times New Roman" pitchFamily="18" charset="0"/>
            </a:rPr>
            <a:t>ознакомление учеников с общими требованиями пользования картой как источником знаний</a:t>
          </a:r>
          <a:endParaRPr lang="ru-RU" sz="2800" dirty="0"/>
        </a:p>
      </dgm:t>
    </dgm:pt>
    <dgm:pt modelId="{6BA88E59-ABF6-4A77-8F1A-4F4CE4024A53}" type="parTrans" cxnId="{17409E9A-C8A2-4383-A991-631CF581065F}">
      <dgm:prSet/>
      <dgm:spPr/>
      <dgm:t>
        <a:bodyPr/>
        <a:lstStyle/>
        <a:p>
          <a:endParaRPr lang="ru-RU"/>
        </a:p>
      </dgm:t>
    </dgm:pt>
    <dgm:pt modelId="{BE3BBB05-F302-4ABA-BD41-B0B5F215C5CC}" type="sibTrans" cxnId="{17409E9A-C8A2-4383-A991-631CF581065F}">
      <dgm:prSet/>
      <dgm:spPr/>
      <dgm:t>
        <a:bodyPr/>
        <a:lstStyle/>
        <a:p>
          <a:endParaRPr lang="ru-RU"/>
        </a:p>
      </dgm:t>
    </dgm:pt>
    <dgm:pt modelId="{7E3907F0-4ED1-401A-98AE-BA7656DA9ED0}" type="pres">
      <dgm:prSet presAssocID="{F4093B22-5834-4457-9329-39EA53E94AE4}" presName="linearFlow" presStyleCnt="0">
        <dgm:presLayoutVars>
          <dgm:resizeHandles val="exact"/>
        </dgm:presLayoutVars>
      </dgm:prSet>
      <dgm:spPr/>
    </dgm:pt>
    <dgm:pt modelId="{EEEF9CEB-BFB9-4E5B-8892-ED37D5A01E52}" type="pres">
      <dgm:prSet presAssocID="{E6A848B9-711B-472D-94BC-13A049BF93D1}" presName="node" presStyleLbl="node1" presStyleIdx="0" presStyleCnt="4" custScaleX="544619">
        <dgm:presLayoutVars>
          <dgm:bulletEnabled val="1"/>
        </dgm:presLayoutVars>
      </dgm:prSet>
      <dgm:spPr/>
    </dgm:pt>
    <dgm:pt modelId="{5F8F52E9-67A7-4AC2-A56D-E7524115998A}" type="pres">
      <dgm:prSet presAssocID="{BE3BBB05-F302-4ABA-BD41-B0B5F215C5CC}" presName="sibTrans" presStyleLbl="sibTrans2D1" presStyleIdx="0" presStyleCnt="3"/>
      <dgm:spPr/>
    </dgm:pt>
    <dgm:pt modelId="{8B51BEA4-205B-4F8D-9938-5AE0332D2E77}" type="pres">
      <dgm:prSet presAssocID="{BE3BBB05-F302-4ABA-BD41-B0B5F215C5CC}" presName="connectorText" presStyleLbl="sibTrans2D1" presStyleIdx="0" presStyleCnt="3"/>
      <dgm:spPr/>
    </dgm:pt>
    <dgm:pt modelId="{E4F7A3C9-15BF-4084-8E01-2B91B48E77F8}" type="pres">
      <dgm:prSet presAssocID="{6E08BE1A-C94A-426D-A046-6A166DA62D98}" presName="node" presStyleLbl="node1" presStyleIdx="1" presStyleCnt="4" custScaleX="550348">
        <dgm:presLayoutVars>
          <dgm:bulletEnabled val="1"/>
        </dgm:presLayoutVars>
      </dgm:prSet>
      <dgm:spPr/>
    </dgm:pt>
    <dgm:pt modelId="{A2216799-2835-4239-A0CA-5B7629B5FE0E}" type="pres">
      <dgm:prSet presAssocID="{45C33DFB-0E42-4CE9-80B9-9221E5DB7F73}" presName="sibTrans" presStyleLbl="sibTrans2D1" presStyleIdx="1" presStyleCnt="3"/>
      <dgm:spPr/>
    </dgm:pt>
    <dgm:pt modelId="{12675BF0-E3D8-43B7-B6DA-E29CCA8D1399}" type="pres">
      <dgm:prSet presAssocID="{45C33DFB-0E42-4CE9-80B9-9221E5DB7F73}" presName="connectorText" presStyleLbl="sibTrans2D1" presStyleIdx="1" presStyleCnt="3"/>
      <dgm:spPr/>
    </dgm:pt>
    <dgm:pt modelId="{8EF58F1A-73A8-47C9-BFDB-CAF76D22B17B}" type="pres">
      <dgm:prSet presAssocID="{D0DEF12D-817F-467B-BE85-E9EFCE27E647}" presName="node" presStyleLbl="node1" presStyleIdx="2" presStyleCnt="4" custScaleX="543332" custLinFactNeighborX="-3508" custLinFactNeighborY="1054">
        <dgm:presLayoutVars>
          <dgm:bulletEnabled val="1"/>
        </dgm:presLayoutVars>
      </dgm:prSet>
      <dgm:spPr/>
    </dgm:pt>
    <dgm:pt modelId="{0A811C16-3DCF-4834-924A-2032C2A27515}" type="pres">
      <dgm:prSet presAssocID="{C7E2ADA5-7A2D-4569-8384-11A4DEEDA9EA}" presName="sibTrans" presStyleLbl="sibTrans2D1" presStyleIdx="2" presStyleCnt="3"/>
      <dgm:spPr/>
    </dgm:pt>
    <dgm:pt modelId="{727759D5-A309-4437-9DE1-5D363672ADBD}" type="pres">
      <dgm:prSet presAssocID="{C7E2ADA5-7A2D-4569-8384-11A4DEEDA9EA}" presName="connectorText" presStyleLbl="sibTrans2D1" presStyleIdx="2" presStyleCnt="3"/>
      <dgm:spPr/>
    </dgm:pt>
    <dgm:pt modelId="{AFA71F78-2A66-44CC-878A-CBE27B11B902}" type="pres">
      <dgm:prSet presAssocID="{5D6F7D14-BA64-4EB1-9FC7-1DB8DF4EE625}" presName="node" presStyleLbl="node1" presStyleIdx="3" presStyleCnt="4" custScaleX="550348">
        <dgm:presLayoutVars>
          <dgm:bulletEnabled val="1"/>
        </dgm:presLayoutVars>
      </dgm:prSet>
      <dgm:spPr/>
    </dgm:pt>
  </dgm:ptLst>
  <dgm:cxnLst>
    <dgm:cxn modelId="{83A83404-D9B0-4295-B7AE-753A1154516D}" type="presOf" srcId="{C7E2ADA5-7A2D-4569-8384-11A4DEEDA9EA}" destId="{727759D5-A309-4437-9DE1-5D363672ADBD}" srcOrd="1" destOrd="0" presId="urn:microsoft.com/office/officeart/2005/8/layout/process2"/>
    <dgm:cxn modelId="{2E699339-5765-4931-9232-C993A6C830C8}" srcId="{F4093B22-5834-4457-9329-39EA53E94AE4}" destId="{5D6F7D14-BA64-4EB1-9FC7-1DB8DF4EE625}" srcOrd="3" destOrd="0" parTransId="{91911426-E1E7-452E-BD1C-EBD3FC76D5EA}" sibTransId="{9162104D-D75B-46F8-969B-1FBE0771FDF6}"/>
    <dgm:cxn modelId="{E664B13C-C799-4143-9651-F4C4A053523C}" srcId="{F4093B22-5834-4457-9329-39EA53E94AE4}" destId="{6E08BE1A-C94A-426D-A046-6A166DA62D98}" srcOrd="1" destOrd="0" parTransId="{8452DD50-8BC1-4798-8C3D-2E79E491B035}" sibTransId="{45C33DFB-0E42-4CE9-80B9-9221E5DB7F73}"/>
    <dgm:cxn modelId="{77DB4260-E0A2-4C92-80A8-EA95DE0C0274}" type="presOf" srcId="{45C33DFB-0E42-4CE9-80B9-9221E5DB7F73}" destId="{A2216799-2835-4239-A0CA-5B7629B5FE0E}" srcOrd="0" destOrd="0" presId="urn:microsoft.com/office/officeart/2005/8/layout/process2"/>
    <dgm:cxn modelId="{8CD0C545-61BA-4BFD-B770-A6AE971CCD9C}" type="presOf" srcId="{5D6F7D14-BA64-4EB1-9FC7-1DB8DF4EE625}" destId="{AFA71F78-2A66-44CC-878A-CBE27B11B902}" srcOrd="0" destOrd="0" presId="urn:microsoft.com/office/officeart/2005/8/layout/process2"/>
    <dgm:cxn modelId="{292B6F6A-F942-41D5-AC67-D866B8CA58D8}" type="presOf" srcId="{6E08BE1A-C94A-426D-A046-6A166DA62D98}" destId="{E4F7A3C9-15BF-4084-8E01-2B91B48E77F8}" srcOrd="0" destOrd="0" presId="urn:microsoft.com/office/officeart/2005/8/layout/process2"/>
    <dgm:cxn modelId="{E836046B-675A-4C2B-BD95-F8F0785EAD66}" type="presOf" srcId="{F4093B22-5834-4457-9329-39EA53E94AE4}" destId="{7E3907F0-4ED1-401A-98AE-BA7656DA9ED0}" srcOrd="0" destOrd="0" presId="urn:microsoft.com/office/officeart/2005/8/layout/process2"/>
    <dgm:cxn modelId="{0DDF004E-39E5-4E90-A5D6-C611A9B4ADDD}" type="presOf" srcId="{C7E2ADA5-7A2D-4569-8384-11A4DEEDA9EA}" destId="{0A811C16-3DCF-4834-924A-2032C2A27515}" srcOrd="0" destOrd="0" presId="urn:microsoft.com/office/officeart/2005/8/layout/process2"/>
    <dgm:cxn modelId="{3129788E-8797-41CF-B37C-E823DEBE4598}" type="presOf" srcId="{D0DEF12D-817F-467B-BE85-E9EFCE27E647}" destId="{8EF58F1A-73A8-47C9-BFDB-CAF76D22B17B}" srcOrd="0" destOrd="0" presId="urn:microsoft.com/office/officeart/2005/8/layout/process2"/>
    <dgm:cxn modelId="{17409E9A-C8A2-4383-A991-631CF581065F}" srcId="{F4093B22-5834-4457-9329-39EA53E94AE4}" destId="{E6A848B9-711B-472D-94BC-13A049BF93D1}" srcOrd="0" destOrd="0" parTransId="{6BA88E59-ABF6-4A77-8F1A-4F4CE4024A53}" sibTransId="{BE3BBB05-F302-4ABA-BD41-B0B5F215C5CC}"/>
    <dgm:cxn modelId="{828D05A0-1EBD-45B2-BB19-30CCF4173FA5}" type="presOf" srcId="{BE3BBB05-F302-4ABA-BD41-B0B5F215C5CC}" destId="{8B51BEA4-205B-4F8D-9938-5AE0332D2E77}" srcOrd="1" destOrd="0" presId="urn:microsoft.com/office/officeart/2005/8/layout/process2"/>
    <dgm:cxn modelId="{E5450CB7-25B7-4908-98A5-EFD9B7E2F3DD}" type="presOf" srcId="{45C33DFB-0E42-4CE9-80B9-9221E5DB7F73}" destId="{12675BF0-E3D8-43B7-B6DA-E29CCA8D1399}" srcOrd="1" destOrd="0" presId="urn:microsoft.com/office/officeart/2005/8/layout/process2"/>
    <dgm:cxn modelId="{624C34BF-7BE3-4DA1-AE6A-B58730A3D820}" type="presOf" srcId="{BE3BBB05-F302-4ABA-BD41-B0B5F215C5CC}" destId="{5F8F52E9-67A7-4AC2-A56D-E7524115998A}" srcOrd="0" destOrd="0" presId="urn:microsoft.com/office/officeart/2005/8/layout/process2"/>
    <dgm:cxn modelId="{AD63A2D7-2E30-4E29-95B8-C27313D7118A}" type="presOf" srcId="{E6A848B9-711B-472D-94BC-13A049BF93D1}" destId="{EEEF9CEB-BFB9-4E5B-8892-ED37D5A01E52}" srcOrd="0" destOrd="0" presId="urn:microsoft.com/office/officeart/2005/8/layout/process2"/>
    <dgm:cxn modelId="{1D0B15DC-1E1A-4874-9C6E-00CF140CBE7E}" srcId="{F4093B22-5834-4457-9329-39EA53E94AE4}" destId="{D0DEF12D-817F-467B-BE85-E9EFCE27E647}" srcOrd="2" destOrd="0" parTransId="{F5970B4C-8C3E-4917-A224-EEE37275E399}" sibTransId="{C7E2ADA5-7A2D-4569-8384-11A4DEEDA9EA}"/>
    <dgm:cxn modelId="{5C5A61C8-9676-4D9F-B568-89835D665904}" type="presParOf" srcId="{7E3907F0-4ED1-401A-98AE-BA7656DA9ED0}" destId="{EEEF9CEB-BFB9-4E5B-8892-ED37D5A01E52}" srcOrd="0" destOrd="0" presId="urn:microsoft.com/office/officeart/2005/8/layout/process2"/>
    <dgm:cxn modelId="{71ACDB22-35FA-4337-81E4-C25862B346D6}" type="presParOf" srcId="{7E3907F0-4ED1-401A-98AE-BA7656DA9ED0}" destId="{5F8F52E9-67A7-4AC2-A56D-E7524115998A}" srcOrd="1" destOrd="0" presId="urn:microsoft.com/office/officeart/2005/8/layout/process2"/>
    <dgm:cxn modelId="{3610126F-88BC-4C3F-A2FB-F6FFB622C2E6}" type="presParOf" srcId="{5F8F52E9-67A7-4AC2-A56D-E7524115998A}" destId="{8B51BEA4-205B-4F8D-9938-5AE0332D2E77}" srcOrd="0" destOrd="0" presId="urn:microsoft.com/office/officeart/2005/8/layout/process2"/>
    <dgm:cxn modelId="{D3E77631-AB25-4CCC-B33C-1CA7AB9783F5}" type="presParOf" srcId="{7E3907F0-4ED1-401A-98AE-BA7656DA9ED0}" destId="{E4F7A3C9-15BF-4084-8E01-2B91B48E77F8}" srcOrd="2" destOrd="0" presId="urn:microsoft.com/office/officeart/2005/8/layout/process2"/>
    <dgm:cxn modelId="{A8240DA1-4E68-47C1-8B29-6DA19EB24FE3}" type="presParOf" srcId="{7E3907F0-4ED1-401A-98AE-BA7656DA9ED0}" destId="{A2216799-2835-4239-A0CA-5B7629B5FE0E}" srcOrd="3" destOrd="0" presId="urn:microsoft.com/office/officeart/2005/8/layout/process2"/>
    <dgm:cxn modelId="{68966B4F-326B-47FB-9007-26644D491485}" type="presParOf" srcId="{A2216799-2835-4239-A0CA-5B7629B5FE0E}" destId="{12675BF0-E3D8-43B7-B6DA-E29CCA8D1399}" srcOrd="0" destOrd="0" presId="urn:microsoft.com/office/officeart/2005/8/layout/process2"/>
    <dgm:cxn modelId="{BF3EEF9C-D1AD-4673-972C-6D411F525AD4}" type="presParOf" srcId="{7E3907F0-4ED1-401A-98AE-BA7656DA9ED0}" destId="{8EF58F1A-73A8-47C9-BFDB-CAF76D22B17B}" srcOrd="4" destOrd="0" presId="urn:microsoft.com/office/officeart/2005/8/layout/process2"/>
    <dgm:cxn modelId="{86889B93-B246-4366-9A87-50EFD10281AA}" type="presParOf" srcId="{7E3907F0-4ED1-401A-98AE-BA7656DA9ED0}" destId="{0A811C16-3DCF-4834-924A-2032C2A27515}" srcOrd="5" destOrd="0" presId="urn:microsoft.com/office/officeart/2005/8/layout/process2"/>
    <dgm:cxn modelId="{9011CEA5-A1A5-42A3-BCD7-0D8BC51BE784}" type="presParOf" srcId="{0A811C16-3DCF-4834-924A-2032C2A27515}" destId="{727759D5-A309-4437-9DE1-5D363672ADBD}" srcOrd="0" destOrd="0" presId="urn:microsoft.com/office/officeart/2005/8/layout/process2"/>
    <dgm:cxn modelId="{811ACE6A-B0BA-4CCA-9FF6-D94340B871F1}" type="presParOf" srcId="{7E3907F0-4ED1-401A-98AE-BA7656DA9ED0}" destId="{AFA71F78-2A66-44CC-878A-CBE27B11B902}"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F9CEB-BFB9-4E5B-8892-ED37D5A01E52}">
      <dsp:nvSpPr>
        <dsp:cNvPr id="0" name=""/>
        <dsp:cNvSpPr/>
      </dsp:nvSpPr>
      <dsp:spPr>
        <a:xfrm>
          <a:off x="42834" y="4417"/>
          <a:ext cx="8143931" cy="821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Times New Roman" pitchFamily="18" charset="0"/>
              <a:cs typeface="Times New Roman" pitchFamily="18" charset="0"/>
            </a:rPr>
            <a:t>ознакомление учеников с общими требованиями пользования картой как источником знаний</a:t>
          </a:r>
          <a:endParaRPr lang="ru-RU" sz="2800" kern="1200" dirty="0"/>
        </a:p>
      </dsp:txBody>
      <dsp:txXfrm>
        <a:off x="66889" y="28472"/>
        <a:ext cx="8095821" cy="773185"/>
      </dsp:txXfrm>
    </dsp:sp>
    <dsp:sp modelId="{5F8F52E9-67A7-4AC2-A56D-E7524115998A}">
      <dsp:nvSpPr>
        <dsp:cNvPr id="0" name=""/>
        <dsp:cNvSpPr/>
      </dsp:nvSpPr>
      <dsp:spPr>
        <a:xfrm rot="5400000">
          <a:off x="3960807" y="846246"/>
          <a:ext cx="307985" cy="369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rot="-5400000">
        <a:off x="4003926" y="877045"/>
        <a:ext cx="221749" cy="215590"/>
      </dsp:txXfrm>
    </dsp:sp>
    <dsp:sp modelId="{E4F7A3C9-15BF-4084-8E01-2B91B48E77F8}">
      <dsp:nvSpPr>
        <dsp:cNvPr id="0" name=""/>
        <dsp:cNvSpPr/>
      </dsp:nvSpPr>
      <dsp:spPr>
        <a:xfrm>
          <a:off x="0" y="1236361"/>
          <a:ext cx="8229600" cy="821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Times New Roman" pitchFamily="18" charset="0"/>
              <a:cs typeface="Times New Roman" pitchFamily="18" charset="0"/>
            </a:rPr>
            <a:t>составление описаний географических объектов и явлений</a:t>
          </a:r>
          <a:endParaRPr lang="ru-RU" sz="1800" kern="1200" dirty="0">
            <a:latin typeface="Times New Roman" pitchFamily="18" charset="0"/>
            <a:cs typeface="Times New Roman" pitchFamily="18" charset="0"/>
          </a:endParaRPr>
        </a:p>
      </dsp:txBody>
      <dsp:txXfrm>
        <a:off x="24055" y="1260416"/>
        <a:ext cx="8181490" cy="773185"/>
      </dsp:txXfrm>
    </dsp:sp>
    <dsp:sp modelId="{A2216799-2835-4239-A0CA-5B7629B5FE0E}">
      <dsp:nvSpPr>
        <dsp:cNvPr id="0" name=""/>
        <dsp:cNvSpPr/>
      </dsp:nvSpPr>
      <dsp:spPr>
        <a:xfrm rot="5545781">
          <a:off x="3932815" y="2080354"/>
          <a:ext cx="311512" cy="369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rot="-5400000">
        <a:off x="3979678" y="2109431"/>
        <a:ext cx="221749" cy="218058"/>
      </dsp:txXfrm>
    </dsp:sp>
    <dsp:sp modelId="{8EF58F1A-73A8-47C9-BFDB-CAF76D22B17B}">
      <dsp:nvSpPr>
        <dsp:cNvPr id="0" name=""/>
        <dsp:cNvSpPr/>
      </dsp:nvSpPr>
      <dsp:spPr>
        <a:xfrm>
          <a:off x="0" y="2472633"/>
          <a:ext cx="8124686" cy="821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Times New Roman" pitchFamily="18" charset="0"/>
              <a:cs typeface="Times New Roman" pitchFamily="18" charset="0"/>
            </a:rPr>
            <a:t>прием сравнения</a:t>
          </a:r>
          <a:endParaRPr lang="ru-RU" sz="1800" kern="1200" dirty="0">
            <a:latin typeface="Times New Roman" pitchFamily="18" charset="0"/>
            <a:cs typeface="Times New Roman" pitchFamily="18" charset="0"/>
          </a:endParaRPr>
        </a:p>
      </dsp:txBody>
      <dsp:txXfrm>
        <a:off x="24055" y="2496688"/>
        <a:ext cx="8076576" cy="773185"/>
      </dsp:txXfrm>
    </dsp:sp>
    <dsp:sp modelId="{0A811C16-3DCF-4834-924A-2032C2A27515}">
      <dsp:nvSpPr>
        <dsp:cNvPr id="0" name=""/>
        <dsp:cNvSpPr/>
      </dsp:nvSpPr>
      <dsp:spPr>
        <a:xfrm rot="5253192">
          <a:off x="3936062" y="3312297"/>
          <a:ext cx="305017" cy="3695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ru-RU" sz="1500" kern="1200"/>
        </a:p>
      </dsp:txBody>
      <dsp:txXfrm rot="-5400000">
        <a:off x="3975743" y="3344621"/>
        <a:ext cx="221749" cy="213512"/>
      </dsp:txXfrm>
    </dsp:sp>
    <dsp:sp modelId="{AFA71F78-2A66-44CC-878A-CBE27B11B902}">
      <dsp:nvSpPr>
        <dsp:cNvPr id="0" name=""/>
        <dsp:cNvSpPr/>
      </dsp:nvSpPr>
      <dsp:spPr>
        <a:xfrm>
          <a:off x="0" y="3700249"/>
          <a:ext cx="8229600" cy="8212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latin typeface="Times New Roman" pitchFamily="18" charset="0"/>
              <a:cs typeface="Times New Roman" pitchFamily="18" charset="0"/>
            </a:rPr>
            <a:t>прием наложения карт</a:t>
          </a:r>
          <a:endParaRPr lang="ru-RU" sz="1800" kern="1200" dirty="0">
            <a:latin typeface="Times New Roman" pitchFamily="18" charset="0"/>
            <a:cs typeface="Times New Roman" pitchFamily="18" charset="0"/>
          </a:endParaRPr>
        </a:p>
      </dsp:txBody>
      <dsp:txXfrm>
        <a:off x="24055" y="3724304"/>
        <a:ext cx="8181490" cy="7731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A1300-A29B-45A3-A87E-F153D72EFBE2}" type="datetimeFigureOut">
              <a:rPr lang="ru-RU" smtClean="0"/>
              <a:pPr/>
              <a:t>11.02.2024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2AFAF-DFC7-4D77-A76B-B5C905838F86}" type="slidenum">
              <a:rPr lang="ru-RU" smtClean="0"/>
              <a:pPr/>
              <a:t>‹#›</a:t>
            </a:fld>
            <a:endParaRPr lang="ru-RU"/>
          </a:p>
        </p:txBody>
      </p:sp>
    </p:spTree>
    <p:extLst>
      <p:ext uri="{BB962C8B-B14F-4D97-AF65-F5344CB8AC3E}">
        <p14:creationId xmlns:p14="http://schemas.microsoft.com/office/powerpoint/2010/main" val="1279926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382504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195185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16971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346679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387284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223125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65178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288946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194568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50091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9BC012C-EEFA-4E19-BD11-A3D33C8A84FE}" type="datetimeFigureOut">
              <a:rPr lang="ru-RU" smtClean="0"/>
              <a:pPr/>
              <a:t>11.02.2024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991F12-E944-40D6-84C1-95A068B2CED1}" type="slidenum">
              <a:rPr lang="ru-RU" smtClean="0"/>
              <a:pPr/>
              <a:t>‹#›</a:t>
            </a:fld>
            <a:endParaRPr lang="ru-RU"/>
          </a:p>
        </p:txBody>
      </p:sp>
    </p:spTree>
    <p:extLst>
      <p:ext uri="{BB962C8B-B14F-4D97-AF65-F5344CB8AC3E}">
        <p14:creationId xmlns:p14="http://schemas.microsoft.com/office/powerpoint/2010/main" val="425994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grayscl/>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C012C-EEFA-4E19-BD11-A3D33C8A84FE}" type="datetimeFigureOut">
              <a:rPr lang="ru-RU" smtClean="0"/>
              <a:pPr/>
              <a:t>11.02.2024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91F12-E944-40D6-84C1-95A068B2CED1}" type="slidenum">
              <a:rPr lang="ru-RU" smtClean="0"/>
              <a:pPr/>
              <a:t>‹#›</a:t>
            </a:fld>
            <a:endParaRPr lang="ru-RU"/>
          </a:p>
        </p:txBody>
      </p:sp>
    </p:spTree>
    <p:extLst>
      <p:ext uri="{BB962C8B-B14F-4D97-AF65-F5344CB8AC3E}">
        <p14:creationId xmlns:p14="http://schemas.microsoft.com/office/powerpoint/2010/main" val="327475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nstant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4">
              <a:lumMod val="50000"/>
            </a:schemeClr>
          </a:solidFill>
          <a:latin typeface="Constant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50000"/>
            </a:schemeClr>
          </a:solidFill>
          <a:latin typeface="Constant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50000"/>
            </a:schemeClr>
          </a:solidFill>
          <a:latin typeface="Constant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50000"/>
            </a:schemeClr>
          </a:solidFill>
          <a:latin typeface="Constant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50000"/>
            </a:schemeClr>
          </a:solidFill>
          <a:latin typeface="Constant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785794"/>
            <a:ext cx="7772400" cy="2571768"/>
          </a:xfrm>
        </p:spPr>
        <p:style>
          <a:lnRef idx="1">
            <a:schemeClr val="accent1"/>
          </a:lnRef>
          <a:fillRef idx="2">
            <a:schemeClr val="accent1"/>
          </a:fillRef>
          <a:effectRef idx="1">
            <a:schemeClr val="accent1"/>
          </a:effectRef>
          <a:fontRef idx="minor">
            <a:schemeClr val="dk1"/>
          </a:fontRef>
        </p:style>
        <p:txBody>
          <a:bodyPr>
            <a:noAutofit/>
          </a:bodyPr>
          <a:lstStyle/>
          <a:p>
            <a:r>
              <a:rPr lang="ru-RU" sz="3200" dirty="0">
                <a:solidFill>
                  <a:schemeClr val="accent6">
                    <a:lumMod val="50000"/>
                  </a:schemeClr>
                </a:solidFill>
                <a:effectLst/>
                <a:latin typeface="Times New Roman" pitchFamily="18" charset="0"/>
                <a:ea typeface="Gungsuh" pitchFamily="18" charset="-127"/>
                <a:cs typeface="Times New Roman" pitchFamily="18" charset="0"/>
              </a:rPr>
              <a:t>Формирование естественнонаучной грамотности обучающихся на уроках географии </a:t>
            </a:r>
            <a:endParaRPr lang="ru-RU" sz="3200" dirty="0">
              <a:solidFill>
                <a:schemeClr val="accent6">
                  <a:lumMod val="50000"/>
                </a:schemeClr>
              </a:solidFill>
              <a:latin typeface="Times New Roman" pitchFamily="18" charset="0"/>
              <a:ea typeface="Gungsuh" pitchFamily="18" charset="-127"/>
              <a:cs typeface="Times New Roman" pitchFamily="18" charset="0"/>
            </a:endParaRPr>
          </a:p>
        </p:txBody>
      </p:sp>
    </p:spTree>
    <p:extLst>
      <p:ext uri="{BB962C8B-B14F-4D97-AF65-F5344CB8AC3E}">
        <p14:creationId xmlns:p14="http://schemas.microsoft.com/office/powerpoint/2010/main" val="326595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635896" y="4941168"/>
            <a:ext cx="5277512" cy="1717551"/>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0" y="1196752"/>
            <a:ext cx="6084168" cy="3569593"/>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67544" y="332657"/>
            <a:ext cx="8280919" cy="72007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0" dirty="0">
                <a:effectLst/>
              </a:rPr>
              <a:t>Приемы работы с картой</a:t>
            </a:r>
          </a:p>
        </p:txBody>
      </p:sp>
      <p:pic>
        <p:nvPicPr>
          <p:cNvPr id="4" name="Содержимое 3" descr="mini_1.jpg"/>
          <p:cNvPicPr>
            <a:picLocks noGrp="1" noChangeAspect="1"/>
          </p:cNvPicPr>
          <p:nvPr>
            <p:ph idx="1"/>
          </p:nvPr>
        </p:nvPicPr>
        <p:blipFill>
          <a:blip r:embed="rId2" cstate="print"/>
          <a:stretch>
            <a:fillRect/>
          </a:stretch>
        </p:blipFill>
        <p:spPr>
          <a:xfrm>
            <a:off x="428596" y="1357298"/>
            <a:ext cx="8501122" cy="550070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0" dirty="0">
                <a:effectLst/>
              </a:rPr>
              <a:t>Чтение карты</a:t>
            </a: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7622287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719"/>
          </a:xfrm>
        </p:spPr>
        <p:txBody>
          <a:bodyPr>
            <a:noAutofit/>
          </a:bodyPr>
          <a:lstStyle/>
          <a:p>
            <a:pPr algn="l"/>
            <a:br>
              <a:rPr lang="ru-RU" sz="3200" dirty="0"/>
            </a:br>
            <a:endParaRPr lang="ru-RU" sz="2800" dirty="0">
              <a:solidFill>
                <a:schemeClr val="accent6">
                  <a:lumMod val="50000"/>
                </a:schemeClr>
              </a:solidFill>
            </a:endParaRPr>
          </a:p>
        </p:txBody>
      </p:sp>
      <p:sp>
        <p:nvSpPr>
          <p:cNvPr id="3" name="Объект 2"/>
          <p:cNvSpPr>
            <a:spLocks noGrp="1"/>
          </p:cNvSpPr>
          <p:nvPr>
            <p:ph sz="half" idx="1"/>
          </p:nvPr>
        </p:nvSpPr>
        <p:spPr>
          <a:xfrm>
            <a:off x="457200" y="500042"/>
            <a:ext cx="3754760" cy="5626121"/>
          </a:xfrm>
        </p:spPr>
        <p:txBody>
          <a:bodyPr>
            <a:normAutofit/>
          </a:bodyPr>
          <a:lstStyle/>
          <a:p>
            <a:pPr>
              <a:buNone/>
            </a:pPr>
            <a:r>
              <a:rPr lang="ru-RU" sz="2400" dirty="0">
                <a:solidFill>
                  <a:srgbClr val="0070C0"/>
                </a:solidFill>
                <a:latin typeface="Times New Roman" pitchFamily="18" charset="0"/>
                <a:cs typeface="Times New Roman" pitchFamily="18" charset="0"/>
              </a:rPr>
              <a:t>«</a:t>
            </a:r>
            <a:r>
              <a:rPr lang="ru-RU" sz="2400" b="1" dirty="0">
                <a:solidFill>
                  <a:srgbClr val="0070C0"/>
                </a:solidFill>
                <a:latin typeface="Times New Roman" pitchFamily="18" charset="0"/>
                <a:cs typeface="Times New Roman" pitchFamily="18" charset="0"/>
              </a:rPr>
              <a:t>Стороны горизонта</a:t>
            </a:r>
            <a:r>
              <a:rPr lang="ru-RU" sz="2400" dirty="0">
                <a:solidFill>
                  <a:srgbClr val="0070C0"/>
                </a:solidFill>
                <a:latin typeface="Times New Roman" pitchFamily="18" charset="0"/>
                <a:cs typeface="Times New Roman" pitchFamily="18" charset="0"/>
              </a:rPr>
              <a:t>» </a:t>
            </a:r>
          </a:p>
          <a:p>
            <a:pPr>
              <a:buNone/>
            </a:pPr>
            <a:r>
              <a:rPr lang="ru-RU" sz="1800" dirty="0">
                <a:solidFill>
                  <a:schemeClr val="accent6">
                    <a:lumMod val="50000"/>
                  </a:schemeClr>
                </a:solidFill>
                <a:latin typeface="Times New Roman" pitchFamily="18" charset="0"/>
                <a:cs typeface="Times New Roman" pitchFamily="18" charset="0"/>
              </a:rPr>
              <a:t>Этот прием помогает</a:t>
            </a:r>
          </a:p>
          <a:p>
            <a:pPr>
              <a:buNone/>
            </a:pPr>
            <a:r>
              <a:rPr lang="ru-RU" sz="1800" dirty="0">
                <a:solidFill>
                  <a:schemeClr val="accent6">
                    <a:lumMod val="50000"/>
                  </a:schemeClr>
                </a:solidFill>
                <a:latin typeface="Times New Roman" pitchFamily="18" charset="0"/>
                <a:cs typeface="Times New Roman" pitchFamily="18" charset="0"/>
              </a:rPr>
              <a:t>формировать</a:t>
            </a:r>
          </a:p>
          <a:p>
            <a:pPr>
              <a:buNone/>
            </a:pPr>
            <a:r>
              <a:rPr lang="ru-RU" sz="1800" dirty="0">
                <a:solidFill>
                  <a:schemeClr val="accent6">
                    <a:lumMod val="50000"/>
                  </a:schemeClr>
                </a:solidFill>
                <a:latin typeface="Times New Roman" pitchFamily="18" charset="0"/>
                <a:cs typeface="Times New Roman" pitchFamily="18" charset="0"/>
              </a:rPr>
              <a:t>пространственное</a:t>
            </a:r>
          </a:p>
          <a:p>
            <a:pPr>
              <a:buNone/>
            </a:pPr>
            <a:r>
              <a:rPr lang="ru-RU" sz="1800" dirty="0">
                <a:solidFill>
                  <a:schemeClr val="accent6">
                    <a:lumMod val="50000"/>
                  </a:schemeClr>
                </a:solidFill>
                <a:latin typeface="Times New Roman" pitchFamily="18" charset="0"/>
                <a:cs typeface="Times New Roman" pitchFamily="18" charset="0"/>
              </a:rPr>
              <a:t>представление, </a:t>
            </a:r>
          </a:p>
          <a:p>
            <a:pPr>
              <a:buNone/>
            </a:pPr>
            <a:r>
              <a:rPr lang="ru-RU" sz="1800" dirty="0">
                <a:solidFill>
                  <a:schemeClr val="accent6">
                    <a:lumMod val="50000"/>
                  </a:schemeClr>
                </a:solidFill>
                <a:latin typeface="Times New Roman" pitchFamily="18" charset="0"/>
                <a:cs typeface="Times New Roman" pitchFamily="18" charset="0"/>
              </a:rPr>
              <a:t>помогает лучше запомнить </a:t>
            </a:r>
          </a:p>
          <a:p>
            <a:pPr>
              <a:buNone/>
            </a:pPr>
            <a:r>
              <a:rPr lang="ru-RU" sz="1800" dirty="0">
                <a:solidFill>
                  <a:schemeClr val="accent6">
                    <a:lumMod val="50000"/>
                  </a:schemeClr>
                </a:solidFill>
                <a:latin typeface="Times New Roman" pitchFamily="18" charset="0"/>
                <a:cs typeface="Times New Roman" pitchFamily="18" charset="0"/>
              </a:rPr>
              <a:t>карту.</a:t>
            </a:r>
          </a:p>
          <a:p>
            <a:r>
              <a:rPr lang="ru-RU" sz="1800" dirty="0">
                <a:solidFill>
                  <a:schemeClr val="accent6">
                    <a:lumMod val="50000"/>
                  </a:schemeClr>
                </a:solidFill>
                <a:latin typeface="Times New Roman" pitchFamily="18" charset="0"/>
                <a:cs typeface="Times New Roman" pitchFamily="18" charset="0"/>
              </a:rPr>
              <a:t>Пример1  Укажите  материки  западного и восточного полушария.</a:t>
            </a:r>
          </a:p>
          <a:p>
            <a:pPr>
              <a:buNone/>
            </a:pPr>
            <a:endParaRPr lang="ru-RU" sz="1800" dirty="0">
              <a:solidFill>
                <a:schemeClr val="accent6">
                  <a:lumMod val="50000"/>
                </a:schemeClr>
              </a:solidFill>
              <a:latin typeface="Times New Roman" pitchFamily="18" charset="0"/>
              <a:cs typeface="Times New Roman" pitchFamily="18" charset="0"/>
            </a:endParaRPr>
          </a:p>
          <a:p>
            <a:r>
              <a:rPr lang="ru-RU" sz="1800" dirty="0">
                <a:solidFill>
                  <a:schemeClr val="accent6">
                    <a:lumMod val="50000"/>
                  </a:schemeClr>
                </a:solidFill>
                <a:latin typeface="Times New Roman" pitchFamily="18" charset="0"/>
                <a:cs typeface="Times New Roman" pitchFamily="18" charset="0"/>
              </a:rPr>
              <a:t>Пример 2. Расположи горы мира  с севера на юг: Тибет, Кавказ, Анды, Кордильеры, Альпы, Тянь-Шань.</a:t>
            </a:r>
          </a:p>
          <a:p>
            <a:endParaRPr lang="ru-RU" dirty="0"/>
          </a:p>
        </p:txBody>
      </p:sp>
      <p:sp>
        <p:nvSpPr>
          <p:cNvPr id="4" name="Объект 3"/>
          <p:cNvSpPr>
            <a:spLocks noGrp="1"/>
          </p:cNvSpPr>
          <p:nvPr>
            <p:ph sz="half" idx="2"/>
          </p:nvPr>
        </p:nvSpPr>
        <p:spPr>
          <a:xfrm>
            <a:off x="4648200" y="571480"/>
            <a:ext cx="4038600" cy="5554683"/>
          </a:xfrm>
        </p:spPr>
        <p:txBody>
          <a:bodyPr>
            <a:normAutofit/>
          </a:bodyPr>
          <a:lstStyle/>
          <a:p>
            <a:pPr>
              <a:buNone/>
            </a:pPr>
            <a:r>
              <a:rPr lang="ru-RU" sz="2400" b="1" dirty="0">
                <a:solidFill>
                  <a:srgbClr val="0070C0"/>
                </a:solidFill>
                <a:latin typeface="Times New Roman" pitchFamily="18" charset="0"/>
                <a:cs typeface="Times New Roman" pitchFamily="18" charset="0"/>
              </a:rPr>
              <a:t>«Найди лишнее»</a:t>
            </a:r>
            <a:r>
              <a:rPr lang="ru-RU" sz="2400" b="1" baseline="30000" dirty="0">
                <a:solidFill>
                  <a:srgbClr val="0070C0"/>
                </a:solidFill>
                <a:latin typeface="Times New Roman" pitchFamily="18" charset="0"/>
                <a:cs typeface="Times New Roman" pitchFamily="18" charset="0"/>
              </a:rPr>
              <a:t> </a:t>
            </a:r>
            <a:endParaRPr lang="ru-RU" sz="2400" b="1" dirty="0">
              <a:solidFill>
                <a:srgbClr val="0070C0"/>
              </a:solidFill>
              <a:latin typeface="Times New Roman" pitchFamily="18" charset="0"/>
              <a:cs typeface="Times New Roman" pitchFamily="18" charset="0"/>
            </a:endParaRPr>
          </a:p>
          <a:p>
            <a:pPr>
              <a:buNone/>
            </a:pPr>
            <a:r>
              <a:rPr lang="ru-RU" sz="1800" dirty="0">
                <a:solidFill>
                  <a:schemeClr val="accent6">
                    <a:lumMod val="50000"/>
                  </a:schemeClr>
                </a:solidFill>
                <a:latin typeface="Times New Roman" pitchFamily="18" charset="0"/>
                <a:cs typeface="Times New Roman" pitchFamily="18" charset="0"/>
              </a:rPr>
              <a:t>Найти лишний географический объект</a:t>
            </a:r>
          </a:p>
          <a:p>
            <a:pPr>
              <a:buNone/>
            </a:pPr>
            <a:r>
              <a:rPr lang="ru-RU" sz="1800" dirty="0">
                <a:solidFill>
                  <a:schemeClr val="accent6">
                    <a:lumMod val="50000"/>
                  </a:schemeClr>
                </a:solidFill>
                <a:latin typeface="Times New Roman" pitchFamily="18" charset="0"/>
                <a:cs typeface="Times New Roman" pitchFamily="18" charset="0"/>
              </a:rPr>
              <a:t>и дать объяснение выбору.</a:t>
            </a:r>
          </a:p>
          <a:p>
            <a:pPr>
              <a:buNone/>
            </a:pPr>
            <a:endParaRPr lang="ru-RU" sz="1800" dirty="0">
              <a:solidFill>
                <a:schemeClr val="accent6">
                  <a:lumMod val="50000"/>
                </a:schemeClr>
              </a:solidFill>
              <a:latin typeface="Times New Roman" pitchFamily="18" charset="0"/>
              <a:cs typeface="Times New Roman" pitchFamily="18" charset="0"/>
            </a:endParaRPr>
          </a:p>
          <a:p>
            <a:pPr>
              <a:buNone/>
            </a:pPr>
            <a:endParaRPr lang="ru-RU" sz="1800" dirty="0">
              <a:solidFill>
                <a:schemeClr val="accent6">
                  <a:lumMod val="50000"/>
                </a:schemeClr>
              </a:solidFill>
              <a:latin typeface="Times New Roman" pitchFamily="18" charset="0"/>
              <a:cs typeface="Times New Roman" pitchFamily="18" charset="0"/>
            </a:endParaRPr>
          </a:p>
          <a:p>
            <a:pPr>
              <a:buNone/>
            </a:pPr>
            <a:endParaRPr lang="ru-RU" sz="1800" dirty="0">
              <a:solidFill>
                <a:schemeClr val="accent6">
                  <a:lumMod val="50000"/>
                </a:schemeClr>
              </a:solidFill>
              <a:latin typeface="Times New Roman" pitchFamily="18" charset="0"/>
              <a:cs typeface="Times New Roman" pitchFamily="18" charset="0"/>
            </a:endParaRPr>
          </a:p>
          <a:p>
            <a:pPr>
              <a:buNone/>
            </a:pPr>
            <a:endParaRPr lang="ru-RU" sz="1800" dirty="0">
              <a:solidFill>
                <a:schemeClr val="accent6">
                  <a:lumMod val="50000"/>
                </a:schemeClr>
              </a:solidFill>
              <a:latin typeface="Times New Roman" pitchFamily="18" charset="0"/>
              <a:cs typeface="Times New Roman" pitchFamily="18" charset="0"/>
            </a:endParaRPr>
          </a:p>
          <a:p>
            <a:r>
              <a:rPr lang="ru-RU" sz="1800" dirty="0">
                <a:solidFill>
                  <a:schemeClr val="accent6">
                    <a:lumMod val="50000"/>
                  </a:schemeClr>
                </a:solidFill>
                <a:latin typeface="Times New Roman" pitchFamily="18" charset="0"/>
                <a:cs typeface="Times New Roman" pitchFamily="18" charset="0"/>
              </a:rPr>
              <a:t>Пример 1. Бразилия, Аргентина, Перу, Колумбия, Парагвай ( Парагвай не имеет выход к морю остальные имеют морские порты).</a:t>
            </a:r>
          </a:p>
          <a:p>
            <a:r>
              <a:rPr lang="ru-RU" sz="1800" dirty="0">
                <a:solidFill>
                  <a:schemeClr val="accent6">
                    <a:lumMod val="50000"/>
                  </a:schemeClr>
                </a:solidFill>
                <a:latin typeface="Times New Roman" pitchFamily="18" charset="0"/>
                <a:cs typeface="Times New Roman" pitchFamily="18" charset="0"/>
              </a:rPr>
              <a:t>Пример 2. Монголия, Сирия, Албания, Китай, Турция. (Албания, находится в Европе, остальные в Азии).</a:t>
            </a:r>
          </a:p>
          <a:p>
            <a:endParaRPr lang="ru-RU" dirty="0"/>
          </a:p>
        </p:txBody>
      </p:sp>
    </p:spTree>
    <p:extLst>
      <p:ext uri="{BB962C8B-B14F-4D97-AF65-F5344CB8AC3E}">
        <p14:creationId xmlns:p14="http://schemas.microsoft.com/office/powerpoint/2010/main" val="49534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0"/>
            <a:ext cx="4040188" cy="1643050"/>
          </a:xfrm>
        </p:spPr>
        <p:txBody>
          <a:bodyPr>
            <a:noAutofit/>
          </a:bodyPr>
          <a:lstStyle/>
          <a:p>
            <a:pPr algn="ctr"/>
            <a:endParaRPr lang="ru-RU" sz="3200" dirty="0">
              <a:solidFill>
                <a:srgbClr val="0070C0"/>
              </a:solidFill>
              <a:latin typeface="Times New Roman" panose="02020603050405020304" pitchFamily="18" charset="0"/>
              <a:cs typeface="Times New Roman" panose="02020603050405020304" pitchFamily="18" charset="0"/>
            </a:endParaRPr>
          </a:p>
          <a:p>
            <a:pPr algn="ctr"/>
            <a:endParaRPr lang="ru-RU" sz="3200" dirty="0">
              <a:solidFill>
                <a:srgbClr val="0070C0"/>
              </a:solidFill>
              <a:latin typeface="Times New Roman" panose="02020603050405020304" pitchFamily="18" charset="0"/>
              <a:cs typeface="Times New Roman" panose="02020603050405020304" pitchFamily="18" charset="0"/>
            </a:endParaRPr>
          </a:p>
          <a:p>
            <a:pPr algn="ctr"/>
            <a:endParaRPr lang="ru-RU" sz="3200" dirty="0">
              <a:solidFill>
                <a:srgbClr val="0070C0"/>
              </a:solidFill>
              <a:latin typeface="Times New Roman" panose="02020603050405020304" pitchFamily="18" charset="0"/>
              <a:cs typeface="Times New Roman" panose="02020603050405020304" pitchFamily="18" charset="0"/>
            </a:endParaRPr>
          </a:p>
          <a:p>
            <a:pPr algn="ctr"/>
            <a:endParaRPr lang="ru-RU" sz="3200" dirty="0">
              <a:solidFill>
                <a:srgbClr val="0070C0"/>
              </a:solidFill>
              <a:latin typeface="Times New Roman" panose="02020603050405020304" pitchFamily="18" charset="0"/>
              <a:cs typeface="Times New Roman" panose="02020603050405020304" pitchFamily="18" charset="0"/>
            </a:endParaRPr>
          </a:p>
          <a:p>
            <a:pPr algn="ctr"/>
            <a:endParaRPr lang="ru-RU" sz="3200" dirty="0">
              <a:solidFill>
                <a:srgbClr val="0070C0"/>
              </a:solidFill>
              <a:latin typeface="Times New Roman" panose="02020603050405020304" pitchFamily="18" charset="0"/>
              <a:cs typeface="Times New Roman" panose="02020603050405020304" pitchFamily="18" charset="0"/>
            </a:endParaRPr>
          </a:p>
          <a:p>
            <a:pPr algn="ctr"/>
            <a:endParaRPr lang="ru-RU" sz="3200" dirty="0">
              <a:solidFill>
                <a:srgbClr val="0070C0"/>
              </a:solidFill>
              <a:latin typeface="Times New Roman" panose="02020603050405020304" pitchFamily="18" charset="0"/>
              <a:cs typeface="Times New Roman" panose="02020603050405020304" pitchFamily="18" charset="0"/>
            </a:endParaRPr>
          </a:p>
          <a:p>
            <a:pPr algn="ctr"/>
            <a:endParaRPr lang="ru-RU" sz="3200" dirty="0">
              <a:solidFill>
                <a:srgbClr val="0070C0"/>
              </a:solidFill>
              <a:latin typeface="Times New Roman" panose="02020603050405020304" pitchFamily="18" charset="0"/>
              <a:cs typeface="Times New Roman" panose="02020603050405020304" pitchFamily="18" charset="0"/>
            </a:endParaRPr>
          </a:p>
          <a:p>
            <a:pPr algn="ctr"/>
            <a:r>
              <a:rPr lang="ru-RU" dirty="0">
                <a:solidFill>
                  <a:srgbClr val="0070C0"/>
                </a:solidFill>
                <a:latin typeface="Times New Roman" panose="02020603050405020304" pitchFamily="18" charset="0"/>
                <a:cs typeface="Times New Roman" panose="02020603050405020304" pitchFamily="18" charset="0"/>
              </a:rPr>
              <a:t>Использование ассоциативных заданий</a:t>
            </a:r>
          </a:p>
        </p:txBody>
      </p:sp>
      <p:sp>
        <p:nvSpPr>
          <p:cNvPr id="4" name="Объект 3"/>
          <p:cNvSpPr>
            <a:spLocks noGrp="1"/>
          </p:cNvSpPr>
          <p:nvPr>
            <p:ph sz="half" idx="2"/>
          </p:nvPr>
        </p:nvSpPr>
        <p:spPr>
          <a:xfrm>
            <a:off x="457200" y="1714488"/>
            <a:ext cx="4040188" cy="4411675"/>
          </a:xfrm>
        </p:spPr>
        <p:txBody>
          <a:bodyPr>
            <a:noAutofit/>
          </a:bodyPr>
          <a:lstStyle/>
          <a:p>
            <a:r>
              <a:rPr lang="ru-RU" sz="1800" dirty="0">
                <a:solidFill>
                  <a:schemeClr val="tx1"/>
                </a:solidFill>
                <a:latin typeface="Times New Roman" panose="02020603050405020304" pitchFamily="18" charset="0"/>
                <a:cs typeface="Times New Roman" panose="02020603050405020304" pitchFamily="18" charset="0"/>
              </a:rPr>
              <a:t>Буэнос-Айрес - Бухара  - (оба начинаются на букву «Б»).</a:t>
            </a:r>
          </a:p>
          <a:p>
            <a:r>
              <a:rPr lang="ru-RU" sz="1800" dirty="0">
                <a:solidFill>
                  <a:schemeClr val="tx1"/>
                </a:solidFill>
                <a:latin typeface="Times New Roman" panose="02020603050405020304" pitchFamily="18" charset="0"/>
                <a:cs typeface="Times New Roman" panose="02020603050405020304" pitchFamily="18" charset="0"/>
              </a:rPr>
              <a:t>- Буэнос-Айрес – Будапешт – (являются столицами государств).</a:t>
            </a:r>
          </a:p>
          <a:p>
            <a:r>
              <a:rPr lang="ru-RU" sz="1800" dirty="0">
                <a:solidFill>
                  <a:schemeClr val="tx1"/>
                </a:solidFill>
                <a:latin typeface="Times New Roman" panose="02020603050405020304" pitchFamily="18" charset="0"/>
                <a:cs typeface="Times New Roman" panose="02020603050405020304" pitchFamily="18" charset="0"/>
              </a:rPr>
              <a:t>- Буэнос-Айрес – Копенгаген – (оба лежат на берегу моря).</a:t>
            </a:r>
          </a:p>
          <a:p>
            <a:r>
              <a:rPr lang="ru-RU" sz="1800" dirty="0">
                <a:solidFill>
                  <a:schemeClr val="tx1"/>
                </a:solidFill>
                <a:latin typeface="Times New Roman" panose="02020603050405020304" pitchFamily="18" charset="0"/>
                <a:cs typeface="Times New Roman" panose="02020603050405020304" pitchFamily="18" charset="0"/>
              </a:rPr>
              <a:t>- Буэнос-Айрес – Кейптаун – (оба лежат в южном </a:t>
            </a:r>
            <a:r>
              <a:rPr lang="ru-RU" sz="1800" dirty="0" err="1">
                <a:solidFill>
                  <a:schemeClr val="tx1"/>
                </a:solidFill>
                <a:latin typeface="Times New Roman" panose="02020603050405020304" pitchFamily="18" charset="0"/>
                <a:cs typeface="Times New Roman" panose="02020603050405020304" pitchFamily="18" charset="0"/>
              </a:rPr>
              <a:t>полушари</a:t>
            </a:r>
            <a:endParaRPr lang="ru-RU" sz="1800" dirty="0">
              <a:solidFill>
                <a:schemeClr val="tx1"/>
              </a:solidFill>
              <a:latin typeface="Times New Roman" panose="02020603050405020304" pitchFamily="18" charset="0"/>
              <a:cs typeface="Times New Roman" panose="02020603050405020304" pitchFamily="18" charset="0"/>
            </a:endParaRPr>
          </a:p>
          <a:p>
            <a:r>
              <a:rPr lang="ru-RU" sz="1800" dirty="0">
                <a:solidFill>
                  <a:schemeClr val="tx1"/>
                </a:solidFill>
                <a:latin typeface="Times New Roman" panose="02020603050405020304" pitchFamily="18" charset="0"/>
                <a:cs typeface="Times New Roman" panose="02020603050405020304" pitchFamily="18" charset="0"/>
              </a:rPr>
              <a:t>- Буэнос-Айрес – Вашингтон -  (оба лежат в западном полушарии).</a:t>
            </a:r>
          </a:p>
          <a:p>
            <a:pPr indent="0">
              <a:lnSpc>
                <a:spcPct val="150000"/>
              </a:lnSpc>
              <a:spcAft>
                <a:spcPts val="0"/>
              </a:spcAft>
              <a:buNone/>
            </a:pPr>
            <a:endParaRPr lang="ru-RU" sz="1200" dirty="0">
              <a:solidFill>
                <a:schemeClr val="accent6">
                  <a:lumMod val="50000"/>
                </a:schemeClr>
              </a:solidFill>
              <a:effectLst/>
              <a:latin typeface="Calibri"/>
              <a:ea typeface="Calibri"/>
              <a:cs typeface="Times New Roman"/>
            </a:endParaRPr>
          </a:p>
        </p:txBody>
      </p:sp>
      <p:sp>
        <p:nvSpPr>
          <p:cNvPr id="5" name="Текст 4"/>
          <p:cNvSpPr>
            <a:spLocks noGrp="1"/>
          </p:cNvSpPr>
          <p:nvPr>
            <p:ph type="body" sz="quarter" idx="3"/>
          </p:nvPr>
        </p:nvSpPr>
        <p:spPr>
          <a:xfrm>
            <a:off x="4645025" y="476673"/>
            <a:ext cx="4041775" cy="792088"/>
          </a:xfrm>
        </p:spPr>
        <p:txBody>
          <a:bodyPr>
            <a:noAutofit/>
          </a:bodyPr>
          <a:lstStyle/>
          <a:p>
            <a:r>
              <a:rPr lang="ru-RU" dirty="0">
                <a:solidFill>
                  <a:srgbClr val="0070C0"/>
                </a:solidFill>
                <a:latin typeface="Times New Roman" pitchFamily="18" charset="0"/>
                <a:cs typeface="Times New Roman" pitchFamily="18" charset="0"/>
              </a:rPr>
              <a:t>Использование логических заданий</a:t>
            </a:r>
            <a:r>
              <a:rPr lang="ru-RU" i="1" dirty="0">
                <a:solidFill>
                  <a:srgbClr val="0070C0"/>
                </a:solidFill>
                <a:latin typeface="Times New Roman" pitchFamily="18" charset="0"/>
                <a:cs typeface="Times New Roman" pitchFamily="18" charset="0"/>
              </a:rPr>
              <a:t> </a:t>
            </a:r>
            <a:endParaRPr lang="ru-RU" dirty="0">
              <a:solidFill>
                <a:srgbClr val="0070C0"/>
              </a:solidFill>
              <a:latin typeface="Times New Roman" pitchFamily="18" charset="0"/>
              <a:cs typeface="Times New Roman" pitchFamily="18" charset="0"/>
            </a:endParaRPr>
          </a:p>
        </p:txBody>
      </p:sp>
      <p:sp>
        <p:nvSpPr>
          <p:cNvPr id="6" name="Объект 5"/>
          <p:cNvSpPr>
            <a:spLocks noGrp="1"/>
          </p:cNvSpPr>
          <p:nvPr>
            <p:ph sz="quarter" idx="4"/>
          </p:nvPr>
        </p:nvSpPr>
        <p:spPr>
          <a:xfrm>
            <a:off x="4645025" y="1412776"/>
            <a:ext cx="4041775" cy="4713387"/>
          </a:xfrm>
        </p:spPr>
        <p:txBody>
          <a:bodyPr>
            <a:normAutofit fontScale="92500" lnSpcReduction="10000"/>
          </a:bodyPr>
          <a:lstStyle/>
          <a:p>
            <a:pPr>
              <a:buNone/>
            </a:pPr>
            <a:r>
              <a:rPr lang="ru-RU" sz="1900" dirty="0">
                <a:solidFill>
                  <a:schemeClr val="accent6">
                    <a:lumMod val="50000"/>
                  </a:schemeClr>
                </a:solidFill>
                <a:latin typeface="Times New Roman" pitchFamily="18" charset="0"/>
                <a:cs typeface="Times New Roman" pitchFamily="18" charset="0"/>
              </a:rPr>
              <a:t>Задание дается в виде списка, необходимо разделить на группы, причем,  количество групп не указывается, их может быть несколько, чем больше групп выделяется, тем ценнее ответ.</a:t>
            </a:r>
          </a:p>
          <a:p>
            <a:r>
              <a:rPr lang="ru-RU" sz="1900" dirty="0">
                <a:solidFill>
                  <a:schemeClr val="accent6">
                    <a:lumMod val="50000"/>
                  </a:schemeClr>
                </a:solidFill>
                <a:latin typeface="Times New Roman" pitchFamily="18" charset="0"/>
                <a:cs typeface="Times New Roman" pitchFamily="18" charset="0"/>
              </a:rPr>
              <a:t>Бразилия, Боливия, Кордильеры, Амазонка, Сенегал, Нигер, </a:t>
            </a:r>
            <a:r>
              <a:rPr lang="ru-RU" sz="1900" dirty="0" err="1">
                <a:solidFill>
                  <a:schemeClr val="accent6">
                    <a:lumMod val="50000"/>
                  </a:schemeClr>
                </a:solidFill>
                <a:latin typeface="Times New Roman" pitchFamily="18" charset="0"/>
                <a:cs typeface="Times New Roman" pitchFamily="18" charset="0"/>
              </a:rPr>
              <a:t>Игуасу</a:t>
            </a:r>
            <a:r>
              <a:rPr lang="ru-RU" sz="1900" dirty="0">
                <a:solidFill>
                  <a:schemeClr val="accent6">
                    <a:lumMod val="50000"/>
                  </a:schemeClr>
                </a:solidFill>
                <a:latin typeface="Times New Roman" pitchFamily="18" charset="0"/>
                <a:cs typeface="Times New Roman" pitchFamily="18" charset="0"/>
              </a:rPr>
              <a:t> Миссисипи, Енисей, Гималаи, Народная, Монблан, Обь, Румыния, Италия, Чад, Сомали, Конго, Вьетнам, Флорида, Анды, Нил, Эквадор, Финляндия, </a:t>
            </a:r>
            <a:r>
              <a:rPr lang="ru-RU" sz="1900" dirty="0" err="1">
                <a:solidFill>
                  <a:schemeClr val="accent6">
                    <a:lumMod val="50000"/>
                  </a:schemeClr>
                </a:solidFill>
                <a:latin typeface="Times New Roman" pitchFamily="18" charset="0"/>
                <a:cs typeface="Times New Roman" pitchFamily="18" charset="0"/>
              </a:rPr>
              <a:t>Атакама</a:t>
            </a:r>
            <a:r>
              <a:rPr lang="ru-RU" sz="1900" dirty="0">
                <a:solidFill>
                  <a:schemeClr val="accent6">
                    <a:lumMod val="50000"/>
                  </a:schemeClr>
                </a:solidFill>
                <a:latin typeface="Times New Roman" pitchFamily="18" charset="0"/>
                <a:cs typeface="Times New Roman" pitchFamily="18" charset="0"/>
              </a:rPr>
              <a:t>, Великобритания, Гекла, Эльбрус, Кавказ, Дунай, Рейн, Телецкое, Боденское, Альпы, Израиль, Сахара, Каракумы. И </a:t>
            </a:r>
            <a:r>
              <a:rPr lang="ru-RU" sz="1900" dirty="0" err="1">
                <a:solidFill>
                  <a:schemeClr val="accent6">
                    <a:lumMod val="50000"/>
                  </a:schemeClr>
                </a:solidFill>
                <a:latin typeface="Times New Roman" pitchFamily="18" charset="0"/>
                <a:cs typeface="Times New Roman" pitchFamily="18" charset="0"/>
              </a:rPr>
              <a:t>т.д</a:t>
            </a:r>
            <a:endParaRPr lang="ru-RU" sz="1900" dirty="0">
              <a:solidFill>
                <a:schemeClr val="accent6">
                  <a:lumMod val="50000"/>
                </a:schemeClr>
              </a:solidFill>
              <a:latin typeface="Times New Roman" pitchFamily="18" charset="0"/>
              <a:cs typeface="Times New Roman" pitchFamily="18" charset="0"/>
            </a:endParaRPr>
          </a:p>
          <a:p>
            <a:endParaRPr lang="ru-RU" sz="20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7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a:solidFill>
                  <a:schemeClr val="accent6">
                    <a:lumMod val="50000"/>
                  </a:schemeClr>
                </a:solidFill>
                <a:effectLst/>
                <a:latin typeface="Times New Roman" panose="02020603050405020304" pitchFamily="18" charset="0"/>
                <a:cs typeface="Times New Roman" panose="02020603050405020304" pitchFamily="18" charset="0"/>
              </a:rPr>
              <a:t>Проверка знаний по номенклатуре</a:t>
            </a: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8280920" cy="504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21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45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atic6.depositphotos.com/1001165/572/v/450/dep_5728273-Apple-tree-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8" y="836712"/>
            <a:ext cx="3010306"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47864" y="836712"/>
            <a:ext cx="5040560" cy="4647426"/>
          </a:xfrm>
          <a:prstGeom prst="rect">
            <a:avLst/>
          </a:prstGeom>
        </p:spPr>
        <p:txBody>
          <a:bodyPr wrap="square">
            <a:spAutoFit/>
          </a:bodyPr>
          <a:lstStyle/>
          <a:p>
            <a:pPr lvl="0" fontAlgn="base">
              <a:spcBef>
                <a:spcPct val="0"/>
              </a:spcBef>
              <a:spcAft>
                <a:spcPct val="0"/>
              </a:spcAft>
            </a:pPr>
            <a:r>
              <a:rPr lang="ru-RU" sz="2000" dirty="0">
                <a:solidFill>
                  <a:prstClr val="black"/>
                </a:solidFill>
                <a:latin typeface="Times New Roman" pitchFamily="18" charset="0"/>
                <a:cs typeface="Times New Roman" pitchFamily="18" charset="0"/>
              </a:rPr>
              <a:t>Дерево – функционально грамотная личность</a:t>
            </a:r>
          </a:p>
          <a:p>
            <a:pPr lvl="0" fontAlgn="base">
              <a:spcBef>
                <a:spcPct val="0"/>
              </a:spcBef>
              <a:spcAft>
                <a:spcPct val="0"/>
              </a:spcAft>
            </a:pPr>
            <a:r>
              <a:rPr lang="ru-RU" sz="2000" dirty="0">
                <a:solidFill>
                  <a:prstClr val="black"/>
                </a:solidFill>
                <a:latin typeface="Times New Roman" pitchFamily="18" charset="0"/>
                <a:cs typeface="Times New Roman" pitchFamily="18" charset="0"/>
              </a:rPr>
              <a:t>Вода – педагогические технологии</a:t>
            </a:r>
          </a:p>
          <a:p>
            <a:pPr lvl="0" fontAlgn="base">
              <a:spcBef>
                <a:spcPct val="0"/>
              </a:spcBef>
              <a:spcAft>
                <a:spcPct val="0"/>
              </a:spcAft>
            </a:pPr>
            <a:r>
              <a:rPr lang="ru-RU" sz="2000" dirty="0">
                <a:solidFill>
                  <a:prstClr val="black"/>
                </a:solidFill>
                <a:latin typeface="Times New Roman" pitchFamily="18" charset="0"/>
                <a:cs typeface="Times New Roman" pitchFamily="18" charset="0"/>
              </a:rPr>
              <a:t>Яблоки – ключевые компетенции</a:t>
            </a:r>
          </a:p>
          <a:p>
            <a:pPr lvl="0" fontAlgn="base">
              <a:spcBef>
                <a:spcPct val="0"/>
              </a:spcBef>
              <a:spcAft>
                <a:spcPct val="0"/>
              </a:spcAft>
            </a:pPr>
            <a:r>
              <a:rPr lang="ru-RU" sz="2000" dirty="0">
                <a:solidFill>
                  <a:prstClr val="black"/>
                </a:solidFill>
                <a:latin typeface="Times New Roman" pitchFamily="18" charset="0"/>
                <a:cs typeface="Times New Roman" pitchFamily="18" charset="0"/>
              </a:rPr>
              <a:t>Лейка – учитель</a:t>
            </a:r>
          </a:p>
          <a:p>
            <a:pPr lvl="0" fontAlgn="base">
              <a:spcBef>
                <a:spcPct val="0"/>
              </a:spcBef>
              <a:spcAft>
                <a:spcPct val="0"/>
              </a:spcAft>
            </a:pPr>
            <a:endParaRPr lang="ru-RU" sz="2000" dirty="0">
              <a:solidFill>
                <a:prstClr val="black"/>
              </a:solidFill>
              <a:latin typeface="Times New Roman" pitchFamily="18" charset="0"/>
              <a:cs typeface="Times New Roman" pitchFamily="18" charset="0"/>
            </a:endParaRPr>
          </a:p>
          <a:p>
            <a:pPr lvl="0" fontAlgn="base">
              <a:spcBef>
                <a:spcPct val="0"/>
              </a:spcBef>
              <a:spcAft>
                <a:spcPct val="0"/>
              </a:spcAft>
            </a:pPr>
            <a:r>
              <a:rPr lang="ru-RU" sz="2000" dirty="0">
                <a:solidFill>
                  <a:prstClr val="black"/>
                </a:solidFill>
                <a:latin typeface="Times New Roman" pitchFamily="18" charset="0"/>
                <a:cs typeface="Times New Roman" pitchFamily="18" charset="0"/>
              </a:rPr>
              <a:t>Лейка - учитель, для того, чтобы поливать, должен постоянно пополняться т.е. заниматься самообразованием.</a:t>
            </a:r>
          </a:p>
          <a:p>
            <a:pPr lvl="0" fontAlgn="base">
              <a:spcBef>
                <a:spcPct val="0"/>
              </a:spcBef>
              <a:spcAft>
                <a:spcPct val="0"/>
              </a:spcAft>
            </a:pPr>
            <a:r>
              <a:rPr lang="ru-RU" sz="2000" dirty="0">
                <a:solidFill>
                  <a:prstClr val="black"/>
                </a:solidFill>
                <a:latin typeface="Times New Roman" pitchFamily="18" charset="0"/>
                <a:cs typeface="Times New Roman" pitchFamily="18" charset="0"/>
              </a:rPr>
              <a:t>Как без полива дерево зачахнет, так и без грамотной компетентной работы педагога нельзя добиться развития функциональной грамотности.</a:t>
            </a:r>
          </a:p>
          <a:p>
            <a:pPr lvl="0" fontAlgn="base">
              <a:spcBef>
                <a:spcPct val="0"/>
              </a:spcBef>
              <a:spcAft>
                <a:spcPct val="0"/>
              </a:spcAft>
            </a:pPr>
            <a:endParaRPr lang="ru-RU" b="1" dirty="0">
              <a:solidFill>
                <a:prstClr val="black"/>
              </a:solidFill>
              <a:latin typeface="Arial" charset="0"/>
              <a:cs typeface="Arial" charset="0"/>
            </a:endParaRPr>
          </a:p>
          <a:p>
            <a:pPr lvl="0" fontAlgn="base">
              <a:spcBef>
                <a:spcPct val="0"/>
              </a:spcBef>
              <a:spcAft>
                <a:spcPct val="0"/>
              </a:spcAft>
            </a:pPr>
            <a:endParaRPr lang="ru-RU" b="1" dirty="0">
              <a:solidFill>
                <a:prstClr val="black"/>
              </a:solidFill>
              <a:latin typeface="Arial" charset="0"/>
              <a:cs typeface="Arial" charset="0"/>
            </a:endParaRPr>
          </a:p>
        </p:txBody>
      </p:sp>
    </p:spTree>
    <p:extLst>
      <p:ext uri="{BB962C8B-B14F-4D97-AF65-F5344CB8AC3E}">
        <p14:creationId xmlns:p14="http://schemas.microsoft.com/office/powerpoint/2010/main" val="45448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0" dirty="0">
                <a:effectLst/>
              </a:rPr>
              <a:t>Что такое естественнонаучная грамотность?</a:t>
            </a:r>
            <a:br>
              <a:rPr lang="ru-RU" sz="3100" b="0" dirty="0">
                <a:effectLst/>
              </a:rPr>
            </a:br>
            <a:r>
              <a:rPr lang="ru-RU" sz="3100" b="0" dirty="0">
                <a:effectLst/>
              </a:rPr>
              <a:t>(далее - ЕНГ)</a:t>
            </a:r>
            <a:br>
              <a:rPr lang="ru-RU" dirty="0"/>
            </a:br>
            <a:endParaRPr lang="ru-RU" dirty="0"/>
          </a:p>
        </p:txBody>
      </p:sp>
      <p:sp>
        <p:nvSpPr>
          <p:cNvPr id="3" name="Содержимое 2"/>
          <p:cNvSpPr>
            <a:spLocks noGrp="1"/>
          </p:cNvSpPr>
          <p:nvPr>
            <p:ph idx="1"/>
          </p:nvPr>
        </p:nvSpPr>
        <p:spPr/>
        <p:txBody>
          <a:bodyPr>
            <a:normAutofit/>
          </a:bodyPr>
          <a:lstStyle/>
          <a:p>
            <a:r>
              <a:rPr lang="ru-RU" sz="2400" dirty="0">
                <a:latin typeface="Times New Roman" pitchFamily="18" charset="0"/>
                <a:cs typeface="Times New Roman" pitchFamily="18" charset="0"/>
              </a:rPr>
              <a:t>Естественнонаучная грамотность - это способность человека занимать активную  гражданскую позицию по  вопросам, связанным с естественными науками, и его готовность интересоваться естественнонаучными идеями.</a:t>
            </a:r>
          </a:p>
          <a:p>
            <a:pPr algn="r">
              <a:buNone/>
            </a:pPr>
            <a:r>
              <a:rPr lang="ru-RU" sz="2000" dirty="0">
                <a:latin typeface="Times New Roman" pitchFamily="18" charset="0"/>
                <a:cs typeface="Times New Roman" pitchFamily="18" charset="0"/>
              </a:rPr>
              <a:t>(определение используемое в PISA)</a:t>
            </a:r>
          </a:p>
          <a:p>
            <a:endParaRPr lang="ru-RU" dirty="0"/>
          </a:p>
          <a:p>
            <a:endParaRPr lang="ru-RU"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0" dirty="0">
                <a:effectLst/>
              </a:rPr>
              <a:t>Какие характеристики имеют задания на оценку ЕНГ?</a:t>
            </a:r>
            <a:br>
              <a:rPr lang="ru-RU" sz="2000" dirty="0"/>
            </a:br>
            <a:endParaRPr lang="ru-RU" sz="2000" dirty="0"/>
          </a:p>
        </p:txBody>
      </p:sp>
      <p:sp>
        <p:nvSpPr>
          <p:cNvPr id="3" name="Содержимое 2"/>
          <p:cNvSpPr>
            <a:spLocks noGrp="1"/>
          </p:cNvSpPr>
          <p:nvPr>
            <p:ph idx="1"/>
          </p:nvPr>
        </p:nvSpPr>
        <p:spPr>
          <a:xfrm>
            <a:off x="457200" y="1124744"/>
            <a:ext cx="8229600" cy="5472608"/>
          </a:xfrm>
        </p:spPr>
        <p:txBody>
          <a:bodyPr>
            <a:normAutofit/>
          </a:bodyPr>
          <a:lstStyle/>
          <a:p>
            <a:pPr>
              <a:buNone/>
            </a:pPr>
            <a:endParaRPr lang="ru-RU" dirty="0"/>
          </a:p>
          <a:p>
            <a:pPr>
              <a:buNone/>
            </a:pPr>
            <a:r>
              <a:rPr lang="ru-RU" sz="1800" b="1" dirty="0">
                <a:latin typeface="Times New Roman" pitchFamily="18" charset="0"/>
                <a:cs typeface="Times New Roman" pitchFamily="18" charset="0"/>
              </a:rPr>
              <a:t>Компетенция:</a:t>
            </a:r>
          </a:p>
          <a:p>
            <a:pPr lvl="0">
              <a:buNone/>
            </a:pPr>
            <a:r>
              <a:rPr lang="ru-RU" sz="1800" dirty="0">
                <a:latin typeface="Times New Roman" pitchFamily="18" charset="0"/>
                <a:cs typeface="Times New Roman" pitchFamily="18" charset="0"/>
              </a:rPr>
              <a:t>-научно объяснять явления;</a:t>
            </a:r>
          </a:p>
          <a:p>
            <a:pPr lvl="0">
              <a:buNone/>
            </a:pPr>
            <a:r>
              <a:rPr lang="ru-RU" sz="1800" dirty="0">
                <a:latin typeface="Times New Roman" pitchFamily="18" charset="0"/>
                <a:cs typeface="Times New Roman" pitchFamily="18" charset="0"/>
              </a:rPr>
              <a:t>-интерпретировать научную информацию и использовать научные доказательства для получения выводов;</a:t>
            </a:r>
          </a:p>
          <a:p>
            <a:pPr lvl="0">
              <a:buNone/>
            </a:pPr>
            <a:r>
              <a:rPr lang="ru-RU" sz="1800" dirty="0">
                <a:latin typeface="Times New Roman" pitchFamily="18" charset="0"/>
                <a:cs typeface="Times New Roman" pitchFamily="18" charset="0"/>
              </a:rPr>
              <a:t>-проводить учебное исследование (понимание особенностей естественнонаучного исследование).</a:t>
            </a:r>
          </a:p>
          <a:p>
            <a:pPr lvl="0">
              <a:buNone/>
            </a:pPr>
            <a:endParaRPr lang="ru-RU" sz="1800" dirty="0">
              <a:latin typeface="Times New Roman" pitchFamily="18" charset="0"/>
              <a:cs typeface="Times New Roman" pitchFamily="18" charset="0"/>
            </a:endParaRPr>
          </a:p>
          <a:p>
            <a:pPr>
              <a:buNone/>
            </a:pPr>
            <a:r>
              <a:rPr lang="ru-RU" sz="1800" dirty="0">
                <a:latin typeface="Times New Roman" pitchFamily="18" charset="0"/>
                <a:cs typeface="Times New Roman" pitchFamily="18" charset="0"/>
              </a:rPr>
              <a:t>Каждое задание классифицируется по следующим параметрам: </a:t>
            </a:r>
          </a:p>
          <a:p>
            <a:pPr>
              <a:buNone/>
            </a:pPr>
            <a:endParaRPr lang="ru-RU" sz="1800" dirty="0">
              <a:latin typeface="Times New Roman" pitchFamily="18" charset="0"/>
              <a:cs typeface="Times New Roman" pitchFamily="18" charset="0"/>
            </a:endParaRPr>
          </a:p>
          <a:p>
            <a:pPr>
              <a:buNone/>
            </a:pPr>
            <a:r>
              <a:rPr lang="ru-RU" sz="1800" dirty="0">
                <a:latin typeface="Times New Roman" pitchFamily="18" charset="0"/>
                <a:cs typeface="Times New Roman" pitchFamily="18" charset="0"/>
              </a:rPr>
              <a:t>• компетентность, на оценивание которой направлено задание; </a:t>
            </a:r>
          </a:p>
          <a:p>
            <a:pPr>
              <a:buNone/>
            </a:pPr>
            <a:r>
              <a:rPr lang="ru-RU" sz="1800" dirty="0">
                <a:latin typeface="Times New Roman" pitchFamily="18" charset="0"/>
                <a:cs typeface="Times New Roman" pitchFamily="18" charset="0"/>
              </a:rPr>
              <a:t>• тип естественнонаучного знания, затрагиваемый в задании; </a:t>
            </a:r>
          </a:p>
          <a:p>
            <a:pPr lvl="0">
              <a:buNone/>
            </a:pPr>
            <a:r>
              <a:rPr lang="ru-RU" sz="1800" dirty="0">
                <a:latin typeface="Times New Roman" pitchFamily="18" charset="0"/>
                <a:cs typeface="Times New Roman" pitchFamily="18" charset="0"/>
              </a:rPr>
              <a:t>• контекст (личностный</a:t>
            </a:r>
            <a:r>
              <a:rPr lang="ru-RU" sz="1800">
                <a:latin typeface="Times New Roman" pitchFamily="18" charset="0"/>
                <a:cs typeface="Times New Roman" pitchFamily="18" charset="0"/>
              </a:rPr>
              <a:t>; местный; </a:t>
            </a:r>
            <a:r>
              <a:rPr lang="ru-RU" sz="1800" dirty="0">
                <a:latin typeface="Times New Roman" pitchFamily="18" charset="0"/>
                <a:cs typeface="Times New Roman" pitchFamily="18" charset="0"/>
              </a:rPr>
              <a:t>глобальный);</a:t>
            </a:r>
          </a:p>
          <a:p>
            <a:pPr>
              <a:buNone/>
            </a:pPr>
            <a:r>
              <a:rPr lang="ru-RU" sz="1800" dirty="0">
                <a:latin typeface="Times New Roman" pitchFamily="18" charset="0"/>
                <a:cs typeface="Times New Roman" pitchFamily="18" charset="0"/>
              </a:rPr>
              <a:t>• познавательный уровень (или степень трудности) задания.</a:t>
            </a:r>
          </a:p>
          <a:p>
            <a:pPr>
              <a:buNone/>
            </a:pPr>
            <a:r>
              <a:rPr lang="ru-RU" sz="1800" dirty="0">
                <a:latin typeface="Times New Roman" pitchFamily="18" charset="0"/>
                <a:cs typeface="Times New Roman" pitchFamily="18" charset="0"/>
              </a:rPr>
              <a:t> </a:t>
            </a:r>
            <a:endParaRPr lang="ru-RU"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spcAft>
                <a:spcPts val="0"/>
              </a:spcAft>
              <a:buSzPts val="1000"/>
              <a:tabLst>
                <a:tab pos="457200" algn="l"/>
              </a:tabLst>
            </a:pPr>
            <a:r>
              <a:rPr lang="ru-RU" sz="2000" b="0" dirty="0">
                <a:ln w="12700">
                  <a:solidFill>
                    <a:srgbClr val="1F2123">
                      <a:satMod val="155000"/>
                    </a:srgbClr>
                  </a:solidFill>
                  <a:prstDash val="solid"/>
                </a:ln>
                <a:solidFill>
                  <a:srgbClr val="DC9E1F">
                    <a:tint val="85000"/>
                    <a:satMod val="155000"/>
                  </a:srgbClr>
                </a:solidFill>
                <a:effectLst/>
              </a:rPr>
              <a:t>Как выглядит задание на оценку ЕНГ?</a:t>
            </a:r>
            <a:br>
              <a:rPr lang="ru-RU" sz="2000" dirty="0">
                <a:ln w="12700">
                  <a:solidFill>
                    <a:srgbClr val="1F2123">
                      <a:satMod val="155000"/>
                    </a:srgbClr>
                  </a:solidFill>
                  <a:prstDash val="solid"/>
                </a:ln>
                <a:solidFill>
                  <a:srgbClr val="DC9E1F">
                    <a:tint val="85000"/>
                    <a:satMod val="155000"/>
                  </a:srgbClr>
                </a:solidFill>
              </a:rPr>
            </a:br>
            <a:r>
              <a:rPr lang="ru-RU" sz="2000" dirty="0">
                <a:solidFill>
                  <a:srgbClr val="000000"/>
                </a:solidFill>
                <a:effectLst/>
                <a:latin typeface="Times New Roman" pitchFamily="18" charset="0"/>
                <a:ea typeface="Calibri"/>
                <a:cs typeface="Times New Roman" pitchFamily="18" charset="0"/>
              </a:rPr>
              <a:t>Урок географии с применением функциональной грамотности </a:t>
            </a:r>
            <a:br>
              <a:rPr lang="ru-RU" sz="2000" dirty="0">
                <a:solidFill>
                  <a:srgbClr val="000000"/>
                </a:solidFill>
                <a:effectLst/>
                <a:latin typeface="Times New Roman" pitchFamily="18" charset="0"/>
                <a:ea typeface="Calibri"/>
                <a:cs typeface="Times New Roman" pitchFamily="18" charset="0"/>
              </a:rPr>
            </a:br>
            <a:r>
              <a:rPr lang="ru-RU" sz="2000" dirty="0">
                <a:solidFill>
                  <a:srgbClr val="000000"/>
                </a:solidFill>
                <a:effectLst/>
                <a:latin typeface="Times New Roman" pitchFamily="18" charset="0"/>
                <a:ea typeface="Calibri"/>
                <a:cs typeface="Times New Roman" pitchFamily="18" charset="0"/>
              </a:rPr>
              <a:t>в 5 классе.  </a:t>
            </a:r>
            <a:br>
              <a:rPr lang="ru-RU" sz="2000" dirty="0">
                <a:solidFill>
                  <a:srgbClr val="000000"/>
                </a:solidFill>
                <a:effectLst/>
                <a:latin typeface="Times New Roman" pitchFamily="18" charset="0"/>
                <a:ea typeface="Calibri"/>
                <a:cs typeface="Times New Roman" pitchFamily="18" charset="0"/>
              </a:rPr>
            </a:br>
            <a:r>
              <a:rPr lang="ru-RU" sz="2000" dirty="0">
                <a:effectLst/>
                <a:latin typeface="Times New Roman" pitchFamily="18" charset="0"/>
                <a:ea typeface="Times New Roman"/>
                <a:cs typeface="Times New Roman" pitchFamily="18" charset="0"/>
              </a:rPr>
              <a:t>  «Стороны горизонта. Ориентирование»</a:t>
            </a:r>
            <a:br>
              <a:rPr lang="ru-RU" sz="2000" dirty="0">
                <a:effectLst/>
                <a:latin typeface="Times New Roman" pitchFamily="18" charset="0"/>
                <a:ea typeface="Times New Roman"/>
                <a:cs typeface="Times New Roman" pitchFamily="18" charset="0"/>
              </a:rPr>
            </a:b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7500" lnSpcReduction="20000"/>
          </a:bodyPr>
          <a:lstStyle/>
          <a:p>
            <a:pPr lvl="0">
              <a:buSzPts val="1000"/>
              <a:buFont typeface="Symbol"/>
              <a:buChar char=""/>
              <a:tabLst>
                <a:tab pos="457200" algn="l"/>
              </a:tabLst>
            </a:pPr>
            <a:r>
              <a:rPr lang="ru-RU" sz="2600" dirty="0">
                <a:solidFill>
                  <a:srgbClr val="000000"/>
                </a:solidFill>
                <a:latin typeface="Times New Roman" pitchFamily="18" charset="0"/>
                <a:ea typeface="Calibri"/>
                <a:cs typeface="Times New Roman" pitchFamily="18" charset="0"/>
              </a:rPr>
              <a:t>Старые дубы в лесу под напором ветра склонили свои ветви к заходящему солнцу. Возвращаясь в лагерь, по лесу шел турист. Встречный ветер грозил снести ему шляпу, и он придерживал её рукой. Пройдя некоторое расстояние, турист повернул на лево и продолжал свой и путь перпендикулярно пройденной дороге. Стемнело. Небо заволокло тучами. Через некоторое время турист вдруг заметил, что заблудился. Он остановился и стал определять направление своего пути. Компас он не имел. После некоторого раздумья турист сказал: «Зачем я иду на юг? Ведь лагерь должен быть, по-моему, к западу отсюда». И он сделал крутой поворот вправо на 90, так как решил, что западное направление именно это. </a:t>
            </a:r>
          </a:p>
          <a:p>
            <a:pPr marL="0" indent="0">
              <a:spcAft>
                <a:spcPts val="0"/>
              </a:spcAft>
              <a:buNone/>
            </a:pPr>
            <a:endParaRPr lang="ru-RU" sz="2600" dirty="0">
              <a:solidFill>
                <a:srgbClr val="000000"/>
              </a:solidFill>
              <a:latin typeface="Times New Roman" pitchFamily="18" charset="0"/>
              <a:ea typeface="Calibri"/>
              <a:cs typeface="Times New Roman" pitchFamily="18" charset="0"/>
            </a:endParaRPr>
          </a:p>
          <a:p>
            <a:pPr marL="0" lvl="0" indent="0">
              <a:buSzPts val="1000"/>
              <a:buNone/>
              <a:tabLst>
                <a:tab pos="457200" algn="l"/>
              </a:tabLst>
            </a:pPr>
            <a:r>
              <a:rPr lang="ru-RU" sz="2600" dirty="0">
                <a:solidFill>
                  <a:srgbClr val="000000"/>
                </a:solidFill>
                <a:latin typeface="Times New Roman" pitchFamily="18" charset="0"/>
                <a:ea typeface="Calibri"/>
                <a:cs typeface="Times New Roman" pitchFamily="18" charset="0"/>
              </a:rPr>
              <a:t>Вопрос: Правильно ли направление пути туриста? (ветер дул с востока на запад. Путник шел против ветра - на восток, потом повернул на лево и пошел на север. Сделав еще поворот направо, он зашагал на восток вместо нужного ему западного направления. Следовательно, турист </a:t>
            </a:r>
            <a:r>
              <a:rPr lang="ru-RU" sz="2900" dirty="0">
                <a:solidFill>
                  <a:srgbClr val="000000"/>
                </a:solidFill>
                <a:latin typeface="Times New Roman"/>
                <a:ea typeface="Calibri"/>
              </a:rPr>
              <a:t>ошибся.) </a:t>
            </a:r>
          </a:p>
          <a:p>
            <a:endParaRPr lang="ru-RU" dirty="0"/>
          </a:p>
        </p:txBody>
      </p:sp>
    </p:spTree>
    <p:extLst>
      <p:ext uri="{BB962C8B-B14F-4D97-AF65-F5344CB8AC3E}">
        <p14:creationId xmlns:p14="http://schemas.microsoft.com/office/powerpoint/2010/main" val="393505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0" dirty="0">
                <a:effectLst/>
              </a:rPr>
              <a:t>Как выглядит задание на оценку ЕНГ?</a:t>
            </a:r>
            <a:br>
              <a:rPr lang="ru-RU" sz="2000" dirty="0"/>
            </a:br>
            <a:endParaRPr lang="ru-RU"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860032" y="3545050"/>
            <a:ext cx="4313360" cy="3312950"/>
          </a:xfrm>
          <a:prstGeom prst="rect">
            <a:avLst/>
          </a:prstGeom>
          <a:noFill/>
          <a:ln w="9525">
            <a:noFill/>
            <a:miter lim="800000"/>
            <a:headEnd/>
            <a:tailEnd/>
          </a:ln>
        </p:spPr>
      </p:pic>
      <p:sp>
        <p:nvSpPr>
          <p:cNvPr id="5" name="Прямоугольник 4"/>
          <p:cNvSpPr/>
          <p:nvPr/>
        </p:nvSpPr>
        <p:spPr>
          <a:xfrm>
            <a:off x="467544" y="908721"/>
            <a:ext cx="6390456" cy="3200876"/>
          </a:xfrm>
          <a:prstGeom prst="rect">
            <a:avLst/>
          </a:prstGeom>
        </p:spPr>
        <p:txBody>
          <a:bodyPr wrap="square">
            <a:spAutoFit/>
          </a:bodyPr>
          <a:lstStyle/>
          <a:p>
            <a:r>
              <a:rPr lang="ru-RU" sz="2000" b="1" dirty="0">
                <a:ln w="12700">
                  <a:solidFill>
                    <a:srgbClr val="1F2123">
                      <a:satMod val="155000"/>
                    </a:srgbClr>
                  </a:solidFill>
                  <a:prstDash val="solid"/>
                </a:ln>
                <a:solidFill>
                  <a:srgbClr val="000000"/>
                </a:solidFill>
                <a:latin typeface="Times New Roman" pitchFamily="18" charset="0"/>
                <a:ea typeface="Calibri"/>
                <a:cs typeface="Times New Roman" pitchFamily="18" charset="0"/>
              </a:rPr>
              <a:t>Урок географии с применением функциональной грамотности в 5 классе.  «План местности».</a:t>
            </a:r>
            <a:br>
              <a:rPr lang="ru-RU" sz="2000" b="1" dirty="0">
                <a:ln w="12700">
                  <a:solidFill>
                    <a:srgbClr val="1F2123">
                      <a:satMod val="155000"/>
                    </a:srgbClr>
                  </a:solidFill>
                  <a:prstDash val="solid"/>
                </a:ln>
                <a:solidFill>
                  <a:srgbClr val="000000"/>
                </a:solidFill>
                <a:latin typeface="Times New Roman" pitchFamily="18" charset="0"/>
                <a:ea typeface="Calibri"/>
                <a:cs typeface="Times New Roman" pitchFamily="18" charset="0"/>
              </a:rPr>
            </a:br>
            <a:r>
              <a:rPr lang="ru-RU" dirty="0">
                <a:latin typeface="Times New Roman" pitchFamily="18" charset="0"/>
                <a:cs typeface="Times New Roman" pitchFamily="18" charset="0"/>
              </a:rPr>
              <a:t>Фермер выбирает участок для закладки нового фруктового сада. Ему нужен участок, на котором весной рано сходит снег, а летом почва лучше всего прогревается солнцем. Он также должен иметь расположение, удобное для вывоза собранного урожая на консервный завод. Определите, какой из участков, обозначенных на карте цифрами 1, 2 или 3, больше всего отвечает указанным требованиям. Для обоснования Вашего ответа приведите два довода.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0" dirty="0">
                <a:effectLst/>
              </a:rPr>
              <a:t>Задания, направленные на формирование читательской грамотности.</a:t>
            </a:r>
            <a:br>
              <a:rPr lang="ru-RU" sz="2000" b="0" dirty="0">
                <a:effectLst/>
              </a:rPr>
            </a:br>
            <a:r>
              <a:rPr lang="ru-RU" sz="2000" b="0" dirty="0">
                <a:effectLst/>
              </a:rPr>
              <a:t>Урок географии в 7 классе « Мировой океан».</a:t>
            </a:r>
            <a:br>
              <a:rPr lang="ru-RU" sz="2000" dirty="0"/>
            </a:br>
            <a:endParaRPr lang="ru-RU" sz="2000" dirty="0"/>
          </a:p>
        </p:txBody>
      </p:sp>
      <p:sp>
        <p:nvSpPr>
          <p:cNvPr id="3" name="Содержимое 2"/>
          <p:cNvSpPr>
            <a:spLocks noGrp="1"/>
          </p:cNvSpPr>
          <p:nvPr>
            <p:ph idx="1"/>
          </p:nvPr>
        </p:nvSpPr>
        <p:spPr/>
        <p:txBody>
          <a:bodyPr>
            <a:normAutofit fontScale="55000" lnSpcReduction="20000"/>
          </a:bodyPr>
          <a:lstStyle/>
          <a:p>
            <a:r>
              <a:rPr lang="ru-RU" sz="3300" dirty="0">
                <a:solidFill>
                  <a:schemeClr val="tx1"/>
                </a:solidFill>
                <a:latin typeface="Times New Roman" pitchFamily="18" charset="0"/>
                <a:cs typeface="Times New Roman" pitchFamily="18" charset="0"/>
              </a:rPr>
              <a:t>Площадь этого моря, расположенного в северной части Атлантического океана, примерно 6-7 млн. кв. км. Границы его условны и зависят от сезонных изменений границ течений. Это между Гольфстримом, Канарским, </a:t>
            </a:r>
            <a:r>
              <a:rPr lang="ru-RU" sz="3300" dirty="0" err="1">
                <a:solidFill>
                  <a:schemeClr val="tx1"/>
                </a:solidFill>
                <a:latin typeface="Times New Roman" pitchFamily="18" charset="0"/>
                <a:cs typeface="Times New Roman" pitchFamily="18" charset="0"/>
              </a:rPr>
              <a:t>Северо</a:t>
            </a:r>
            <a:r>
              <a:rPr lang="ru-RU" sz="3300" dirty="0">
                <a:solidFill>
                  <a:schemeClr val="tx1"/>
                </a:solidFill>
                <a:latin typeface="Times New Roman" pitchFamily="18" charset="0"/>
                <a:cs typeface="Times New Roman" pitchFamily="18" charset="0"/>
              </a:rPr>
              <a:t> - Атлантическим и Северным Пассатным. Температура воды на поверхности от +18 до +23°С зимой, до +26 … +28°С летом. Здесь обитают многочисленные и разнообразные животные: летучие рыбы, морские черепахи, крабы. Название этого моря без берегов произошло от вида бурых водорослей, покрывающих всю его акваторию. Когда первые португальские корабли вошли в воды моря и подняли на борт удивительные плавающие плети растений, моряки заметили на листьях множество утолщений, похожих на виноградины. Моряки назвали эту часть Атлантического океана Виноградным. На самом деле это был, конечно, не виноград, а воздушные поплавки, которые поддерживают водоросли на поверхности океана.</a:t>
            </a:r>
          </a:p>
          <a:p>
            <a:pPr>
              <a:buNone/>
            </a:pPr>
            <a:r>
              <a:rPr lang="ru-RU" sz="3300" dirty="0">
                <a:solidFill>
                  <a:schemeClr val="tx1"/>
                </a:solidFill>
                <a:latin typeface="Times New Roman" pitchFamily="18" charset="0"/>
                <a:cs typeface="Times New Roman" pitchFamily="18" charset="0"/>
              </a:rPr>
              <a:t>Вопросы:</a:t>
            </a:r>
          </a:p>
          <a:p>
            <a:pPr lvl="0"/>
            <a:r>
              <a:rPr lang="ru-RU" sz="3300" dirty="0">
                <a:solidFill>
                  <a:schemeClr val="tx1"/>
                </a:solidFill>
                <a:latin typeface="Times New Roman" pitchFamily="18" charset="0"/>
                <a:cs typeface="Times New Roman" pitchFamily="18" charset="0"/>
              </a:rPr>
              <a:t>О каком море идет речь? Как называется бурая водоросль, которая дала название морю?</a:t>
            </a:r>
          </a:p>
          <a:p>
            <a:pPr lvl="0"/>
            <a:r>
              <a:rPr lang="ru-RU" sz="3300" dirty="0">
                <a:solidFill>
                  <a:schemeClr val="tx1"/>
                </a:solidFill>
                <a:latin typeface="Times New Roman" pitchFamily="18" charset="0"/>
                <a:cs typeface="Times New Roman" pitchFamily="18" charset="0"/>
              </a:rPr>
              <a:t>Почему температура воды в море круглый год выше 0°С?</a:t>
            </a:r>
          </a:p>
          <a:p>
            <a:pPr lvl="0"/>
            <a:r>
              <a:rPr lang="ru-RU" sz="3300" dirty="0">
                <a:solidFill>
                  <a:schemeClr val="tx1"/>
                </a:solidFill>
                <a:latin typeface="Times New Roman" pitchFamily="18" charset="0"/>
                <a:cs typeface="Times New Roman" pitchFamily="18" charset="0"/>
              </a:rPr>
              <a:t>Объясните причины формирования океанических течений в этой части Атлантического океана.</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0" dirty="0">
                <a:effectLst/>
              </a:rPr>
              <a:t>Работа со статистическим материалом.</a:t>
            </a:r>
          </a:p>
        </p:txBody>
      </p:sp>
      <p:sp>
        <p:nvSpPr>
          <p:cNvPr id="3" name="Содержимое 2"/>
          <p:cNvSpPr>
            <a:spLocks noGrp="1"/>
          </p:cNvSpPr>
          <p:nvPr>
            <p:ph idx="1"/>
          </p:nvPr>
        </p:nvSpPr>
        <p:spPr/>
        <p:txBody>
          <a:bodyPr>
            <a:normAutofit/>
          </a:bodyPr>
          <a:lstStyle/>
          <a:p>
            <a:pPr lvl="0">
              <a:buNone/>
            </a:pPr>
            <a:r>
              <a:rPr lang="ru-RU" sz="1800" dirty="0">
                <a:latin typeface="Times New Roman" pitchFamily="18" charset="0"/>
                <a:cs typeface="Times New Roman" pitchFamily="18" charset="0"/>
              </a:rPr>
              <a:t>К статистическим материалам , как правило, относятся графики, схемы,</a:t>
            </a:r>
          </a:p>
          <a:p>
            <a:pPr lvl="0">
              <a:buNone/>
            </a:pPr>
            <a:r>
              <a:rPr lang="ru-RU" sz="1800" dirty="0">
                <a:latin typeface="Times New Roman" pitchFamily="18" charset="0"/>
                <a:cs typeface="Times New Roman" pitchFamily="18" charset="0"/>
              </a:rPr>
              <a:t>таблицы, диаграммы, матрицы данных и т.п. Успешное выполнение именно этих</a:t>
            </a:r>
          </a:p>
          <a:p>
            <a:pPr lvl="0">
              <a:buNone/>
            </a:pPr>
            <a:r>
              <a:rPr lang="ru-RU" sz="1800" dirty="0">
                <a:latin typeface="Times New Roman" pitchFamily="18" charset="0"/>
                <a:cs typeface="Times New Roman" pitchFamily="18" charset="0"/>
              </a:rPr>
              <a:t>заданий формирует не только естественнонаучную, но и математическую область</a:t>
            </a:r>
          </a:p>
          <a:p>
            <a:pPr lvl="0">
              <a:buNone/>
            </a:pPr>
            <a:r>
              <a:rPr lang="ru-RU" sz="1800" dirty="0">
                <a:latin typeface="Times New Roman" pitchFamily="18" charset="0"/>
                <a:cs typeface="Times New Roman" pitchFamily="18" charset="0"/>
              </a:rPr>
              <a:t>функциональной грамотности.</a:t>
            </a:r>
          </a:p>
          <a:p>
            <a:pPr lvl="0">
              <a:buNone/>
            </a:pPr>
            <a:r>
              <a:rPr lang="ru-RU" sz="1800" dirty="0">
                <a:latin typeface="Times New Roman" pitchFamily="18" charset="0"/>
                <a:cs typeface="Times New Roman" pitchFamily="18" charset="0"/>
              </a:rPr>
              <a:t>К таким  заданиям можно отнести следующие:</a:t>
            </a:r>
          </a:p>
          <a:p>
            <a:pPr lvl="0"/>
            <a:r>
              <a:rPr lang="ru-RU" sz="1800" dirty="0">
                <a:latin typeface="Times New Roman" pitchFamily="18" charset="0"/>
                <a:cs typeface="Times New Roman" pitchFamily="18" charset="0"/>
              </a:rPr>
              <a:t>- определение заданного показателя по формуле, выбирая необходимые данные из таблицы;</a:t>
            </a:r>
          </a:p>
          <a:p>
            <a:pPr lvl="0"/>
            <a:r>
              <a:rPr lang="ru-RU" sz="1800" dirty="0">
                <a:latin typeface="Times New Roman" pitchFamily="18" charset="0"/>
                <a:cs typeface="Times New Roman" pitchFamily="18" charset="0"/>
              </a:rPr>
              <a:t>- работа с </a:t>
            </a:r>
            <a:r>
              <a:rPr lang="ru-RU" sz="1800" dirty="0" err="1">
                <a:latin typeface="Times New Roman" pitchFamily="18" charset="0"/>
                <a:cs typeface="Times New Roman" pitchFamily="18" charset="0"/>
              </a:rPr>
              <a:t>климатограммами</a:t>
            </a:r>
            <a:r>
              <a:rPr lang="ru-RU" sz="1800" dirty="0">
                <a:latin typeface="Times New Roman" pitchFamily="18" charset="0"/>
                <a:cs typeface="Times New Roman" pitchFamily="18" charset="0"/>
              </a:rPr>
              <a:t> ;</a:t>
            </a:r>
          </a:p>
          <a:p>
            <a:pPr lvl="0"/>
            <a:r>
              <a:rPr lang="ru-RU" sz="1800" dirty="0">
                <a:latin typeface="Times New Roman" pitchFamily="18" charset="0"/>
                <a:cs typeface="Times New Roman" pitchFamily="18" charset="0"/>
              </a:rPr>
              <a:t>- выявление эмпирических зависимостей на основе данных таблиц.</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0" dirty="0">
                <a:effectLst/>
              </a:rPr>
              <a:t>Урок географии 7 класс « Рельеф».</a:t>
            </a:r>
          </a:p>
        </p:txBody>
      </p:sp>
      <p:pic>
        <p:nvPicPr>
          <p:cNvPr id="4" name="Содержимое 3"/>
          <p:cNvPicPr>
            <a:picLocks noGrp="1" noChangeAspect="1"/>
          </p:cNvPicPr>
          <p:nvPr>
            <p:ph idx="1"/>
          </p:nvPr>
        </p:nvPicPr>
        <p:blipFill>
          <a:blip r:embed="rId2" cstate="print"/>
          <a:stretch>
            <a:fillRect/>
          </a:stretch>
        </p:blipFill>
        <p:spPr>
          <a:xfrm>
            <a:off x="3347865" y="3284984"/>
            <a:ext cx="5796136" cy="3354931"/>
          </a:xfrm>
          <a:prstGeom prst="rect">
            <a:avLst/>
          </a:prstGeom>
        </p:spPr>
      </p:pic>
      <p:sp>
        <p:nvSpPr>
          <p:cNvPr id="5" name="Прямоугольник 4"/>
          <p:cNvSpPr/>
          <p:nvPr/>
        </p:nvSpPr>
        <p:spPr>
          <a:xfrm>
            <a:off x="467544" y="1484785"/>
            <a:ext cx="6390456" cy="3139321"/>
          </a:xfrm>
          <a:prstGeom prst="rect">
            <a:avLst/>
          </a:prstGeom>
        </p:spPr>
        <p:txBody>
          <a:bodyPr wrap="square">
            <a:spAutoFit/>
          </a:bodyPr>
          <a:lstStyle/>
          <a:p>
            <a:pPr marL="109728" indent="0" fontAlgn="auto">
              <a:buFont typeface="Wingdings 2" charset="2"/>
              <a:buNone/>
            </a:pPr>
            <a:r>
              <a:rPr lang="ru-RU" dirty="0">
                <a:latin typeface="Times New Roman" pitchFamily="18" charset="0"/>
                <a:cs typeface="Times New Roman" pitchFamily="18" charset="0"/>
              </a:rPr>
              <a:t>Придя из школы, семиклассник обнаружил на компьютере оставленный старшей сестрой незакрытый файл. Вспомнив урок географии, который был в тот день последним, он без труда заполнил таблицу:</a:t>
            </a:r>
          </a:p>
          <a:p>
            <a:pPr marL="109728" indent="0" fontAlgn="auto">
              <a:buFont typeface="Wingdings 2" charset="2"/>
              <a:buNone/>
            </a:pPr>
            <a:r>
              <a:rPr lang="en-US" dirty="0">
                <a:latin typeface="Times New Roman" pitchFamily="18" charset="0"/>
                <a:cs typeface="Times New Roman" pitchFamily="18" charset="0"/>
              </a:rPr>
              <a:t>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Тубкаль</a:t>
            </a:r>
            <a:r>
              <a:rPr lang="ru-RU" dirty="0">
                <a:latin typeface="Times New Roman" pitchFamily="18" charset="0"/>
                <a:cs typeface="Times New Roman" pitchFamily="18" charset="0"/>
              </a:rPr>
              <a:t>, 3816</a:t>
            </a:r>
          </a:p>
          <a:p>
            <a:pPr marL="109728" indent="0" fontAlgn="auto">
              <a:buFont typeface="Wingdings 2" charset="2"/>
              <a:buNone/>
            </a:pPr>
            <a:r>
              <a:rPr lang="en-US" dirty="0">
                <a:latin typeface="Times New Roman" pitchFamily="18" charset="0"/>
                <a:cs typeface="Times New Roman" pitchFamily="18" charset="0"/>
              </a:rPr>
              <a:t>B</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Орисаба</a:t>
            </a:r>
            <a:r>
              <a:rPr lang="ru-RU" dirty="0">
                <a:latin typeface="Times New Roman" pitchFamily="18" charset="0"/>
                <a:cs typeface="Times New Roman" pitchFamily="18" charset="0"/>
              </a:rPr>
              <a:t>, 7302</a:t>
            </a:r>
          </a:p>
          <a:p>
            <a:pPr marL="109728" indent="0" fontAlgn="auto">
              <a:buFont typeface="Wingdings 2" charset="2"/>
              <a:buNone/>
            </a:pPr>
            <a:r>
              <a:rPr lang="en-US" dirty="0">
                <a:latin typeface="Times New Roman" pitchFamily="18" charset="0"/>
                <a:cs typeface="Times New Roman" pitchFamily="18" charset="0"/>
              </a:rPr>
              <a:t>C</a:t>
            </a:r>
            <a:r>
              <a:rPr lang="ru-RU" dirty="0">
                <a:latin typeface="Times New Roman" pitchFamily="18" charset="0"/>
                <a:cs typeface="Times New Roman" pitchFamily="18" charset="0"/>
              </a:rPr>
              <a:t>) Эребус, 4218</a:t>
            </a:r>
          </a:p>
          <a:p>
            <a:pPr marL="109728" indent="0" fontAlgn="auto">
              <a:buFont typeface="Wingdings 2" charset="2"/>
              <a:buNone/>
            </a:pPr>
            <a:r>
              <a:rPr lang="en-US" dirty="0">
                <a:latin typeface="Times New Roman" pitchFamily="18" charset="0"/>
                <a:cs typeface="Times New Roman" pitchFamily="18" charset="0"/>
              </a:rPr>
              <a:t>D</a:t>
            </a:r>
            <a:r>
              <a:rPr lang="ru-RU" dirty="0">
                <a:latin typeface="Times New Roman" pitchFamily="18" charset="0"/>
                <a:cs typeface="Times New Roman" pitchFamily="18" charset="0"/>
              </a:rPr>
              <a:t>) Монблан, 6405</a:t>
            </a:r>
          </a:p>
          <a:p>
            <a:pPr marL="109728" indent="0" fontAlgn="auto">
              <a:buFont typeface="Wingdings 2" charset="2"/>
              <a:buNone/>
            </a:pPr>
            <a:r>
              <a:rPr lang="en-US" dirty="0">
                <a:latin typeface="Times New Roman" pitchFamily="18" charset="0"/>
                <a:cs typeface="Times New Roman" pitchFamily="18" charset="0"/>
              </a:rPr>
              <a:t>E</a:t>
            </a:r>
            <a:r>
              <a:rPr lang="ru-RU" dirty="0">
                <a:latin typeface="Times New Roman" pitchFamily="18" charset="0"/>
                <a:cs typeface="Times New Roman" pitchFamily="18" charset="0"/>
              </a:rPr>
              <a:t>) Джомолунгма, 5895</a:t>
            </a:r>
          </a:p>
          <a:p>
            <a:pPr marL="109728" indent="0" fontAlgn="auto">
              <a:buFont typeface="Wingdings 2" charset="2"/>
              <a:buNone/>
            </a:pPr>
            <a:r>
              <a:rPr lang="ru-RU" dirty="0">
                <a:latin typeface="Times New Roman" pitchFamily="18" charset="0"/>
                <a:cs typeface="Times New Roman" pitchFamily="18" charset="0"/>
              </a:rPr>
              <a:t>{Правильный ответ}=</a:t>
            </a:r>
            <a:r>
              <a:rPr lang="en-US" dirty="0">
                <a:latin typeface="Times New Roman" pitchFamily="18" charset="0"/>
                <a:cs typeface="Times New Roman" pitchFamily="18" charset="0"/>
              </a:rPr>
              <a:t>E</a:t>
            </a:r>
            <a:endParaRPr lang="ru-RU" dirty="0">
              <a:latin typeface="Times New Roman" pitchFamily="18" charset="0"/>
              <a:cs typeface="Times New Roman" pitchFamily="18" charset="0"/>
            </a:endParaRPr>
          </a:p>
          <a:p>
            <a:pPr marL="109728" indent="0" fontAlgn="auto">
              <a:buFont typeface="Wingdings 2" charset="2"/>
              <a:buNone/>
            </a:pPr>
            <a:r>
              <a:rPr lang="ru-RU" dirty="0">
                <a:latin typeface="Times New Roman" pitchFamily="18" charset="0"/>
                <a:cs typeface="Times New Roman" pitchFamily="18" charset="0"/>
              </a:rPr>
              <a:t>{Сложность}=С</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0" dirty="0">
                <a:ln>
                  <a:noFill/>
                </a:ln>
                <a:solidFill>
                  <a:srgbClr val="000000"/>
                </a:solidFill>
                <a:effectLst/>
                <a:latin typeface="Times New Roman" pitchFamily="18" charset="0"/>
                <a:ea typeface="Calibri" pitchFamily="34" charset="0"/>
                <a:cs typeface="Times New Roman" pitchFamily="18" charset="0"/>
              </a:rPr>
              <a:t>Урок географии 9 класс «Городская форма расселения». </a:t>
            </a:r>
            <a:br>
              <a:rPr lang="ru-RU" sz="2000" b="0" dirty="0">
                <a:ln>
                  <a:noFill/>
                </a:ln>
                <a:solidFill>
                  <a:srgbClr val="000000"/>
                </a:solidFill>
                <a:effectLst/>
                <a:latin typeface="Times New Roman" pitchFamily="18" charset="0"/>
                <a:ea typeface="Calibri" pitchFamily="34" charset="0"/>
                <a:cs typeface="Times New Roman" pitchFamily="18" charset="0"/>
              </a:rPr>
            </a:br>
            <a:br>
              <a:rPr lang="ru-RU" sz="2000" b="0" dirty="0">
                <a:ln>
                  <a:noFill/>
                </a:ln>
                <a:solidFill>
                  <a:srgbClr val="000000"/>
                </a:solidFill>
                <a:effectLst/>
                <a:latin typeface="Times New Roman" pitchFamily="18" charset="0"/>
                <a:ea typeface="Calibri" pitchFamily="34" charset="0"/>
                <a:cs typeface="Times New Roman" pitchFamily="18" charset="0"/>
              </a:rPr>
            </a:br>
            <a:r>
              <a:rPr lang="ru-RU" sz="2000" b="0" dirty="0">
                <a:ln>
                  <a:noFill/>
                </a:ln>
                <a:solidFill>
                  <a:srgbClr val="000000"/>
                </a:solidFill>
                <a:effectLst/>
                <a:latin typeface="Times New Roman" pitchFamily="18" charset="0"/>
                <a:ea typeface="Calibri" pitchFamily="34" charset="0"/>
                <a:cs typeface="Times New Roman" pitchFamily="18" charset="0"/>
              </a:rPr>
              <a:t> </a:t>
            </a:r>
            <a:endParaRPr lang="ru-RU" sz="2000" b="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12336734"/>
              </p:ext>
            </p:extLst>
          </p:nvPr>
        </p:nvGraphicFramePr>
        <p:xfrm>
          <a:off x="395535" y="2420888"/>
          <a:ext cx="8424936" cy="3754787"/>
        </p:xfrm>
        <a:graphic>
          <a:graphicData uri="http://schemas.openxmlformats.org/drawingml/2006/table">
            <a:tbl>
              <a:tblPr firstRow="1" firstCol="1" bandRow="1"/>
              <a:tblGrid>
                <a:gridCol w="1360635">
                  <a:extLst>
                    <a:ext uri="{9D8B030D-6E8A-4147-A177-3AD203B41FA5}">
                      <a16:colId xmlns:a16="http://schemas.microsoft.com/office/drawing/2014/main" val="20000"/>
                    </a:ext>
                  </a:extLst>
                </a:gridCol>
                <a:gridCol w="1412540">
                  <a:extLst>
                    <a:ext uri="{9D8B030D-6E8A-4147-A177-3AD203B41FA5}">
                      <a16:colId xmlns:a16="http://schemas.microsoft.com/office/drawing/2014/main" val="20001"/>
                    </a:ext>
                  </a:extLst>
                </a:gridCol>
                <a:gridCol w="1647621">
                  <a:extLst>
                    <a:ext uri="{9D8B030D-6E8A-4147-A177-3AD203B41FA5}">
                      <a16:colId xmlns:a16="http://schemas.microsoft.com/office/drawing/2014/main" val="20002"/>
                    </a:ext>
                  </a:extLst>
                </a:gridCol>
                <a:gridCol w="1177458">
                  <a:extLst>
                    <a:ext uri="{9D8B030D-6E8A-4147-A177-3AD203B41FA5}">
                      <a16:colId xmlns:a16="http://schemas.microsoft.com/office/drawing/2014/main" val="20003"/>
                    </a:ext>
                  </a:extLst>
                </a:gridCol>
                <a:gridCol w="1413341">
                  <a:extLst>
                    <a:ext uri="{9D8B030D-6E8A-4147-A177-3AD203B41FA5}">
                      <a16:colId xmlns:a16="http://schemas.microsoft.com/office/drawing/2014/main" val="20004"/>
                    </a:ext>
                  </a:extLst>
                </a:gridCol>
                <a:gridCol w="1413341">
                  <a:extLst>
                    <a:ext uri="{9D8B030D-6E8A-4147-A177-3AD203B41FA5}">
                      <a16:colId xmlns:a16="http://schemas.microsoft.com/office/drawing/2014/main" val="20005"/>
                    </a:ext>
                  </a:extLst>
                </a:gridCol>
              </a:tblGrid>
              <a:tr h="1467990">
                <a:tc>
                  <a:txBody>
                    <a:bodyPr/>
                    <a:lstStyle/>
                    <a:p>
                      <a:pPr>
                        <a:lnSpc>
                          <a:spcPct val="115000"/>
                        </a:lnSpc>
                        <a:spcAft>
                          <a:spcPts val="0"/>
                        </a:spcAft>
                      </a:pPr>
                      <a:r>
                        <a:rPr lang="ru-RU" sz="1600" dirty="0">
                          <a:effectLst/>
                          <a:latin typeface="Times New Roman" pitchFamily="18" charset="0"/>
                          <a:ea typeface="Calibri"/>
                          <a:cs typeface="Times New Roman" pitchFamily="18" charset="0"/>
                        </a:rPr>
                        <a:t>Город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itchFamily="18" charset="0"/>
                          <a:ea typeface="Calibri"/>
                          <a:cs typeface="Times New Roman" pitchFamily="18" charset="0"/>
                        </a:rPr>
                        <a:t>Численность населения на 1.01.2019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Город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itchFamily="18" charset="0"/>
                          <a:ea typeface="Calibri"/>
                          <a:cs typeface="Times New Roman" pitchFamily="18" charset="0"/>
                        </a:rPr>
                        <a:t>Численность населения на 1.01.2019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Город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Численность населения на 1.01.2019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100">
                <a:tc>
                  <a:txBody>
                    <a:bodyPr/>
                    <a:lstStyle/>
                    <a:p>
                      <a:pPr>
                        <a:lnSpc>
                          <a:spcPct val="115000"/>
                        </a:lnSpc>
                        <a:spcAft>
                          <a:spcPts val="0"/>
                        </a:spcAft>
                      </a:pPr>
                      <a:r>
                        <a:rPr lang="ru-RU" sz="1600">
                          <a:effectLst/>
                          <a:latin typeface="Times New Roman" pitchFamily="18" charset="0"/>
                          <a:ea typeface="Calibri"/>
                          <a:cs typeface="Times New Roman" pitchFamily="18" charset="0"/>
                        </a:rPr>
                        <a:t>Москва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11612943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Самара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1171685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Уфа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1072291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6077">
                <a:tc>
                  <a:txBody>
                    <a:bodyPr/>
                    <a:lstStyle/>
                    <a:p>
                      <a:pPr>
                        <a:lnSpc>
                          <a:spcPct val="115000"/>
                        </a:lnSpc>
                        <a:spcAft>
                          <a:spcPts val="0"/>
                        </a:spcAft>
                      </a:pPr>
                      <a:r>
                        <a:rPr lang="ru-RU" sz="1600" dirty="0">
                          <a:effectLst/>
                          <a:latin typeface="Times New Roman" pitchFamily="18" charset="0"/>
                          <a:ea typeface="Calibri"/>
                          <a:cs typeface="Times New Roman" pitchFamily="18" charset="0"/>
                        </a:rPr>
                        <a:t>Санкт-Петербург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5030900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Казань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itchFamily="18" charset="0"/>
                          <a:ea typeface="Calibri"/>
                          <a:cs typeface="Times New Roman" pitchFamily="18" charset="0"/>
                        </a:rPr>
                        <a:t>1176187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Волгоград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1018830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6077">
                <a:tc>
                  <a:txBody>
                    <a:bodyPr/>
                    <a:lstStyle/>
                    <a:p>
                      <a:pPr>
                        <a:lnSpc>
                          <a:spcPct val="115000"/>
                        </a:lnSpc>
                        <a:spcAft>
                          <a:spcPts val="0"/>
                        </a:spcAft>
                      </a:pPr>
                      <a:r>
                        <a:rPr lang="ru-RU" sz="1600">
                          <a:effectLst/>
                          <a:latin typeface="Times New Roman" pitchFamily="18" charset="0"/>
                          <a:ea typeface="Calibri"/>
                          <a:cs typeface="Times New Roman" pitchFamily="18" charset="0"/>
                        </a:rPr>
                        <a:t>Новосибирск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1523801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Омск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1160670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Пермь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1013890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6077">
                <a:tc>
                  <a:txBody>
                    <a:bodyPr/>
                    <a:lstStyle/>
                    <a:p>
                      <a:pPr>
                        <a:lnSpc>
                          <a:spcPct val="115000"/>
                        </a:lnSpc>
                        <a:spcAft>
                          <a:spcPts val="0"/>
                        </a:spcAft>
                      </a:pPr>
                      <a:r>
                        <a:rPr lang="ru-RU" sz="1600">
                          <a:effectLst/>
                          <a:latin typeface="Times New Roman" pitchFamily="18" charset="0"/>
                          <a:ea typeface="Calibri"/>
                          <a:cs typeface="Times New Roman" pitchFamily="18" charset="0"/>
                        </a:rPr>
                        <a:t>Екатеринбург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1396074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Челябинск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1156471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Красноярск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1016385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6077">
                <a:tc>
                  <a:txBody>
                    <a:bodyPr/>
                    <a:lstStyle/>
                    <a:p>
                      <a:pPr>
                        <a:lnSpc>
                          <a:spcPct val="115000"/>
                        </a:lnSpc>
                        <a:spcAft>
                          <a:spcPts val="0"/>
                        </a:spcAft>
                      </a:pPr>
                      <a:r>
                        <a:rPr lang="ru-RU" sz="1600">
                          <a:effectLst/>
                          <a:latin typeface="Times New Roman" pitchFamily="18" charset="0"/>
                          <a:ea typeface="Calibri"/>
                          <a:cs typeface="Times New Roman" pitchFamily="18" charset="0"/>
                        </a:rPr>
                        <a:t>Нижний Новгород</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1259921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Ростов-на Дону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1103700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Times New Roman" pitchFamily="18" charset="0"/>
                          <a:ea typeface="Calibri"/>
                          <a:cs typeface="Times New Roman" pitchFamily="18" charset="0"/>
                        </a:rPr>
                        <a:t>Воронеж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Times New Roman" pitchFamily="18" charset="0"/>
                          <a:ea typeface="Calibri"/>
                          <a:cs typeface="Times New Roman" pitchFamily="18" charset="0"/>
                        </a:rPr>
                        <a:t>1003638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395536" y="724054"/>
            <a:ext cx="6545230" cy="200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Выполнить задания: </a:t>
            </a:r>
            <a:endParaRPr kumimoji="0" lang="ru-RU" i="0" u="none" strike="noStrike" cap="none" normalizeH="0" baseline="0" dirty="0">
              <a:ln>
                <a:noFill/>
              </a:ln>
              <a:solidFill>
                <a:schemeClr val="tx1"/>
              </a:solidFill>
              <a:effectLst/>
              <a:latin typeface="Times New Roman" pitchFamily="18" charset="0"/>
              <a:cs typeface="Times New Roman" pitchFamily="18" charset="0"/>
            </a:endParaRPr>
          </a:p>
          <a:p>
            <a:pPr>
              <a:lnSpc>
                <a:spcPct val="115000"/>
              </a:lnSpc>
              <a:spcAft>
                <a:spcPts val="0"/>
              </a:spcAft>
              <a:tabLst>
                <a:tab pos="449580" algn="l"/>
                <a:tab pos="1038225" algn="l"/>
              </a:tabLst>
            </a:pPr>
            <a:r>
              <a:rPr kumimoji="0" lang="ru-RU"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1.Расставьте города –миллионеры в порядке их следования с запада на восток. 2.</a:t>
            </a:r>
            <a:r>
              <a:rPr lang="ru-RU" dirty="0">
                <a:latin typeface="Times New Roman"/>
                <a:ea typeface="Calibri"/>
                <a:cs typeface="Times New Roman"/>
              </a:rPr>
              <a:t> Расставьте города-миллионеры в порядке уменьшения численности населения.</a:t>
            </a:r>
            <a:endParaRPr lang="ru-RU" sz="1600" dirty="0">
              <a:ea typeface="Calibri"/>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2392341"/>
      </p:ext>
    </p:extLst>
  </p:cSld>
  <p:clrMapOvr>
    <a:masterClrMapping/>
  </p:clrMapOvr>
</p:sld>
</file>

<file path=ppt/theme/theme1.xml><?xml version="1.0" encoding="utf-8"?>
<a:theme xmlns:a="http://schemas.openxmlformats.org/drawingml/2006/main" name="glllobuss34343">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glllobuss34343</Template>
  <TotalTime>1090</TotalTime>
  <Words>1257</Words>
  <Application>Microsoft Office PowerPoint</Application>
  <PresentationFormat>Экран (4:3)</PresentationFormat>
  <Paragraphs>138</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Constantia</vt:lpstr>
      <vt:lpstr>Symbol</vt:lpstr>
      <vt:lpstr>Times New Roman</vt:lpstr>
      <vt:lpstr>Wingdings 2</vt:lpstr>
      <vt:lpstr>glllobuss34343</vt:lpstr>
      <vt:lpstr>Формирование естественнонаучной грамотности обучающихся на уроках географии </vt:lpstr>
      <vt:lpstr>Что такое естественнонаучная грамотность? (далее - ЕНГ) </vt:lpstr>
      <vt:lpstr>Какие характеристики имеют задания на оценку ЕНГ? </vt:lpstr>
      <vt:lpstr>Как выглядит задание на оценку ЕНГ? Урок географии с применением функциональной грамотности  в 5 классе.     «Стороны горизонта. Ориентирование» </vt:lpstr>
      <vt:lpstr>Как выглядит задание на оценку ЕНГ? </vt:lpstr>
      <vt:lpstr>Задания, направленные на формирование читательской грамотности. Урок географии в 7 классе « Мировой океан». </vt:lpstr>
      <vt:lpstr>Работа со статистическим материалом.</vt:lpstr>
      <vt:lpstr>Урок географии 7 класс « Рельеф».</vt:lpstr>
      <vt:lpstr>Урок географии 9 класс «Городская форма расселения».    </vt:lpstr>
      <vt:lpstr>Презентация PowerPoint</vt:lpstr>
      <vt:lpstr>Приемы работы с картой</vt:lpstr>
      <vt:lpstr>Чтение карты</vt:lpstr>
      <vt:lpstr> </vt:lpstr>
      <vt:lpstr>Презентация PowerPoint</vt:lpstr>
      <vt:lpstr>Проверка знаний по номенклатуре</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школа</dc:creator>
  <cp:lastModifiedBy>Батыр</cp:lastModifiedBy>
  <cp:revision>89</cp:revision>
  <dcterms:created xsi:type="dcterms:W3CDTF">2016-01-08T10:04:20Z</dcterms:created>
  <dcterms:modified xsi:type="dcterms:W3CDTF">2024-02-10T21:17:30Z</dcterms:modified>
</cp:coreProperties>
</file>