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>
      <p:cViewPr>
        <p:scale>
          <a:sx n="118" d="100"/>
          <a:sy n="118" d="100"/>
        </p:scale>
        <p:origin x="-282" y="-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F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F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F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88691" y="1641170"/>
            <a:ext cx="2548890" cy="437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FFFF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2937" y="2775499"/>
            <a:ext cx="9827895" cy="172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14855" y="6739128"/>
            <a:ext cx="9162415" cy="119380"/>
          </a:xfrm>
          <a:custGeom>
            <a:avLst/>
            <a:gdLst/>
            <a:ahLst/>
            <a:cxnLst/>
            <a:rect l="l" t="t" r="r" b="b"/>
            <a:pathLst>
              <a:path w="9162415" h="119379">
                <a:moveTo>
                  <a:pt x="9162288" y="0"/>
                </a:moveTo>
                <a:lnTo>
                  <a:pt x="0" y="0"/>
                </a:lnTo>
                <a:lnTo>
                  <a:pt x="0" y="118872"/>
                </a:lnTo>
                <a:lnTo>
                  <a:pt x="9162288" y="118872"/>
                </a:lnTo>
                <a:lnTo>
                  <a:pt x="9162288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00200" y="1838070"/>
            <a:ext cx="9076943" cy="1937069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 indent="125730" algn="ctr">
              <a:lnSpc>
                <a:spcPts val="4750"/>
              </a:lnSpc>
              <a:spcBef>
                <a:spcPts val="705"/>
              </a:spcBef>
            </a:pPr>
            <a:r>
              <a:rPr lang="ru-RU" sz="4400" b="1" dirty="0" smtClean="0">
                <a:solidFill>
                  <a:schemeClr val="tx1"/>
                </a:solidFill>
                <a:latin typeface="Calibri Light"/>
                <a:cs typeface="Calibri Light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latin typeface="Calibri Light"/>
                <a:cs typeface="Calibri Light"/>
              </a:rPr>
            </a:br>
            <a:r>
              <a:rPr lang="ru-RU" sz="4400" b="1" dirty="0" smtClean="0">
                <a:solidFill>
                  <a:schemeClr val="tx1"/>
                </a:solidFill>
                <a:latin typeface="Calibri Light"/>
                <a:cs typeface="Calibri Light"/>
              </a:rPr>
              <a:t>Степени </a:t>
            </a:r>
            <a:r>
              <a:rPr lang="ru-RU" sz="4400" b="1" dirty="0" smtClean="0">
                <a:solidFill>
                  <a:schemeClr val="tx1"/>
                </a:solidFill>
                <a:latin typeface="Calibri Light"/>
                <a:cs typeface="Calibri Light"/>
              </a:rPr>
              <a:t>окисления. Правила определения степеней окисления.</a:t>
            </a:r>
            <a:endParaRPr sz="4400" b="1" dirty="0">
              <a:solidFill>
                <a:schemeClr val="tx1"/>
              </a:solidFill>
              <a:latin typeface="Calibri Light"/>
              <a:cs typeface="Calibri Ligh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80558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kern="0" dirty="0">
                <a:solidFill>
                  <a:prstClr val="black"/>
                </a:solidFill>
                <a:latin typeface="Calibri Light"/>
                <a:ea typeface="+mj-ea"/>
                <a:cs typeface="Calibri Light"/>
              </a:rPr>
              <a:t>Презентация </a:t>
            </a:r>
            <a:r>
              <a:rPr lang="ru-RU" sz="4400" b="1" i="1" kern="0" dirty="0" smtClean="0">
                <a:solidFill>
                  <a:prstClr val="black"/>
                </a:solidFill>
                <a:latin typeface="Calibri Light"/>
                <a:ea typeface="+mj-ea"/>
                <a:cs typeface="Calibri Light"/>
              </a:rPr>
              <a:t>1 </a:t>
            </a:r>
            <a:r>
              <a:rPr lang="ru-RU" sz="4400" b="1" dirty="0" smtClean="0">
                <a:latin typeface="Calibri Light"/>
                <a:cs typeface="Calibri Light"/>
              </a:rPr>
              <a:t>к </a:t>
            </a:r>
            <a:r>
              <a:rPr lang="ru-RU" sz="4400" b="1" dirty="0">
                <a:latin typeface="Calibri Light"/>
                <a:cs typeface="Calibri Light"/>
              </a:rPr>
              <a:t>лекции </a:t>
            </a:r>
            <a:r>
              <a:rPr lang="ru-RU" sz="4400" b="1" dirty="0" smtClean="0">
                <a:latin typeface="Calibri Light"/>
                <a:cs typeface="Calibri Light"/>
              </a:rPr>
              <a:t>№1</a:t>
            </a:r>
            <a:r>
              <a:rPr lang="ru-RU" sz="4400" b="1" i="1" kern="0" dirty="0" smtClean="0">
                <a:solidFill>
                  <a:prstClr val="black"/>
                </a:solidFill>
                <a:latin typeface="Calibri Light"/>
                <a:ea typeface="+mj-ea"/>
                <a:cs typeface="Calibri Light"/>
              </a:rPr>
              <a:t> 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318629" y="2907233"/>
            <a:ext cx="3265170" cy="879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4(+1)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i="1" dirty="0">
                <a:latin typeface="Times New Roman"/>
                <a:cs typeface="Times New Roman"/>
              </a:rPr>
              <a:t>x</a:t>
            </a:r>
            <a:r>
              <a:rPr sz="2800" i="1" spc="20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7(–2)</a:t>
            </a:r>
            <a:r>
              <a:rPr sz="2800" spc="-5" dirty="0">
                <a:latin typeface="Times New Roman"/>
                <a:cs typeface="Times New Roman"/>
              </a:rPr>
              <a:t> =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+5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67709" y="1651678"/>
            <a:ext cx="1471930" cy="501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3100" i="1" spc="15" dirty="0">
                <a:latin typeface="Times New Roman"/>
                <a:cs typeface="Times New Roman"/>
              </a:rPr>
              <a:t>N</a:t>
            </a:r>
            <a:r>
              <a:rPr sz="3100" i="1" spc="55" dirty="0">
                <a:latin typeface="Times New Roman"/>
                <a:cs typeface="Times New Roman"/>
              </a:rPr>
              <a:t>a</a:t>
            </a:r>
            <a:r>
              <a:rPr sz="2700" spc="15" baseline="-24691" dirty="0">
                <a:latin typeface="Times New Roman"/>
                <a:cs typeface="Times New Roman"/>
              </a:rPr>
              <a:t>4</a:t>
            </a:r>
            <a:r>
              <a:rPr sz="2700" spc="-195" baseline="-24691" dirty="0">
                <a:latin typeface="Times New Roman"/>
                <a:cs typeface="Times New Roman"/>
              </a:rPr>
              <a:t> </a:t>
            </a:r>
            <a:r>
              <a:rPr sz="3100" i="1" spc="-434" dirty="0">
                <a:latin typeface="Times New Roman"/>
                <a:cs typeface="Times New Roman"/>
              </a:rPr>
              <a:t>P</a:t>
            </a:r>
            <a:r>
              <a:rPr sz="2700" spc="15" baseline="-24691" dirty="0">
                <a:latin typeface="Times New Roman"/>
                <a:cs typeface="Times New Roman"/>
              </a:rPr>
              <a:t>2</a:t>
            </a:r>
            <a:r>
              <a:rPr sz="2700" spc="225" baseline="-24691" dirty="0">
                <a:latin typeface="Times New Roman"/>
                <a:cs typeface="Times New Roman"/>
              </a:rPr>
              <a:t> </a:t>
            </a:r>
            <a:r>
              <a:rPr sz="3100" i="1" spc="-85" dirty="0">
                <a:latin typeface="Times New Roman"/>
                <a:cs typeface="Times New Roman"/>
              </a:rPr>
              <a:t>O</a:t>
            </a:r>
            <a:r>
              <a:rPr sz="2700" spc="15" baseline="-24691" dirty="0">
                <a:latin typeface="Times New Roman"/>
                <a:cs typeface="Times New Roman"/>
              </a:rPr>
              <a:t>7</a:t>
            </a:r>
            <a:endParaRPr sz="2700" baseline="-24691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22722" y="2543743"/>
            <a:ext cx="1089660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76250" algn="l"/>
                <a:tab pos="960119" algn="l"/>
              </a:tabLst>
            </a:pPr>
            <a:r>
              <a:rPr sz="1800" spc="10" dirty="0">
                <a:latin typeface="Times New Roman"/>
                <a:cs typeface="Times New Roman"/>
              </a:rPr>
              <a:t>4	2	7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28045" y="2100026"/>
            <a:ext cx="1773555" cy="504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650" i="1" spc="22" baseline="-25089" dirty="0">
                <a:latin typeface="Times New Roman"/>
                <a:cs typeface="Times New Roman"/>
              </a:rPr>
              <a:t>N</a:t>
            </a:r>
            <a:r>
              <a:rPr sz="4650" i="1" spc="345" baseline="-25089" dirty="0">
                <a:latin typeface="Times New Roman"/>
                <a:cs typeface="Times New Roman"/>
              </a:rPr>
              <a:t>a</a:t>
            </a:r>
            <a:r>
              <a:rPr sz="1800" dirty="0">
                <a:latin typeface="Symbol"/>
                <a:cs typeface="Symbol"/>
              </a:rPr>
              <a:t></a:t>
            </a:r>
            <a:r>
              <a:rPr sz="1800" spc="114" dirty="0">
                <a:latin typeface="Times New Roman"/>
                <a:cs typeface="Times New Roman"/>
              </a:rPr>
              <a:t>1</a:t>
            </a:r>
            <a:r>
              <a:rPr sz="4650" i="1" spc="30" baseline="-25089" dirty="0">
                <a:latin typeface="Times New Roman"/>
                <a:cs typeface="Times New Roman"/>
              </a:rPr>
              <a:t>P</a:t>
            </a:r>
            <a:r>
              <a:rPr sz="4650" i="1" spc="-735" baseline="-25089" dirty="0">
                <a:latin typeface="Times New Roman"/>
                <a:cs typeface="Times New Roman"/>
              </a:rPr>
              <a:t> </a:t>
            </a:r>
            <a:r>
              <a:rPr sz="1800" i="1" spc="105" dirty="0">
                <a:latin typeface="Times New Roman"/>
                <a:cs typeface="Times New Roman"/>
              </a:rPr>
              <a:t>x</a:t>
            </a:r>
            <a:r>
              <a:rPr sz="4650" i="1" spc="322" baseline="-25089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Symbol"/>
                <a:cs typeface="Symbol"/>
              </a:rPr>
              <a:t>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23132" y="4147071"/>
            <a:ext cx="121031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76884" algn="l"/>
                <a:tab pos="1080770" algn="l"/>
              </a:tabLst>
            </a:pPr>
            <a:r>
              <a:rPr sz="1800" spc="10" dirty="0">
                <a:latin typeface="Times New Roman"/>
                <a:cs typeface="Times New Roman"/>
              </a:rPr>
              <a:t>4	2	7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28102" y="3705500"/>
            <a:ext cx="1894839" cy="501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4650" i="1" spc="127" baseline="-25089" dirty="0">
                <a:latin typeface="Times New Roman"/>
                <a:cs typeface="Times New Roman"/>
              </a:rPr>
              <a:t>Na</a:t>
            </a:r>
            <a:r>
              <a:rPr sz="1800" spc="85" dirty="0">
                <a:latin typeface="Symbol"/>
                <a:cs typeface="Symbol"/>
              </a:rPr>
              <a:t></a:t>
            </a:r>
            <a:r>
              <a:rPr sz="1800" spc="85" dirty="0">
                <a:latin typeface="Times New Roman"/>
                <a:cs typeface="Times New Roman"/>
              </a:rPr>
              <a:t>1</a:t>
            </a:r>
            <a:r>
              <a:rPr sz="4650" i="1" spc="127" baseline="-25089" dirty="0">
                <a:latin typeface="Times New Roman"/>
                <a:cs typeface="Times New Roman"/>
              </a:rPr>
              <a:t>P</a:t>
            </a:r>
            <a:r>
              <a:rPr sz="1800" spc="85" dirty="0">
                <a:latin typeface="Symbol"/>
                <a:cs typeface="Symbol"/>
              </a:rPr>
              <a:t></a:t>
            </a:r>
            <a:r>
              <a:rPr sz="1800" spc="85" dirty="0">
                <a:latin typeface="Times New Roman"/>
                <a:cs typeface="Times New Roman"/>
              </a:rPr>
              <a:t>5</a:t>
            </a:r>
            <a:r>
              <a:rPr sz="4650" i="1" spc="127" baseline="-25089" dirty="0">
                <a:latin typeface="Times New Roman"/>
                <a:cs typeface="Times New Roman"/>
              </a:rPr>
              <a:t>O</a:t>
            </a:r>
            <a:r>
              <a:rPr sz="1800" spc="85" dirty="0">
                <a:latin typeface="Symbol"/>
                <a:cs typeface="Symbol"/>
              </a:rPr>
              <a:t></a:t>
            </a:r>
            <a:r>
              <a:rPr sz="1800" spc="85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61561" y="2917317"/>
            <a:ext cx="30880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2(+1)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 </a:t>
            </a: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2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4(–2)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68368" y="1712632"/>
            <a:ext cx="1119505" cy="5022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100" i="1" spc="210" dirty="0">
                <a:latin typeface="Times New Roman"/>
                <a:cs typeface="Times New Roman"/>
              </a:rPr>
              <a:t>K</a:t>
            </a:r>
            <a:r>
              <a:rPr sz="2700" spc="15" baseline="-24691" dirty="0">
                <a:latin typeface="Times New Roman"/>
                <a:cs typeface="Times New Roman"/>
              </a:rPr>
              <a:t>2</a:t>
            </a:r>
            <a:r>
              <a:rPr sz="2700" spc="-135" baseline="-24691" dirty="0">
                <a:latin typeface="Times New Roman"/>
                <a:cs typeface="Times New Roman"/>
              </a:rPr>
              <a:t> </a:t>
            </a:r>
            <a:r>
              <a:rPr sz="3100" i="1" spc="5" dirty="0">
                <a:latin typeface="Times New Roman"/>
                <a:cs typeface="Times New Roman"/>
              </a:rPr>
              <a:t>S</a:t>
            </a:r>
            <a:r>
              <a:rPr sz="3100" i="1" spc="-50" dirty="0">
                <a:latin typeface="Times New Roman"/>
                <a:cs typeface="Times New Roman"/>
              </a:rPr>
              <a:t>O</a:t>
            </a:r>
            <a:r>
              <a:rPr sz="2700" spc="15" baseline="-24691" dirty="0">
                <a:latin typeface="Times New Roman"/>
                <a:cs typeface="Times New Roman"/>
              </a:rPr>
              <a:t>4</a:t>
            </a:r>
            <a:endParaRPr sz="2700" baseline="-24691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16596" y="2595717"/>
            <a:ext cx="108140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951865" algn="l"/>
              </a:tabLst>
            </a:pPr>
            <a:r>
              <a:rPr sz="1800" spc="10" dirty="0">
                <a:latin typeface="Times New Roman"/>
                <a:cs typeface="Times New Roman"/>
              </a:rPr>
              <a:t>2	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99979" y="2153997"/>
            <a:ext cx="1583690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4650" i="1" spc="30" baseline="-25089" dirty="0">
                <a:latin typeface="Times New Roman"/>
                <a:cs typeface="Times New Roman"/>
              </a:rPr>
              <a:t>K</a:t>
            </a:r>
            <a:r>
              <a:rPr sz="4650" i="1" spc="-457" baseline="-2508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22" baseline="-25089" dirty="0">
                <a:latin typeface="Times New Roman"/>
                <a:cs typeface="Times New Roman"/>
              </a:rPr>
              <a:t>S</a:t>
            </a:r>
            <a:r>
              <a:rPr sz="4650" i="1" spc="-427" baseline="-25089" dirty="0">
                <a:latin typeface="Times New Roman"/>
                <a:cs typeface="Times New Roman"/>
              </a:rPr>
              <a:t> </a:t>
            </a:r>
            <a:r>
              <a:rPr sz="1800" i="1" spc="105" dirty="0">
                <a:latin typeface="Times New Roman"/>
                <a:cs typeface="Times New Roman"/>
              </a:rPr>
              <a:t>x</a:t>
            </a:r>
            <a:r>
              <a:rPr sz="4650" i="1" spc="330" baseline="-25089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Symbol"/>
                <a:cs typeface="Symbol"/>
              </a:rPr>
              <a:t>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16332" y="4119717"/>
            <a:ext cx="1203325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074420" algn="l"/>
              </a:tabLst>
            </a:pPr>
            <a:r>
              <a:rPr sz="1800" spc="10" dirty="0">
                <a:latin typeface="Times New Roman"/>
                <a:cs typeface="Times New Roman"/>
              </a:rPr>
              <a:t>2	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99941" y="3677998"/>
            <a:ext cx="1705610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4650" i="1" spc="30" baseline="-25089" dirty="0">
                <a:latin typeface="Times New Roman"/>
                <a:cs typeface="Times New Roman"/>
              </a:rPr>
              <a:t>K</a:t>
            </a:r>
            <a:r>
              <a:rPr sz="4650" i="1" spc="-457" baseline="-2508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22" baseline="-25089" dirty="0">
                <a:latin typeface="Times New Roman"/>
                <a:cs typeface="Times New Roman"/>
              </a:rPr>
              <a:t>S</a:t>
            </a:r>
            <a:r>
              <a:rPr sz="4650" i="1" spc="-555" baseline="-2508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60" dirty="0">
                <a:latin typeface="Times New Roman"/>
                <a:cs typeface="Times New Roman"/>
              </a:rPr>
              <a:t>6</a:t>
            </a:r>
            <a:r>
              <a:rPr sz="4650" i="1" spc="330" baseline="-25089" dirty="0">
                <a:latin typeface="Times New Roman"/>
                <a:cs typeface="Times New Roman"/>
              </a:rPr>
              <a:t>O</a:t>
            </a:r>
            <a:r>
              <a:rPr sz="1800" spc="-5" dirty="0">
                <a:latin typeface="Symbol"/>
                <a:cs typeface="Symbol"/>
              </a:rPr>
              <a:t>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5985" y="277825"/>
            <a:ext cx="10290175" cy="118110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465"/>
              </a:spcBef>
            </a:pPr>
            <a:r>
              <a:rPr sz="2700" b="1" dirty="0">
                <a:latin typeface="Times New Roman"/>
                <a:cs typeface="Times New Roman"/>
              </a:rPr>
              <a:t>Вычисление степени </a:t>
            </a:r>
            <a:r>
              <a:rPr sz="2700" b="1" spc="-5" dirty="0">
                <a:latin typeface="Times New Roman"/>
                <a:cs typeface="Times New Roman"/>
              </a:rPr>
              <a:t>окисления </a:t>
            </a:r>
            <a:r>
              <a:rPr sz="2700" dirty="0">
                <a:latin typeface="Times New Roman"/>
                <a:cs typeface="Times New Roman"/>
              </a:rPr>
              <a:t>– </a:t>
            </a:r>
            <a:r>
              <a:rPr sz="2700" spc="-5" dirty="0">
                <a:latin typeface="Times New Roman"/>
                <a:cs typeface="Times New Roman"/>
              </a:rPr>
              <a:t>из </a:t>
            </a:r>
            <a:r>
              <a:rPr sz="2700" dirty="0">
                <a:latin typeface="Times New Roman"/>
                <a:cs typeface="Times New Roman"/>
              </a:rPr>
              <a:t>условия электронейтральности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вещества, </a:t>
            </a:r>
            <a:r>
              <a:rPr sz="2700" spc="-55" dirty="0">
                <a:latin typeface="Times New Roman"/>
                <a:cs typeface="Times New Roman"/>
              </a:rPr>
              <a:t>т.е.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сумма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степеней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окисления</a:t>
            </a:r>
            <a:r>
              <a:rPr sz="2700" spc="3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всех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элементов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равна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нулю.</a:t>
            </a:r>
            <a:endParaRPr sz="2700">
              <a:latin typeface="Times New Roman"/>
              <a:cs typeface="Times New Roman"/>
            </a:endParaRPr>
          </a:p>
          <a:p>
            <a:pPr marL="1382395">
              <a:lnSpc>
                <a:spcPct val="100000"/>
              </a:lnSpc>
              <a:spcBef>
                <a:spcPts val="490"/>
              </a:spcBef>
            </a:pPr>
            <a:r>
              <a:rPr sz="2000" b="1" i="1" dirty="0">
                <a:latin typeface="Calibri"/>
                <a:cs typeface="Calibri"/>
              </a:rPr>
              <a:t>Пример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1.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Вычислить</a:t>
            </a:r>
            <a:r>
              <a:rPr sz="2000" b="1" i="1" spc="-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степени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окисления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94179" y="2524375"/>
            <a:ext cx="1879600" cy="127127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86080">
              <a:lnSpc>
                <a:spcPct val="100000"/>
              </a:lnSpc>
              <a:spcBef>
                <a:spcPts val="480"/>
              </a:spcBef>
            </a:pP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(+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5" dirty="0">
                <a:latin typeface="Times New Roman"/>
                <a:cs typeface="Times New Roman"/>
              </a:rPr>
              <a:t>) +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2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 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–2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8612" y="3804490"/>
            <a:ext cx="1321435" cy="745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ts val="3600"/>
              </a:lnSpc>
              <a:spcBef>
                <a:spcPts val="125"/>
              </a:spcBef>
            </a:pPr>
            <a:r>
              <a:rPr sz="4650" i="1" spc="15" baseline="-25089" dirty="0">
                <a:latin typeface="Times New Roman"/>
                <a:cs typeface="Times New Roman"/>
              </a:rPr>
              <a:t>N</a:t>
            </a:r>
            <a:r>
              <a:rPr sz="4650" i="1" spc="345" baseline="-25089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15" baseline="-25089" dirty="0">
                <a:latin typeface="Times New Roman"/>
                <a:cs typeface="Times New Roman"/>
              </a:rPr>
              <a:t>S</a:t>
            </a:r>
            <a:r>
              <a:rPr sz="4650" i="1" spc="-555" baseline="-2508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Symbol"/>
                <a:cs typeface="Symbol"/>
              </a:rPr>
              <a:t>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R="158750" algn="ctr">
              <a:lnSpc>
                <a:spcPts val="2039"/>
              </a:lnSpc>
            </a:pP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70924" y="1619587"/>
            <a:ext cx="894715" cy="5010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3100" i="1" spc="10" dirty="0">
                <a:latin typeface="Times New Roman"/>
                <a:cs typeface="Times New Roman"/>
              </a:rPr>
              <a:t>N</a:t>
            </a:r>
            <a:r>
              <a:rPr sz="3100" i="1" spc="50" dirty="0">
                <a:latin typeface="Times New Roman"/>
                <a:cs typeface="Times New Roman"/>
              </a:rPr>
              <a:t>a</a:t>
            </a:r>
            <a:r>
              <a:rPr sz="2700" spc="15" baseline="-24691" dirty="0">
                <a:latin typeface="Times New Roman"/>
                <a:cs typeface="Times New Roman"/>
              </a:rPr>
              <a:t>2</a:t>
            </a:r>
            <a:r>
              <a:rPr sz="2700" spc="-270" baseline="-24691" dirty="0">
                <a:latin typeface="Times New Roman"/>
                <a:cs typeface="Times New Roman"/>
              </a:rPr>
              <a:t> </a:t>
            </a:r>
            <a:r>
              <a:rPr sz="3100" i="1" spc="10" dirty="0">
                <a:latin typeface="Times New Roman"/>
                <a:cs typeface="Times New Roman"/>
              </a:rPr>
              <a:t>S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73403" y="2128090"/>
            <a:ext cx="1181735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4650" i="1" spc="22" baseline="-25089" dirty="0">
                <a:latin typeface="Times New Roman"/>
                <a:cs typeface="Times New Roman"/>
              </a:rPr>
              <a:t>N</a:t>
            </a:r>
            <a:r>
              <a:rPr sz="4650" i="1" spc="352" baseline="-25089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22" baseline="-25089" dirty="0">
                <a:latin typeface="Times New Roman"/>
                <a:cs typeface="Times New Roman"/>
              </a:rPr>
              <a:t>S</a:t>
            </a:r>
            <a:r>
              <a:rPr sz="4650" i="1" spc="-434" baseline="-25089" dirty="0">
                <a:latin typeface="Times New Roman"/>
                <a:cs typeface="Times New Roman"/>
              </a:rPr>
              <a:t> </a:t>
            </a:r>
            <a:r>
              <a:rPr sz="1800" i="1" spc="10" dirty="0">
                <a:latin typeface="Times New Roman"/>
                <a:cs typeface="Times New Roman"/>
              </a:rPr>
              <a:t>x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71550" y="276225"/>
            <a:ext cx="10422255" cy="320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ионе </a:t>
            </a:r>
            <a:r>
              <a:rPr sz="2400" spc="-15" dirty="0">
                <a:latin typeface="Times New Roman"/>
                <a:cs typeface="Times New Roman"/>
              </a:rPr>
              <a:t>сумма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степеней </a:t>
            </a:r>
            <a:r>
              <a:rPr sz="2400" spc="-5" dirty="0">
                <a:latin typeface="Times New Roman"/>
                <a:cs typeface="Times New Roman"/>
              </a:rPr>
              <a:t>окисления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всех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элементов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равна заряду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иона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 dirty="0">
              <a:latin typeface="Times New Roman"/>
              <a:cs typeface="Times New Roman"/>
            </a:endParaRPr>
          </a:p>
          <a:p>
            <a:pPr marL="1368425">
              <a:lnSpc>
                <a:spcPct val="100000"/>
              </a:lnSpc>
            </a:pPr>
            <a:r>
              <a:rPr sz="2000" b="1" i="1" dirty="0">
                <a:latin typeface="Calibri"/>
                <a:cs typeface="Calibri"/>
              </a:rPr>
              <a:t>Пример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2.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Вычислить</a:t>
            </a:r>
            <a:r>
              <a:rPr sz="2000" b="1" i="1" spc="-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степени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окисления</a:t>
            </a:r>
            <a:endParaRPr sz="2000" dirty="0">
              <a:latin typeface="Calibri"/>
              <a:cs typeface="Calibri"/>
            </a:endParaRPr>
          </a:p>
          <a:p>
            <a:pPr marL="1879600" marR="1591945" indent="-1867535">
              <a:lnSpc>
                <a:spcPct val="120000"/>
              </a:lnSpc>
              <a:spcBef>
                <a:spcPts val="915"/>
              </a:spcBef>
            </a:pPr>
            <a:r>
              <a:rPr sz="2800" b="1" i="1" spc="-10" dirty="0">
                <a:solidFill>
                  <a:srgbClr val="006FC0"/>
                </a:solidFill>
                <a:latin typeface="Times New Roman"/>
                <a:cs typeface="Times New Roman"/>
              </a:rPr>
              <a:t>Заряд</a:t>
            </a:r>
            <a:r>
              <a:rPr sz="2800" b="1" i="1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иона</a:t>
            </a:r>
            <a:r>
              <a:rPr sz="2800" b="1" i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записывают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2+,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3-,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+,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…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т.е.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цифра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знак,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цифра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1 не пишется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i="1" spc="-10" dirty="0">
                <a:solidFill>
                  <a:srgbClr val="006FC0"/>
                </a:solidFill>
                <a:latin typeface="Times New Roman"/>
                <a:cs typeface="Times New Roman"/>
              </a:rPr>
              <a:t>Степень</a:t>
            </a:r>
            <a:r>
              <a:rPr sz="2800" b="1" i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окисления</a:t>
            </a:r>
            <a:r>
              <a:rPr sz="2800" b="1" i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записывают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–1,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+2,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–3,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…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т.е.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знак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цифра,</a:t>
            </a:r>
            <a:endParaRPr sz="2800" dirty="0">
              <a:latin typeface="Times New Roman"/>
              <a:cs typeface="Times New Roman"/>
            </a:endParaRPr>
          </a:p>
          <a:p>
            <a:pPr marL="3213100">
              <a:lnSpc>
                <a:spcPct val="100000"/>
              </a:lnSpc>
              <a:spcBef>
                <a:spcPts val="670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цифра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 пишется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86807" y="4188722"/>
            <a:ext cx="499109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78460" algn="l"/>
              </a:tabLst>
            </a:pPr>
            <a:r>
              <a:rPr sz="1650" spc="15" dirty="0">
                <a:latin typeface="Times New Roman"/>
                <a:cs typeface="Times New Roman"/>
              </a:rPr>
              <a:t>2	7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1644" y="3780459"/>
            <a:ext cx="911225" cy="4660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275" i="1" spc="22" baseline="-25341" dirty="0">
                <a:latin typeface="Times New Roman"/>
                <a:cs typeface="Times New Roman"/>
              </a:rPr>
              <a:t>S</a:t>
            </a:r>
            <a:r>
              <a:rPr sz="4275" i="1" spc="359" baseline="-25341" dirty="0">
                <a:latin typeface="Times New Roman"/>
                <a:cs typeface="Times New Roman"/>
              </a:rPr>
              <a:t> </a:t>
            </a:r>
            <a:r>
              <a:rPr sz="4275" i="1" spc="150" baseline="-25341" dirty="0">
                <a:latin typeface="Times New Roman"/>
                <a:cs typeface="Times New Roman"/>
              </a:rPr>
              <a:t>O</a:t>
            </a:r>
            <a:r>
              <a:rPr sz="1650" spc="100" dirty="0">
                <a:latin typeface="Times New Roman"/>
                <a:cs typeface="Times New Roman"/>
              </a:rPr>
              <a:t>2</a:t>
            </a:r>
            <a:r>
              <a:rPr sz="1650" spc="100" dirty="0">
                <a:latin typeface="Symbol"/>
                <a:cs typeface="Symbol"/>
              </a:rPr>
              <a:t>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29407" y="3950284"/>
            <a:ext cx="6877684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Отрицательно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заряженный</a:t>
            </a:r>
            <a:r>
              <a:rPr sz="2400" dirty="0">
                <a:latin typeface="Times New Roman"/>
                <a:cs typeface="Times New Roman"/>
              </a:rPr>
              <a:t> (2-х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зарядный)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ион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7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endParaRPr sz="240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котором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кислород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[–2]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17438" y="4620473"/>
            <a:ext cx="1821814" cy="757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ts val="3645"/>
              </a:lnSpc>
              <a:spcBef>
                <a:spcPts val="125"/>
              </a:spcBef>
            </a:pPr>
            <a:r>
              <a:rPr sz="4725" spc="202" baseline="-24691" dirty="0">
                <a:latin typeface="Times New Roman"/>
                <a:cs typeface="Times New Roman"/>
              </a:rPr>
              <a:t>[</a:t>
            </a:r>
            <a:r>
              <a:rPr sz="4725" i="1" spc="22" baseline="-24691" dirty="0">
                <a:latin typeface="Times New Roman"/>
                <a:cs typeface="Times New Roman"/>
              </a:rPr>
              <a:t>S</a:t>
            </a:r>
            <a:r>
              <a:rPr sz="4725" i="1" spc="-615" baseline="-24691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(</a:t>
            </a:r>
            <a:r>
              <a:rPr sz="1850" spc="-235" dirty="0">
                <a:latin typeface="Times New Roman"/>
                <a:cs typeface="Times New Roman"/>
              </a:rPr>
              <a:t> </a:t>
            </a:r>
            <a:r>
              <a:rPr sz="1850" i="1" spc="140" dirty="0">
                <a:latin typeface="Times New Roman"/>
                <a:cs typeface="Times New Roman"/>
              </a:rPr>
              <a:t>x</a:t>
            </a:r>
            <a:r>
              <a:rPr sz="1850" spc="70" dirty="0">
                <a:latin typeface="Times New Roman"/>
                <a:cs typeface="Times New Roman"/>
              </a:rPr>
              <a:t>)</a:t>
            </a:r>
            <a:r>
              <a:rPr sz="4725" i="1" spc="330" baseline="-24691" dirty="0">
                <a:latin typeface="Times New Roman"/>
                <a:cs typeface="Times New Roman"/>
              </a:rPr>
              <a:t>O</a:t>
            </a:r>
            <a:r>
              <a:rPr sz="1850" spc="-15" dirty="0">
                <a:latin typeface="Symbol"/>
                <a:cs typeface="Symbol"/>
              </a:rPr>
              <a:t></a:t>
            </a:r>
            <a:r>
              <a:rPr sz="1850" dirty="0">
                <a:latin typeface="Times New Roman"/>
                <a:cs typeface="Times New Roman"/>
              </a:rPr>
              <a:t>2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4725" spc="15" baseline="-24691" dirty="0">
                <a:latin typeface="Times New Roman"/>
                <a:cs typeface="Times New Roman"/>
              </a:rPr>
              <a:t>]</a:t>
            </a:r>
            <a:r>
              <a:rPr sz="1850" spc="75" dirty="0">
                <a:latin typeface="Times New Roman"/>
                <a:cs typeface="Times New Roman"/>
              </a:rPr>
              <a:t>2</a:t>
            </a:r>
            <a:r>
              <a:rPr sz="1850" dirty="0">
                <a:latin typeface="Symbol"/>
                <a:cs typeface="Symbol"/>
              </a:rPr>
              <a:t></a:t>
            </a:r>
            <a:endParaRPr sz="1850">
              <a:latin typeface="Symbol"/>
              <a:cs typeface="Symbol"/>
            </a:endParaRPr>
          </a:p>
          <a:p>
            <a:pPr marL="421640">
              <a:lnSpc>
                <a:spcPts val="2085"/>
              </a:lnSpc>
              <a:tabLst>
                <a:tab pos="1049020" algn="l"/>
              </a:tabLst>
            </a:pPr>
            <a:r>
              <a:rPr sz="1850" dirty="0">
                <a:latin typeface="Times New Roman"/>
                <a:cs typeface="Times New Roman"/>
              </a:rPr>
              <a:t>2	7</a:t>
            </a:r>
            <a:endParaRPr sz="185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71550" y="276225"/>
            <a:ext cx="8937625" cy="291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ионе </a:t>
            </a:r>
            <a:r>
              <a:rPr sz="2400" spc="-15" dirty="0">
                <a:latin typeface="Times New Roman"/>
                <a:cs typeface="Times New Roman"/>
              </a:rPr>
              <a:t>сумма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степеней </a:t>
            </a:r>
            <a:r>
              <a:rPr sz="2400" spc="-5" dirty="0">
                <a:latin typeface="Times New Roman"/>
                <a:cs typeface="Times New Roman"/>
              </a:rPr>
              <a:t>окисления</a:t>
            </a:r>
            <a:r>
              <a:rPr sz="2400" spc="-10" dirty="0">
                <a:latin typeface="Times New Roman"/>
                <a:cs typeface="Times New Roman"/>
              </a:rPr>
              <a:t> всех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элементов</a:t>
            </a:r>
            <a:r>
              <a:rPr sz="2400" dirty="0">
                <a:latin typeface="Times New Roman"/>
                <a:cs typeface="Times New Roman"/>
              </a:rPr>
              <a:t> равна заряду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иона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 dirty="0">
              <a:latin typeface="Times New Roman"/>
              <a:cs typeface="Times New Roman"/>
            </a:endParaRPr>
          </a:p>
          <a:p>
            <a:pPr marL="1368425">
              <a:lnSpc>
                <a:spcPct val="100000"/>
              </a:lnSpc>
            </a:pPr>
            <a:r>
              <a:rPr sz="2000" b="1" i="1" dirty="0">
                <a:latin typeface="Calibri"/>
                <a:cs typeface="Calibri"/>
              </a:rPr>
              <a:t>Пример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2.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Вычислить</a:t>
            </a:r>
            <a:r>
              <a:rPr sz="2000" b="1" i="1" spc="-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степени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окисления</a:t>
            </a:r>
            <a:endParaRPr sz="2000" dirty="0">
              <a:latin typeface="Calibri"/>
              <a:cs typeface="Calibri"/>
            </a:endParaRPr>
          </a:p>
          <a:p>
            <a:pPr marL="1612900" marR="1363980" indent="-1600835">
              <a:lnSpc>
                <a:spcPct val="120000"/>
              </a:lnSpc>
              <a:spcBef>
                <a:spcPts val="980"/>
              </a:spcBef>
            </a:pPr>
            <a:r>
              <a:rPr sz="2400" b="1" i="1" spc="-10" dirty="0">
                <a:solidFill>
                  <a:srgbClr val="006FC0"/>
                </a:solidFill>
                <a:latin typeface="Times New Roman"/>
                <a:cs typeface="Times New Roman"/>
              </a:rPr>
              <a:t>Заряд</a:t>
            </a:r>
            <a:r>
              <a:rPr sz="2400" b="1" i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иона</a:t>
            </a:r>
            <a:r>
              <a:rPr sz="2400" b="1" i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записывают</a:t>
            </a:r>
            <a:r>
              <a:rPr sz="24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2+,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3-, +, …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– 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т.е.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цифра</a:t>
            </a:r>
            <a:r>
              <a:rPr sz="2400" b="1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+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знак,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цифра</a:t>
            </a:r>
            <a:r>
              <a:rPr sz="24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 пишется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Степень окисления</a:t>
            </a:r>
            <a:r>
              <a:rPr sz="2400" b="1" i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записывают</a:t>
            </a:r>
            <a:r>
              <a:rPr sz="24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–1, +2,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–3, … – 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т.е.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знак +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цифра,</a:t>
            </a:r>
            <a:endParaRPr sz="2400" dirty="0">
              <a:latin typeface="Times New Roman"/>
              <a:cs typeface="Times New Roman"/>
            </a:endParaRPr>
          </a:p>
          <a:p>
            <a:pPr marL="2755900">
              <a:lnSpc>
                <a:spcPct val="100000"/>
              </a:lnSpc>
              <a:spcBef>
                <a:spcPts val="575"/>
              </a:spcBef>
            </a:pP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цифра</a:t>
            </a:r>
            <a:r>
              <a:rPr sz="24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пишется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2319" y="3773390"/>
            <a:ext cx="499745" cy="2832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379095" algn="l"/>
              </a:tabLst>
            </a:pPr>
            <a:r>
              <a:rPr sz="1650" spc="15" dirty="0">
                <a:latin typeface="Times New Roman"/>
                <a:cs typeface="Times New Roman"/>
              </a:rPr>
              <a:t>2	7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6837" y="3364051"/>
            <a:ext cx="912494" cy="466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350" i="1" spc="-7" baseline="-24904" dirty="0">
                <a:latin typeface="Times New Roman"/>
                <a:cs typeface="Times New Roman"/>
              </a:rPr>
              <a:t>S</a:t>
            </a:r>
            <a:r>
              <a:rPr sz="4350" i="1" spc="337" baseline="-24904" dirty="0">
                <a:latin typeface="Times New Roman"/>
                <a:cs typeface="Times New Roman"/>
              </a:rPr>
              <a:t> </a:t>
            </a:r>
            <a:r>
              <a:rPr sz="4350" i="1" spc="135" baseline="-24904" dirty="0">
                <a:latin typeface="Times New Roman"/>
                <a:cs typeface="Times New Roman"/>
              </a:rPr>
              <a:t>O</a:t>
            </a:r>
            <a:r>
              <a:rPr sz="1650" spc="90" dirty="0">
                <a:latin typeface="Times New Roman"/>
                <a:cs typeface="Times New Roman"/>
              </a:rPr>
              <a:t>2</a:t>
            </a:r>
            <a:r>
              <a:rPr sz="1650" spc="90" dirty="0">
                <a:latin typeface="Symbol"/>
                <a:cs typeface="Symbol"/>
              </a:rPr>
              <a:t>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85692" y="3527297"/>
            <a:ext cx="687768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Отрицательно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заряженный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(2-х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зарядный) ион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7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11092" y="4258513"/>
            <a:ext cx="56737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cap="small" spc="-135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к</a:t>
            </a:r>
            <a:r>
              <a:rPr sz="2400" spc="-40" dirty="0">
                <a:latin typeface="Times New Roman"/>
                <a:cs typeface="Times New Roman"/>
              </a:rPr>
              <a:t>о</a:t>
            </a:r>
            <a:r>
              <a:rPr sz="2400" spc="-45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ор</a:t>
            </a:r>
            <a:r>
              <a:rPr sz="2400" spc="-55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 </a:t>
            </a:r>
            <a:r>
              <a:rPr sz="2400" spc="-10" dirty="0">
                <a:latin typeface="Times New Roman"/>
                <a:cs typeface="Times New Roman"/>
              </a:rPr>
              <a:t>к</a:t>
            </a:r>
            <a:r>
              <a:rPr sz="2400" spc="-5" dirty="0">
                <a:latin typeface="Times New Roman"/>
                <a:cs typeface="Times New Roman"/>
              </a:rPr>
              <a:t>ислор</a:t>
            </a:r>
            <a:r>
              <a:rPr sz="2400" spc="-75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д </a:t>
            </a:r>
            <a:r>
              <a:rPr sz="2400" spc="-10" dirty="0">
                <a:latin typeface="Times New Roman"/>
                <a:cs typeface="Times New Roman"/>
              </a:rPr>
              <a:t>[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2]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42559" y="4053545"/>
            <a:ext cx="1823085" cy="757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ts val="3645"/>
              </a:lnSpc>
              <a:spcBef>
                <a:spcPts val="125"/>
              </a:spcBef>
            </a:pPr>
            <a:r>
              <a:rPr sz="4725" spc="202" baseline="-24691" dirty="0">
                <a:latin typeface="Times New Roman"/>
                <a:cs typeface="Times New Roman"/>
              </a:rPr>
              <a:t>[</a:t>
            </a:r>
            <a:r>
              <a:rPr sz="4725" i="1" spc="22" baseline="-24691" dirty="0">
                <a:latin typeface="Times New Roman"/>
                <a:cs typeface="Times New Roman"/>
              </a:rPr>
              <a:t>S</a:t>
            </a:r>
            <a:r>
              <a:rPr sz="4725" i="1" spc="-615" baseline="-24691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(</a:t>
            </a:r>
            <a:r>
              <a:rPr sz="1850" spc="-235" dirty="0">
                <a:latin typeface="Times New Roman"/>
                <a:cs typeface="Times New Roman"/>
              </a:rPr>
              <a:t> </a:t>
            </a:r>
            <a:r>
              <a:rPr sz="1850" i="1" spc="140" dirty="0">
                <a:latin typeface="Times New Roman"/>
                <a:cs typeface="Times New Roman"/>
              </a:rPr>
              <a:t>x</a:t>
            </a:r>
            <a:r>
              <a:rPr sz="1850" spc="70" dirty="0">
                <a:latin typeface="Times New Roman"/>
                <a:cs typeface="Times New Roman"/>
              </a:rPr>
              <a:t>)</a:t>
            </a:r>
            <a:r>
              <a:rPr sz="4725" i="1" spc="337" baseline="-24691" dirty="0">
                <a:latin typeface="Times New Roman"/>
                <a:cs typeface="Times New Roman"/>
              </a:rPr>
              <a:t>O</a:t>
            </a:r>
            <a:r>
              <a:rPr sz="1850" spc="-15" dirty="0">
                <a:latin typeface="Symbol"/>
                <a:cs typeface="Symbol"/>
              </a:rPr>
              <a:t></a:t>
            </a:r>
            <a:r>
              <a:rPr sz="1850" dirty="0">
                <a:latin typeface="Times New Roman"/>
                <a:cs typeface="Times New Roman"/>
              </a:rPr>
              <a:t>2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4725" spc="15" baseline="-24691" dirty="0">
                <a:latin typeface="Times New Roman"/>
                <a:cs typeface="Times New Roman"/>
              </a:rPr>
              <a:t>]</a:t>
            </a:r>
            <a:r>
              <a:rPr sz="1850" spc="75" dirty="0">
                <a:latin typeface="Times New Roman"/>
                <a:cs typeface="Times New Roman"/>
              </a:rPr>
              <a:t>2</a:t>
            </a:r>
            <a:r>
              <a:rPr sz="1850" dirty="0">
                <a:latin typeface="Symbol"/>
                <a:cs typeface="Symbol"/>
              </a:rPr>
              <a:t></a:t>
            </a:r>
          </a:p>
          <a:p>
            <a:pPr marL="421640">
              <a:lnSpc>
                <a:spcPts val="2085"/>
              </a:lnSpc>
              <a:tabLst>
                <a:tab pos="1049655" algn="l"/>
              </a:tabLst>
            </a:pPr>
            <a:r>
              <a:rPr sz="1850" dirty="0">
                <a:latin typeface="Times New Roman"/>
                <a:cs typeface="Times New Roman"/>
              </a:rPr>
              <a:t>2	7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26780" y="4834509"/>
            <a:ext cx="2355215" cy="1548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 </a:t>
            </a:r>
            <a:r>
              <a:rPr sz="2800" dirty="0">
                <a:latin typeface="Times New Roman"/>
                <a:cs typeface="Times New Roman"/>
              </a:rPr>
              <a:t>7(–2</a:t>
            </a:r>
            <a:r>
              <a:rPr sz="2800" spc="-5" dirty="0">
                <a:latin typeface="Times New Roman"/>
                <a:cs typeface="Times New Roman"/>
              </a:rPr>
              <a:t>)</a:t>
            </a:r>
            <a:r>
              <a:rPr sz="2800" spc="-25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dirty="0">
                <a:latin typeface="Times New Roman"/>
                <a:cs typeface="Times New Roman"/>
              </a:rPr>
              <a:t> –</a:t>
            </a:r>
            <a:r>
              <a:rPr sz="2800" spc="-5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  <a:p>
            <a:pPr marL="128270">
              <a:lnSpc>
                <a:spcPts val="3135"/>
              </a:lnSpc>
            </a:pP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+6</a:t>
            </a:r>
            <a:endParaRPr sz="2800">
              <a:latin typeface="Times New Roman"/>
              <a:cs typeface="Times New Roman"/>
            </a:endParaRPr>
          </a:p>
          <a:p>
            <a:pPr marL="63500">
              <a:lnSpc>
                <a:spcPts val="3420"/>
              </a:lnSpc>
            </a:pPr>
            <a:r>
              <a:rPr sz="4725" spc="202" baseline="-24691" dirty="0">
                <a:latin typeface="Times New Roman"/>
                <a:cs typeface="Times New Roman"/>
              </a:rPr>
              <a:t>[</a:t>
            </a:r>
            <a:r>
              <a:rPr sz="4725" i="1" spc="22" baseline="-24691" dirty="0">
                <a:latin typeface="Times New Roman"/>
                <a:cs typeface="Times New Roman"/>
              </a:rPr>
              <a:t>S</a:t>
            </a:r>
            <a:r>
              <a:rPr sz="4725" i="1" spc="-562" baseline="-24691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Symbol"/>
                <a:cs typeface="Symbol"/>
              </a:rPr>
              <a:t></a:t>
            </a:r>
            <a:r>
              <a:rPr sz="1850" spc="50" dirty="0">
                <a:latin typeface="Times New Roman"/>
                <a:cs typeface="Times New Roman"/>
              </a:rPr>
              <a:t>6</a:t>
            </a:r>
            <a:r>
              <a:rPr sz="4725" i="1" spc="330" baseline="-24691" dirty="0">
                <a:latin typeface="Times New Roman"/>
                <a:cs typeface="Times New Roman"/>
              </a:rPr>
              <a:t>O</a:t>
            </a:r>
            <a:r>
              <a:rPr sz="1850" spc="-15" dirty="0">
                <a:latin typeface="Symbol"/>
                <a:cs typeface="Symbol"/>
              </a:rPr>
              <a:t></a:t>
            </a:r>
            <a:r>
              <a:rPr sz="1850" dirty="0">
                <a:latin typeface="Times New Roman"/>
                <a:cs typeface="Times New Roman"/>
              </a:rPr>
              <a:t>2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4725" spc="15" baseline="-24691" dirty="0">
                <a:latin typeface="Times New Roman"/>
                <a:cs typeface="Times New Roman"/>
              </a:rPr>
              <a:t>]</a:t>
            </a:r>
            <a:r>
              <a:rPr sz="1850" spc="75" dirty="0">
                <a:latin typeface="Times New Roman"/>
                <a:cs typeface="Times New Roman"/>
              </a:rPr>
              <a:t>2</a:t>
            </a:r>
            <a:r>
              <a:rPr sz="1850" dirty="0">
                <a:latin typeface="Symbol"/>
                <a:cs typeface="Symbol"/>
              </a:rPr>
              <a:t></a:t>
            </a:r>
            <a:endParaRPr sz="1850">
              <a:latin typeface="Symbol"/>
              <a:cs typeface="Symbol"/>
            </a:endParaRPr>
          </a:p>
          <a:p>
            <a:pPr marL="434340">
              <a:lnSpc>
                <a:spcPts val="2085"/>
              </a:lnSpc>
              <a:tabLst>
                <a:tab pos="1000125" algn="l"/>
              </a:tabLst>
            </a:pPr>
            <a:r>
              <a:rPr sz="1850" dirty="0">
                <a:latin typeface="Times New Roman"/>
                <a:cs typeface="Times New Roman"/>
              </a:rPr>
              <a:t>2	7</a:t>
            </a:r>
            <a:endParaRPr sz="185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6150102" y="4414469"/>
            <a:ext cx="2035810" cy="879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+ 4</a:t>
            </a:r>
            <a:r>
              <a:rPr sz="2800" spc="5" dirty="0">
                <a:latin typeface="Times New Roman"/>
                <a:cs typeface="Times New Roman"/>
              </a:rPr>
              <a:t>(</a:t>
            </a:r>
            <a:r>
              <a:rPr sz="2800" dirty="0">
                <a:latin typeface="Times New Roman"/>
                <a:cs typeface="Times New Roman"/>
              </a:rPr>
              <a:t>–</a:t>
            </a:r>
            <a:r>
              <a:rPr sz="2800" spc="-5" dirty="0">
                <a:latin typeface="Times New Roman"/>
                <a:cs typeface="Times New Roman"/>
              </a:rPr>
              <a:t>1)</a:t>
            </a:r>
            <a:r>
              <a:rPr sz="2800" spc="-2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–1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+3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79222" y="2663649"/>
            <a:ext cx="137160" cy="2914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750" dirty="0">
                <a:latin typeface="Times New Roman"/>
                <a:cs typeface="Times New Roman"/>
              </a:rPr>
              <a:t>4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3098" y="2410742"/>
            <a:ext cx="720090" cy="4813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sz="2950" i="1" spc="30" dirty="0">
                <a:latin typeface="Times New Roman"/>
                <a:cs typeface="Times New Roman"/>
              </a:rPr>
              <a:t>BF</a:t>
            </a:r>
            <a:r>
              <a:rPr sz="2950" i="1" spc="-310" dirty="0">
                <a:latin typeface="Times New Roman"/>
                <a:cs typeface="Times New Roman"/>
              </a:rPr>
              <a:t> </a:t>
            </a:r>
            <a:r>
              <a:rPr sz="2625" baseline="42857" dirty="0">
                <a:latin typeface="Symbol"/>
                <a:cs typeface="Symbol"/>
              </a:rPr>
              <a:t></a:t>
            </a:r>
            <a:endParaRPr sz="2625" baseline="42857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86191" y="3288487"/>
            <a:ext cx="13716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latin typeface="Times New Roman"/>
                <a:cs typeface="Times New Roman"/>
              </a:rPr>
              <a:t>4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71368" y="3034226"/>
            <a:ext cx="113728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848360" algn="l"/>
              </a:tabLst>
            </a:pPr>
            <a:r>
              <a:rPr sz="3000" spc="55" dirty="0">
                <a:latin typeface="Times New Roman"/>
                <a:cs typeface="Times New Roman"/>
              </a:rPr>
              <a:t>[</a:t>
            </a:r>
            <a:r>
              <a:rPr sz="3000" i="1" spc="55" dirty="0">
                <a:latin typeface="Times New Roman"/>
                <a:cs typeface="Times New Roman"/>
              </a:rPr>
              <a:t>BF	</a:t>
            </a:r>
            <a:r>
              <a:rPr sz="3000" spc="5" dirty="0">
                <a:latin typeface="Times New Roman"/>
                <a:cs typeface="Times New Roman"/>
              </a:rPr>
              <a:t>]</a:t>
            </a:r>
            <a:r>
              <a:rPr sz="2625" spc="7" baseline="42857" dirty="0">
                <a:latin typeface="Symbol"/>
                <a:cs typeface="Symbol"/>
              </a:rPr>
              <a:t></a:t>
            </a:r>
            <a:endParaRPr sz="2625" baseline="42857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65941" y="3899291"/>
            <a:ext cx="13716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latin typeface="Times New Roman"/>
                <a:cs typeface="Times New Roman"/>
              </a:rPr>
              <a:t>4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03356" y="3474918"/>
            <a:ext cx="160210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500" spc="247" baseline="-25000" dirty="0">
                <a:latin typeface="Times New Roman"/>
                <a:cs typeface="Times New Roman"/>
              </a:rPr>
              <a:t>[</a:t>
            </a:r>
            <a:r>
              <a:rPr sz="4500" i="1" spc="254" baseline="-25000" dirty="0">
                <a:latin typeface="Times New Roman"/>
                <a:cs typeface="Times New Roman"/>
              </a:rPr>
              <a:t>B</a:t>
            </a:r>
            <a:r>
              <a:rPr sz="1750" dirty="0">
                <a:latin typeface="Times New Roman"/>
                <a:cs typeface="Times New Roman"/>
              </a:rPr>
              <a:t>(</a:t>
            </a:r>
            <a:r>
              <a:rPr sz="1750" spc="-220" dirty="0">
                <a:latin typeface="Times New Roman"/>
                <a:cs typeface="Times New Roman"/>
              </a:rPr>
              <a:t> </a:t>
            </a:r>
            <a:r>
              <a:rPr sz="1750" i="1" spc="130" dirty="0">
                <a:latin typeface="Times New Roman"/>
                <a:cs typeface="Times New Roman"/>
              </a:rPr>
              <a:t>x</a:t>
            </a:r>
            <a:r>
              <a:rPr sz="1750" dirty="0">
                <a:latin typeface="Times New Roman"/>
                <a:cs typeface="Times New Roman"/>
              </a:rPr>
              <a:t>)</a:t>
            </a:r>
            <a:r>
              <a:rPr sz="1750" spc="-180" dirty="0">
                <a:latin typeface="Times New Roman"/>
                <a:cs typeface="Times New Roman"/>
              </a:rPr>
              <a:t> </a:t>
            </a:r>
            <a:r>
              <a:rPr sz="4500" i="1" spc="7" baseline="-25000" dirty="0">
                <a:latin typeface="Times New Roman"/>
                <a:cs typeface="Times New Roman"/>
              </a:rPr>
              <a:t>F</a:t>
            </a:r>
            <a:r>
              <a:rPr sz="4500" i="1" spc="-480" baseline="-25000" dirty="0">
                <a:latin typeface="Times New Roman"/>
                <a:cs typeface="Times New Roman"/>
              </a:rPr>
              <a:t> </a:t>
            </a:r>
            <a:r>
              <a:rPr sz="1750" spc="-15" dirty="0">
                <a:latin typeface="Symbol"/>
                <a:cs typeface="Symbol"/>
              </a:rPr>
              <a:t></a:t>
            </a:r>
            <a:r>
              <a:rPr sz="1750" dirty="0">
                <a:latin typeface="Times New Roman"/>
                <a:cs typeface="Times New Roman"/>
              </a:rPr>
              <a:t>1</a:t>
            </a:r>
            <a:r>
              <a:rPr sz="1750" spc="-240" dirty="0">
                <a:latin typeface="Times New Roman"/>
                <a:cs typeface="Times New Roman"/>
              </a:rPr>
              <a:t> </a:t>
            </a:r>
            <a:r>
              <a:rPr sz="4500" spc="7" baseline="-25000" dirty="0">
                <a:latin typeface="Times New Roman"/>
                <a:cs typeface="Times New Roman"/>
              </a:rPr>
              <a:t>]</a:t>
            </a:r>
            <a:r>
              <a:rPr sz="1750" dirty="0">
                <a:latin typeface="Symbol"/>
                <a:cs typeface="Symbol"/>
              </a:rPr>
              <a:t></a:t>
            </a:r>
            <a:endParaRPr sz="17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26366" y="5654098"/>
            <a:ext cx="137160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dirty="0">
                <a:latin typeface="Times New Roman"/>
                <a:cs typeface="Times New Roman"/>
              </a:rPr>
              <a:t>4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29278" y="5228703"/>
            <a:ext cx="1536700" cy="484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4500" spc="247" baseline="-25000" dirty="0">
                <a:latin typeface="Times New Roman"/>
                <a:cs typeface="Times New Roman"/>
              </a:rPr>
              <a:t>[</a:t>
            </a:r>
            <a:r>
              <a:rPr sz="4500" i="1" spc="300" baseline="-25000" dirty="0">
                <a:latin typeface="Times New Roman"/>
                <a:cs typeface="Times New Roman"/>
              </a:rPr>
              <a:t>B</a:t>
            </a:r>
            <a:r>
              <a:rPr sz="1750" spc="-15" dirty="0">
                <a:latin typeface="Symbol"/>
                <a:cs typeface="Symbol"/>
              </a:rPr>
              <a:t></a:t>
            </a:r>
            <a:r>
              <a:rPr sz="1750" dirty="0">
                <a:latin typeface="Times New Roman"/>
                <a:cs typeface="Times New Roman"/>
              </a:rPr>
              <a:t>3</a:t>
            </a:r>
            <a:r>
              <a:rPr sz="1750" spc="-254" dirty="0">
                <a:latin typeface="Times New Roman"/>
                <a:cs typeface="Times New Roman"/>
              </a:rPr>
              <a:t> </a:t>
            </a:r>
            <a:r>
              <a:rPr sz="4500" i="1" baseline="-25000" dirty="0">
                <a:latin typeface="Times New Roman"/>
                <a:cs typeface="Times New Roman"/>
              </a:rPr>
              <a:t>F</a:t>
            </a:r>
            <a:r>
              <a:rPr sz="4500" i="1" spc="-472" baseline="-25000" dirty="0">
                <a:latin typeface="Times New Roman"/>
                <a:cs typeface="Times New Roman"/>
              </a:rPr>
              <a:t> </a:t>
            </a:r>
            <a:r>
              <a:rPr sz="1750" spc="-15" dirty="0">
                <a:latin typeface="Symbol"/>
                <a:cs typeface="Symbol"/>
              </a:rPr>
              <a:t></a:t>
            </a:r>
            <a:r>
              <a:rPr sz="1750" dirty="0">
                <a:latin typeface="Times New Roman"/>
                <a:cs typeface="Times New Roman"/>
              </a:rPr>
              <a:t>1</a:t>
            </a:r>
            <a:r>
              <a:rPr sz="1750" spc="-240" dirty="0">
                <a:latin typeface="Times New Roman"/>
                <a:cs typeface="Times New Roman"/>
              </a:rPr>
              <a:t> </a:t>
            </a:r>
            <a:r>
              <a:rPr sz="4500" spc="7" baseline="-25000" dirty="0">
                <a:latin typeface="Times New Roman"/>
                <a:cs typeface="Times New Roman"/>
              </a:rPr>
              <a:t>]</a:t>
            </a:r>
            <a:r>
              <a:rPr sz="1750" dirty="0">
                <a:latin typeface="Symbol"/>
                <a:cs typeface="Symbol"/>
              </a:rPr>
              <a:t></a:t>
            </a:r>
            <a:endParaRPr sz="175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07794" y="4607509"/>
            <a:ext cx="22142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2</a:t>
            </a: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+ 7</a:t>
            </a:r>
            <a:r>
              <a:rPr sz="2800" spc="5" dirty="0">
                <a:latin typeface="Times New Roman"/>
                <a:cs typeface="Times New Roman"/>
              </a:rPr>
              <a:t>(</a:t>
            </a:r>
            <a:r>
              <a:rPr sz="2800" spc="-5" dirty="0">
                <a:latin typeface="Times New Roman"/>
                <a:cs typeface="Times New Roman"/>
              </a:rPr>
              <a:t>–2)</a:t>
            </a:r>
            <a:r>
              <a:rPr sz="2800" spc="-25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–2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91600" y="5401118"/>
            <a:ext cx="1760220" cy="755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3500">
              <a:lnSpc>
                <a:spcPts val="3645"/>
              </a:lnSpc>
              <a:spcBef>
                <a:spcPts val="120"/>
              </a:spcBef>
            </a:pPr>
            <a:r>
              <a:rPr sz="4725" spc="202" baseline="-24691" dirty="0">
                <a:latin typeface="Times New Roman"/>
                <a:cs typeface="Times New Roman"/>
              </a:rPr>
              <a:t>[</a:t>
            </a:r>
            <a:r>
              <a:rPr sz="4725" i="1" spc="22" baseline="-24691" dirty="0">
                <a:latin typeface="Times New Roman"/>
                <a:cs typeface="Times New Roman"/>
              </a:rPr>
              <a:t>S</a:t>
            </a:r>
            <a:r>
              <a:rPr sz="4725" i="1" spc="-562" baseline="-24691" dirty="0">
                <a:latin typeface="Times New Roman"/>
                <a:cs typeface="Times New Roman"/>
              </a:rPr>
              <a:t> </a:t>
            </a:r>
            <a:r>
              <a:rPr sz="1850" spc="-15" dirty="0">
                <a:latin typeface="Symbol"/>
                <a:cs typeface="Symbol"/>
              </a:rPr>
              <a:t></a:t>
            </a:r>
            <a:r>
              <a:rPr sz="1850" spc="50" dirty="0">
                <a:latin typeface="Times New Roman"/>
                <a:cs typeface="Times New Roman"/>
              </a:rPr>
              <a:t>6</a:t>
            </a:r>
            <a:r>
              <a:rPr sz="4725" i="1" spc="330" baseline="-24691" dirty="0">
                <a:latin typeface="Times New Roman"/>
                <a:cs typeface="Times New Roman"/>
              </a:rPr>
              <a:t>O</a:t>
            </a:r>
            <a:r>
              <a:rPr sz="1850" spc="-15" dirty="0">
                <a:latin typeface="Symbol"/>
                <a:cs typeface="Symbol"/>
              </a:rPr>
              <a:t></a:t>
            </a:r>
            <a:r>
              <a:rPr sz="1850" dirty="0">
                <a:latin typeface="Times New Roman"/>
                <a:cs typeface="Times New Roman"/>
              </a:rPr>
              <a:t>2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4725" spc="15" baseline="-24691" dirty="0">
                <a:latin typeface="Times New Roman"/>
                <a:cs typeface="Times New Roman"/>
              </a:rPr>
              <a:t>]</a:t>
            </a:r>
            <a:r>
              <a:rPr sz="1850" spc="75" dirty="0">
                <a:latin typeface="Times New Roman"/>
                <a:cs typeface="Times New Roman"/>
              </a:rPr>
              <a:t>2</a:t>
            </a:r>
            <a:r>
              <a:rPr sz="1850" dirty="0">
                <a:latin typeface="Symbol"/>
                <a:cs typeface="Symbol"/>
              </a:rPr>
              <a:t></a:t>
            </a:r>
            <a:endParaRPr sz="1850">
              <a:latin typeface="Symbol"/>
              <a:cs typeface="Symbol"/>
            </a:endParaRPr>
          </a:p>
          <a:p>
            <a:pPr marL="434340">
              <a:lnSpc>
                <a:spcPts val="2085"/>
              </a:lnSpc>
              <a:tabLst>
                <a:tab pos="1000125" algn="l"/>
              </a:tabLst>
            </a:pPr>
            <a:r>
              <a:rPr sz="1850" dirty="0">
                <a:latin typeface="Times New Roman"/>
                <a:cs typeface="Times New Roman"/>
              </a:rPr>
              <a:t>2	7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90905" y="3282648"/>
            <a:ext cx="525145" cy="2959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398780" algn="l"/>
              </a:tabLst>
            </a:pPr>
            <a:r>
              <a:rPr sz="1750" spc="10" dirty="0">
                <a:latin typeface="Times New Roman"/>
                <a:cs typeface="Times New Roman"/>
              </a:rPr>
              <a:t>2	7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10248" y="3025462"/>
            <a:ext cx="1373505" cy="4889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  <a:tabLst>
                <a:tab pos="958850" algn="l"/>
              </a:tabLst>
            </a:pPr>
            <a:r>
              <a:rPr sz="3050" spc="55" dirty="0">
                <a:latin typeface="Times New Roman"/>
                <a:cs typeface="Times New Roman"/>
              </a:rPr>
              <a:t>[</a:t>
            </a:r>
            <a:r>
              <a:rPr sz="3050" i="1" spc="55" dirty="0">
                <a:latin typeface="Times New Roman"/>
                <a:cs typeface="Times New Roman"/>
              </a:rPr>
              <a:t>S</a:t>
            </a:r>
            <a:r>
              <a:rPr sz="3050" i="1" spc="310" dirty="0">
                <a:latin typeface="Times New Roman"/>
                <a:cs typeface="Times New Roman"/>
              </a:rPr>
              <a:t> </a:t>
            </a:r>
            <a:r>
              <a:rPr sz="3050" i="1" spc="-5" dirty="0">
                <a:latin typeface="Times New Roman"/>
                <a:cs typeface="Times New Roman"/>
              </a:rPr>
              <a:t>O	</a:t>
            </a:r>
            <a:r>
              <a:rPr sz="3050" spc="30" dirty="0">
                <a:latin typeface="Times New Roman"/>
                <a:cs typeface="Times New Roman"/>
              </a:rPr>
              <a:t>]</a:t>
            </a:r>
            <a:r>
              <a:rPr sz="2625" spc="44" baseline="42857" dirty="0">
                <a:latin typeface="Times New Roman"/>
                <a:cs typeface="Times New Roman"/>
              </a:rPr>
              <a:t>2</a:t>
            </a:r>
            <a:r>
              <a:rPr sz="2625" spc="44" baseline="42857" dirty="0">
                <a:latin typeface="Symbol"/>
                <a:cs typeface="Symbol"/>
              </a:rPr>
              <a:t></a:t>
            </a:r>
            <a:endParaRPr sz="2625" baseline="42857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64758" y="3581105"/>
            <a:ext cx="1821814" cy="757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0">
              <a:lnSpc>
                <a:spcPts val="3645"/>
              </a:lnSpc>
              <a:spcBef>
                <a:spcPts val="125"/>
              </a:spcBef>
            </a:pPr>
            <a:r>
              <a:rPr sz="4725" spc="202" baseline="-24691" dirty="0">
                <a:latin typeface="Times New Roman"/>
                <a:cs typeface="Times New Roman"/>
              </a:rPr>
              <a:t>[</a:t>
            </a:r>
            <a:r>
              <a:rPr sz="4725" i="1" spc="22" baseline="-24691" dirty="0">
                <a:latin typeface="Times New Roman"/>
                <a:cs typeface="Times New Roman"/>
              </a:rPr>
              <a:t>S</a:t>
            </a:r>
            <a:r>
              <a:rPr sz="4725" i="1" spc="-615" baseline="-24691" dirty="0">
                <a:latin typeface="Times New Roman"/>
                <a:cs typeface="Times New Roman"/>
              </a:rPr>
              <a:t> </a:t>
            </a:r>
            <a:r>
              <a:rPr sz="1850" dirty="0">
                <a:latin typeface="Times New Roman"/>
                <a:cs typeface="Times New Roman"/>
              </a:rPr>
              <a:t>(</a:t>
            </a:r>
            <a:r>
              <a:rPr sz="1850" spc="-235" dirty="0">
                <a:latin typeface="Times New Roman"/>
                <a:cs typeface="Times New Roman"/>
              </a:rPr>
              <a:t> </a:t>
            </a:r>
            <a:r>
              <a:rPr sz="1850" i="1" spc="140" dirty="0">
                <a:latin typeface="Times New Roman"/>
                <a:cs typeface="Times New Roman"/>
              </a:rPr>
              <a:t>x</a:t>
            </a:r>
            <a:r>
              <a:rPr sz="1850" spc="70" dirty="0">
                <a:latin typeface="Times New Roman"/>
                <a:cs typeface="Times New Roman"/>
              </a:rPr>
              <a:t>)</a:t>
            </a:r>
            <a:r>
              <a:rPr sz="4725" i="1" spc="330" baseline="-24691" dirty="0">
                <a:latin typeface="Times New Roman"/>
                <a:cs typeface="Times New Roman"/>
              </a:rPr>
              <a:t>O</a:t>
            </a:r>
            <a:r>
              <a:rPr sz="1850" spc="-15" dirty="0">
                <a:latin typeface="Symbol"/>
                <a:cs typeface="Symbol"/>
              </a:rPr>
              <a:t></a:t>
            </a:r>
            <a:r>
              <a:rPr sz="1850" dirty="0">
                <a:latin typeface="Times New Roman"/>
                <a:cs typeface="Times New Roman"/>
              </a:rPr>
              <a:t>2</a:t>
            </a:r>
            <a:r>
              <a:rPr sz="1850" spc="-114" dirty="0">
                <a:latin typeface="Times New Roman"/>
                <a:cs typeface="Times New Roman"/>
              </a:rPr>
              <a:t> </a:t>
            </a:r>
            <a:r>
              <a:rPr sz="4725" spc="15" baseline="-24691" dirty="0">
                <a:latin typeface="Times New Roman"/>
                <a:cs typeface="Times New Roman"/>
              </a:rPr>
              <a:t>]</a:t>
            </a:r>
            <a:r>
              <a:rPr sz="1850" spc="75" dirty="0">
                <a:latin typeface="Times New Roman"/>
                <a:cs typeface="Times New Roman"/>
              </a:rPr>
              <a:t>2</a:t>
            </a:r>
            <a:r>
              <a:rPr sz="1850" dirty="0">
                <a:latin typeface="Symbol"/>
                <a:cs typeface="Symbol"/>
              </a:rPr>
              <a:t></a:t>
            </a:r>
            <a:endParaRPr sz="1850">
              <a:latin typeface="Symbol"/>
              <a:cs typeface="Symbol"/>
            </a:endParaRPr>
          </a:p>
          <a:p>
            <a:pPr marL="434340">
              <a:lnSpc>
                <a:spcPts val="2085"/>
              </a:lnSpc>
              <a:tabLst>
                <a:tab pos="1061720" algn="l"/>
              </a:tabLst>
            </a:pPr>
            <a:r>
              <a:rPr sz="1850" dirty="0">
                <a:latin typeface="Times New Roman"/>
                <a:cs typeface="Times New Roman"/>
              </a:rPr>
              <a:t>2	7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39207" y="2676914"/>
            <a:ext cx="499109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78460" algn="l"/>
              </a:tabLst>
            </a:pPr>
            <a:r>
              <a:rPr sz="1650" spc="15" dirty="0">
                <a:latin typeface="Times New Roman"/>
                <a:cs typeface="Times New Roman"/>
              </a:rPr>
              <a:t>2	7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14044" y="2268651"/>
            <a:ext cx="911225" cy="4660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275" i="1" spc="22" baseline="-25341" dirty="0">
                <a:latin typeface="Times New Roman"/>
                <a:cs typeface="Times New Roman"/>
              </a:rPr>
              <a:t>S</a:t>
            </a:r>
            <a:r>
              <a:rPr sz="4275" i="1" spc="359" baseline="-25341" dirty="0">
                <a:latin typeface="Times New Roman"/>
                <a:cs typeface="Times New Roman"/>
              </a:rPr>
              <a:t> </a:t>
            </a:r>
            <a:r>
              <a:rPr sz="4275" i="1" spc="150" baseline="-25341" dirty="0">
                <a:latin typeface="Times New Roman"/>
                <a:cs typeface="Times New Roman"/>
              </a:rPr>
              <a:t>O</a:t>
            </a:r>
            <a:r>
              <a:rPr sz="1650" spc="100" dirty="0">
                <a:latin typeface="Times New Roman"/>
                <a:cs typeface="Times New Roman"/>
              </a:rPr>
              <a:t>2</a:t>
            </a:r>
            <a:r>
              <a:rPr sz="1650" spc="100" dirty="0">
                <a:latin typeface="Symbol"/>
                <a:cs typeface="Symbol"/>
              </a:rPr>
              <a:t>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1550" y="276225"/>
            <a:ext cx="10650855" cy="196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ионе </a:t>
            </a:r>
            <a:r>
              <a:rPr sz="2400" spc="-15" dirty="0">
                <a:latin typeface="Times New Roman"/>
                <a:cs typeface="Times New Roman"/>
              </a:rPr>
              <a:t>сумма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степеней </a:t>
            </a:r>
            <a:r>
              <a:rPr sz="2400" spc="-5" dirty="0">
                <a:latin typeface="Times New Roman"/>
                <a:cs typeface="Times New Roman"/>
              </a:rPr>
              <a:t>окисления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всех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элементов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равна заряду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иона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Times New Roman"/>
              <a:cs typeface="Times New Roman"/>
            </a:endParaRPr>
          </a:p>
          <a:p>
            <a:pPr marL="1368425">
              <a:lnSpc>
                <a:spcPct val="100000"/>
              </a:lnSpc>
            </a:pPr>
            <a:r>
              <a:rPr sz="2000" b="1" i="1" dirty="0">
                <a:latin typeface="Calibri"/>
                <a:cs typeface="Calibri"/>
              </a:rPr>
              <a:t>Пример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2.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Вычислить</a:t>
            </a:r>
            <a:r>
              <a:rPr sz="2000" b="1" i="1" spc="-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степени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окисления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40"/>
              </a:spcBef>
              <a:tabLst>
                <a:tab pos="7069455" algn="l"/>
              </a:tabLst>
            </a:pPr>
            <a:r>
              <a:rPr sz="2200" b="1" i="1" spc="-10" dirty="0">
                <a:solidFill>
                  <a:srgbClr val="006FC0"/>
                </a:solidFill>
                <a:latin typeface="Times New Roman"/>
                <a:cs typeface="Times New Roman"/>
              </a:rPr>
              <a:t>Заряд</a:t>
            </a:r>
            <a:r>
              <a:rPr sz="2200" b="1" i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иона</a:t>
            </a:r>
            <a:r>
              <a:rPr sz="2200" b="1" i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записывают</a:t>
            </a:r>
            <a:r>
              <a:rPr sz="2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2+,</a:t>
            </a:r>
            <a:r>
              <a:rPr sz="22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3-,</a:t>
            </a:r>
            <a:r>
              <a:rPr sz="2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+,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…</a:t>
            </a:r>
            <a:r>
              <a:rPr sz="22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2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т.е.</a:t>
            </a:r>
            <a:r>
              <a:rPr sz="2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цифра</a:t>
            </a:r>
            <a:r>
              <a:rPr sz="22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r>
              <a:rPr sz="2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знак,	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цифра</a:t>
            </a:r>
            <a:r>
              <a:rPr sz="2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1 не</a:t>
            </a:r>
            <a:r>
              <a:rPr sz="2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пишется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2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Степень</a:t>
            </a:r>
            <a:r>
              <a:rPr sz="2200" b="1" i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окисления</a:t>
            </a:r>
            <a:r>
              <a:rPr sz="2200" b="1" i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записывают</a:t>
            </a:r>
            <a:r>
              <a:rPr sz="2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–1, 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+2,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 –3,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…</a:t>
            </a:r>
            <a:r>
              <a:rPr sz="22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т.е.</a:t>
            </a:r>
            <a:r>
              <a:rPr sz="22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знак +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цифра,</a:t>
            </a:r>
            <a:r>
              <a:rPr sz="22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цифра</a:t>
            </a:r>
            <a:r>
              <a:rPr sz="22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2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пишется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0876" y="214122"/>
            <a:ext cx="103403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Вопрос</a:t>
            </a:r>
            <a:r>
              <a:rPr sz="2800" b="1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19</a:t>
            </a:r>
            <a:r>
              <a:rPr sz="2800" b="1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0000"/>
                </a:solidFill>
                <a:latin typeface="Calibri"/>
                <a:cs typeface="Calibri"/>
              </a:rPr>
              <a:t>ЕГЭ,</a:t>
            </a:r>
            <a:r>
              <a:rPr sz="2800" b="1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15</a:t>
            </a:r>
            <a:r>
              <a:rPr sz="2800" b="1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-</a:t>
            </a:r>
            <a:r>
              <a:rPr sz="2800" b="1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0000"/>
                </a:solidFill>
                <a:latin typeface="Calibri"/>
                <a:cs typeface="Calibri"/>
              </a:rPr>
              <a:t>ОГЭ.</a:t>
            </a:r>
            <a:r>
              <a:rPr sz="2800" b="1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Calibri"/>
                <a:cs typeface="Calibri"/>
              </a:rPr>
              <a:t>Реакции окислительно-восстановительные.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0876" y="748029"/>
            <a:ext cx="7558405" cy="4411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Базовые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знания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20"/>
              </a:spcBef>
            </a:pPr>
            <a:r>
              <a:rPr sz="2800" b="1" spc="-5" dirty="0">
                <a:latin typeface="Times New Roman"/>
                <a:cs typeface="Times New Roman"/>
              </a:rPr>
              <a:t>О</a:t>
            </a:r>
            <a:r>
              <a:rPr sz="2800" b="1" spc="-15" dirty="0">
                <a:latin typeface="Times New Roman"/>
                <a:cs typeface="Times New Roman"/>
              </a:rPr>
              <a:t>к</a:t>
            </a:r>
            <a:r>
              <a:rPr sz="2800" b="1" spc="-10" dirty="0">
                <a:latin typeface="Times New Roman"/>
                <a:cs typeface="Times New Roman"/>
              </a:rPr>
              <a:t>и</a:t>
            </a:r>
            <a:r>
              <a:rPr sz="2800" b="1" spc="-20" dirty="0">
                <a:latin typeface="Times New Roman"/>
                <a:cs typeface="Times New Roman"/>
              </a:rPr>
              <a:t>с</a:t>
            </a:r>
            <a:r>
              <a:rPr sz="2800" b="1" spc="-10" dirty="0">
                <a:latin typeface="Times New Roman"/>
                <a:cs typeface="Times New Roman"/>
              </a:rPr>
              <a:t>лит</a:t>
            </a:r>
            <a:r>
              <a:rPr sz="2800" b="1" spc="-20" dirty="0">
                <a:latin typeface="Times New Roman"/>
                <a:cs typeface="Times New Roman"/>
              </a:rPr>
              <a:t>е</a:t>
            </a:r>
            <a:r>
              <a:rPr sz="2800" b="1" spc="-10" dirty="0">
                <a:latin typeface="Times New Roman"/>
                <a:cs typeface="Times New Roman"/>
              </a:rPr>
              <a:t>л</a:t>
            </a:r>
            <a:r>
              <a:rPr sz="2800" b="1" spc="-5" dirty="0">
                <a:latin typeface="Times New Roman"/>
                <a:cs typeface="Times New Roman"/>
              </a:rPr>
              <a:t>ь</a:t>
            </a:r>
            <a:r>
              <a:rPr sz="2800" b="1" spc="-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 </a:t>
            </a:r>
            <a:r>
              <a:rPr sz="2400" spc="-5" dirty="0">
                <a:latin typeface="Times New Roman"/>
                <a:cs typeface="Times New Roman"/>
              </a:rPr>
              <a:t>прини</a:t>
            </a:r>
            <a:r>
              <a:rPr sz="2400" spc="-15" dirty="0">
                <a:latin typeface="Times New Roman"/>
                <a:cs typeface="Times New Roman"/>
              </a:rPr>
              <a:t>м</a:t>
            </a:r>
            <a:r>
              <a:rPr sz="2400" dirty="0">
                <a:latin typeface="Times New Roman"/>
                <a:cs typeface="Times New Roman"/>
              </a:rPr>
              <a:t>ает </a:t>
            </a:r>
            <a:r>
              <a:rPr sz="2400" spc="-55" dirty="0">
                <a:latin typeface="Times New Roman"/>
                <a:cs typeface="Times New Roman"/>
              </a:rPr>
              <a:t>э</a:t>
            </a:r>
            <a:r>
              <a:rPr sz="2400" spc="-5" dirty="0">
                <a:latin typeface="Times New Roman"/>
                <a:cs typeface="Times New Roman"/>
              </a:rPr>
              <a:t>ле</a:t>
            </a:r>
            <a:r>
              <a:rPr sz="2400" spc="-40" dirty="0">
                <a:latin typeface="Times New Roman"/>
                <a:cs typeface="Times New Roman"/>
              </a:rPr>
              <a:t>к</a:t>
            </a:r>
            <a:r>
              <a:rPr sz="2400" spc="15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роны</a:t>
            </a:r>
            <a:endParaRPr sz="2400">
              <a:latin typeface="Times New Roman"/>
              <a:cs typeface="Times New Roman"/>
            </a:endParaRPr>
          </a:p>
          <a:p>
            <a:pPr marL="2628900" indent="-330835">
              <a:lnSpc>
                <a:spcPct val="100000"/>
              </a:lnSpc>
              <a:spcBef>
                <a:spcPts val="20"/>
              </a:spcBef>
              <a:buAutoNum type="arabicParenR" startAt="2"/>
              <a:tabLst>
                <a:tab pos="2629535" algn="l"/>
              </a:tabLst>
            </a:pPr>
            <a:r>
              <a:rPr sz="2400" dirty="0">
                <a:latin typeface="Times New Roman"/>
                <a:cs typeface="Times New Roman"/>
              </a:rPr>
              <a:t>уменьшает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endParaRPr sz="2400">
              <a:latin typeface="Times New Roman"/>
              <a:cs typeface="Times New Roman"/>
            </a:endParaRPr>
          </a:p>
          <a:p>
            <a:pPr marL="2628900" indent="-330835">
              <a:lnSpc>
                <a:spcPct val="100000"/>
              </a:lnSpc>
              <a:buAutoNum type="arabicParenR" startAt="2"/>
              <a:tabLst>
                <a:tab pos="2629535" algn="l"/>
              </a:tabLst>
            </a:pPr>
            <a:r>
              <a:rPr sz="2400" spc="-5" dirty="0">
                <a:latin typeface="Times New Roman"/>
                <a:cs typeface="Times New Roman"/>
              </a:rPr>
              <a:t>восстанавливается</a:t>
            </a:r>
            <a:endParaRPr sz="2400">
              <a:latin typeface="Times New Roman"/>
              <a:cs typeface="Times New Roman"/>
            </a:endParaRPr>
          </a:p>
          <a:p>
            <a:pPr marL="2628900" indent="-330835">
              <a:lnSpc>
                <a:spcPct val="100000"/>
              </a:lnSpc>
              <a:buAutoNum type="arabicParenR" startAt="2"/>
              <a:tabLst>
                <a:tab pos="2629535" algn="l"/>
              </a:tabLst>
            </a:pPr>
            <a:r>
              <a:rPr sz="2400" spc="-10" dirty="0">
                <a:latin typeface="Times New Roman"/>
                <a:cs typeface="Times New Roman"/>
              </a:rPr>
              <a:t>участвует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процессе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восстановления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rabicParenR" startAt="2"/>
            </a:pPr>
            <a:endParaRPr sz="2600">
              <a:latin typeface="Times New Roman"/>
              <a:cs typeface="Times New Roman"/>
            </a:endParaRPr>
          </a:p>
          <a:p>
            <a:pPr marL="151130">
              <a:lnSpc>
                <a:spcPct val="100000"/>
              </a:lnSpc>
              <a:spcBef>
                <a:spcPts val="1725"/>
              </a:spcBef>
            </a:pPr>
            <a:r>
              <a:rPr sz="2800" b="1" spc="-10" dirty="0">
                <a:latin typeface="Times New Roman"/>
                <a:cs typeface="Times New Roman"/>
              </a:rPr>
              <a:t>Восстановитель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отдаёт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электроны</a:t>
            </a:r>
            <a:endParaRPr sz="2400">
              <a:latin typeface="Times New Roman"/>
              <a:cs typeface="Times New Roman"/>
            </a:endParaRPr>
          </a:p>
          <a:p>
            <a:pPr marL="3376929" lvl="1" indent="-330835">
              <a:lnSpc>
                <a:spcPct val="100000"/>
              </a:lnSpc>
              <a:spcBef>
                <a:spcPts val="20"/>
              </a:spcBef>
              <a:buAutoNum type="arabicParenR" startAt="2"/>
              <a:tabLst>
                <a:tab pos="3377565" algn="l"/>
              </a:tabLst>
            </a:pPr>
            <a:r>
              <a:rPr sz="2400" spc="-5" dirty="0">
                <a:latin typeface="Times New Roman"/>
                <a:cs typeface="Times New Roman"/>
              </a:rPr>
              <a:t>увеличивает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endParaRPr sz="2400">
              <a:latin typeface="Times New Roman"/>
              <a:cs typeface="Times New Roman"/>
            </a:endParaRPr>
          </a:p>
          <a:p>
            <a:pPr marL="3376929" lvl="1" indent="-330835">
              <a:lnSpc>
                <a:spcPct val="100000"/>
              </a:lnSpc>
              <a:buAutoNum type="arabicParenR" startAt="2"/>
              <a:tabLst>
                <a:tab pos="3377565" algn="l"/>
              </a:tabLst>
            </a:pPr>
            <a:r>
              <a:rPr sz="2400" dirty="0">
                <a:latin typeface="Times New Roman"/>
                <a:cs typeface="Times New Roman"/>
              </a:rPr>
              <a:t>окисляется</a:t>
            </a:r>
            <a:endParaRPr sz="2400">
              <a:latin typeface="Times New Roman"/>
              <a:cs typeface="Times New Roman"/>
            </a:endParaRPr>
          </a:p>
          <a:p>
            <a:pPr marL="3376929" lvl="1" indent="-330835">
              <a:lnSpc>
                <a:spcPct val="100000"/>
              </a:lnSpc>
              <a:buAutoNum type="arabicParenR" startAt="2"/>
              <a:tabLst>
                <a:tab pos="3377565" algn="l"/>
              </a:tabLst>
            </a:pPr>
            <a:r>
              <a:rPr sz="2400" spc="-10" dirty="0">
                <a:latin typeface="Times New Roman"/>
                <a:cs typeface="Times New Roman"/>
              </a:rPr>
              <a:t>участвует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процессе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5766" y="176860"/>
            <a:ext cx="1004951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3.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Установите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соответствие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между уравнением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реакции и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свойством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элемента 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серы,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которое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она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проявляет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этой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46124" y="1753149"/>
          <a:ext cx="9668509" cy="289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32425"/>
                <a:gridCol w="4236084"/>
              </a:tblGrid>
              <a:tr h="397561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spc="-40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СВОЙСТВО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СЕРЫ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83685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35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NH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окислителем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</a:tr>
              <a:tr h="457064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6KOH</a:t>
                      </a:r>
                      <a:r>
                        <a:rPr sz="2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4S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=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2K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K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32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3H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является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восстановителем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97055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В) 4HI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K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 2I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27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2KOH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окислителем,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327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восстановителем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631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2715" marR="1193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проявляет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окислительно- </a:t>
                      </a:r>
                      <a:r>
                        <a:rPr sz="2400" spc="-5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восстановительных</a:t>
                      </a:r>
                      <a:r>
                        <a:rPr sz="2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свойств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415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935227" y="2342926"/>
            <a:ext cx="9143365" cy="4152265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2000" b="1" i="1" dirty="0">
                <a:latin typeface="Times New Roman"/>
                <a:cs typeface="Times New Roman"/>
              </a:rPr>
              <a:t>Анализ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решение.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2400" b="1" i="1" spc="-10" dirty="0">
                <a:latin typeface="Times New Roman"/>
                <a:cs typeface="Times New Roman"/>
              </a:rPr>
              <a:t>Базовые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знания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342900" indent="-330835">
              <a:lnSpc>
                <a:spcPct val="100000"/>
              </a:lnSpc>
              <a:buAutoNum type="arabicParenR"/>
              <a:tabLst>
                <a:tab pos="343535" algn="l"/>
              </a:tabLst>
            </a:pPr>
            <a:r>
              <a:rPr sz="2400" spc="-5" dirty="0">
                <a:latin typeface="Times New Roman"/>
                <a:cs typeface="Times New Roman"/>
              </a:rPr>
              <a:t>Окислитель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принимает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электроны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уменьшает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 </a:t>
            </a:r>
            <a:r>
              <a:rPr sz="2400" spc="-5" dirty="0">
                <a:latin typeface="Times New Roman"/>
                <a:cs typeface="Times New Roman"/>
              </a:rPr>
              <a:t>окисления.</a:t>
            </a:r>
            <a:endParaRPr sz="2400">
              <a:latin typeface="Times New Roman"/>
              <a:cs typeface="Times New Roman"/>
            </a:endParaRPr>
          </a:p>
          <a:p>
            <a:pPr marL="342900" indent="-330835">
              <a:lnSpc>
                <a:spcPct val="100000"/>
              </a:lnSpc>
              <a:buAutoNum type="arabicParenR"/>
              <a:tabLst>
                <a:tab pos="343535" algn="l"/>
              </a:tabLst>
            </a:pPr>
            <a:r>
              <a:rPr sz="2400" spc="5" dirty="0">
                <a:latin typeface="Times New Roman"/>
                <a:cs typeface="Times New Roman"/>
              </a:rPr>
              <a:t>Восстановитель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отдаёт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электроны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повышает степень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окисления.</a:t>
            </a:r>
            <a:endParaRPr sz="2400">
              <a:latin typeface="Times New Roman"/>
              <a:cs typeface="Times New Roman"/>
            </a:endParaRPr>
          </a:p>
          <a:p>
            <a:pPr marL="342900" indent="-330835">
              <a:lnSpc>
                <a:spcPct val="100000"/>
              </a:lnSpc>
              <a:buAutoNum type="arabicParenR"/>
              <a:tabLst>
                <a:tab pos="343535" algn="l"/>
              </a:tabLst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высшей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степени окисления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только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окислитель,</a:t>
            </a:r>
            <a:endParaRPr sz="2400">
              <a:latin typeface="Times New Roman"/>
              <a:cs typeface="Times New Roman"/>
            </a:endParaRPr>
          </a:p>
          <a:p>
            <a:pPr marL="3175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низшей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только</a:t>
            </a:r>
            <a:r>
              <a:rPr sz="2400" dirty="0">
                <a:latin typeface="Times New Roman"/>
                <a:cs typeface="Times New Roman"/>
              </a:rPr>
              <a:t> восстановитель,</a:t>
            </a:r>
            <a:endParaRPr sz="2400">
              <a:latin typeface="Times New Roman"/>
              <a:cs typeface="Times New Roman"/>
            </a:endParaRPr>
          </a:p>
          <a:p>
            <a:pPr marL="3175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промежуточной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</a:t>
            </a:r>
            <a:endParaRPr sz="2400">
              <a:latin typeface="Times New Roman"/>
              <a:cs typeface="Times New Roman"/>
            </a:endParaRPr>
          </a:p>
          <a:p>
            <a:pPr marL="39370" marR="1600200">
              <a:lnSpc>
                <a:spcPct val="100000"/>
              </a:lnSpc>
              <a:spcBef>
                <a:spcPts val="157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Вывод: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вычислить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серы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исходных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веществах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продуктах </a:t>
            </a:r>
            <a:r>
              <a:rPr sz="2400" dirty="0">
                <a:latin typeface="Times New Roman"/>
                <a:cs typeface="Times New Roman"/>
              </a:rPr>
              <a:t>реакции, </a:t>
            </a:r>
            <a:r>
              <a:rPr sz="2400" spc="10" dirty="0">
                <a:latin typeface="Times New Roman"/>
                <a:cs typeface="Times New Roman"/>
              </a:rPr>
              <a:t>после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чего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определить, </a:t>
            </a:r>
            <a:r>
              <a:rPr sz="2400" spc="-10" dirty="0">
                <a:latin typeface="Times New Roman"/>
                <a:cs typeface="Times New Roman"/>
              </a:rPr>
              <a:t>какие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она </a:t>
            </a:r>
            <a:r>
              <a:rPr sz="2400" spc="-30" dirty="0">
                <a:latin typeface="Times New Roman"/>
                <a:cs typeface="Times New Roman"/>
              </a:rPr>
              <a:t>проявляет.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7750" y="826261"/>
          <a:ext cx="10828655" cy="1736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8340"/>
                <a:gridCol w="6330315"/>
              </a:tblGrid>
              <a:tr h="31199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СВОЙСТВО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СЕРЫ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085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4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</a:tr>
              <a:tr h="37096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6KOH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4S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2K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4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3H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37096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4HI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4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2I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0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S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2KOH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окислителем,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2921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ts val="209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проявляет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окислительно-восстановительных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свойств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62050" y="78689"/>
            <a:ext cx="1008380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latin typeface="Times New Roman"/>
                <a:cs typeface="Times New Roman"/>
              </a:rPr>
              <a:t>Пример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3.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Установите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соответствие между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уравнением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свойством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элемента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серы,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latin typeface="Times New Roman"/>
                <a:cs typeface="Times New Roman"/>
              </a:rPr>
              <a:t>которое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она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проявляет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 этой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15060" y="2598801"/>
            <a:ext cx="84220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А)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HS</a:t>
            </a:r>
            <a:r>
              <a:rPr sz="2400" spc="-7" baseline="24305" dirty="0">
                <a:solidFill>
                  <a:srgbClr val="001F5F"/>
                </a:solidFill>
                <a:latin typeface="Times New Roman"/>
                <a:cs typeface="Times New Roman"/>
              </a:rPr>
              <a:t>+4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solidFill>
                  <a:srgbClr val="001F5F"/>
                </a:solidFill>
                <a:latin typeface="Times New Roman"/>
                <a:cs typeface="Times New Roman"/>
              </a:rPr>
              <a:t>+4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Степень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серы</a:t>
            </a:r>
            <a:r>
              <a:rPr sz="2400" spc="-5" dirty="0">
                <a:latin typeface="Times New Roman"/>
                <a:cs typeface="Times New Roman"/>
              </a:rPr>
              <a:t> не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изменилась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S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-5" dirty="0">
                <a:latin typeface="Times New Roman"/>
                <a:cs typeface="Times New Roman"/>
              </a:rPr>
              <a:t>),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А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4;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26160" y="923416"/>
          <a:ext cx="10828655" cy="17367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8340"/>
                <a:gridCol w="6330315"/>
              </a:tblGrid>
              <a:tr h="312061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СВОЙСТВО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СЕРЫ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0919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4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</a:tr>
              <a:tr h="37064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6KOH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4S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2K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4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3H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37096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4HI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4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2I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0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S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2KOH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окислителем,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292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ts val="209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проявляет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окислительно-восстановительных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свойств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0460" y="176276"/>
            <a:ext cx="100825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0000"/>
                </a:solidFill>
                <a:latin typeface="Times New Roman"/>
                <a:cs typeface="Times New Roman"/>
              </a:rPr>
              <a:t>3.</a:t>
            </a:r>
            <a:r>
              <a:rPr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0000"/>
                </a:solidFill>
                <a:latin typeface="Times New Roman"/>
                <a:cs typeface="Times New Roman"/>
              </a:rPr>
              <a:t>Установите</a:t>
            </a:r>
            <a:r>
              <a:rPr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соответствие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между</a:t>
            </a:r>
            <a:r>
              <a:rPr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уравнением</a:t>
            </a:r>
            <a:r>
              <a:rPr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реакции</a:t>
            </a:r>
            <a:r>
              <a:rPr sz="20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свойством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элемента </a:t>
            </a:r>
            <a:r>
              <a:rPr sz="2000" spc="5" dirty="0">
                <a:solidFill>
                  <a:srgbClr val="000000"/>
                </a:solidFill>
                <a:latin typeface="Times New Roman"/>
                <a:cs typeface="Times New Roman"/>
              </a:rPr>
              <a:t>серы, </a:t>
            </a:r>
            <a:r>
              <a:rPr sz="2000" spc="-4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которое</a:t>
            </a:r>
            <a:r>
              <a:rPr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она 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проявляет</a:t>
            </a:r>
            <a:r>
              <a:rPr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этой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реакции.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35787" y="3405632"/>
            <a:ext cx="10487025" cy="3093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6KOH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4S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-2</a:t>
            </a:r>
            <a:r>
              <a:rPr sz="2400" spc="315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Степень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серы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уменьшилась (S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-2</a:t>
            </a:r>
            <a:r>
              <a:rPr sz="2400" spc="-5" dirty="0">
                <a:latin typeface="Times New Roman"/>
                <a:cs typeface="Times New Roman"/>
              </a:rPr>
              <a:t>),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т.е.</a:t>
            </a:r>
            <a:r>
              <a:rPr sz="2400" spc="-5" dirty="0">
                <a:latin typeface="Times New Roman"/>
                <a:cs typeface="Times New Roman"/>
              </a:rPr>
              <a:t> является</a:t>
            </a:r>
            <a:r>
              <a:rPr sz="2400" dirty="0">
                <a:latin typeface="Times New Roman"/>
                <a:cs typeface="Times New Roman"/>
              </a:rPr>
              <a:t> окислителем,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увеличилась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50" dirty="0">
                <a:latin typeface="Times New Roman"/>
                <a:cs typeface="Times New Roman"/>
              </a:rPr>
              <a:t>т.е.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является</a:t>
            </a:r>
            <a:r>
              <a:rPr sz="2400" dirty="0">
                <a:latin typeface="Times New Roman"/>
                <a:cs typeface="Times New Roman"/>
              </a:rPr>
              <a:t> восстановителем,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Б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  <a:p>
            <a:pPr marL="103505">
              <a:lnSpc>
                <a:spcPct val="100000"/>
              </a:lnSpc>
              <a:spcBef>
                <a:spcPts val="869"/>
              </a:spcBef>
            </a:pPr>
            <a:r>
              <a:rPr sz="2400" dirty="0">
                <a:latin typeface="Times New Roman"/>
                <a:cs typeface="Times New Roman"/>
              </a:rPr>
              <a:t>В)</a:t>
            </a:r>
            <a:r>
              <a:rPr sz="2400" spc="-5" dirty="0">
                <a:latin typeface="Times New Roman"/>
                <a:cs typeface="Times New Roman"/>
              </a:rPr>
              <a:t> 4HI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2I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2KOH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 marL="103505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Степень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серы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уменьшилась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32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т.е.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является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окислителем,</a:t>
            </a:r>
            <a:endParaRPr sz="2400">
              <a:latin typeface="Times New Roman"/>
              <a:cs typeface="Times New Roman"/>
            </a:endParaRPr>
          </a:p>
          <a:p>
            <a:pPr marL="103505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В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b="1" i="1" spc="-15" dirty="0">
                <a:latin typeface="Times New Roman"/>
                <a:cs typeface="Times New Roman"/>
              </a:rPr>
              <a:t>Ответ: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431.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7760" y="2598801"/>
            <a:ext cx="83966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А)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HS</a:t>
            </a:r>
            <a:r>
              <a:rPr sz="2400" spc="-7" baseline="24305" dirty="0">
                <a:solidFill>
                  <a:srgbClr val="001F5F"/>
                </a:solidFill>
                <a:latin typeface="Times New Roman"/>
                <a:cs typeface="Times New Roman"/>
              </a:rPr>
              <a:t>+4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sz="2400" spc="352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=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NH</a:t>
            </a:r>
            <a:r>
              <a:rPr sz="2400" spc="-7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sz="2400" spc="315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solidFill>
                  <a:srgbClr val="001F5F"/>
                </a:solidFill>
                <a:latin typeface="Times New Roman"/>
                <a:cs typeface="Times New Roman"/>
              </a:rPr>
              <a:t>+4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Степень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окисления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серы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не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изменилась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(S</a:t>
            </a:r>
            <a:r>
              <a:rPr sz="2400" spc="-7" baseline="24305" dirty="0">
                <a:solidFill>
                  <a:srgbClr val="000000"/>
                </a:solidFill>
                <a:latin typeface="Times New Roman"/>
                <a:cs typeface="Times New Roman"/>
              </a:rPr>
              <a:t>+4</a:t>
            </a:r>
            <a:r>
              <a:rPr sz="2400" spc="300" baseline="243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→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solidFill>
                  <a:srgbClr val="000000"/>
                </a:solidFill>
                <a:latin typeface="Times New Roman"/>
                <a:cs typeface="Times New Roman"/>
              </a:rPr>
              <a:t>+4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),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ответ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– 4;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26160" y="923416"/>
          <a:ext cx="10828655" cy="17367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8340"/>
                <a:gridCol w="6330315"/>
              </a:tblGrid>
              <a:tr h="312061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СВОЙСТВО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СЕРЫ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0919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4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</a:tr>
              <a:tr h="37064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6KOH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4S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2K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4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3H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37096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4HI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24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2I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0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S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2KOH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окислителем,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восстановителем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292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ts val="209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проявляет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окислительно-восстановительных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свойств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740460" y="176276"/>
            <a:ext cx="100825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i="1" spc="-5" dirty="0">
                <a:latin typeface="Times New Roman"/>
                <a:cs typeface="Times New Roman"/>
              </a:rPr>
              <a:t>Пример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3.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Установите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между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уравнением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свойством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элемента </a:t>
            </a:r>
            <a:r>
              <a:rPr sz="2000" spc="5" dirty="0">
                <a:latin typeface="Times New Roman"/>
                <a:cs typeface="Times New Roman"/>
              </a:rPr>
              <a:t>серы,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которое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она </a:t>
            </a:r>
            <a:r>
              <a:rPr sz="2000" spc="-10" dirty="0">
                <a:latin typeface="Times New Roman"/>
                <a:cs typeface="Times New Roman"/>
              </a:rPr>
              <a:t>проявляет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этой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2708" y="250647"/>
            <a:ext cx="905891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 </a:t>
            </a:r>
            <a:r>
              <a:rPr sz="24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4.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Установите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соответствие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между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формулой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иона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его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способностью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проявлять</a:t>
            </a:r>
            <a:r>
              <a:rPr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окислительно-восстановительные</a:t>
            </a:r>
            <a:r>
              <a:rPr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свойства.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389934"/>
              </p:ext>
            </p:extLst>
          </p:nvPr>
        </p:nvGraphicFramePr>
        <p:xfrm>
          <a:off x="1700022" y="1260897"/>
          <a:ext cx="8893810" cy="25325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64180"/>
                <a:gridCol w="5929630"/>
              </a:tblGrid>
              <a:tr h="762905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spc="-5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ИОНА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262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ОКИСЛИТЕЛЬНО-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27965">
                        <a:lnSpc>
                          <a:spcPct val="100000"/>
                        </a:lnSpc>
                      </a:pP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ВОССТАНОВИТЕЛЬНЫЕ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25" dirty="0">
                          <a:latin typeface="Times New Roman"/>
                          <a:cs typeface="Times New Roman"/>
                        </a:rPr>
                        <a:t>СВОЙСТВА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423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2–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только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окислитель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</a:tr>
              <a:tr h="483652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 baseline="24305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только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восстановитель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</a:tr>
              <a:tr h="457289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 smtClean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lang="ru-RU" sz="2400" spc="-5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7" baseline="24305" dirty="0" smtClean="0">
                          <a:latin typeface="Times New Roman"/>
                          <a:cs typeface="Times New Roman"/>
                        </a:rPr>
                        <a:t>–</a:t>
                      </a:r>
                      <a:endParaRPr sz="2400" baseline="24305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окислитель, и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/>
                </a:tc>
              </a:tr>
              <a:tr h="3712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28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окислитель,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8194" y="160401"/>
            <a:ext cx="3609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0000"/>
                </a:solidFill>
                <a:latin typeface="Calibri"/>
                <a:cs typeface="Calibri"/>
              </a:rPr>
              <a:t>1.</a:t>
            </a:r>
            <a:r>
              <a:rPr sz="3600" b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000000"/>
                </a:solidFill>
                <a:latin typeface="Calibri"/>
                <a:cs typeface="Calibri"/>
              </a:rPr>
              <a:t>Общие</a:t>
            </a:r>
            <a:r>
              <a:rPr sz="3600" b="1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000000"/>
                </a:solidFill>
                <a:latin typeface="Calibri"/>
                <a:cs typeface="Calibri"/>
              </a:rPr>
              <a:t>понятия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98550" y="1413205"/>
            <a:ext cx="9995535" cy="2308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  <a:tabLst>
                <a:tab pos="6356350" algn="l"/>
              </a:tabLst>
            </a:pPr>
            <a:r>
              <a:rPr sz="2800" spc="-5" dirty="0">
                <a:latin typeface="Times New Roman"/>
                <a:cs typeface="Times New Roman"/>
              </a:rPr>
              <a:t>1. </a:t>
            </a:r>
            <a:r>
              <a:rPr sz="2800" b="1" i="1" spc="-10" dirty="0">
                <a:latin typeface="Times New Roman"/>
                <a:cs typeface="Times New Roman"/>
              </a:rPr>
              <a:t>Степень</a:t>
            </a:r>
            <a:r>
              <a:rPr sz="2800" b="1" i="1" spc="1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окисления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условный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заряд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атома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соединении,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вычисленный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исходя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из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предположения,	что </a:t>
            </a:r>
            <a:r>
              <a:rPr sz="2800" dirty="0">
                <a:latin typeface="Times New Roman"/>
                <a:cs typeface="Times New Roman"/>
              </a:rPr>
              <a:t>все </a:t>
            </a:r>
            <a:r>
              <a:rPr sz="2800" spc="-10" dirty="0">
                <a:latin typeface="Times New Roman"/>
                <a:cs typeface="Times New Roman"/>
              </a:rPr>
              <a:t>связи </a:t>
            </a:r>
            <a:r>
              <a:rPr sz="2800" spc="-5" dirty="0">
                <a:latin typeface="Times New Roman"/>
                <a:cs typeface="Times New Roman"/>
              </a:rPr>
              <a:t>– ионные,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то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есть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электронные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пары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полностью </a:t>
            </a:r>
            <a:r>
              <a:rPr sz="2800" spc="-10" dirty="0">
                <a:latin typeface="Times New Roman"/>
                <a:cs typeface="Times New Roman"/>
              </a:rPr>
              <a:t>смещены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сторону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атома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большей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электроотрицательностью.</a:t>
            </a:r>
            <a:endParaRPr sz="2800" dirty="0">
              <a:latin typeface="Times New Roman"/>
              <a:cs typeface="Times New Roman"/>
            </a:endParaRPr>
          </a:p>
          <a:p>
            <a:pPr marR="80010" algn="ctr">
              <a:lnSpc>
                <a:spcPct val="100000"/>
              </a:lnSpc>
              <a:spcBef>
                <a:spcPts val="2255"/>
              </a:spcBef>
              <a:tabLst>
                <a:tab pos="823594" algn="l"/>
                <a:tab pos="4922520" algn="l"/>
                <a:tab pos="5746115" algn="l"/>
              </a:tabLst>
            </a:pPr>
            <a:r>
              <a:rPr sz="1400" b="1" spc="5" dirty="0">
                <a:latin typeface="Times New Roman"/>
                <a:cs typeface="Times New Roman"/>
              </a:rPr>
              <a:t>			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26" name="object 1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194308" y="2698622"/>
            <a:ext cx="9902190" cy="3815079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368935">
              <a:lnSpc>
                <a:spcPct val="100000"/>
              </a:lnSpc>
              <a:spcBef>
                <a:spcPts val="935"/>
              </a:spcBef>
            </a:pPr>
            <a:r>
              <a:rPr sz="1800" b="1" i="1" spc="-5" dirty="0">
                <a:latin typeface="Times New Roman"/>
                <a:cs typeface="Times New Roman"/>
              </a:rPr>
              <a:t>Анализ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</a:t>
            </a:r>
            <a:r>
              <a:rPr sz="1800" b="1" i="1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решение.</a:t>
            </a:r>
            <a:endParaRPr sz="1800">
              <a:latin typeface="Times New Roman"/>
              <a:cs typeface="Times New Roman"/>
            </a:endParaRPr>
          </a:p>
          <a:p>
            <a:pPr marL="74295">
              <a:lnSpc>
                <a:spcPct val="100000"/>
              </a:lnSpc>
              <a:spcBef>
                <a:spcPts val="1115"/>
              </a:spcBef>
            </a:pPr>
            <a:r>
              <a:rPr sz="2400" b="1" i="1" spc="-10" dirty="0">
                <a:latin typeface="Times New Roman"/>
                <a:cs typeface="Times New Roman"/>
              </a:rPr>
              <a:t>Базовые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знания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404495" indent="-33083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405130" algn="l"/>
                <a:tab pos="5643880" algn="l"/>
              </a:tabLst>
            </a:pP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низшей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 </a:t>
            </a:r>
            <a:r>
              <a:rPr sz="2400" spc="-10" dirty="0">
                <a:latin typeface="Times New Roman"/>
                <a:cs typeface="Times New Roman"/>
              </a:rPr>
              <a:t>элемент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	</a:t>
            </a:r>
            <a:r>
              <a:rPr sz="2400" spc="-40" dirty="0">
                <a:latin typeface="Times New Roman"/>
                <a:cs typeface="Times New Roman"/>
              </a:rPr>
              <a:t>только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восстановителя.</a:t>
            </a:r>
            <a:endParaRPr sz="2400">
              <a:latin typeface="Times New Roman"/>
              <a:cs typeface="Times New Roman"/>
            </a:endParaRPr>
          </a:p>
          <a:p>
            <a:pPr marL="404495" indent="-330835">
              <a:lnSpc>
                <a:spcPct val="100000"/>
              </a:lnSpc>
              <a:buAutoNum type="arabicParenR"/>
              <a:tabLst>
                <a:tab pos="405130" algn="l"/>
                <a:tab pos="5680075" algn="l"/>
              </a:tabLst>
            </a:pP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высшей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 </a:t>
            </a:r>
            <a:r>
              <a:rPr sz="2400" spc="-10" dirty="0">
                <a:latin typeface="Times New Roman"/>
                <a:cs typeface="Times New Roman"/>
              </a:rPr>
              <a:t>элемент</a:t>
            </a:r>
            <a:r>
              <a:rPr sz="2400" dirty="0">
                <a:latin typeface="Times New Roman"/>
                <a:cs typeface="Times New Roman"/>
              </a:rPr>
              <a:t> -	</a:t>
            </a:r>
            <a:r>
              <a:rPr sz="2400" spc="-40" dirty="0">
                <a:latin typeface="Times New Roman"/>
                <a:cs typeface="Times New Roman"/>
              </a:rPr>
              <a:t>только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dirty="0">
                <a:latin typeface="Times New Roman"/>
                <a:cs typeface="Times New Roman"/>
              </a:rPr>
              <a:t> окислителя.</a:t>
            </a:r>
            <a:endParaRPr sz="2400">
              <a:latin typeface="Times New Roman"/>
              <a:cs typeface="Times New Roman"/>
            </a:endParaRPr>
          </a:p>
          <a:p>
            <a:pPr marL="74295" marR="862330">
              <a:lnSpc>
                <a:spcPct val="100000"/>
              </a:lnSpc>
              <a:buAutoNum type="arabicParenR"/>
              <a:tabLst>
                <a:tab pos="405130" algn="l"/>
                <a:tab pos="5788660" algn="l"/>
              </a:tabLst>
            </a:pPr>
            <a:r>
              <a:rPr sz="2400" dirty="0">
                <a:latin typeface="Times New Roman"/>
                <a:cs typeface="Times New Roman"/>
              </a:rPr>
              <a:t>) 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промежуточной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 -	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окислителя,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восстановителя.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 marR="2313305">
              <a:lnSpc>
                <a:spcPct val="100000"/>
              </a:lnSpc>
            </a:pPr>
            <a:r>
              <a:rPr sz="2400" b="1" i="1" spc="-15" dirty="0">
                <a:latin typeface="Times New Roman"/>
                <a:cs typeface="Times New Roman"/>
              </a:rPr>
              <a:t>Вывод: </a:t>
            </a:r>
            <a:r>
              <a:rPr sz="2400" spc="-30" dirty="0">
                <a:latin typeface="Times New Roman"/>
                <a:cs typeface="Times New Roman"/>
              </a:rPr>
              <a:t>необходимо </a:t>
            </a:r>
            <a:r>
              <a:rPr sz="2400" spc="-5" dirty="0">
                <a:latin typeface="Times New Roman"/>
                <a:cs typeface="Times New Roman"/>
              </a:rPr>
              <a:t>определить, </a:t>
            </a:r>
            <a:r>
              <a:rPr sz="2400" spc="-15" dirty="0">
                <a:latin typeface="Times New Roman"/>
                <a:cs typeface="Times New Roman"/>
              </a:rPr>
              <a:t>какую </a:t>
            </a:r>
            <a:r>
              <a:rPr sz="2400" dirty="0">
                <a:latin typeface="Times New Roman"/>
                <a:cs typeface="Times New Roman"/>
              </a:rPr>
              <a:t>(высшую, низшую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 </a:t>
            </a:r>
            <a:r>
              <a:rPr sz="2400" spc="-10" dirty="0">
                <a:latin typeface="Times New Roman"/>
                <a:cs typeface="Times New Roman"/>
              </a:rPr>
              <a:t>промежуточную) </a:t>
            </a:r>
            <a:r>
              <a:rPr sz="2400" dirty="0">
                <a:latin typeface="Times New Roman"/>
                <a:cs typeface="Times New Roman"/>
              </a:rPr>
              <a:t>степень окисления имеет </a:t>
            </a:r>
            <a:r>
              <a:rPr sz="2400" spc="-10" dirty="0">
                <a:latin typeface="Times New Roman"/>
                <a:cs typeface="Times New Roman"/>
              </a:rPr>
              <a:t>элемент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ионе,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после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чего </a:t>
            </a:r>
            <a:r>
              <a:rPr sz="2400" spc="-10" dirty="0">
                <a:latin typeface="Times New Roman"/>
                <a:cs typeface="Times New Roman"/>
              </a:rPr>
              <a:t>сделать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вывод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 </a:t>
            </a:r>
            <a:r>
              <a:rPr sz="2400" spc="-10" dirty="0">
                <a:latin typeface="Times New Roman"/>
                <a:cs typeface="Times New Roman"/>
              </a:rPr>
              <a:t>свойствах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иона.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94308" y="253695"/>
            <a:ext cx="88074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Times New Roman"/>
                <a:cs typeface="Times New Roman"/>
              </a:rPr>
              <a:t>Пример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4. </a:t>
            </a:r>
            <a:r>
              <a:rPr sz="1800" spc="-20" dirty="0">
                <a:latin typeface="Times New Roman"/>
                <a:cs typeface="Times New Roman"/>
              </a:rPr>
              <a:t>Установите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формулой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иона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способностью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проявлять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окислительно-восстановительные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свойства.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692688"/>
              </p:ext>
            </p:extLst>
          </p:nvPr>
        </p:nvGraphicFramePr>
        <p:xfrm>
          <a:off x="1478025" y="923162"/>
          <a:ext cx="9585325" cy="17366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39695"/>
                <a:gridCol w="6945630"/>
              </a:tblGrid>
              <a:tr h="31153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ИОНА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ts val="1964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ОКИСЛИТЕЛЬНО-ВОССТАНОВИТЕЛЬНЫЕ</a:t>
                      </a:r>
                      <a:r>
                        <a:rPr sz="1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СВОЙСТВА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09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2–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только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окислитель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</a:tr>
              <a:tr h="390919">
                <a:tc>
                  <a:txBody>
                    <a:bodyPr/>
                    <a:lstStyle/>
                    <a:p>
                      <a:pPr marL="797560">
                        <a:lnSpc>
                          <a:spcPts val="69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ts val="141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только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/>
                </a:tc>
              </a:tr>
              <a:tr h="371272">
                <a:tc>
                  <a:txBody>
                    <a:bodyPr/>
                    <a:lstStyle/>
                    <a:p>
                      <a:pPr marL="817244">
                        <a:lnSpc>
                          <a:spcPts val="690"/>
                        </a:lnSpc>
                        <a:spcBef>
                          <a:spcPts val="17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</a:p>
                    <a:p>
                      <a:pPr marL="127000">
                        <a:lnSpc>
                          <a:spcPts val="141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 smtClean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окислитель,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2921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ts val="209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окислитель,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348994" y="2798190"/>
            <a:ext cx="9166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  <a:tabLst>
                <a:tab pos="3994150" algn="l"/>
              </a:tabLst>
            </a:pPr>
            <a:r>
              <a:rPr sz="2400" spc="-5" dirty="0">
                <a:latin typeface="Times New Roman"/>
                <a:cs typeface="Times New Roman"/>
              </a:rPr>
              <a:t>А) S</a:t>
            </a:r>
            <a:r>
              <a:rPr sz="2400" spc="-7" baseline="24305" dirty="0">
                <a:latin typeface="Times New Roman"/>
                <a:cs typeface="Times New Roman"/>
              </a:rPr>
              <a:t>2–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5" dirty="0">
                <a:latin typeface="Times New Roman"/>
                <a:cs typeface="Times New Roman"/>
              </a:rPr>
              <a:t>сера </a:t>
            </a:r>
            <a:r>
              <a:rPr sz="2400" spc="-20" dirty="0">
                <a:latin typeface="Times New Roman"/>
                <a:cs typeface="Times New Roman"/>
              </a:rPr>
              <a:t>находится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VI </a:t>
            </a:r>
            <a:r>
              <a:rPr sz="2400" spc="-10" dirty="0">
                <a:latin typeface="Times New Roman"/>
                <a:cs typeface="Times New Roman"/>
              </a:rPr>
              <a:t>группе, </a:t>
            </a:r>
            <a:r>
              <a:rPr sz="2400" dirty="0">
                <a:latin typeface="Times New Roman"/>
                <a:cs typeface="Times New Roman"/>
              </a:rPr>
              <a:t>(–2) – </a:t>
            </a:r>
            <a:r>
              <a:rPr sz="2400" spc="-5" dirty="0">
                <a:latin typeface="Times New Roman"/>
                <a:cs typeface="Times New Roman"/>
              </a:rPr>
              <a:t>низшая </a:t>
            </a:r>
            <a:r>
              <a:rPr sz="2400" dirty="0">
                <a:latin typeface="Times New Roman"/>
                <a:cs typeface="Times New Roman"/>
              </a:rPr>
              <a:t>степень окисления,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только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	</a:t>
            </a:r>
            <a:r>
              <a:rPr sz="2400" b="1" i="1" dirty="0">
                <a:latin typeface="Times New Roman"/>
                <a:cs typeface="Times New Roman"/>
              </a:rPr>
              <a:t>А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2;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94308" y="253695"/>
            <a:ext cx="88074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18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4. </a:t>
            </a:r>
            <a:r>
              <a:rPr sz="1800" spc="-20" dirty="0">
                <a:solidFill>
                  <a:srgbClr val="000000"/>
                </a:solidFill>
                <a:latin typeface="Times New Roman"/>
                <a:cs typeface="Times New Roman"/>
              </a:rPr>
              <a:t>Установите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соответствие</a:t>
            </a:r>
            <a:r>
              <a:rPr sz="18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между</a:t>
            </a:r>
            <a:r>
              <a:rPr sz="1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формулой</a:t>
            </a:r>
            <a:r>
              <a:rPr sz="1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иона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 и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его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способностью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проявлять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окислительно-восстановительные</a:t>
            </a:r>
            <a:r>
              <a:rPr sz="1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свойства.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273906"/>
              </p:ext>
            </p:extLst>
          </p:nvPr>
        </p:nvGraphicFramePr>
        <p:xfrm>
          <a:off x="1478025" y="923162"/>
          <a:ext cx="9585325" cy="17366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39695"/>
                <a:gridCol w="6945630"/>
              </a:tblGrid>
              <a:tr h="31153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ИОНА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ts val="1964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ОКИСЛИТЕЛЬНО-ВОССТАНОВИТЕЛЬНЫЕ</a:t>
                      </a:r>
                      <a:r>
                        <a:rPr sz="1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СВОЙСТВА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09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2–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только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окислитель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/>
                </a:tc>
              </a:tr>
              <a:tr h="390919">
                <a:tc>
                  <a:txBody>
                    <a:bodyPr/>
                    <a:lstStyle/>
                    <a:p>
                      <a:pPr marL="797560">
                        <a:lnSpc>
                          <a:spcPts val="690"/>
                        </a:lnSpc>
                        <a:spcBef>
                          <a:spcPts val="33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ts val="141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только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/>
                </a:tc>
              </a:tr>
              <a:tr h="371272">
                <a:tc>
                  <a:txBody>
                    <a:bodyPr/>
                    <a:lstStyle/>
                    <a:p>
                      <a:pPr marL="817244">
                        <a:lnSpc>
                          <a:spcPts val="690"/>
                        </a:lnSpc>
                        <a:spcBef>
                          <a:spcPts val="17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–</a:t>
                      </a:r>
                    </a:p>
                    <a:p>
                      <a:pPr marL="127000">
                        <a:lnSpc>
                          <a:spcPts val="141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 smtClean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окислитель,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2921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3085">
                        <a:lnSpc>
                          <a:spcPts val="209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окислитель,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848258" y="2643378"/>
            <a:ext cx="10534650" cy="2432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4665" marR="1448435" indent="-457200">
              <a:lnSpc>
                <a:spcPct val="100000"/>
              </a:lnSpc>
              <a:spcBef>
                <a:spcPts val="100"/>
              </a:spcBef>
              <a:tabLst>
                <a:tab pos="4451985" algn="l"/>
              </a:tabLst>
            </a:pPr>
            <a:r>
              <a:rPr sz="2400" spc="-5" dirty="0">
                <a:latin typeface="Times New Roman"/>
                <a:cs typeface="Times New Roman"/>
              </a:rPr>
              <a:t>А)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baseline="24305" dirty="0">
                <a:latin typeface="Times New Roman"/>
                <a:cs typeface="Times New Roman"/>
              </a:rPr>
              <a:t>2–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5" dirty="0">
                <a:latin typeface="Times New Roman"/>
                <a:cs typeface="Times New Roman"/>
              </a:rPr>
              <a:t>сера </a:t>
            </a:r>
            <a:r>
              <a:rPr sz="2400" spc="-20" dirty="0">
                <a:latin typeface="Times New Roman"/>
                <a:cs typeface="Times New Roman"/>
              </a:rPr>
              <a:t>находится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VI </a:t>
            </a:r>
            <a:r>
              <a:rPr sz="2400" spc="-10" dirty="0">
                <a:latin typeface="Times New Roman"/>
                <a:cs typeface="Times New Roman"/>
              </a:rPr>
              <a:t>группе, </a:t>
            </a:r>
            <a:r>
              <a:rPr sz="2400" dirty="0">
                <a:latin typeface="Times New Roman"/>
                <a:cs typeface="Times New Roman"/>
              </a:rPr>
              <a:t>(-2) – </a:t>
            </a:r>
            <a:r>
              <a:rPr sz="2400" spc="-5" dirty="0">
                <a:latin typeface="Times New Roman"/>
                <a:cs typeface="Times New Roman"/>
              </a:rPr>
              <a:t>низшая </a:t>
            </a:r>
            <a:r>
              <a:rPr sz="2400" dirty="0">
                <a:latin typeface="Times New Roman"/>
                <a:cs typeface="Times New Roman"/>
              </a:rPr>
              <a:t>степень окисления,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только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восстановитель,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	</a:t>
            </a:r>
            <a:r>
              <a:rPr sz="2400" b="1" i="1" dirty="0">
                <a:latin typeface="Times New Roman"/>
                <a:cs typeface="Times New Roman"/>
              </a:rPr>
              <a:t>А – 2;</a:t>
            </a:r>
            <a:endParaRPr sz="2400" dirty="0">
              <a:latin typeface="Times New Roman"/>
              <a:cs typeface="Times New Roman"/>
            </a:endParaRPr>
          </a:p>
          <a:p>
            <a:pPr marL="419100" marR="1059815" indent="-381000">
              <a:lnSpc>
                <a:spcPct val="100000"/>
              </a:lnSpc>
              <a:spcBef>
                <a:spcPts val="780"/>
              </a:spcBef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spc="32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азот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находится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группе,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(+5)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высшая</a:t>
            </a:r>
            <a:r>
              <a:rPr sz="2400" dirty="0">
                <a:latin typeface="Times New Roman"/>
                <a:cs typeface="Times New Roman"/>
              </a:rPr>
              <a:t> степень окисления,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только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окислитель,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Б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 1;</a:t>
            </a:r>
            <a:endParaRPr sz="2400" dirty="0">
              <a:latin typeface="Times New Roman"/>
              <a:cs typeface="Times New Roman"/>
            </a:endParaRPr>
          </a:p>
          <a:p>
            <a:pPr marL="342900" marR="30480" indent="-304800">
              <a:lnSpc>
                <a:spcPct val="100000"/>
              </a:lnSpc>
              <a:spcBef>
                <a:spcPts val="890"/>
              </a:spcBef>
            </a:pPr>
            <a:r>
              <a:rPr sz="2400" dirty="0">
                <a:latin typeface="Times New Roman"/>
                <a:cs typeface="Times New Roman"/>
              </a:rPr>
              <a:t>В) </a:t>
            </a:r>
            <a:r>
              <a:rPr sz="2400" spc="-5" dirty="0" smtClean="0">
                <a:latin typeface="Times New Roman"/>
                <a:cs typeface="Times New Roman"/>
              </a:rPr>
              <a:t>N</a:t>
            </a:r>
            <a:r>
              <a:rPr sz="2400" spc="-7" baseline="24305" dirty="0" smtClean="0">
                <a:latin typeface="Times New Roman"/>
                <a:cs typeface="Times New Roman"/>
              </a:rPr>
              <a:t>+3</a:t>
            </a:r>
            <a:r>
              <a:rPr sz="2400" spc="-5" dirty="0" smtClean="0">
                <a:latin typeface="Times New Roman"/>
                <a:cs typeface="Times New Roman"/>
              </a:rPr>
              <a:t>O</a:t>
            </a:r>
            <a:r>
              <a:rPr lang="ru-RU" sz="2400" spc="-5" baseline="-25000" dirty="0">
                <a:latin typeface="Times New Roman"/>
                <a:cs typeface="Times New Roman"/>
              </a:rPr>
              <a:t>2</a:t>
            </a:r>
            <a:r>
              <a:rPr sz="2400" spc="-7" baseline="24305" dirty="0" smtClean="0">
                <a:latin typeface="Times New Roman"/>
                <a:cs typeface="Times New Roman"/>
              </a:rPr>
              <a:t>–</a:t>
            </a:r>
            <a:r>
              <a:rPr sz="2400" spc="22" baseline="24305" dirty="0" smtClean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азот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находится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группе,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(+3)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промежуточная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степень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восстановитель;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В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 3;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7816" y="190627"/>
            <a:ext cx="8808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 </a:t>
            </a:r>
            <a:r>
              <a:rPr sz="18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4. </a:t>
            </a:r>
            <a:r>
              <a:rPr sz="1800" spc="-20" dirty="0">
                <a:solidFill>
                  <a:srgbClr val="000000"/>
                </a:solidFill>
                <a:latin typeface="Times New Roman"/>
                <a:cs typeface="Times New Roman"/>
              </a:rPr>
              <a:t>Установите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соответствие между 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формулой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иона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и 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его 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способностью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проявлять </a:t>
            </a:r>
            <a:r>
              <a:rPr sz="1800" spc="-4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окислительно-восстановительные</a:t>
            </a:r>
            <a:r>
              <a:rPr sz="1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свойства.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635456"/>
              </p:ext>
            </p:extLst>
          </p:nvPr>
        </p:nvGraphicFramePr>
        <p:xfrm>
          <a:off x="1310132" y="847216"/>
          <a:ext cx="9584055" cy="1782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38425"/>
                <a:gridCol w="6945630"/>
              </a:tblGrid>
              <a:tr h="311723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ИОНА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3720">
                        <a:lnSpc>
                          <a:spcPts val="1964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ОКИСЛИТЕЛЬНО-ВОССТАНОВИТЕЛЬНЫЕ</a:t>
                      </a:r>
                      <a:r>
                        <a:rPr sz="1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СВОЙСТВА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382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2-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5537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только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/>
                </a:tc>
              </a:tr>
              <a:tr h="413812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+5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-</a:t>
                      </a:r>
                      <a:endParaRPr sz="1800" baseline="25462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7150" marB="0"/>
                </a:tc>
                <a:tc>
                  <a:txBody>
                    <a:bodyPr/>
                    <a:lstStyle/>
                    <a:p>
                      <a:pPr marL="55372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только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57150" marB="0"/>
                </a:tc>
              </a:tr>
              <a:tr h="371209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 smtClean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00" spc="-7" baseline="25462" dirty="0" smtClean="0">
                          <a:latin typeface="Times New Roman"/>
                          <a:cs typeface="Times New Roman"/>
                        </a:rPr>
                        <a:t>+3</a:t>
                      </a:r>
                      <a:r>
                        <a:rPr sz="1800" spc="-5" dirty="0" smtClean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lang="ru-RU" sz="1800" spc="-5" baseline="-25000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7" baseline="25462" dirty="0" smtClean="0">
                          <a:latin typeface="Times New Roman"/>
                          <a:cs typeface="Times New Roman"/>
                        </a:rPr>
                        <a:t>-</a:t>
                      </a:r>
                      <a:endParaRPr sz="1800" baseline="25462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55372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окислитель,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292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3720">
                        <a:lnSpc>
                          <a:spcPts val="2090"/>
                        </a:lnSpc>
                        <a:spcBef>
                          <a:spcPts val="1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окислитель,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70687" y="6161633"/>
            <a:ext cx="16948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Ответ:</a:t>
            </a:r>
            <a:r>
              <a:rPr sz="2400" b="1" i="1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213.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3003" y="250647"/>
            <a:ext cx="96520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5.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Установите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соответствие</a:t>
            </a:r>
            <a:r>
              <a:rPr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между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схемой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реакции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изменением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степени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окисления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окислителя.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98703" y="1127784"/>
          <a:ext cx="10541000" cy="26244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9320"/>
                <a:gridCol w="4551680"/>
              </a:tblGrid>
              <a:tr h="763431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СХЕМА</a:t>
                      </a:r>
                      <a:r>
                        <a:rPr sz="2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ИЗМЕНЕНИЕ</a:t>
                      </a:r>
                      <a:r>
                        <a:rPr sz="2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СТЕПЕНИ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ОКИСЛЕНИЯ</a:t>
                      </a:r>
                      <a:r>
                        <a:rPr sz="2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ОКИСЛИТЕЛЯ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861017">
                <a:tc>
                  <a:txBody>
                    <a:bodyPr/>
                    <a:lstStyle/>
                    <a:p>
                      <a:pPr marL="127000" marR="882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 MnCO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NaClO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NaCl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2400" spc="-57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KMnO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MnO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KOH </a:t>
                      </a:r>
                      <a:r>
                        <a:rPr sz="2400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В)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NaMnO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NaOH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+6</a:t>
                      </a:r>
                      <a:r>
                        <a:rPr sz="2400" spc="240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+4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+7</a:t>
                      </a:r>
                      <a:r>
                        <a:rPr sz="2400" spc="247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2400" spc="-15" baseline="24305" dirty="0">
                          <a:latin typeface="Times New Roman"/>
                          <a:cs typeface="Times New Roman"/>
                        </a:rPr>
                        <a:t>+6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+2</a:t>
                      </a:r>
                      <a:r>
                        <a:rPr sz="2400" spc="262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Mn </a:t>
                      </a:r>
                      <a:r>
                        <a:rPr sz="2400" spc="-15" baseline="24305" dirty="0">
                          <a:latin typeface="Times New Roman"/>
                          <a:cs typeface="Times New Roman"/>
                        </a:rPr>
                        <a:t>+4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+4</a:t>
                      </a:r>
                      <a:r>
                        <a:rPr sz="2400" spc="284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S</a:t>
                      </a:r>
                      <a:r>
                        <a:rPr sz="2400" spc="-15" baseline="24305" dirty="0">
                          <a:latin typeface="Times New Roman"/>
                          <a:cs typeface="Times New Roman"/>
                        </a:rPr>
                        <a:t>+6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ts val="28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+5</a:t>
                      </a:r>
                      <a:r>
                        <a:rPr sz="2400" spc="270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-1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979424" y="2728416"/>
            <a:ext cx="9900920" cy="2945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Times New Roman"/>
                <a:cs typeface="Times New Roman"/>
              </a:rPr>
              <a:t>Анализ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</a:t>
            </a:r>
            <a:r>
              <a:rPr sz="1800" b="1" i="1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решение.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2400" b="1" i="1" spc="-10" dirty="0">
                <a:latin typeface="Times New Roman"/>
                <a:cs typeface="Times New Roman"/>
              </a:rPr>
              <a:t>Базовые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знания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Окислитель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принимает </a:t>
            </a:r>
            <a:r>
              <a:rPr sz="2400" spc="-10" dirty="0">
                <a:latin typeface="Times New Roman"/>
                <a:cs typeface="Times New Roman"/>
              </a:rPr>
              <a:t>электроны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уменьшает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70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Вывод:</a:t>
            </a:r>
            <a:r>
              <a:rPr sz="2400" b="1" i="1" spc="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вычислить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степени окисления </a:t>
            </a:r>
            <a:r>
              <a:rPr sz="2400" spc="-15" dirty="0">
                <a:latin typeface="Times New Roman"/>
                <a:cs typeface="Times New Roman"/>
              </a:rPr>
              <a:t>элементов</a:t>
            </a:r>
            <a:r>
              <a:rPr sz="2400" dirty="0">
                <a:latin typeface="Times New Roman"/>
                <a:cs typeface="Times New Roman"/>
              </a:rPr>
              <a:t> в </a:t>
            </a:r>
            <a:r>
              <a:rPr sz="2400" spc="-30" dirty="0">
                <a:latin typeface="Times New Roman"/>
                <a:cs typeface="Times New Roman"/>
              </a:rPr>
              <a:t>исходных 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продуктах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после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чего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определить,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какие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элементов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уменьшили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 окисления.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3003" y="253695"/>
            <a:ext cx="10363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Times New Roman"/>
                <a:cs typeface="Times New Roman"/>
              </a:rPr>
              <a:t>Пример</a:t>
            </a:r>
            <a:r>
              <a:rPr sz="1800" b="1" i="1" spc="-5" dirty="0">
                <a:latin typeface="Times New Roman"/>
                <a:cs typeface="Times New Roman"/>
              </a:rPr>
              <a:t> 5.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Установите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схемой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изменением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степени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окисления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окислителя.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98703" y="661034"/>
          <a:ext cx="11182350" cy="1716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39640"/>
                <a:gridCol w="6442710"/>
              </a:tblGrid>
              <a:tr h="30911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СХЕМА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ts val="1964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ИЗМЕНЕНИЕ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СТЕПЕНИ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ОКИСЛЕНИЯ ОКИСЛИТЕЛЯ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407330">
                <a:tc>
                  <a:txBody>
                    <a:bodyPr/>
                    <a:lstStyle/>
                    <a:p>
                      <a:pPr marL="127000" marR="2844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MnCO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NaClO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NaCl 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 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4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4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KOH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В)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NaOH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+6</a:t>
                      </a:r>
                      <a:r>
                        <a:rPr sz="1800" spc="195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+4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+7</a:t>
                      </a:r>
                      <a:r>
                        <a:rPr sz="1800" spc="195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+6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15" baseline="25462" dirty="0">
                          <a:latin typeface="Times New Roman"/>
                          <a:cs typeface="Times New Roman"/>
                        </a:rPr>
                        <a:t>+2</a:t>
                      </a:r>
                      <a:r>
                        <a:rPr sz="1800" spc="217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+4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+4</a:t>
                      </a:r>
                      <a:r>
                        <a:rPr sz="1800" spc="232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15" baseline="25462" dirty="0">
                          <a:latin typeface="Times New Roman"/>
                          <a:cs typeface="Times New Roman"/>
                        </a:rPr>
                        <a:t>+6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ts val="209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+5</a:t>
                      </a:r>
                      <a:r>
                        <a:rPr sz="1800" spc="217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-1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9185" y="2428493"/>
            <a:ext cx="1031430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А)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Mn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+2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</a:t>
            </a:r>
            <a:r>
              <a:rPr sz="2775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sz="2775" spc="359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NaCl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+5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2775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sz="2775" spc="359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→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Mn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+4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2775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2775" spc="359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NaCl</a:t>
            </a:r>
            <a:r>
              <a:rPr sz="2775" spc="-7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–1</a:t>
            </a:r>
            <a:r>
              <a:rPr sz="2775" spc="382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CO</a:t>
            </a:r>
            <a:r>
              <a:rPr sz="2775" spc="-7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endParaRPr sz="2775" baseline="-21021" dirty="0">
              <a:latin typeface="Times New Roman"/>
              <a:cs typeface="Times New Roman"/>
            </a:endParaRPr>
          </a:p>
          <a:p>
            <a:pPr marL="332105" marR="30480" indent="-27940">
              <a:lnSpc>
                <a:spcPct val="100000"/>
              </a:lnSpc>
            </a:pP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Степень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окисления 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уменьшилась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процессе </a:t>
            </a:r>
            <a:r>
              <a:rPr sz="2800" spc="-35" dirty="0">
                <a:solidFill>
                  <a:srgbClr val="000000"/>
                </a:solidFill>
                <a:latin typeface="Times New Roman"/>
                <a:cs typeface="Times New Roman"/>
              </a:rPr>
              <a:t>перехода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Cl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+5</a:t>
            </a:r>
            <a:r>
              <a:rPr sz="2775" spc="7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→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Cl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–1 </a:t>
            </a:r>
            <a:r>
              <a:rPr sz="2775" spc="-6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(ответ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А-5)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3003" y="253695"/>
            <a:ext cx="10363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Times New Roman"/>
                <a:cs typeface="Times New Roman"/>
              </a:rPr>
              <a:t>Пример</a:t>
            </a:r>
            <a:r>
              <a:rPr sz="1800" b="1" i="1" spc="-5" dirty="0">
                <a:latin typeface="Times New Roman"/>
                <a:cs typeface="Times New Roman"/>
              </a:rPr>
              <a:t> 5.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Установите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схемой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изменением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степени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окисления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окислителя.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98703" y="661034"/>
          <a:ext cx="11182350" cy="1716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39640"/>
                <a:gridCol w="6442710"/>
              </a:tblGrid>
              <a:tr h="30911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СХЕМА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ts val="1964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ИЗМЕНЕНИЕ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СТЕПЕНИ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ОКИСЛЕНИЯ ОКИСЛИТЕЛЯ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407330">
                <a:tc>
                  <a:txBody>
                    <a:bodyPr/>
                    <a:lstStyle/>
                    <a:p>
                      <a:pPr marL="127000" marR="2844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MnCO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NaClO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NaCl 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 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4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4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KOH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В)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NaOH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+6</a:t>
                      </a:r>
                      <a:r>
                        <a:rPr sz="1800" spc="195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+4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+7</a:t>
                      </a:r>
                      <a:r>
                        <a:rPr sz="1800" spc="195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+6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15" baseline="25462" dirty="0">
                          <a:latin typeface="Times New Roman"/>
                          <a:cs typeface="Times New Roman"/>
                        </a:rPr>
                        <a:t>+2</a:t>
                      </a:r>
                      <a:r>
                        <a:rPr sz="1800" spc="217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+4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+4</a:t>
                      </a:r>
                      <a:r>
                        <a:rPr sz="1800" spc="232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15" baseline="25462" dirty="0">
                          <a:latin typeface="Times New Roman"/>
                          <a:cs typeface="Times New Roman"/>
                        </a:rPr>
                        <a:t>+6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ts val="209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+5</a:t>
                      </a:r>
                      <a:r>
                        <a:rPr sz="1800" spc="217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-1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94211" y="6427114"/>
            <a:ext cx="1809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dirty="0" smtClean="0">
                <a:solidFill>
                  <a:srgbClr val="888888"/>
                </a:solidFill>
                <a:latin typeface="Calibri"/>
                <a:cs typeface="Calibri"/>
              </a:rPr>
              <a:t>26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641" y="3869258"/>
            <a:ext cx="9309100" cy="2863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Б)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Mn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KMn</a:t>
            </a:r>
            <a:r>
              <a:rPr sz="2400" spc="-7" baseline="24305" dirty="0">
                <a:latin typeface="Times New Roman"/>
                <a:cs typeface="Times New Roman"/>
              </a:rPr>
              <a:t>+7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Mn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KOH</a:t>
            </a:r>
            <a:endParaRPr sz="2400">
              <a:latin typeface="Times New Roman"/>
              <a:cs typeface="Times New Roman"/>
            </a:endParaRPr>
          </a:p>
          <a:p>
            <a:pPr marL="441959" marR="1778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Степень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уменьшилась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процессе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перехода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Mn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Mn</a:t>
            </a:r>
            <a:r>
              <a:rPr sz="2400" spc="-7" baseline="24305" dirty="0">
                <a:latin typeface="Times New Roman"/>
                <a:cs typeface="Times New Roman"/>
              </a:rPr>
              <a:t>+4 </a:t>
            </a:r>
            <a:r>
              <a:rPr sz="2400" spc="-577" baseline="243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dirty="0">
                <a:latin typeface="Times New Roman"/>
                <a:cs typeface="Times New Roman"/>
              </a:rPr>
              <a:t> Б-1)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590"/>
              </a:spcBef>
            </a:pPr>
            <a:r>
              <a:rPr sz="2400" dirty="0">
                <a:latin typeface="Times New Roman"/>
                <a:cs typeface="Times New Roman"/>
              </a:rPr>
              <a:t>В)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NaMn</a:t>
            </a:r>
            <a:r>
              <a:rPr sz="2400" spc="-7" baseline="24305" dirty="0">
                <a:latin typeface="Times New Roman"/>
                <a:cs typeface="Times New Roman"/>
              </a:rPr>
              <a:t>+7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NaOH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Mn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 marL="330200" marR="129539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Степень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уменьшилась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процессе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перехода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Mn</a:t>
            </a:r>
            <a:r>
              <a:rPr sz="2400" spc="-7" baseline="24305" dirty="0">
                <a:latin typeface="Times New Roman"/>
                <a:cs typeface="Times New Roman"/>
              </a:rPr>
              <a:t>+7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Mn</a:t>
            </a:r>
            <a:r>
              <a:rPr sz="2400" spc="-7" baseline="24305" dirty="0">
                <a:latin typeface="Times New Roman"/>
                <a:cs typeface="Times New Roman"/>
              </a:rPr>
              <a:t>+6 </a:t>
            </a:r>
            <a:r>
              <a:rPr sz="2400" spc="-577" baseline="243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-5" dirty="0">
                <a:latin typeface="Times New Roman"/>
                <a:cs typeface="Times New Roman"/>
              </a:rPr>
              <a:t> В-2)</a:t>
            </a:r>
            <a:endParaRPr sz="2400">
              <a:latin typeface="Times New Roman"/>
              <a:cs typeface="Times New Roman"/>
            </a:endParaRPr>
          </a:p>
          <a:p>
            <a:pPr marL="2409825">
              <a:lnSpc>
                <a:spcPct val="100000"/>
              </a:lnSpc>
              <a:spcBef>
                <a:spcPts val="585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Ответ</a:t>
            </a:r>
            <a:r>
              <a:rPr sz="2400" spc="-15" dirty="0">
                <a:latin typeface="Times New Roman"/>
                <a:cs typeface="Times New Roman"/>
              </a:rPr>
              <a:t>: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512.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0303" y="2357119"/>
            <a:ext cx="1028954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А)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Mn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+2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CO</a:t>
            </a:r>
            <a:r>
              <a:rPr sz="2775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sz="2775" spc="367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 NaCl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+5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2775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sz="2775" spc="359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→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Mn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+4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2775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2775" spc="359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NaCl</a:t>
            </a:r>
            <a:r>
              <a:rPr sz="2775" spc="-7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–1</a:t>
            </a:r>
            <a:r>
              <a:rPr sz="2775" spc="390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CO</a:t>
            </a:r>
            <a:r>
              <a:rPr sz="2775" spc="-7" baseline="-21021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endParaRPr sz="2775" baseline="-21021">
              <a:latin typeface="Times New Roman"/>
              <a:cs typeface="Times New Roman"/>
            </a:endParaRPr>
          </a:p>
          <a:p>
            <a:pPr marL="319405" marR="17780" indent="-27940">
              <a:lnSpc>
                <a:spcPct val="100000"/>
              </a:lnSpc>
            </a:pP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Степень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окисления 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уменьшилась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процессе </a:t>
            </a:r>
            <a:r>
              <a:rPr sz="2800" spc="-35" dirty="0">
                <a:solidFill>
                  <a:srgbClr val="000000"/>
                </a:solidFill>
                <a:latin typeface="Times New Roman"/>
                <a:cs typeface="Times New Roman"/>
              </a:rPr>
              <a:t>перехода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Cl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+5</a:t>
            </a:r>
            <a:r>
              <a:rPr sz="2775" spc="7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→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Cl</a:t>
            </a:r>
            <a:r>
              <a:rPr sz="27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–1 </a:t>
            </a:r>
            <a:r>
              <a:rPr sz="2775" spc="-675" baseline="255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(ответ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А-5)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3003" y="253695"/>
            <a:ext cx="10363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Times New Roman"/>
                <a:cs typeface="Times New Roman"/>
              </a:rPr>
              <a:t>Пример</a:t>
            </a:r>
            <a:r>
              <a:rPr sz="1800" b="1" i="1" spc="-5" dirty="0">
                <a:latin typeface="Times New Roman"/>
                <a:cs typeface="Times New Roman"/>
              </a:rPr>
              <a:t> 5.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Установите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схемой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изменением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степени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окисления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окислителя.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98703" y="661034"/>
          <a:ext cx="11182350" cy="1716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39640"/>
                <a:gridCol w="6442710"/>
              </a:tblGrid>
              <a:tr h="309119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СХЕМА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ts val="1964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ИЗМЕНЕНИЕ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СТЕПЕНИ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ОКИСЛЕНИЯ ОКИСЛИТЕЛЯ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407330">
                <a:tc>
                  <a:txBody>
                    <a:bodyPr/>
                    <a:lstStyle/>
                    <a:p>
                      <a:pPr marL="127000" marR="2844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 MnCO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NaClO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NaCl 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 K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4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4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KOH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В)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NaOH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+6</a:t>
                      </a:r>
                      <a:r>
                        <a:rPr sz="1800" spc="195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+4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+7</a:t>
                      </a:r>
                      <a:r>
                        <a:rPr sz="1800" spc="195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+6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15" baseline="25462" dirty="0">
                          <a:latin typeface="Times New Roman"/>
                          <a:cs typeface="Times New Roman"/>
                        </a:rPr>
                        <a:t>+2</a:t>
                      </a:r>
                      <a:r>
                        <a:rPr sz="1800" spc="217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Mn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+4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+4</a:t>
                      </a:r>
                      <a:r>
                        <a:rPr sz="1800" spc="232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spc="-15" baseline="25462" dirty="0">
                          <a:latin typeface="Times New Roman"/>
                          <a:cs typeface="Times New Roman"/>
                        </a:rPr>
                        <a:t>+6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  <a:p>
                      <a:pPr marL="292100">
                        <a:lnSpc>
                          <a:spcPts val="209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+5</a:t>
                      </a:r>
                      <a:r>
                        <a:rPr sz="1800" spc="217" baseline="2546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800" spc="-7" baseline="25462" dirty="0">
                          <a:latin typeface="Times New Roman"/>
                          <a:cs typeface="Times New Roman"/>
                        </a:rPr>
                        <a:t>-1</a:t>
                      </a:r>
                      <a:endParaRPr sz="1800" baseline="25462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96874" y="1162472"/>
          <a:ext cx="8592184" cy="22191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23180"/>
                <a:gridCol w="3469004"/>
              </a:tblGrid>
              <a:tr h="717411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u="heavy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24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9560">
                        <a:lnSpc>
                          <a:spcPts val="2620"/>
                        </a:lnSpc>
                      </a:pPr>
                      <a:r>
                        <a:rPr sz="2400" b="1" u="heavy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ФОРМУЛА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89560">
                        <a:lnSpc>
                          <a:spcPct val="100000"/>
                        </a:lnSpc>
                      </a:pPr>
                      <a:r>
                        <a:rPr sz="2400" b="1" u="heavy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ВОССТАНОВИТЕЛЯ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2181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3S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956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887">
                <a:tc>
                  <a:txBody>
                    <a:bodyPr/>
                    <a:lstStyle/>
                    <a:p>
                      <a:pPr marL="12700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Br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2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32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2HBr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956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59">
                <a:tc>
                  <a:txBody>
                    <a:bodyPr/>
                    <a:lstStyle/>
                    <a:p>
                      <a:pPr marL="127000">
                        <a:lnSpc>
                          <a:spcPts val="2525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0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0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956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Br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7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956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30097" y="238455"/>
            <a:ext cx="101250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70595" algn="l"/>
              </a:tabLst>
            </a:pPr>
            <a:r>
              <a:rPr sz="24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24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6.</a:t>
            </a:r>
            <a:r>
              <a:rPr sz="24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Установите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соответствие</a:t>
            </a:r>
            <a:r>
              <a:rPr sz="2400" spc="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между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уравнением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реакции	и</a:t>
            </a:r>
            <a:r>
              <a:rPr sz="240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формулой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восстановителя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этой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реакции:…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8203" y="3359861"/>
            <a:ext cx="9010650" cy="268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Times New Roman"/>
                <a:cs typeface="Times New Roman"/>
              </a:rPr>
              <a:t>Анализ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</a:t>
            </a:r>
            <a:r>
              <a:rPr sz="1800" b="1" i="1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решение.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i="1" spc="-10" dirty="0">
                <a:latin typeface="Times New Roman"/>
                <a:cs typeface="Times New Roman"/>
              </a:rPr>
              <a:t>Базовые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знания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Восстановитель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отдаёт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электроны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повышает степень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окисления.</a:t>
            </a:r>
            <a:endParaRPr sz="2400">
              <a:latin typeface="Times New Roman"/>
              <a:cs typeface="Times New Roman"/>
            </a:endParaRPr>
          </a:p>
          <a:p>
            <a:pPr marL="12700" marR="353060">
              <a:lnSpc>
                <a:spcPct val="100000"/>
              </a:lnSpc>
              <a:spcBef>
                <a:spcPts val="1864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Вывод: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вычислить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степени окисления </a:t>
            </a:r>
            <a:r>
              <a:rPr sz="2400" spc="-15" dirty="0">
                <a:latin typeface="Times New Roman"/>
                <a:cs typeface="Times New Roman"/>
              </a:rPr>
              <a:t>элементов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исходных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веществах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продуктах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реакции, </a:t>
            </a:r>
            <a:r>
              <a:rPr sz="2400" spc="10" dirty="0">
                <a:latin typeface="Times New Roman"/>
                <a:cs typeface="Times New Roman"/>
              </a:rPr>
              <a:t>после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чего </a:t>
            </a:r>
            <a:r>
              <a:rPr sz="2400" spc="-5" dirty="0">
                <a:latin typeface="Times New Roman"/>
                <a:cs typeface="Times New Roman"/>
              </a:rPr>
              <a:t>определить,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какие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элементов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увеличили </a:t>
            </a:r>
            <a:r>
              <a:rPr sz="2400" dirty="0">
                <a:latin typeface="Times New Roman"/>
                <a:cs typeface="Times New Roman"/>
              </a:rPr>
              <a:t>степень </a:t>
            </a:r>
            <a:r>
              <a:rPr sz="2400" spc="-5" dirty="0">
                <a:latin typeface="Times New Roman"/>
                <a:cs typeface="Times New Roman"/>
              </a:rPr>
              <a:t>окисления.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92937" y="2775499"/>
          <a:ext cx="9827259" cy="17221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8325"/>
                <a:gridCol w="4178934"/>
              </a:tblGrid>
              <a:tr h="406154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u="heavy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24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78423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 2H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+1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–2</a:t>
                      </a:r>
                      <a:r>
                        <a:rPr sz="2400" spc="292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+4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3S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400" spc="292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2H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/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-2</a:t>
                      </a:r>
                      <a:r>
                        <a:rPr sz="2400" spc="315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r>
                        <a:rPr sz="2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/>
                </a:tc>
              </a:tr>
              <a:tr h="428117">
                <a:tc>
                  <a:txBody>
                    <a:bodyPr/>
                    <a:lstStyle/>
                    <a:p>
                      <a:pPr marL="127000">
                        <a:lnSpc>
                          <a:spcPts val="27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Br</a:t>
                      </a:r>
                      <a:r>
                        <a:rPr sz="2400" baseline="2430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+4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2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2H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+6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32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2HBr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–1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277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+4</a:t>
                      </a:r>
                      <a:r>
                        <a:rPr sz="2400" spc="292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+6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r>
                        <a:rPr sz="2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09412">
                <a:tc>
                  <a:txBody>
                    <a:bodyPr/>
                    <a:lstStyle/>
                    <a:p>
                      <a:pPr marL="127000">
                        <a:lnSpc>
                          <a:spcPts val="277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В) 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+4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–1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+6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–2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277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+4</a:t>
                      </a:r>
                      <a:r>
                        <a:rPr sz="2400" spc="292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+6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восстановитель</a:t>
                      </a:r>
                      <a:r>
                        <a:rPr sz="2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986434" y="5726988"/>
            <a:ext cx="14020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10" dirty="0">
                <a:latin typeface="Times New Roman"/>
                <a:cs typeface="Times New Roman"/>
              </a:rPr>
              <a:t>Ответ</a:t>
            </a:r>
            <a:r>
              <a:rPr sz="2000" spc="-10" dirty="0">
                <a:latin typeface="Times New Roman"/>
                <a:cs typeface="Times New Roman"/>
              </a:rPr>
              <a:t>: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244.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49274" y="938402"/>
          <a:ext cx="9090659" cy="13905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33900"/>
                <a:gridCol w="4556759"/>
              </a:tblGrid>
              <a:tr h="263865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u="heavy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800" b="1" u="heavy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8840">
                        <a:lnSpc>
                          <a:spcPts val="1964"/>
                        </a:lnSpc>
                      </a:pPr>
                      <a:r>
                        <a:rPr sz="1800" b="1" u="heavy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u="heavy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ВОССТАНОВИТЕЛЯ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4399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2H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3S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2H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8840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9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Br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2H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spc="22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2HBr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88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3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21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88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Br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3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884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15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30097" y="470103"/>
            <a:ext cx="109734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Пример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6.</a:t>
            </a:r>
            <a:r>
              <a:rPr sz="18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0000"/>
                </a:solidFill>
                <a:latin typeface="Times New Roman"/>
                <a:cs typeface="Times New Roman"/>
              </a:rPr>
              <a:t>Установите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соответствие</a:t>
            </a:r>
            <a:r>
              <a:rPr sz="18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между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уравнением</a:t>
            </a:r>
            <a:r>
              <a:rPr sz="1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реакции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формулой</a:t>
            </a:r>
            <a:r>
              <a:rPr sz="1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восстановителя</a:t>
            </a:r>
            <a:r>
              <a:rPr sz="1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1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этой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 реакции:…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8261" y="304800"/>
            <a:ext cx="5483606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30" dirty="0">
                <a:solidFill>
                  <a:srgbClr val="000000"/>
                </a:solidFill>
                <a:latin typeface="Calibri Light"/>
                <a:cs typeface="Calibri Light"/>
              </a:rPr>
              <a:t>Постоянные</a:t>
            </a:r>
            <a:r>
              <a:rPr sz="3200" b="0" spc="-8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3200" b="0" spc="-25" dirty="0">
                <a:solidFill>
                  <a:srgbClr val="000000"/>
                </a:solidFill>
                <a:latin typeface="Calibri Light"/>
                <a:cs typeface="Calibri Light"/>
              </a:rPr>
              <a:t>степени</a:t>
            </a:r>
            <a:r>
              <a:rPr sz="3200" b="0" spc="-6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3200" b="0" spc="-30" dirty="0">
                <a:solidFill>
                  <a:srgbClr val="000000"/>
                </a:solidFill>
                <a:latin typeface="Calibri Light"/>
                <a:cs typeface="Calibri Light"/>
              </a:rPr>
              <a:t>окисления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" y="920240"/>
            <a:ext cx="10580929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935" marR="304165" indent="-368935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68935" algn="l"/>
              </a:tabLst>
            </a:pPr>
            <a:r>
              <a:rPr sz="2400" i="1" dirty="0">
                <a:latin typeface="Times New Roman"/>
                <a:cs typeface="Times New Roman"/>
              </a:rPr>
              <a:t>В </a:t>
            </a:r>
            <a:r>
              <a:rPr sz="2400" i="1" spc="-15" dirty="0">
                <a:latin typeface="Times New Roman"/>
                <a:cs typeface="Times New Roman"/>
              </a:rPr>
              <a:t>простом </a:t>
            </a:r>
            <a:r>
              <a:rPr sz="2400" i="1" dirty="0">
                <a:latin typeface="Times New Roman"/>
                <a:cs typeface="Times New Roman"/>
              </a:rPr>
              <a:t>веществе </a:t>
            </a:r>
            <a:r>
              <a:rPr sz="2400" spc="-10" dirty="0">
                <a:latin typeface="Times New Roman"/>
                <a:cs typeface="Times New Roman"/>
              </a:rPr>
              <a:t>элемент </a:t>
            </a:r>
            <a:r>
              <a:rPr sz="2400" spc="-5" dirty="0">
                <a:latin typeface="Times New Roman"/>
                <a:cs typeface="Times New Roman"/>
              </a:rPr>
              <a:t>имеет 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нулевую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степень окисления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</a:t>
            </a:r>
            <a:r>
              <a:rPr sz="2400" baseline="24305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baseline="-20833" dirty="0">
                <a:latin typeface="Times New Roman"/>
                <a:cs typeface="Times New Roman"/>
              </a:rPr>
              <a:t>4</a:t>
            </a:r>
            <a:r>
              <a:rPr sz="2400" baseline="24305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dirty="0">
                <a:latin typeface="Times New Roman"/>
                <a:cs typeface="Times New Roman"/>
              </a:rPr>
              <a:t> Si</a:t>
            </a:r>
            <a:r>
              <a:rPr sz="2400" baseline="24305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…)</a:t>
            </a:r>
          </a:p>
          <a:p>
            <a:pPr marL="355600" indent="-330835">
              <a:lnSpc>
                <a:spcPct val="100000"/>
              </a:lnSpc>
              <a:buAutoNum type="arabicParenR"/>
              <a:tabLst>
                <a:tab pos="356235" algn="l"/>
              </a:tabLst>
            </a:pPr>
            <a:r>
              <a:rPr sz="2400" i="1" dirty="0">
                <a:latin typeface="Times New Roman"/>
                <a:cs typeface="Times New Roman"/>
              </a:rPr>
              <a:t>В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i="1" spc="-10" dirty="0" err="1">
                <a:latin typeface="Times New Roman"/>
                <a:cs typeface="Times New Roman"/>
              </a:rPr>
              <a:t>соединениях</a:t>
            </a:r>
            <a:r>
              <a:rPr sz="2400" spc="-10" dirty="0" smtClean="0">
                <a:latin typeface="Times New Roman"/>
                <a:cs typeface="Times New Roman"/>
              </a:rPr>
              <a:t>:</a:t>
            </a:r>
            <a:r>
              <a:rPr lang="ru-RU" sz="2400" spc="-10" dirty="0" smtClean="0">
                <a:latin typeface="Times New Roman"/>
                <a:cs typeface="Times New Roman"/>
              </a:rPr>
              <a:t> </a:t>
            </a:r>
            <a:r>
              <a:rPr lang="ru-RU" sz="2400" b="1" spc="-10" dirty="0" smtClean="0">
                <a:latin typeface="Times New Roman"/>
                <a:cs typeface="Times New Roman"/>
              </a:rPr>
              <a:t>(элементы с постоянной СО)</a:t>
            </a:r>
            <a:endParaRPr sz="2400" b="1" dirty="0">
              <a:latin typeface="Times New Roman"/>
              <a:cs typeface="Times New Roman"/>
            </a:endParaRPr>
          </a:p>
          <a:p>
            <a:pPr marL="635000" marR="332740" indent="-38163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а) </a:t>
            </a:r>
            <a:r>
              <a:rPr sz="2400" spc="-15" dirty="0">
                <a:latin typeface="Times New Roman"/>
                <a:cs typeface="Times New Roman"/>
              </a:rPr>
              <a:t>Степень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металлов</a:t>
            </a:r>
            <a:r>
              <a:rPr sz="2400" i="1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соединениях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положительная</a:t>
            </a:r>
            <a:r>
              <a:rPr sz="2400" spc="-10" dirty="0">
                <a:latin typeface="Times New Roman"/>
                <a:cs typeface="Times New Roman"/>
              </a:rPr>
              <a:t>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 err="1">
                <a:latin typeface="Times New Roman"/>
                <a:cs typeface="Times New Roman"/>
              </a:rPr>
              <a:t>щелочные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 err="1" smtClean="0">
                <a:latin typeface="Times New Roman"/>
                <a:cs typeface="Times New Roman"/>
              </a:rPr>
              <a:t>металлы</a:t>
            </a:r>
            <a:r>
              <a:rPr lang="ru-RU" sz="2400" spc="5" dirty="0" smtClean="0">
                <a:latin typeface="Times New Roman"/>
                <a:cs typeface="Times New Roman"/>
              </a:rPr>
              <a:t> </a:t>
            </a:r>
            <a:r>
              <a:rPr sz="2400" spc="-5" dirty="0" smtClean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[+1],</a:t>
            </a:r>
            <a:endParaRPr sz="2400" dirty="0">
              <a:latin typeface="Times New Roman"/>
              <a:cs typeface="Times New Roman"/>
            </a:endParaRPr>
          </a:p>
          <a:p>
            <a:pPr marL="558800" marR="253936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щёлочноземельные </a:t>
            </a:r>
            <a:r>
              <a:rPr sz="2400" dirty="0">
                <a:latin typeface="Times New Roman"/>
                <a:cs typeface="Times New Roman"/>
              </a:rPr>
              <a:t>металлы, </a:t>
            </a:r>
            <a:r>
              <a:rPr sz="2400" spc="-5" dirty="0">
                <a:latin typeface="Times New Roman"/>
                <a:cs typeface="Times New Roman"/>
              </a:rPr>
              <a:t>Mg, </a:t>
            </a:r>
            <a:r>
              <a:rPr sz="2400" dirty="0">
                <a:latin typeface="Times New Roman"/>
                <a:cs typeface="Times New Roman"/>
              </a:rPr>
              <a:t>Zn, Cd </a:t>
            </a:r>
            <a:r>
              <a:rPr sz="2400" spc="-5" dirty="0">
                <a:latin typeface="Times New Roman"/>
                <a:cs typeface="Times New Roman"/>
              </a:rPr>
              <a:t>[+2],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алюминий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[+3]</a:t>
            </a:r>
            <a:endParaRPr sz="2400" dirty="0">
              <a:latin typeface="Times New Roman"/>
              <a:cs typeface="Times New Roman"/>
            </a:endParaRPr>
          </a:p>
          <a:p>
            <a:pPr marL="2540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б) </a:t>
            </a:r>
            <a:r>
              <a:rPr sz="2400" spc="-15" dirty="0">
                <a:latin typeface="Times New Roman"/>
                <a:cs typeface="Times New Roman"/>
              </a:rPr>
              <a:t>Фтор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-5" dirty="0">
                <a:latin typeface="Times New Roman"/>
                <a:cs typeface="Times New Roman"/>
              </a:rPr>
              <a:t> соединениях [–1]</a:t>
            </a:r>
            <a:endParaRPr sz="2400" dirty="0">
              <a:latin typeface="Times New Roman"/>
              <a:cs typeface="Times New Roman"/>
            </a:endParaRPr>
          </a:p>
          <a:p>
            <a:pPr marL="254000" marR="177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в) </a:t>
            </a:r>
            <a:r>
              <a:rPr sz="2400" spc="-25" dirty="0">
                <a:latin typeface="Times New Roman"/>
                <a:cs typeface="Times New Roman"/>
              </a:rPr>
              <a:t>Водород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[+1]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(кроме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соединений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металлами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NaH</a:t>
            </a:r>
            <a:r>
              <a:rPr sz="2400" baseline="24305" dirty="0">
                <a:latin typeface="Times New Roman"/>
                <a:cs typeface="Times New Roman"/>
              </a:rPr>
              <a:t>–1</a:t>
            </a:r>
            <a:r>
              <a:rPr sz="2400" dirty="0">
                <a:latin typeface="Times New Roman"/>
                <a:cs typeface="Times New Roman"/>
              </a:rPr>
              <a:t>, CaH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baseline="24305" dirty="0">
                <a:latin typeface="Times New Roman"/>
                <a:cs typeface="Times New Roman"/>
              </a:rPr>
              <a:t>–1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г)</a:t>
            </a:r>
            <a:r>
              <a:rPr sz="2400" spc="-10" dirty="0">
                <a:latin typeface="Times New Roman"/>
                <a:cs typeface="Times New Roman"/>
              </a:rPr>
              <a:t> Кислород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[–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2]</a:t>
            </a:r>
          </a:p>
          <a:p>
            <a:pPr marL="558800">
              <a:lnSpc>
                <a:spcPct val="100000"/>
              </a:lnSpc>
            </a:pP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кроме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пероксидов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Na</a:t>
            </a:r>
            <a:r>
              <a:rPr sz="2400" b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400" b="1" spc="-7" baseline="24305" dirty="0">
                <a:solidFill>
                  <a:srgbClr val="FF0000"/>
                </a:solidFill>
                <a:latin typeface="Times New Roman"/>
                <a:cs typeface="Times New Roman"/>
              </a:rPr>
              <a:t>–1</a:t>
            </a:r>
            <a:r>
              <a:rPr sz="2400" b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, KO</a:t>
            </a:r>
            <a:r>
              <a:rPr sz="2400" b="1" spc="-7" baseline="24305" dirty="0">
                <a:solidFill>
                  <a:srgbClr val="FF0000"/>
                </a:solidFill>
                <a:latin typeface="Times New Roman"/>
                <a:cs typeface="Times New Roman"/>
              </a:rPr>
              <a:t>–1/2</a:t>
            </a:r>
            <a:r>
              <a:rPr sz="2400" b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400" b="1" spc="30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др</a:t>
            </a:r>
            <a:r>
              <a:rPr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,  </a:t>
            </a:r>
            <a:r>
              <a:rPr sz="2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соединений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со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фтором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400" b="1" spc="-7" baseline="24305" dirty="0">
                <a:solidFill>
                  <a:srgbClr val="FF0000"/>
                </a:solidFill>
                <a:latin typeface="Times New Roman"/>
                <a:cs typeface="Times New Roman"/>
              </a:rPr>
              <a:t>+2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400" b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400" b="1" spc="-7" baseline="24305" dirty="0">
                <a:solidFill>
                  <a:srgbClr val="FF0000"/>
                </a:solidFill>
                <a:latin typeface="Times New Roman"/>
                <a:cs typeface="Times New Roman"/>
              </a:rPr>
              <a:t>+1</a:t>
            </a:r>
            <a:r>
              <a:rPr sz="2400" b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400" b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971" y="305816"/>
            <a:ext cx="10442829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0"/>
              </a:spcBef>
              <a:tabLst>
                <a:tab pos="6182360" algn="l"/>
              </a:tabLst>
            </a:pPr>
            <a:r>
              <a:rPr sz="28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Высшая</a:t>
            </a:r>
            <a:r>
              <a:rPr sz="2800" b="1" i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степень</a:t>
            </a:r>
            <a:r>
              <a:rPr sz="2800" b="1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окисления</a:t>
            </a:r>
            <a:r>
              <a:rPr sz="2800" b="1" i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элемента	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(положительная)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равна </a:t>
            </a:r>
            <a:r>
              <a:rPr sz="2000" spc="-4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наибольшему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числу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электронов, </a:t>
            </a:r>
            <a:r>
              <a:rPr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которые </a:t>
            </a:r>
            <a:r>
              <a:rPr sz="2000" spc="-30" dirty="0">
                <a:solidFill>
                  <a:srgbClr val="000000"/>
                </a:solidFill>
                <a:latin typeface="Times New Roman"/>
                <a:cs typeface="Times New Roman"/>
              </a:rPr>
              <a:t>атом </a:t>
            </a:r>
            <a:r>
              <a:rPr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может отдать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 образовании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000000"/>
                </a:solidFill>
                <a:latin typeface="Times New Roman"/>
                <a:cs typeface="Times New Roman"/>
              </a:rPr>
              <a:t>химических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 связей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 – </a:t>
            </a:r>
            <a:r>
              <a:rPr sz="2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равна </a:t>
            </a:r>
            <a:r>
              <a:rPr sz="28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номеру</a:t>
            </a:r>
            <a:r>
              <a:rPr sz="2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группы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0971" y="1684146"/>
            <a:ext cx="10442829" cy="426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Исключения:</a:t>
            </a:r>
            <a:endParaRPr sz="2400" dirty="0">
              <a:latin typeface="Times New Roman"/>
              <a:cs typeface="Times New Roman"/>
            </a:endParaRPr>
          </a:p>
          <a:p>
            <a:pPr marL="59690">
              <a:lnSpc>
                <a:spcPct val="100000"/>
              </a:lnSpc>
            </a:pPr>
            <a:r>
              <a:rPr sz="2400" b="1" i="1" spc="-5" dirty="0">
                <a:latin typeface="Times New Roman"/>
                <a:cs typeface="Times New Roman"/>
              </a:rPr>
              <a:t>для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элементов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главных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подгрупп</a:t>
            </a:r>
            <a:r>
              <a:rPr sz="2400" b="1" i="1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</a:p>
          <a:p>
            <a:pPr marL="59690">
              <a:lnSpc>
                <a:spcPts val="2875"/>
              </a:lnSpc>
            </a:pP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фтор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кислород</a:t>
            </a:r>
            <a:endParaRPr sz="2400" dirty="0">
              <a:latin typeface="Times New Roman"/>
              <a:cs typeface="Times New Roman"/>
            </a:endParaRPr>
          </a:p>
          <a:p>
            <a:pPr marL="59690" marR="220979" indent="76200">
              <a:lnSpc>
                <a:spcPts val="2980"/>
              </a:lnSpc>
              <a:spcBef>
                <a:spcPts val="409"/>
              </a:spcBef>
              <a:tabLst>
                <a:tab pos="143573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-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фтор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	</a:t>
            </a:r>
            <a:r>
              <a:rPr sz="2400" spc="-5" dirty="0">
                <a:latin typeface="Times New Roman"/>
                <a:cs typeface="Times New Roman"/>
              </a:rPr>
              <a:t>высшая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[0]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(F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),</a:t>
            </a:r>
            <a:r>
              <a:rPr sz="2400" spc="-10" dirty="0">
                <a:latin typeface="Times New Roman"/>
                <a:cs typeface="Times New Roman"/>
              </a:rPr>
              <a:t> положительных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степеней</a:t>
            </a:r>
            <a:r>
              <a:rPr sz="2400" spc="-5" dirty="0">
                <a:latin typeface="Times New Roman"/>
                <a:cs typeface="Times New Roman"/>
              </a:rPr>
              <a:t> окисления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 </a:t>
            </a:r>
            <a:r>
              <a:rPr sz="2400" spc="-35" dirty="0">
                <a:latin typeface="Times New Roman"/>
                <a:cs typeface="Times New Roman"/>
              </a:rPr>
              <a:t>имеет.</a:t>
            </a:r>
            <a:endParaRPr sz="2400" dirty="0">
              <a:latin typeface="Times New Roman"/>
              <a:cs typeface="Times New Roman"/>
            </a:endParaRPr>
          </a:p>
          <a:p>
            <a:pPr marL="402590" indent="-343535">
              <a:lnSpc>
                <a:spcPts val="3225"/>
              </a:lnSpc>
              <a:buFont typeface="Times New Roman"/>
              <a:buChar char="-"/>
              <a:tabLst>
                <a:tab pos="402590" algn="l"/>
                <a:tab pos="403225" algn="l"/>
              </a:tabLst>
            </a:pP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кислород</a:t>
            </a: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высшая</a:t>
            </a:r>
            <a:r>
              <a:rPr sz="2400" dirty="0">
                <a:latin typeface="Times New Roman"/>
                <a:cs typeface="Times New Roman"/>
              </a:rPr>
              <a:t> степень окисления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[+2]</a:t>
            </a:r>
            <a:r>
              <a:rPr sz="28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(O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F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+ 1 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24305" dirty="0">
                <a:latin typeface="Times New Roman"/>
                <a:cs typeface="Times New Roman"/>
              </a:rPr>
              <a:t>+1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F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 dirty="0">
              <a:latin typeface="Times New Roman"/>
              <a:cs typeface="Times New Roman"/>
            </a:endParaRPr>
          </a:p>
          <a:p>
            <a:pPr marL="402590" indent="-343535">
              <a:lnSpc>
                <a:spcPct val="100000"/>
              </a:lnSpc>
              <a:buFont typeface="Times New Roman"/>
              <a:buChar char="-"/>
              <a:tabLst>
                <a:tab pos="402590" algn="l"/>
                <a:tab pos="403225" algn="l"/>
              </a:tabLst>
            </a:pP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инертные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газы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[0]</a:t>
            </a:r>
            <a:endParaRPr sz="2800" dirty="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750"/>
              </a:spcBef>
            </a:pPr>
            <a:r>
              <a:rPr sz="2800" b="1" i="1" spc="-5" dirty="0">
                <a:latin typeface="Times New Roman"/>
                <a:cs typeface="Times New Roman"/>
              </a:rPr>
              <a:t>для </a:t>
            </a:r>
            <a:r>
              <a:rPr sz="2800" b="1" i="1" spc="-30" dirty="0">
                <a:latin typeface="Times New Roman"/>
                <a:cs typeface="Times New Roman"/>
              </a:rPr>
              <a:t>элементов</a:t>
            </a:r>
            <a:r>
              <a:rPr sz="2800" b="1" i="1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побочных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подгрупп</a:t>
            </a:r>
            <a:r>
              <a:rPr sz="2800" b="1" i="1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 marL="25400" marR="1561465">
              <a:lnSpc>
                <a:spcPct val="100000"/>
              </a:lnSpc>
            </a:pP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Триады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переходных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элементов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(Fe,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Co,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Ni, …)</a:t>
            </a:r>
            <a:r>
              <a:rPr sz="2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Cu,</a:t>
            </a:r>
            <a:r>
              <a:rPr sz="2800" b="1" spc="-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Ag,</a:t>
            </a:r>
            <a:r>
              <a:rPr sz="2800" b="1" spc="-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Au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равна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номеру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группы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2571" y="706881"/>
            <a:ext cx="10746029" cy="155042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 marR="30480">
              <a:lnSpc>
                <a:spcPct val="100099"/>
              </a:lnSpc>
              <a:spcBef>
                <a:spcPts val="90"/>
              </a:spcBef>
            </a:pPr>
            <a:r>
              <a:rPr sz="28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Низшая </a:t>
            </a:r>
            <a:r>
              <a:rPr sz="28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степень</a:t>
            </a:r>
            <a:r>
              <a:rPr sz="28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 окисления</a:t>
            </a:r>
            <a:r>
              <a:rPr sz="2800" b="1" i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элемента</a:t>
            </a:r>
            <a:r>
              <a:rPr sz="28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равна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числу 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электронов,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которые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атом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может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принять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для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перехода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состояние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с </a:t>
            </a:r>
            <a:r>
              <a:rPr sz="2400" spc="-5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завершённым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внешним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энергетическим уровнем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(s</a:t>
            </a:r>
            <a:r>
              <a:rPr sz="2400" spc="-7" baseline="24305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2400" baseline="243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для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водорода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или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sz="2400" baseline="24305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p</a:t>
            </a:r>
            <a:r>
              <a:rPr sz="2400" baseline="24305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  <a:r>
              <a:rPr sz="2400" spc="7" baseline="243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-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электронная конфигурация инертных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газов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– для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других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неметаллов ).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7971" y="3011168"/>
            <a:ext cx="6290965" cy="22205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Низшая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i="1" dirty="0">
                <a:latin typeface="Times New Roman"/>
                <a:cs typeface="Times New Roman"/>
              </a:rPr>
              <a:t>А)</a:t>
            </a:r>
            <a:r>
              <a:rPr sz="2400" b="1" i="1" spc="-5" dirty="0">
                <a:latin typeface="Times New Roman"/>
                <a:cs typeface="Times New Roman"/>
              </a:rPr>
              <a:t> для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неметаллов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равна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(номер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группы</a:t>
            </a:r>
            <a:r>
              <a:rPr sz="2400" b="1" i="1" spc="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 8)</a:t>
            </a:r>
            <a:endParaRPr sz="2400" dirty="0">
              <a:latin typeface="Times New Roman"/>
              <a:cs typeface="Times New Roman"/>
            </a:endParaRPr>
          </a:p>
          <a:p>
            <a:pPr marL="3175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(5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8) =</a:t>
            </a:r>
            <a:r>
              <a:rPr sz="2400" spc="-5" dirty="0">
                <a:latin typeface="Times New Roman"/>
                <a:cs typeface="Times New Roman"/>
              </a:rPr>
              <a:t> [–3],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8)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[–2],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</a:t>
            </a:r>
          </a:p>
          <a:p>
            <a:pPr marL="317500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latin typeface="Times New Roman"/>
                <a:cs typeface="Times New Roman"/>
              </a:rPr>
              <a:t>для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бора </a:t>
            </a:r>
            <a:r>
              <a:rPr sz="2400" b="1" dirty="0">
                <a:latin typeface="Times New Roman"/>
                <a:cs typeface="Times New Roman"/>
              </a:rPr>
              <a:t>[–3]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i="1" spc="-5" dirty="0">
                <a:latin typeface="Times New Roman"/>
                <a:cs typeface="Times New Roman"/>
              </a:rPr>
              <a:t>Б) для </a:t>
            </a:r>
            <a:r>
              <a:rPr sz="2400" b="1" i="1" spc="-10" dirty="0">
                <a:latin typeface="Times New Roman"/>
                <a:cs typeface="Times New Roman"/>
              </a:rPr>
              <a:t>металлов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равна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[0]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556880" y="2584351"/>
            <a:ext cx="894715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100" i="1" spc="10" dirty="0">
                <a:latin typeface="Times New Roman"/>
                <a:cs typeface="Times New Roman"/>
              </a:rPr>
              <a:t>N</a:t>
            </a:r>
            <a:r>
              <a:rPr sz="3100" i="1" spc="50" dirty="0">
                <a:latin typeface="Times New Roman"/>
                <a:cs typeface="Times New Roman"/>
              </a:rPr>
              <a:t>a</a:t>
            </a:r>
            <a:r>
              <a:rPr sz="2700" spc="15" baseline="-24691" dirty="0">
                <a:latin typeface="Times New Roman"/>
                <a:cs typeface="Times New Roman"/>
              </a:rPr>
              <a:t>2</a:t>
            </a:r>
            <a:r>
              <a:rPr sz="2700" spc="-270" baseline="-24691" dirty="0">
                <a:latin typeface="Times New Roman"/>
                <a:cs typeface="Times New Roman"/>
              </a:rPr>
              <a:t> </a:t>
            </a:r>
            <a:r>
              <a:rPr sz="3100" i="1" spc="10" dirty="0">
                <a:latin typeface="Times New Roman"/>
                <a:cs typeface="Times New Roman"/>
              </a:rPr>
              <a:t>S</a:t>
            </a:r>
            <a:endParaRPr sz="31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8767" y="2978482"/>
            <a:ext cx="1207135" cy="745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ts val="3600"/>
              </a:lnSpc>
              <a:spcBef>
                <a:spcPts val="125"/>
              </a:spcBef>
            </a:pPr>
            <a:r>
              <a:rPr sz="4650" i="1" spc="22" baseline="-25089" dirty="0">
                <a:latin typeface="Times New Roman"/>
                <a:cs typeface="Times New Roman"/>
              </a:rPr>
              <a:t>N</a:t>
            </a:r>
            <a:r>
              <a:rPr sz="4650" i="1" spc="352" baseline="-25089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22" baseline="-25089" dirty="0">
                <a:latin typeface="Times New Roman"/>
                <a:cs typeface="Times New Roman"/>
              </a:rPr>
              <a:t>S</a:t>
            </a:r>
            <a:r>
              <a:rPr sz="4650" i="1" spc="-434" baseline="-25089" dirty="0">
                <a:latin typeface="Times New Roman"/>
                <a:cs typeface="Times New Roman"/>
              </a:rPr>
              <a:t> </a:t>
            </a:r>
            <a:r>
              <a:rPr sz="1800" i="1" spc="10" dirty="0">
                <a:latin typeface="Times New Roman"/>
                <a:cs typeface="Times New Roman"/>
              </a:rPr>
              <a:t>x</a:t>
            </a:r>
            <a:endParaRPr sz="1800" dirty="0">
              <a:latin typeface="Times New Roman"/>
              <a:cs typeface="Times New Roman"/>
            </a:endParaRPr>
          </a:p>
          <a:p>
            <a:pPr marR="43180" algn="ctr">
              <a:lnSpc>
                <a:spcPts val="2039"/>
              </a:lnSpc>
            </a:pP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3161" y="1750821"/>
            <a:ext cx="57448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Пример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1.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Вычислить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степени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окисления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56054" y="2639948"/>
            <a:ext cx="6920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Записываем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значения</a:t>
            </a:r>
            <a:r>
              <a:rPr sz="2400" dirty="0">
                <a:latin typeface="Times New Roman"/>
                <a:cs typeface="Times New Roman"/>
              </a:rPr>
              <a:t> известных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степеней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95985" y="138811"/>
            <a:ext cx="9839325" cy="10922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34"/>
              </a:spcBef>
            </a:pPr>
            <a:r>
              <a:rPr sz="25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Вычисление</a:t>
            </a:r>
            <a:r>
              <a:rPr sz="2500" b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степени</a:t>
            </a:r>
            <a:r>
              <a:rPr sz="2500" b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окисления</a:t>
            </a:r>
            <a:r>
              <a:rPr sz="2500" b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000000"/>
                </a:solidFill>
                <a:latin typeface="Times New Roman"/>
                <a:cs typeface="Times New Roman"/>
              </a:rPr>
              <a:t>–</a:t>
            </a:r>
            <a:r>
              <a:rPr sz="25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000000"/>
                </a:solidFill>
                <a:latin typeface="Times New Roman"/>
                <a:cs typeface="Times New Roman"/>
              </a:rPr>
              <a:t>из</a:t>
            </a:r>
            <a:r>
              <a:rPr sz="25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000000"/>
                </a:solidFill>
                <a:latin typeface="Times New Roman"/>
                <a:cs typeface="Times New Roman"/>
              </a:rPr>
              <a:t>условия</a:t>
            </a:r>
            <a:r>
              <a:rPr sz="25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000000"/>
                </a:solidFill>
                <a:latin typeface="Times New Roman"/>
                <a:cs typeface="Times New Roman"/>
              </a:rPr>
              <a:t>электронейтральности </a:t>
            </a:r>
            <a:r>
              <a:rPr sz="25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000000"/>
                </a:solidFill>
                <a:latin typeface="Times New Roman"/>
                <a:cs typeface="Times New Roman"/>
              </a:rPr>
              <a:t>вещества,</a:t>
            </a:r>
            <a:r>
              <a:rPr sz="25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50" dirty="0">
                <a:solidFill>
                  <a:srgbClr val="000000"/>
                </a:solidFill>
                <a:latin typeface="Times New Roman"/>
                <a:cs typeface="Times New Roman"/>
              </a:rPr>
              <a:t>т.е.</a:t>
            </a:r>
            <a:r>
              <a:rPr sz="25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000000"/>
                </a:solidFill>
                <a:latin typeface="Times New Roman"/>
                <a:cs typeface="Times New Roman"/>
              </a:rPr>
              <a:t>алгебраическая</a:t>
            </a:r>
            <a:r>
              <a:rPr sz="25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15" dirty="0">
                <a:solidFill>
                  <a:srgbClr val="000000"/>
                </a:solidFill>
                <a:latin typeface="Times New Roman"/>
                <a:cs typeface="Times New Roman"/>
              </a:rPr>
              <a:t>сумма </a:t>
            </a:r>
            <a:r>
              <a:rPr sz="2500" spc="-5" dirty="0">
                <a:solidFill>
                  <a:srgbClr val="000000"/>
                </a:solidFill>
                <a:latin typeface="Times New Roman"/>
                <a:cs typeface="Times New Roman"/>
              </a:rPr>
              <a:t>степеней</a:t>
            </a:r>
            <a:r>
              <a:rPr sz="2500" spc="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10" dirty="0">
                <a:solidFill>
                  <a:srgbClr val="000000"/>
                </a:solidFill>
                <a:latin typeface="Times New Roman"/>
                <a:cs typeface="Times New Roman"/>
              </a:rPr>
              <a:t>окисления</a:t>
            </a:r>
            <a:r>
              <a:rPr sz="25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10" dirty="0">
                <a:solidFill>
                  <a:srgbClr val="000000"/>
                </a:solidFill>
                <a:latin typeface="Times New Roman"/>
                <a:cs typeface="Times New Roman"/>
              </a:rPr>
              <a:t>всех</a:t>
            </a:r>
            <a:r>
              <a:rPr sz="25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20" dirty="0">
                <a:solidFill>
                  <a:srgbClr val="000000"/>
                </a:solidFill>
                <a:latin typeface="Times New Roman"/>
                <a:cs typeface="Times New Roman"/>
              </a:rPr>
              <a:t>элементов </a:t>
            </a:r>
            <a:r>
              <a:rPr sz="2500" spc="-6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rgbClr val="000000"/>
                </a:solidFill>
                <a:latin typeface="Times New Roman"/>
                <a:cs typeface="Times New Roman"/>
              </a:rPr>
              <a:t>равна</a:t>
            </a:r>
            <a:r>
              <a:rPr sz="25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500" spc="-25" dirty="0">
                <a:solidFill>
                  <a:srgbClr val="000000"/>
                </a:solidFill>
                <a:latin typeface="Times New Roman"/>
                <a:cs typeface="Times New Roman"/>
              </a:rPr>
              <a:t>нулю.</a:t>
            </a:r>
            <a:endParaRPr sz="25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708444" y="3615514"/>
            <a:ext cx="1334135" cy="745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ts val="3600"/>
              </a:lnSpc>
              <a:spcBef>
                <a:spcPts val="125"/>
              </a:spcBef>
            </a:pPr>
            <a:r>
              <a:rPr sz="4650" i="1" spc="15" baseline="-25089" dirty="0">
                <a:latin typeface="Times New Roman"/>
                <a:cs typeface="Times New Roman"/>
              </a:rPr>
              <a:t>N</a:t>
            </a:r>
            <a:r>
              <a:rPr sz="4650" i="1" spc="345" baseline="-25089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15" baseline="-25089" dirty="0">
                <a:latin typeface="Times New Roman"/>
                <a:cs typeface="Times New Roman"/>
              </a:rPr>
              <a:t>S</a:t>
            </a:r>
            <a:r>
              <a:rPr sz="4650" i="1" spc="-555" baseline="-2508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Symbol"/>
                <a:cs typeface="Symbol"/>
              </a:rPr>
              <a:t>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R="171450" algn="ctr">
              <a:lnSpc>
                <a:spcPts val="2039"/>
              </a:lnSpc>
            </a:pP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4266" y="2506489"/>
            <a:ext cx="1879600" cy="1165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6080">
              <a:lnSpc>
                <a:spcPct val="100000"/>
              </a:lnSpc>
              <a:spcBef>
                <a:spcPts val="125"/>
              </a:spcBef>
            </a:pP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(+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5" dirty="0">
                <a:latin typeface="Times New Roman"/>
                <a:cs typeface="Times New Roman"/>
              </a:rPr>
              <a:t>) +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2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 0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–2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99940" y="2936824"/>
            <a:ext cx="655891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Составляем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электронейтральности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30" dirty="0">
                <a:latin typeface="Times New Roman"/>
                <a:cs typeface="Times New Roman"/>
              </a:rPr>
              <a:t>находим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неизвестную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степень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3235" y="2063754"/>
            <a:ext cx="1181735" cy="502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4650" i="1" spc="22" baseline="-25089" dirty="0">
                <a:latin typeface="Times New Roman"/>
                <a:cs typeface="Times New Roman"/>
              </a:rPr>
              <a:t>N</a:t>
            </a:r>
            <a:r>
              <a:rPr sz="4650" i="1" spc="352" baseline="-25089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22" baseline="-25089" dirty="0">
                <a:latin typeface="Times New Roman"/>
                <a:cs typeface="Times New Roman"/>
              </a:rPr>
              <a:t>S</a:t>
            </a:r>
            <a:r>
              <a:rPr sz="4650" i="1" spc="-434" baseline="-25089" dirty="0">
                <a:latin typeface="Times New Roman"/>
                <a:cs typeface="Times New Roman"/>
              </a:rPr>
              <a:t> </a:t>
            </a:r>
            <a:r>
              <a:rPr sz="1800" i="1" spc="10" dirty="0">
                <a:latin typeface="Times New Roman"/>
                <a:cs typeface="Times New Roman"/>
              </a:rPr>
              <a:t>x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0585" y="277825"/>
            <a:ext cx="10788650" cy="228790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38100" marR="477520">
              <a:lnSpc>
                <a:spcPts val="2920"/>
              </a:lnSpc>
              <a:spcBef>
                <a:spcPts val="465"/>
              </a:spcBef>
            </a:pPr>
            <a:r>
              <a:rPr sz="2700" b="1" dirty="0">
                <a:latin typeface="Times New Roman"/>
                <a:cs typeface="Times New Roman"/>
              </a:rPr>
              <a:t>Вычисление степени </a:t>
            </a:r>
            <a:r>
              <a:rPr sz="2700" b="1" spc="-5" dirty="0">
                <a:latin typeface="Times New Roman"/>
                <a:cs typeface="Times New Roman"/>
              </a:rPr>
              <a:t>окисления </a:t>
            </a:r>
            <a:r>
              <a:rPr sz="2700" dirty="0">
                <a:latin typeface="Times New Roman"/>
                <a:cs typeface="Times New Roman"/>
              </a:rPr>
              <a:t>– </a:t>
            </a:r>
            <a:r>
              <a:rPr sz="2700" spc="-5" dirty="0">
                <a:latin typeface="Times New Roman"/>
                <a:cs typeface="Times New Roman"/>
              </a:rPr>
              <a:t>из </a:t>
            </a:r>
            <a:r>
              <a:rPr sz="2700" dirty="0">
                <a:latin typeface="Times New Roman"/>
                <a:cs typeface="Times New Roman"/>
              </a:rPr>
              <a:t>условия электронейтральности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вещества, </a:t>
            </a:r>
            <a:r>
              <a:rPr sz="2700" spc="-55" dirty="0">
                <a:latin typeface="Times New Roman"/>
                <a:cs typeface="Times New Roman"/>
              </a:rPr>
              <a:t>т.е.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сумма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степеней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окисления</a:t>
            </a:r>
            <a:r>
              <a:rPr sz="2700" spc="3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всех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элементов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равна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нулю.</a:t>
            </a:r>
            <a:endParaRPr sz="2700">
              <a:latin typeface="Times New Roman"/>
              <a:cs typeface="Times New Roman"/>
            </a:endParaRPr>
          </a:p>
          <a:p>
            <a:pPr marL="1795780">
              <a:lnSpc>
                <a:spcPct val="100000"/>
              </a:lnSpc>
              <a:spcBef>
                <a:spcPts val="1850"/>
              </a:spcBef>
            </a:pPr>
            <a:r>
              <a:rPr sz="2000" b="1" i="1" spc="-5" dirty="0">
                <a:latin typeface="Times New Roman"/>
                <a:cs typeface="Times New Roman"/>
              </a:rPr>
              <a:t>Пример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1.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Вычислить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степени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окисления</a:t>
            </a:r>
            <a:endParaRPr sz="2000">
              <a:latin typeface="Times New Roman"/>
              <a:cs typeface="Times New Roman"/>
            </a:endParaRPr>
          </a:p>
          <a:p>
            <a:pPr marL="1221740">
              <a:lnSpc>
                <a:spcPct val="100000"/>
              </a:lnSpc>
              <a:spcBef>
                <a:spcPts val="160"/>
              </a:spcBef>
            </a:pPr>
            <a:r>
              <a:rPr sz="3100" i="1" spc="10" dirty="0">
                <a:latin typeface="Times New Roman"/>
                <a:cs typeface="Times New Roman"/>
              </a:rPr>
              <a:t>N</a:t>
            </a:r>
            <a:r>
              <a:rPr sz="3100" i="1" spc="50" dirty="0">
                <a:latin typeface="Times New Roman"/>
                <a:cs typeface="Times New Roman"/>
              </a:rPr>
              <a:t>a</a:t>
            </a:r>
            <a:r>
              <a:rPr sz="2700" spc="15" baseline="-24691" dirty="0">
                <a:latin typeface="Times New Roman"/>
                <a:cs typeface="Times New Roman"/>
              </a:rPr>
              <a:t>2</a:t>
            </a:r>
            <a:r>
              <a:rPr sz="2700" spc="-270" baseline="-24691" dirty="0">
                <a:latin typeface="Times New Roman"/>
                <a:cs typeface="Times New Roman"/>
              </a:rPr>
              <a:t> </a:t>
            </a:r>
            <a:r>
              <a:rPr sz="3100" i="1" spc="10" dirty="0">
                <a:latin typeface="Times New Roman"/>
                <a:cs typeface="Times New Roman"/>
              </a:rPr>
              <a:t>S</a:t>
            </a:r>
            <a:endParaRPr sz="3100">
              <a:latin typeface="Times New Roman"/>
              <a:cs typeface="Times New Roman"/>
            </a:endParaRPr>
          </a:p>
          <a:p>
            <a:pPr marL="3523615">
              <a:lnSpc>
                <a:spcPct val="100000"/>
              </a:lnSpc>
              <a:spcBef>
                <a:spcPts val="595"/>
              </a:spcBef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Записываем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значения</a:t>
            </a:r>
            <a:r>
              <a:rPr sz="2400" dirty="0">
                <a:latin typeface="Times New Roman"/>
                <a:cs typeface="Times New Roman"/>
              </a:rPr>
              <a:t> известных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степеней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519785" y="277825"/>
            <a:ext cx="10442575" cy="481584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88900" marR="81280">
              <a:lnSpc>
                <a:spcPts val="2920"/>
              </a:lnSpc>
              <a:spcBef>
                <a:spcPts val="465"/>
              </a:spcBef>
            </a:pPr>
            <a:r>
              <a:rPr sz="2700" b="1" dirty="0">
                <a:latin typeface="Times New Roman"/>
                <a:cs typeface="Times New Roman"/>
              </a:rPr>
              <a:t>Вычисление степени </a:t>
            </a:r>
            <a:r>
              <a:rPr sz="2700" b="1" spc="-5" dirty="0">
                <a:latin typeface="Times New Roman"/>
                <a:cs typeface="Times New Roman"/>
              </a:rPr>
              <a:t>окисления </a:t>
            </a:r>
            <a:r>
              <a:rPr sz="2700" dirty="0">
                <a:latin typeface="Times New Roman"/>
                <a:cs typeface="Times New Roman"/>
              </a:rPr>
              <a:t>– </a:t>
            </a:r>
            <a:r>
              <a:rPr sz="2700" spc="-5" dirty="0">
                <a:latin typeface="Times New Roman"/>
                <a:cs typeface="Times New Roman"/>
              </a:rPr>
              <a:t>из </a:t>
            </a:r>
            <a:r>
              <a:rPr sz="2700" dirty="0">
                <a:latin typeface="Times New Roman"/>
                <a:cs typeface="Times New Roman"/>
              </a:rPr>
              <a:t>условия электронейтральности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вещества, </a:t>
            </a:r>
            <a:r>
              <a:rPr sz="2700" spc="-55" dirty="0">
                <a:latin typeface="Times New Roman"/>
                <a:cs typeface="Times New Roman"/>
              </a:rPr>
              <a:t>т.е.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сумма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степеней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окисления</a:t>
            </a:r>
            <a:r>
              <a:rPr sz="2700" spc="3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всех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элементов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равна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нулю.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750">
              <a:latin typeface="Times New Roman"/>
              <a:cs typeface="Times New Roman"/>
            </a:endParaRPr>
          </a:p>
          <a:p>
            <a:pPr marL="1620520">
              <a:lnSpc>
                <a:spcPts val="2105"/>
              </a:lnSpc>
            </a:pPr>
            <a:r>
              <a:rPr sz="2000" b="1" i="1" spc="-5" dirty="0">
                <a:latin typeface="Times New Roman"/>
                <a:cs typeface="Times New Roman"/>
              </a:rPr>
              <a:t>Пример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1.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Вычислить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степени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окисления</a:t>
            </a:r>
            <a:endParaRPr sz="2000">
              <a:latin typeface="Times New Roman"/>
              <a:cs typeface="Times New Roman"/>
            </a:endParaRPr>
          </a:p>
          <a:p>
            <a:pPr marL="1271270">
              <a:lnSpc>
                <a:spcPts val="3300"/>
              </a:lnSpc>
              <a:tabLst>
                <a:tab pos="3607435" algn="l"/>
              </a:tabLst>
            </a:pPr>
            <a:r>
              <a:rPr sz="3100" i="1" spc="25" dirty="0">
                <a:latin typeface="Times New Roman"/>
                <a:cs typeface="Times New Roman"/>
              </a:rPr>
              <a:t>Na</a:t>
            </a:r>
            <a:r>
              <a:rPr sz="2700" spc="37" baseline="-24691" dirty="0">
                <a:latin typeface="Times New Roman"/>
                <a:cs typeface="Times New Roman"/>
              </a:rPr>
              <a:t>2</a:t>
            </a:r>
            <a:r>
              <a:rPr sz="2700" spc="-270" baseline="-24691" dirty="0">
                <a:latin typeface="Times New Roman"/>
                <a:cs typeface="Times New Roman"/>
              </a:rPr>
              <a:t> </a:t>
            </a:r>
            <a:r>
              <a:rPr sz="3100" i="1" spc="10" dirty="0">
                <a:latin typeface="Times New Roman"/>
                <a:cs typeface="Times New Roman"/>
              </a:rPr>
              <a:t>S	</a:t>
            </a:r>
            <a:r>
              <a:rPr sz="3100" i="1" spc="114" dirty="0">
                <a:latin typeface="Times New Roman"/>
                <a:cs typeface="Times New Roman"/>
              </a:rPr>
              <a:t>K</a:t>
            </a:r>
            <a:r>
              <a:rPr sz="2700" spc="172" baseline="-24691" dirty="0">
                <a:latin typeface="Times New Roman"/>
                <a:cs typeface="Times New Roman"/>
              </a:rPr>
              <a:t>2</a:t>
            </a:r>
            <a:r>
              <a:rPr sz="2700" spc="-150" baseline="-24691" dirty="0">
                <a:latin typeface="Times New Roman"/>
                <a:cs typeface="Times New Roman"/>
              </a:rPr>
              <a:t> </a:t>
            </a:r>
            <a:r>
              <a:rPr sz="3100" i="1" spc="-10" dirty="0">
                <a:latin typeface="Times New Roman"/>
                <a:cs typeface="Times New Roman"/>
              </a:rPr>
              <a:t>SO</a:t>
            </a:r>
            <a:r>
              <a:rPr sz="2700" spc="-15" baseline="-24691" dirty="0">
                <a:latin typeface="Times New Roman"/>
                <a:cs typeface="Times New Roman"/>
              </a:rPr>
              <a:t>4</a:t>
            </a:r>
            <a:endParaRPr sz="2700" baseline="-24691">
              <a:latin typeface="Times New Roman"/>
              <a:cs typeface="Times New Roman"/>
            </a:endParaRPr>
          </a:p>
          <a:p>
            <a:pPr marL="1271270">
              <a:lnSpc>
                <a:spcPts val="3475"/>
              </a:lnSpc>
            </a:pPr>
            <a:r>
              <a:rPr sz="4650" i="1" spc="22" baseline="-25089" dirty="0">
                <a:latin typeface="Times New Roman"/>
                <a:cs typeface="Times New Roman"/>
              </a:rPr>
              <a:t>N</a:t>
            </a:r>
            <a:r>
              <a:rPr sz="4650" i="1" spc="352" baseline="-25089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22" baseline="-25089" dirty="0">
                <a:latin typeface="Times New Roman"/>
                <a:cs typeface="Times New Roman"/>
              </a:rPr>
              <a:t>S</a:t>
            </a:r>
            <a:r>
              <a:rPr sz="4650" i="1" spc="-434" baseline="-25089" dirty="0">
                <a:latin typeface="Times New Roman"/>
                <a:cs typeface="Times New Roman"/>
              </a:rPr>
              <a:t> </a:t>
            </a:r>
            <a:r>
              <a:rPr sz="1800" i="1" spc="10" dirty="0">
                <a:latin typeface="Times New Roman"/>
                <a:cs typeface="Times New Roman"/>
              </a:rPr>
              <a:t>x</a:t>
            </a:r>
            <a:endParaRPr sz="1800">
              <a:latin typeface="Times New Roman"/>
              <a:cs typeface="Times New Roman"/>
            </a:endParaRPr>
          </a:p>
          <a:p>
            <a:pPr marL="1740535">
              <a:lnSpc>
                <a:spcPts val="2039"/>
              </a:lnSpc>
            </a:pP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>
              <a:latin typeface="Times New Roman"/>
              <a:cs typeface="Times New Roman"/>
            </a:endParaRPr>
          </a:p>
          <a:p>
            <a:pPr marL="1400175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2(+1)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+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x</a:t>
            </a:r>
            <a:r>
              <a:rPr sz="2800" i="1" spc="-2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=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0</a:t>
            </a:r>
            <a:endParaRPr sz="2800">
              <a:latin typeface="Calibri"/>
              <a:cs typeface="Calibri"/>
            </a:endParaRPr>
          </a:p>
          <a:p>
            <a:pPr marL="1400175">
              <a:lnSpc>
                <a:spcPct val="100000"/>
              </a:lnSpc>
            </a:pPr>
            <a:r>
              <a:rPr sz="2800" i="1" spc="-5" dirty="0">
                <a:latin typeface="Calibri"/>
                <a:cs typeface="Calibri"/>
              </a:rPr>
              <a:t>x</a:t>
            </a:r>
            <a:r>
              <a:rPr sz="2800" i="1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= –2</a:t>
            </a:r>
            <a:endParaRPr sz="2800">
              <a:latin typeface="Calibri"/>
              <a:cs typeface="Calibri"/>
            </a:endParaRPr>
          </a:p>
          <a:p>
            <a:pPr marL="1271270">
              <a:lnSpc>
                <a:spcPts val="3600"/>
              </a:lnSpc>
              <a:spcBef>
                <a:spcPts val="1655"/>
              </a:spcBef>
            </a:pPr>
            <a:r>
              <a:rPr sz="4650" i="1" spc="22" baseline="-25089" dirty="0">
                <a:latin typeface="Times New Roman"/>
                <a:cs typeface="Times New Roman"/>
              </a:rPr>
              <a:t>N</a:t>
            </a:r>
            <a:r>
              <a:rPr sz="4650" i="1" spc="345" baseline="-25089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15" baseline="-25089" dirty="0">
                <a:latin typeface="Times New Roman"/>
                <a:cs typeface="Times New Roman"/>
              </a:rPr>
              <a:t>S</a:t>
            </a:r>
            <a:r>
              <a:rPr sz="4650" i="1" spc="-555" baseline="-2508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Symbol"/>
                <a:cs typeface="Symbol"/>
              </a:rPr>
              <a:t>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1740535">
              <a:lnSpc>
                <a:spcPts val="2039"/>
              </a:lnSpc>
            </a:pP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041775" y="2917317"/>
            <a:ext cx="30880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2(+1)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 </a:t>
            </a: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2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4(–2)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i="1" spc="-5" dirty="0">
                <a:latin typeface="Times New Roman"/>
                <a:cs typeface="Times New Roman"/>
              </a:rPr>
              <a:t>x</a:t>
            </a:r>
            <a:r>
              <a:rPr sz="2800" i="1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4380" y="1712632"/>
            <a:ext cx="1119505" cy="5022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100" i="1" spc="210" dirty="0">
                <a:latin typeface="Times New Roman"/>
                <a:cs typeface="Times New Roman"/>
              </a:rPr>
              <a:t>K</a:t>
            </a:r>
            <a:r>
              <a:rPr sz="2700" spc="15" baseline="-24691" dirty="0">
                <a:latin typeface="Times New Roman"/>
                <a:cs typeface="Times New Roman"/>
              </a:rPr>
              <a:t>2</a:t>
            </a:r>
            <a:r>
              <a:rPr sz="2700" spc="-135" baseline="-24691" dirty="0">
                <a:latin typeface="Times New Roman"/>
                <a:cs typeface="Times New Roman"/>
              </a:rPr>
              <a:t> </a:t>
            </a:r>
            <a:r>
              <a:rPr sz="3100" i="1" spc="5" dirty="0">
                <a:latin typeface="Times New Roman"/>
                <a:cs typeface="Times New Roman"/>
              </a:rPr>
              <a:t>S</a:t>
            </a:r>
            <a:r>
              <a:rPr sz="3100" i="1" spc="-50" dirty="0">
                <a:latin typeface="Times New Roman"/>
                <a:cs typeface="Times New Roman"/>
              </a:rPr>
              <a:t>O</a:t>
            </a:r>
            <a:r>
              <a:rPr sz="2700" spc="15" baseline="-24691" dirty="0">
                <a:latin typeface="Times New Roman"/>
                <a:cs typeface="Times New Roman"/>
              </a:rPr>
              <a:t>4</a:t>
            </a:r>
            <a:endParaRPr sz="2700" baseline="-24691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97610" y="2595717"/>
            <a:ext cx="108077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951230" algn="l"/>
              </a:tabLst>
            </a:pPr>
            <a:r>
              <a:rPr sz="1800" spc="10" dirty="0">
                <a:latin typeface="Times New Roman"/>
                <a:cs typeface="Times New Roman"/>
              </a:rPr>
              <a:t>2	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81267" y="2153997"/>
            <a:ext cx="1582420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4650" i="1" spc="22" baseline="-25089" dirty="0">
                <a:latin typeface="Times New Roman"/>
                <a:cs typeface="Times New Roman"/>
              </a:rPr>
              <a:t>K</a:t>
            </a:r>
            <a:r>
              <a:rPr sz="4650" i="1" spc="-457" baseline="-2508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15" baseline="-25089" dirty="0">
                <a:latin typeface="Times New Roman"/>
                <a:cs typeface="Times New Roman"/>
              </a:rPr>
              <a:t>S</a:t>
            </a:r>
            <a:r>
              <a:rPr sz="4650" i="1" spc="-427" baseline="-25089" dirty="0">
                <a:latin typeface="Times New Roman"/>
                <a:cs typeface="Times New Roman"/>
              </a:rPr>
              <a:t> </a:t>
            </a:r>
            <a:r>
              <a:rPr sz="1800" i="1" spc="105" dirty="0">
                <a:latin typeface="Times New Roman"/>
                <a:cs typeface="Times New Roman"/>
              </a:rPr>
              <a:t>x</a:t>
            </a:r>
            <a:r>
              <a:rPr sz="4650" i="1" spc="330" baseline="-25089" dirty="0">
                <a:latin typeface="Times New Roman"/>
                <a:cs typeface="Times New Roman"/>
              </a:rPr>
              <a:t>O</a:t>
            </a:r>
            <a:r>
              <a:rPr sz="1800" spc="-5" dirty="0">
                <a:latin typeface="Symbol"/>
                <a:cs typeface="Symbol"/>
              </a:rPr>
              <a:t>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7372" y="4119717"/>
            <a:ext cx="120269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073150" algn="l"/>
              </a:tabLst>
            </a:pPr>
            <a:r>
              <a:rPr sz="1800" spc="10" dirty="0">
                <a:latin typeface="Times New Roman"/>
                <a:cs typeface="Times New Roman"/>
              </a:rPr>
              <a:t>2	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81234" y="3677998"/>
            <a:ext cx="1703705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4650" i="1" spc="22" baseline="-25089" dirty="0">
                <a:latin typeface="Times New Roman"/>
                <a:cs typeface="Times New Roman"/>
              </a:rPr>
              <a:t>K</a:t>
            </a:r>
            <a:r>
              <a:rPr sz="4650" i="1" spc="-457" baseline="-2508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15" baseline="-25089" dirty="0">
                <a:latin typeface="Times New Roman"/>
                <a:cs typeface="Times New Roman"/>
              </a:rPr>
              <a:t>S</a:t>
            </a:r>
            <a:r>
              <a:rPr sz="4650" i="1" spc="-555" baseline="-2508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60" dirty="0">
                <a:latin typeface="Times New Roman"/>
                <a:cs typeface="Times New Roman"/>
              </a:rPr>
              <a:t>6</a:t>
            </a:r>
            <a:r>
              <a:rPr sz="4650" i="1" spc="322" baseline="-25089" dirty="0">
                <a:latin typeface="Times New Roman"/>
                <a:cs typeface="Times New Roman"/>
              </a:rPr>
              <a:t>O</a:t>
            </a:r>
            <a:r>
              <a:rPr sz="1800" spc="-5" dirty="0">
                <a:latin typeface="Symbol"/>
                <a:cs typeface="Symbol"/>
              </a:rPr>
              <a:t>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5985" y="277825"/>
            <a:ext cx="10290175" cy="118110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465"/>
              </a:spcBef>
            </a:pPr>
            <a:r>
              <a:rPr sz="2700" b="1" dirty="0">
                <a:latin typeface="Times New Roman"/>
                <a:cs typeface="Times New Roman"/>
              </a:rPr>
              <a:t>Вычисление степени </a:t>
            </a:r>
            <a:r>
              <a:rPr sz="2700" b="1" spc="-5" dirty="0">
                <a:latin typeface="Times New Roman"/>
                <a:cs typeface="Times New Roman"/>
              </a:rPr>
              <a:t>окисления </a:t>
            </a:r>
            <a:r>
              <a:rPr sz="2700" dirty="0">
                <a:latin typeface="Times New Roman"/>
                <a:cs typeface="Times New Roman"/>
              </a:rPr>
              <a:t>– </a:t>
            </a:r>
            <a:r>
              <a:rPr sz="2700" spc="-5" dirty="0">
                <a:latin typeface="Times New Roman"/>
                <a:cs typeface="Times New Roman"/>
              </a:rPr>
              <a:t>из </a:t>
            </a:r>
            <a:r>
              <a:rPr sz="2700" dirty="0">
                <a:latin typeface="Times New Roman"/>
                <a:cs typeface="Times New Roman"/>
              </a:rPr>
              <a:t>условия электронейтральности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вещества, </a:t>
            </a:r>
            <a:r>
              <a:rPr sz="2700" spc="-55" dirty="0">
                <a:latin typeface="Times New Roman"/>
                <a:cs typeface="Times New Roman"/>
              </a:rPr>
              <a:t>т.е.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сумма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степеней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окисления</a:t>
            </a:r>
            <a:r>
              <a:rPr sz="2700" spc="3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всех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элементов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равна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нулю.</a:t>
            </a:r>
            <a:endParaRPr sz="2700">
              <a:latin typeface="Times New Roman"/>
              <a:cs typeface="Times New Roman"/>
            </a:endParaRPr>
          </a:p>
          <a:p>
            <a:pPr marL="1382395">
              <a:lnSpc>
                <a:spcPct val="100000"/>
              </a:lnSpc>
              <a:spcBef>
                <a:spcPts val="490"/>
              </a:spcBef>
            </a:pPr>
            <a:r>
              <a:rPr sz="2000" b="1" i="1" dirty="0">
                <a:latin typeface="Calibri"/>
                <a:cs typeface="Calibri"/>
              </a:rPr>
              <a:t>Пример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1.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Вычислить</a:t>
            </a:r>
            <a:r>
              <a:rPr sz="2000" b="1" i="1" spc="-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степени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окисления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74266" y="2531331"/>
            <a:ext cx="1767839" cy="12541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86080">
              <a:lnSpc>
                <a:spcPct val="100000"/>
              </a:lnSpc>
              <a:spcBef>
                <a:spcPts val="425"/>
              </a:spcBef>
            </a:pP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800" spc="-5" dirty="0">
                <a:latin typeface="Calibri"/>
                <a:cs typeface="Calibri"/>
              </a:rPr>
              <a:t>2(+</a:t>
            </a:r>
            <a:r>
              <a:rPr sz="2800" dirty="0">
                <a:latin typeface="Calibri"/>
                <a:cs typeface="Calibri"/>
              </a:rPr>
              <a:t>1</a:t>
            </a:r>
            <a:r>
              <a:rPr sz="2800" spc="-5" dirty="0">
                <a:latin typeface="Calibri"/>
                <a:cs typeface="Calibri"/>
              </a:rPr>
              <a:t>)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+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x</a:t>
            </a:r>
            <a:r>
              <a:rPr sz="2800" i="1" spc="-2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=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0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i="1" spc="-5" dirty="0">
                <a:latin typeface="Calibri"/>
                <a:cs typeface="Calibri"/>
              </a:rPr>
              <a:t>x</a:t>
            </a:r>
            <a:r>
              <a:rPr sz="2800" i="1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= –2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8444" y="3804490"/>
            <a:ext cx="1321435" cy="745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ts val="3600"/>
              </a:lnSpc>
              <a:spcBef>
                <a:spcPts val="125"/>
              </a:spcBef>
            </a:pPr>
            <a:r>
              <a:rPr sz="4650" i="1" spc="15" baseline="-25089" dirty="0">
                <a:latin typeface="Times New Roman"/>
                <a:cs typeface="Times New Roman"/>
              </a:rPr>
              <a:t>N</a:t>
            </a:r>
            <a:r>
              <a:rPr sz="4650" i="1" spc="345" baseline="-25089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15" baseline="-25089" dirty="0">
                <a:latin typeface="Times New Roman"/>
                <a:cs typeface="Times New Roman"/>
              </a:rPr>
              <a:t>S</a:t>
            </a:r>
            <a:r>
              <a:rPr sz="4650" i="1" spc="-555" baseline="-2508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Symbol"/>
                <a:cs typeface="Symbol"/>
              </a:rPr>
              <a:t></a:t>
            </a: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R="158750" algn="ctr">
              <a:lnSpc>
                <a:spcPts val="2039"/>
              </a:lnSpc>
            </a:pPr>
            <a:r>
              <a:rPr sz="1800" spc="1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54635" y="1619587"/>
            <a:ext cx="893444" cy="5010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3100" i="1" spc="10" dirty="0">
                <a:latin typeface="Times New Roman"/>
                <a:cs typeface="Times New Roman"/>
              </a:rPr>
              <a:t>N</a:t>
            </a:r>
            <a:r>
              <a:rPr sz="3100" i="1" spc="50" dirty="0">
                <a:latin typeface="Times New Roman"/>
                <a:cs typeface="Times New Roman"/>
              </a:rPr>
              <a:t>a</a:t>
            </a:r>
            <a:r>
              <a:rPr sz="2700" spc="15" baseline="-24691" dirty="0">
                <a:latin typeface="Times New Roman"/>
                <a:cs typeface="Times New Roman"/>
              </a:rPr>
              <a:t>2</a:t>
            </a:r>
            <a:r>
              <a:rPr sz="2700" spc="-270" baseline="-24691" dirty="0">
                <a:latin typeface="Times New Roman"/>
                <a:cs typeface="Times New Roman"/>
              </a:rPr>
              <a:t> </a:t>
            </a:r>
            <a:r>
              <a:rPr sz="3100" i="1" spc="10" dirty="0">
                <a:latin typeface="Times New Roman"/>
                <a:cs typeface="Times New Roman"/>
              </a:rPr>
              <a:t>S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53235" y="2128090"/>
            <a:ext cx="1181735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4650" i="1" spc="22" baseline="-25089" dirty="0">
                <a:latin typeface="Times New Roman"/>
                <a:cs typeface="Times New Roman"/>
              </a:rPr>
              <a:t>N</a:t>
            </a:r>
            <a:r>
              <a:rPr sz="4650" i="1" spc="352" baseline="-25089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Symbol"/>
                <a:cs typeface="Symbol"/>
              </a:rPr>
              <a:t></a:t>
            </a:r>
            <a:r>
              <a:rPr sz="1800" spc="70" dirty="0">
                <a:latin typeface="Times New Roman"/>
                <a:cs typeface="Times New Roman"/>
              </a:rPr>
              <a:t>1</a:t>
            </a:r>
            <a:r>
              <a:rPr sz="4650" i="1" spc="22" baseline="-25089" dirty="0">
                <a:latin typeface="Times New Roman"/>
                <a:cs typeface="Times New Roman"/>
              </a:rPr>
              <a:t>S</a:t>
            </a:r>
            <a:r>
              <a:rPr sz="4650" i="1" spc="-434" baseline="-25089" dirty="0">
                <a:latin typeface="Times New Roman"/>
                <a:cs typeface="Times New Roman"/>
              </a:rPr>
              <a:t> </a:t>
            </a:r>
            <a:r>
              <a:rPr sz="1800" i="1" spc="10" dirty="0">
                <a:latin typeface="Times New Roman"/>
                <a:cs typeface="Times New Roman"/>
              </a:rPr>
              <a:t>x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2424</Words>
  <Application>Microsoft Office PowerPoint</Application>
  <PresentationFormat>Произвольный</PresentationFormat>
  <Paragraphs>396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 Степени окисления. Правила определения степеней окисления.</vt:lpstr>
      <vt:lpstr>1. Общие понятия</vt:lpstr>
      <vt:lpstr>Постоянные степени окисления</vt:lpstr>
      <vt:lpstr>Высшая степень окисления элемента (положительная) равна  наибольшему числу электронов, которые атом может отдать при образовании  химических связей – равна номеру группы.</vt:lpstr>
      <vt:lpstr>Низшая степень окисления элемента равна числу  электронов, которые атом может принять для перехода в состояние с  завершённым внешним энергетическим уровнем (s2 для водорода  или s2p6 - электронная конфигурация инертных газов – для других  неметаллов ).</vt:lpstr>
      <vt:lpstr>Вычисление степени окисления – из условия электронейтральности  вещества, т.е. алгебраическая сумма степеней окисления всех элементов  равна нулю.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 19 ЕГЭ, 15 - ОГЭ. Реакции окислительно-восстановительные.</vt:lpstr>
      <vt:lpstr>Пример 3. Установите соответствие между уравнением реакции и свойством элемента серы, которое она проявляет в этой реакции.</vt:lpstr>
      <vt:lpstr>Презентация PowerPoint</vt:lpstr>
      <vt:lpstr>Пример 3. Установите соответствие между уравнением реакции и свойством элемента серы,  которое она проявляет в этой реакции.</vt:lpstr>
      <vt:lpstr>А) NH4HS+4O3 = NH3 + H2O + S+4O2 Степень окисления серы не изменилась (S+4 → S+4), ответ А – 4;</vt:lpstr>
      <vt:lpstr>Пример 4. Установите соответствие между формулой иона и его способностью проявлять окислительно-восстановительные свойства.</vt:lpstr>
      <vt:lpstr>Презентация PowerPoint</vt:lpstr>
      <vt:lpstr>Пример 4. Установите соответствие между формулой иона и его способностью проявлять окислительно-восстановительные свойства.</vt:lpstr>
      <vt:lpstr>Пример 4. Установите соответствие между формулой иона и его способностью проявлять  окислительно-восстановительные свойства.</vt:lpstr>
      <vt:lpstr>Пример 5. Установите соответствие между схемой реакции и изменением степени окисления окислителя.</vt:lpstr>
      <vt:lpstr>Презентация PowerPoint</vt:lpstr>
      <vt:lpstr>А) Mn+2CO3 + NaCl+5O3 → Mn+4O2 + NaCl–1 + CO2 Степень окисления уменьшилась в процессе перехода Cl+5 → Cl–1  (ответ А-5)</vt:lpstr>
      <vt:lpstr>А) Mn+2CO3 + NaCl+5O3 → Mn+4O2 + NaCl–1 + CO2 Степень окисления уменьшилась в процессе перехода Cl+5 → Cl–1  (ответ А-5)</vt:lpstr>
      <vt:lpstr>Пример 6. Установите соответствие между уравнением реакции и формулой восстановителя в этой реакции:…</vt:lpstr>
      <vt:lpstr>Пример 6. Установите соответствие между уравнением реакции и формулой восстановителя в этой реакции:…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Окислительно-восстановительные реакции в заданиях ЕГЭ-2023 по химии</dc:title>
  <dc:creator>Admin-PC</dc:creator>
  <cp:lastModifiedBy>Калибатова</cp:lastModifiedBy>
  <cp:revision>8</cp:revision>
  <dcterms:created xsi:type="dcterms:W3CDTF">2023-01-09T07:30:57Z</dcterms:created>
  <dcterms:modified xsi:type="dcterms:W3CDTF">2024-01-29T09:01:27Z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2023-01-09T00:00:00Z</vt:filetime>
  </property>
</Properties>
</file>