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</p:sldMasterIdLst>
  <p:notesMasterIdLst>
    <p:notesMasterId r:id="rId26"/>
  </p:notesMasterIdLst>
  <p:sldIdLst>
    <p:sldId id="256" r:id="rId2"/>
    <p:sldId id="257" r:id="rId3"/>
    <p:sldId id="258" r:id="rId4"/>
    <p:sldId id="272" r:id="rId5"/>
    <p:sldId id="273" r:id="rId6"/>
    <p:sldId id="274" r:id="rId7"/>
    <p:sldId id="276" r:id="rId8"/>
    <p:sldId id="277" r:id="rId9"/>
    <p:sldId id="278" r:id="rId10"/>
    <p:sldId id="279" r:id="rId11"/>
    <p:sldId id="275" r:id="rId12"/>
    <p:sldId id="259" r:id="rId13"/>
    <p:sldId id="260" r:id="rId14"/>
    <p:sldId id="261" r:id="rId15"/>
    <p:sldId id="263" r:id="rId16"/>
    <p:sldId id="264" r:id="rId17"/>
    <p:sldId id="269" r:id="rId18"/>
    <p:sldId id="265" r:id="rId19"/>
    <p:sldId id="266" r:id="rId20"/>
    <p:sldId id="267" r:id="rId21"/>
    <p:sldId id="270" r:id="rId22"/>
    <p:sldId id="271" r:id="rId23"/>
    <p:sldId id="280" r:id="rId24"/>
    <p:sldId id="281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09" autoAdjust="0"/>
    <p:restoredTop sz="94712" autoAdjust="0"/>
  </p:normalViewPr>
  <p:slideViewPr>
    <p:cSldViewPr snapToGrid="0">
      <p:cViewPr>
        <p:scale>
          <a:sx n="79" d="100"/>
          <a:sy n="79" d="100"/>
        </p:scale>
        <p:origin x="-174" y="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29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1CEBAE-110C-4719-BAEC-DAF337656653}" type="datetimeFigureOut">
              <a:rPr lang="ru-RU" smtClean="0"/>
              <a:t>30.01.2024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006894-169A-4102-B1C2-8F907F56695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9499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06894-169A-4102-B1C2-8F907F566956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0809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DA70-4717-4DFD-A7B5-B2A418C9853D}" type="datetimeFigureOut">
              <a:rPr lang="ru-RU" smtClean="0"/>
              <a:t>30.01.2024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E61704B-F962-4A2E-94F4-3321E9E6EB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7788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DA70-4717-4DFD-A7B5-B2A418C9853D}" type="datetimeFigureOut">
              <a:rPr lang="ru-RU" smtClean="0"/>
              <a:t>30.01.2024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E61704B-F962-4A2E-94F4-3321E9E6EB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4336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DA70-4717-4DFD-A7B5-B2A418C9853D}" type="datetimeFigureOut">
              <a:rPr lang="ru-RU" smtClean="0"/>
              <a:t>30.01.2024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E61704B-F962-4A2E-94F4-3321E9E6EB83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4474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DA70-4717-4DFD-A7B5-B2A418C9853D}" type="datetimeFigureOut">
              <a:rPr lang="ru-RU" smtClean="0"/>
              <a:t>30.01.2024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E61704B-F962-4A2E-94F4-3321E9E6EB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1006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DA70-4717-4DFD-A7B5-B2A418C9853D}" type="datetimeFigureOut">
              <a:rPr lang="ru-RU" smtClean="0"/>
              <a:t>30.01.2024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E61704B-F962-4A2E-94F4-3321E9E6EB83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457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DA70-4717-4DFD-A7B5-B2A418C9853D}" type="datetimeFigureOut">
              <a:rPr lang="ru-RU" smtClean="0"/>
              <a:t>30.01.2024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E61704B-F962-4A2E-94F4-3321E9E6EB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8461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DA70-4717-4DFD-A7B5-B2A418C9853D}" type="datetimeFigureOut">
              <a:rPr lang="ru-RU" smtClean="0"/>
              <a:t>30.01.2024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1704B-F962-4A2E-94F4-3321E9E6EB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3008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DA70-4717-4DFD-A7B5-B2A418C9853D}" type="datetimeFigureOut">
              <a:rPr lang="ru-RU" smtClean="0"/>
              <a:t>30.01.2024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1704B-F962-4A2E-94F4-3321E9E6EB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8665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DA70-4717-4DFD-A7B5-B2A418C9853D}" type="datetimeFigureOut">
              <a:rPr lang="ru-RU" smtClean="0"/>
              <a:t>30.01.2024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1704B-F962-4A2E-94F4-3321E9E6EB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4945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DA70-4717-4DFD-A7B5-B2A418C9853D}" type="datetimeFigureOut">
              <a:rPr lang="ru-RU" smtClean="0"/>
              <a:t>30.01.2024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E61704B-F962-4A2E-94F4-3321E9E6EB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9186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DA70-4717-4DFD-A7B5-B2A418C9853D}" type="datetimeFigureOut">
              <a:rPr lang="ru-RU" smtClean="0"/>
              <a:t>30.01.2024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E61704B-F962-4A2E-94F4-3321E9E6EB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5498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DA70-4717-4DFD-A7B5-B2A418C9853D}" type="datetimeFigureOut">
              <a:rPr lang="ru-RU" smtClean="0"/>
              <a:t>30.01.2024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E61704B-F962-4A2E-94F4-3321E9E6EB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4226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DA70-4717-4DFD-A7B5-B2A418C9853D}" type="datetimeFigureOut">
              <a:rPr lang="ru-RU" smtClean="0"/>
              <a:t>30.01.2024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1704B-F962-4A2E-94F4-3321E9E6EB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4630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DA70-4717-4DFD-A7B5-B2A418C9853D}" type="datetimeFigureOut">
              <a:rPr lang="ru-RU" smtClean="0"/>
              <a:t>30.01.2024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1704B-F962-4A2E-94F4-3321E9E6EB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7501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DA70-4717-4DFD-A7B5-B2A418C9853D}" type="datetimeFigureOut">
              <a:rPr lang="ru-RU" smtClean="0"/>
              <a:t>30.01.2024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1704B-F962-4A2E-94F4-3321E9E6EB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7483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DA70-4717-4DFD-A7B5-B2A418C9853D}" type="datetimeFigureOut">
              <a:rPr lang="ru-RU" smtClean="0"/>
              <a:t>30.01.2024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E61704B-F962-4A2E-94F4-3321E9E6EB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3155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0DA70-4717-4DFD-A7B5-B2A418C9853D}" type="datetimeFigureOut">
              <a:rPr lang="ru-RU" smtClean="0"/>
              <a:t>30.01.2024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E61704B-F962-4A2E-94F4-3321E9E6EB8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712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79945" y="939452"/>
            <a:ext cx="8868428" cy="578702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Тьюторское, психологическое,</a:t>
            </a:r>
            <a:b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сопровождение. </a:t>
            </a:r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Сходство 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отличия.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39" y="3407823"/>
            <a:ext cx="4423211" cy="321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330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5233" y="111210"/>
            <a:ext cx="9564129" cy="165580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Методологические основы системы </a:t>
            </a:r>
            <a:r>
              <a:rPr lang="ru-RU" sz="4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 </a:t>
            </a:r>
            <a:r>
              <a:rPr lang="ru-RU" sz="4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педагогического сопровождения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                                                 </a:t>
            </a:r>
            <a:r>
              <a:rPr lang="ru-RU" sz="22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С.Г</a:t>
            </a:r>
            <a:r>
              <a:rPr lang="ru-RU" sz="2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Косарецкий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0195" y="1890584"/>
            <a:ext cx="11207578" cy="488091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 – центрированный подход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определяющий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приоритетность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потребностей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целей, ценностей развития личности ребенка. Сопровождение 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ориентировано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логику развития ребенка, а не на заданные из вне задачи (К. Роджерс, И.С. Якиманская, Н.Ю. Синягина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Антропологическая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парадигма, предполагающая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целостный подход к человеку в контексте его связей и отношений с другими людьми (В.И.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Слободчиков,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Е.И.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Исаев,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Б.С.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Братусь)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Концепция психического и психологического здоровья детей (И.В. Дубровина)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Парадигма развивающего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утверждающая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проектирования такой системы образования, которая учит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знаниям и умениям, но и обеспечивает развитие у него  фундаментальных человеческих способностей и личностных качеств (Д.Б. Эльконин, В.В. Давыдов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Теория педагогической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поддержки, утверждающая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сопровождения процесса индивидуализации личности, взращивании в ребенке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авторской жизненной позиции,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субъект – субъектные отношения (О.С.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Газман,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Н.Н.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Михайлова,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С.М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Юсфин, Н.В. Касицина)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Проектный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подход,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создающий условия для кооперации всех субъектов образовательного процесса (Е.В. Бурмистрова, М.Р. Битянова, А.И. Красило)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7393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7212" y="111210"/>
            <a:ext cx="7945394" cy="70433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этапы сопровождения</a:t>
            </a: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1092" y="815546"/>
            <a:ext cx="10392031" cy="594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Этап проблематизации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обнаружение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актуализация совместно с ребенком предмета сопровождения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сути и причины возникновения проблемы, вскрытие противоречий,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формулирование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Поисково – вариативный этап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вариантов решения проблемы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и методов решения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участия сопровождающего и других субъектов в решении проблемы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Практическо – действенный этап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обозначенному плану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 Аналитический этап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произведенных действий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возможного переноса данного опыта на другие ситуации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прогнозирование событий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2147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5573" y="250521"/>
            <a:ext cx="11661730" cy="27807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Тьюторское сопровождение в </a:t>
            </a:r>
            <a:r>
              <a:rPr lang="ru-RU" sz="4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</a:t>
            </a:r>
            <a: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педагогическая деятельность, которая </a:t>
            </a:r>
            <a:r>
              <a:rPr lang="ru-RU" sz="31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</a:t>
            </a:r>
            <a:r>
              <a:rPr lang="ru-RU" sz="3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педагогическое сопровождение формирования и реализации обучающимися индивидуальных образовательных программ при реализации принципов индивидуализации, открытости, вариативности, событийности образования и др.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981" y="3513553"/>
            <a:ext cx="4972833" cy="33605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1218" y="3529653"/>
            <a:ext cx="3344447" cy="334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9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5371" y="1"/>
            <a:ext cx="7482899" cy="963386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тьютора: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0200" y="832757"/>
            <a:ext cx="10591800" cy="602524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Сопровождает формирование и реализацию ИОП: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 запрос тьюторанта с учетом его потребностей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 анализ ресурсов образовательной среды с тьюторантом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Содействует формированию и реализации ИОП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 с тьюторантом  анализ и оценку реализации ИОП 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выбор форм тьюторского сопровождения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Организует образовательную среду для реализации ИОП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рациональное и эффективное использование имеющихся ресурсов образовательной среды и способствует их расширению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Сотрудничает с субъектами образования включенными в реализацию ИОП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Разрабатывает методическое обеспечение формирования и реализации ИОП</a:t>
            </a: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Разрабатывает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адаптирует методический инструментарий</a:t>
            </a: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Ведет рабочую тьюторскую документацию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7462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5440" y="137786"/>
            <a:ext cx="10089171" cy="90187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необходимые для тьютора </a:t>
            </a: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12941" y="1315233"/>
            <a:ext cx="5536505" cy="554276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Дидактика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Возрастная педагогика и психология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Философские, психологические и педагогические основания тьюторства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педагогика индивидуализации и психологии развития личности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Антропология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Акмеология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Тенденции развития профессионального рынка, профессии будущего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Основы конфликтологии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Основы коррекционной педагогики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Технологии открытого образования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Виды, формы и способы коммуникации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Современные информационно – коммуникативные технологии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Современные подходы к методическому обеспечению образовательного процесса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Методы поиска, обработки и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систематизации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информации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Методология моделирования, конструирования, проектирования, программирования, исследования, изобретения</a:t>
            </a:r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887233" y="1315232"/>
            <a:ext cx="6304766" cy="5542767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-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Компетентностный подход в образовании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Классификация мотивов человеческой деятельности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Понятия мотива, интереса, цели, образовательного запроса, образовательного ресурса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Типология и источники образовательных ресурсов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Особенности познавательной активности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Понятие самоорганизации, методы и способы ее формирования и развития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Методики организации рефлексии, экспертизы, мониторинга, исследования образовательных результатов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Мотивация тьюторантов различных категорий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интерактивные технологии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тьюторские технологии (образовательная картография, образовательное путешествие и т.д.)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Ресурсная схема общего тьюторского действия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Этапы тьюторского сопровождения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Формы портфолио (презентационный, тематический, портфолио достижений)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Понятие избыточной образовательной среды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- Типы и виды отчетной педагогической документации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2101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2914" y="137786"/>
            <a:ext cx="10659649" cy="32818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сопровождение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3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целостная, системно организованная деятельность, в процессе которой создаются социально-психологические и педагогические условия для успешного обучения и развития ребенка.</a:t>
            </a:r>
            <a:br>
              <a:rPr lang="ru-RU" sz="3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Основой системы психологического сопровождения является единство требований, предъявляемых ребенку в школе, семье, обществе.</a:t>
            </a:r>
            <a:r>
              <a:rPr lang="ru-RU" sz="3100" dirty="0"/>
              <a:t/>
            </a:r>
            <a:br>
              <a:rPr lang="ru-RU" sz="3100" dirty="0"/>
            </a:br>
            <a:endParaRPr lang="ru-RU" sz="31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821" y="3369769"/>
            <a:ext cx="4634631" cy="34790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1566" y="3402406"/>
            <a:ext cx="4544605" cy="341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9746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0542" y="0"/>
            <a:ext cx="7634070" cy="864296"/>
          </a:xfrm>
        </p:spPr>
        <p:txBody>
          <a:bodyPr/>
          <a:lstStyle/>
          <a:p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психолога – </a:t>
            </a:r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</a:t>
            </a: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3448" y="1149178"/>
            <a:ext cx="10548551" cy="570882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41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41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Просветительская</a:t>
            </a:r>
          </a:p>
          <a:p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потребности в психологических знаниях учащихся, желания использовать их в интересах собственного развития</a:t>
            </a:r>
          </a:p>
          <a:p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полноценного личностного развития и самоопределения обучающихся на каждом возрастном этапе</a:t>
            </a:r>
          </a:p>
          <a:p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помощи в решении тех проблем, с которыми к психологу обращаются учителя, обучающиеся, родители</a:t>
            </a:r>
          </a:p>
          <a:p>
            <a:pPr marL="0" indent="0">
              <a:buNone/>
            </a:pPr>
            <a:r>
              <a:rPr lang="ru-RU" sz="45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5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1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Диагностическая</a:t>
            </a:r>
          </a:p>
          <a:p>
            <a:r>
              <a:rPr lang="ru-RU" sz="3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углубленное психолого-педагогическое изучение обучающихся на протяжении всего периода обучения</a:t>
            </a:r>
          </a:p>
          <a:p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индивидуальных особенностей и склонностей личности, её потенциальных возможностей в процессе обучения и воспитания, в профессиональном самоопределении</a:t>
            </a:r>
          </a:p>
          <a:p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причин и механизмов нарушений в обучении, развитии, социальной адаптации.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650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0542" y="0"/>
            <a:ext cx="7634070" cy="864296"/>
          </a:xfrm>
        </p:spPr>
        <p:txBody>
          <a:bodyPr/>
          <a:lstStyle/>
          <a:p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психолога – </a:t>
            </a:r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</a:t>
            </a: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29945" y="1099751"/>
            <a:ext cx="10268465" cy="558525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5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58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Коррекционно-развивающая</a:t>
            </a:r>
          </a:p>
          <a:p>
            <a:r>
              <a:rPr lang="ru-RU" sz="6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воздействие на личность с целью формирования у неё ряда индивидуально-психологических особенностей необходимых для дальнейшего становления и развития</a:t>
            </a:r>
          </a:p>
          <a:p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 с обучающимися, имеющими проблемы в обучении, поведении и личностном развитии, выявленные в процессе диагностики</a:t>
            </a:r>
          </a:p>
          <a:p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с учащимися на уменьшение степени выраженности патологии, её поведенческих последствий; предупреждение появления вторичных отклонений в развитии </a:t>
            </a:r>
          </a:p>
          <a:p>
            <a:pPr marL="0" indent="0">
              <a:buNone/>
            </a:pPr>
            <a:r>
              <a:rPr lang="ru-RU" sz="5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58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Профилактическая</a:t>
            </a:r>
          </a:p>
          <a:p>
            <a:r>
              <a:rPr lang="ru-RU" sz="6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предупреждение возникновения явлений дезадаптации обучающихся</a:t>
            </a:r>
          </a:p>
          <a:p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конкретных рекомендаций педагогическим работникам, родителям по оказанию помощи в вопросах воспитания, обучения и развития с учетом возрастных и индивидуальных особенностей.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67901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5100" y="0"/>
            <a:ext cx="9049511" cy="76408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необходимые 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психолога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87891" y="1390389"/>
            <a:ext cx="5323562" cy="5874708"/>
          </a:xfrm>
        </p:spPr>
        <p:txBody>
          <a:bodyPr>
            <a:normAutofit fontScale="62500" lnSpcReduction="20000"/>
          </a:bodyPr>
          <a:lstStyle/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Методология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 – педагогической науки</a:t>
            </a:r>
          </a:p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 личности и малых групп</a:t>
            </a:r>
          </a:p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возрастной и педагогической психологии</a:t>
            </a:r>
          </a:p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Конфликтология</a:t>
            </a:r>
          </a:p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Методологические основы организации и проведения мониторинга</a:t>
            </a:r>
          </a:p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и методы организации психологического исследования</a:t>
            </a:r>
          </a:p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статистического анализа данных психологического исследования</a:t>
            </a:r>
          </a:p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интерпретации и предоставления результатов психологического исследования</a:t>
            </a:r>
          </a:p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психодидактики</a:t>
            </a:r>
          </a:p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этика психолога</a:t>
            </a:r>
          </a:p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психолого – педагогической </a:t>
            </a:r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диагностики</a:t>
            </a:r>
          </a:p>
          <a:p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методы оценки параметров комфортности и безопасности образовательной среды</a:t>
            </a:r>
          </a:p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теория </a:t>
            </a:r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консультирования</a:t>
            </a:r>
          </a:p>
          <a:p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проведения консультативной работы психолога</a:t>
            </a:r>
          </a:p>
          <a:p>
            <a:endParaRPr lang="ru-RU" sz="26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799551" y="1390389"/>
            <a:ext cx="6392448" cy="5874708"/>
          </a:xfrm>
        </p:spPr>
        <p:txBody>
          <a:bodyPr>
            <a:normAutofit fontScale="62500" lnSpcReduction="20000"/>
          </a:bodyPr>
          <a:lstStyle/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методика коррекционно – развивающей работы и </a:t>
            </a:r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психологической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помощи</a:t>
            </a:r>
          </a:p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Закономерности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различных категорий обучающихся</a:t>
            </a:r>
          </a:p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Закономерности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групповой динамики, методы/приемы групповой коррекционно – развивающей работы</a:t>
            </a:r>
          </a:p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и методика психодиагностики</a:t>
            </a:r>
          </a:p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принципы психологического просвещения в образовательных учреждениях</a:t>
            </a:r>
          </a:p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формы дезадаптивных состояний у детей, подростков и молодежи</a:t>
            </a:r>
          </a:p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способы проектирования безопасной и комфортной образовательной среды</a:t>
            </a:r>
          </a:p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Теории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методы предотвращения профессионального </a:t>
            </a:r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выгорания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</a:t>
            </a:r>
          </a:p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возрастной физиологии и гигиены обучающихся</a:t>
            </a:r>
          </a:p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 учащимися групп риска</a:t>
            </a:r>
          </a:p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психологического просвещения с учетом особенностей отдельных учащихся образовательных учреждений</a:t>
            </a:r>
          </a:p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адаптации учащихся к разным условиям образовательной среды</a:t>
            </a:r>
          </a:p>
          <a:p>
            <a:pPr marL="0" indent="0">
              <a:buNone/>
            </a:pPr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89748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4022" y="210064"/>
            <a:ext cx="10290659" cy="2891481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в области воспитания и </a:t>
            </a:r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создает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воспитания и социализации обучающихся, их духовно – нравственного, интеллектуального и физического развития, способствует расширению социокультурного опыта, поддержки социальных инициатив, организации досуга, социального партнерства субъектов воспитания и удовлетворения индивидуальных потребностей обучающихся в личностном развитии.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51" y="3342231"/>
            <a:ext cx="4797469" cy="34996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9238" y="3720230"/>
            <a:ext cx="6235443" cy="302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867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51" y="162839"/>
            <a:ext cx="11040649" cy="265551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Компете́нтность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наличие знаний и опыта, необходимых </a:t>
            </a:r>
            <a:b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эффективной деятельности в 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заданной предметной области.  </a:t>
            </a:r>
            <a:b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(лат. </a:t>
            </a:r>
            <a:r>
              <a:rPr lang="en-US" sz="28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ompetens подходящий,</a:t>
            </a:r>
            <a:r>
              <a:rPr lang="en-US" sz="28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соответствующий)</a:t>
            </a:r>
            <a:endParaRPr lang="ru-RU" sz="28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1145" y="2818355"/>
            <a:ext cx="11511419" cy="392064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1"/>
                </a:solidFill>
              </a:rPr>
              <a:t>              </a:t>
            </a:r>
            <a:r>
              <a:rPr lang="ru-RU" sz="3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определяет моя компетентность?</a:t>
            </a:r>
          </a:p>
          <a:p>
            <a:pPr marL="0" indent="0">
              <a:buNone/>
            </a:pPr>
            <a:endParaRPr lang="ru-RU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Мою роль в общем деле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2. Личный интерес и вызов его исполнять САМОСТОЯТЕЛЬНО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3. Признание профессиональных качеств коллегами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4. Признание потребителя на рынке услуг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48020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1" y="0"/>
            <a:ext cx="8915401" cy="70433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педагога</a:t>
            </a: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5232" y="1062681"/>
            <a:ext cx="10367319" cy="570882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4000" dirty="0" smtClean="0"/>
              <a:t> </a:t>
            </a:r>
            <a:r>
              <a:rPr lang="ru-RU" sz="45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45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Социально – педагогическое сопровождение и социальная адаптация обучающихся</a:t>
            </a:r>
          </a:p>
          <a:p>
            <a:r>
              <a:rPr lang="ru-RU" sz="45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</a:t>
            </a:r>
            <a:r>
              <a:rPr lang="ru-RU" sz="45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организация программ социально – педагогической поддержки, социального воспитания и адаптации обучающихся</a:t>
            </a:r>
          </a:p>
          <a:p>
            <a:r>
              <a:rPr lang="ru-RU" sz="45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 </a:t>
            </a:r>
            <a:r>
              <a:rPr lang="ru-RU" sz="45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методическое обеспечение социально – педагогической поддержки, социального воспитания и адаптации </a:t>
            </a:r>
            <a:r>
              <a:rPr lang="ru-RU" sz="45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</a:p>
          <a:p>
            <a:pPr marL="0" indent="0">
              <a:buNone/>
            </a:pPr>
            <a:endParaRPr lang="ru-RU" sz="45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5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ru-RU" sz="45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Создание условий для развития детского самоуправления, деятельности детских общественных организаций и коллективов</a:t>
            </a:r>
          </a:p>
          <a:p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5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программ воспитания и социализации, деятельности детских общественных объединений, внеурочной и досуговой деятельности учащихся и моделей развития детского самоуправления</a:t>
            </a:r>
          </a:p>
          <a:p>
            <a:r>
              <a:rPr lang="ru-RU" sz="45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45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совместной социальной и личностно значимой деятельности детей и взрослых, создание условий для развития детской самодеятельности</a:t>
            </a:r>
          </a:p>
          <a:p>
            <a:r>
              <a:rPr lang="ru-RU" sz="45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 </a:t>
            </a:r>
            <a:r>
              <a:rPr lang="ru-RU" sz="45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методическое обеспечение деятельности детских общественных организаций, объединений, внеурочной, досуговой деятельности обучающихся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85698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1" y="0"/>
            <a:ext cx="8915401" cy="70433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педагога</a:t>
            </a: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8097" y="1013255"/>
            <a:ext cx="10733903" cy="570882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9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9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Организационно – педагогическое обеспечение воспитательного процесса</a:t>
            </a:r>
          </a:p>
          <a:p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педагогическое обеспечение совместной социально и личностно значимой деятельности субъектов воспитания</a:t>
            </a:r>
          </a:p>
          <a:p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участия семьи в воспитательной деятельности институтов социализации</a:t>
            </a:r>
          </a:p>
          <a:p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разным направлениям деятельности: техническому, художественному, спортивному, туристско – краеведческому, организация профориентационной работы и др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9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9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Воспитательная работа с группой учащихся</a:t>
            </a:r>
          </a:p>
          <a:p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воспитательной деятельности с группой обучающихся</a:t>
            </a:r>
          </a:p>
          <a:p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жизнедеятельности групп обучающихся, направленной на их воспитание и социализацию</a:t>
            </a:r>
          </a:p>
          <a:p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29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 – методического воспитательного процесса в группе обучающихся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84320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222" y="0"/>
            <a:ext cx="9453390" cy="93911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необходимые для педагога</a:t>
            </a: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5805" y="939114"/>
            <a:ext cx="9848807" cy="5597610"/>
          </a:xfrm>
        </p:spPr>
        <p:txBody>
          <a:bodyPr/>
          <a:lstStyle/>
          <a:p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Основы общей педагогики</a:t>
            </a:r>
          </a:p>
          <a:p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Теория и методика воспитания</a:t>
            </a:r>
          </a:p>
          <a:p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Основы возрастной педагогики и психологии</a:t>
            </a:r>
          </a:p>
          <a:p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Основы социальной педагогики и социальной работы</a:t>
            </a:r>
          </a:p>
          <a:p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Основы социально-педагогического проектирования</a:t>
            </a:r>
          </a:p>
          <a:p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Теория и практика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социально-педагогической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 детей и молодежи в трудной жизненной ситуации и профилактики социальных девиаций</a:t>
            </a:r>
          </a:p>
          <a:p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Теория и методика социально-педагогической поддержки деятельности детских общественных организаций, движений, объединений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56687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557" y="0"/>
            <a:ext cx="11035056" cy="1309816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взросления как </a:t>
            </a:r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ответственности, самостоятельности, инициативности</a:t>
            </a: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9557" y="1470454"/>
            <a:ext cx="7815887" cy="538754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своей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удовлетворение своих потребностей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целостности своих личностных границ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целостности чужих личностных границ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социальных правил, норм, договоров, как регулятор отношений в обществе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снятие своих личных ограничений через обучение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своих возможностей через кооперацию с другими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утверждение своих прав и соблюдение взятых обязательств (гражданско – правовая свобода)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 полное жизнеобеспечение (экономическая свобода)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реализацию своих способностей и талантов в творчестве, предоставление этого другим (авторство)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жизнеобеспечение и защиту своих детей и близких/неблизких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утверждение своих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ценностей </a:t>
            </a:r>
            <a:r>
              <a:rPr lang="ru-RU" b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смыслов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5443" y="1859425"/>
            <a:ext cx="3435177" cy="487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6754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0648" y="90617"/>
            <a:ext cx="8773770" cy="3675267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Yu Mincho Demibold" panose="02020600000000000000" pitchFamily="18" charset="-128"/>
                <a:cs typeface="Times New Roman" panose="02020603050405020304" pitchFamily="18" charset="0"/>
              </a:rPr>
              <a:t>Спасибо за внимание!</a:t>
            </a:r>
            <a:endParaRPr lang="ru-RU" sz="600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Yu Mincho Demibold" panose="020206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109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5780" y="87683"/>
            <a:ext cx="10978019" cy="1039659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Сопровождающие профессии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5780" y="1352811"/>
            <a:ext cx="11298479" cy="538619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Учитель </a:t>
            </a:r>
            <a:r>
              <a:rPr lang="ru-RU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 процесс – обучение, отвечает за </a:t>
            </a:r>
            <a:r>
              <a:rPr lang="ru-RU" sz="3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научение</a:t>
            </a:r>
          </a:p>
          <a:p>
            <a:pPr marL="0" indent="0">
              <a:buNone/>
            </a:pP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Тренер </a:t>
            </a:r>
            <a:r>
              <a:rPr lang="ru-RU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 процесс – тренировка, отвечает за </a:t>
            </a:r>
            <a:r>
              <a:rPr lang="ru-RU" sz="3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</a:t>
            </a:r>
          </a:p>
          <a:p>
            <a:pPr marL="0" indent="0">
              <a:buNone/>
            </a:pP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Психолог </a:t>
            </a:r>
            <a:r>
              <a:rPr lang="ru-RU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 процесс – лечение, отвечает за приведение человека к норме поведения и переживания, «души в равновесие</a:t>
            </a:r>
            <a:r>
              <a:rPr lang="ru-RU" sz="3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Тьютор </a:t>
            </a:r>
            <a:r>
              <a:rPr lang="ru-RU" sz="2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 процесс – самореализация человека в качестве субъекта своей жизнедеятельности, отвечает за смыслообразование для своих </a:t>
            </a:r>
            <a:r>
              <a:rPr lang="ru-RU" sz="3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</a:t>
            </a:r>
          </a:p>
          <a:p>
            <a:pPr marL="0" indent="0">
              <a:buNone/>
            </a:pP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Воспитатель </a:t>
            </a:r>
            <a:r>
              <a:rPr lang="ru-RU" sz="3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базовый процесс – формирование ценностей, отвечает за навыки социального поведения и взаимодействия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8252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0714" y="172995"/>
            <a:ext cx="9193898" cy="231071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Сопровождать</a:t>
            </a:r>
            <a:r>
              <a:rPr lang="ru-RU" sz="40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следовать вместе с кем то, находится рядом с кем то в пути, идти за кем то, провожать, идти рука об руку.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7015" y="3386916"/>
            <a:ext cx="5042780" cy="335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366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1415" y="247136"/>
            <a:ext cx="8823197" cy="93911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</a:t>
            </a: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8735" y="1075039"/>
            <a:ext cx="10392033" cy="5609966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многоаспектное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полиморфное взаимодействие,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направленное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преобразование неблагоприятных условий развития (внешних и внутренних). Любая программа сопровождения в образовании представляет собой, прежде всего, технологию разрешения проблем развития, важнейшим результатом которой выступает приобретенный опыт разнопланового взаимодействия, позволяющий осуществлять перенос в другие ситуации для разрешения сходных проблем. Целевым назначением программ сопровождения выступает оказание субъекту развития помощи и поддержки на начальных этапах, а также в особо трудных, кризисных, переходных периодах становления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(Л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Н. Бережнова, В. И.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Богословский)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051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4659" y="148281"/>
            <a:ext cx="10437341" cy="15693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</a:t>
            </a:r>
            <a:r>
              <a:rPr lang="ru-RU" sz="4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смысл </a:t>
            </a:r>
            <a:r>
              <a:rPr lang="ru-RU" sz="4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</a:t>
            </a:r>
            <a:br>
              <a:rPr lang="ru-RU" sz="4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 </a:t>
            </a:r>
            <a:r>
              <a:rPr lang="ru-RU" sz="31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организованное </a:t>
            </a:r>
            <a:r>
              <a:rPr lang="ru-RU" sz="3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помогает человеку войти в ту </a:t>
            </a:r>
            <a:r>
              <a:rPr lang="ru-RU" sz="31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зону </a:t>
            </a:r>
            <a:r>
              <a:rPr lang="ru-RU" sz="31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развития, которая ему пока </a:t>
            </a:r>
            <a:r>
              <a:rPr lang="ru-RU" sz="31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недоступна</a:t>
            </a:r>
            <a:endParaRPr lang="ru-RU" sz="31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4465" y="1804085"/>
            <a:ext cx="10380147" cy="48809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адачи решаемые </a:t>
            </a:r>
            <a:r>
              <a:rPr lang="ru-RU" sz="36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</a:t>
            </a:r>
            <a:r>
              <a:rPr lang="ru-RU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</a:t>
            </a:r>
          </a:p>
          <a:p>
            <a:r>
              <a:rPr lang="ru-RU" dirty="0" smtClean="0"/>
              <a:t>	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ориентационного поля развития</a:t>
            </a:r>
          </a:p>
          <a:p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Поддержание адекватной самооценки</a:t>
            </a:r>
          </a:p>
          <a:p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Увеличение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базы личностных ресурсов</a:t>
            </a:r>
          </a:p>
          <a:p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Оказание оперативной помощи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</a:t>
            </a:r>
          </a:p>
          <a:p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Решение личных проблем</a:t>
            </a:r>
            <a:endParaRPr lang="ru-RU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Саморегуляция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жизнедеятельности</a:t>
            </a:r>
          </a:p>
          <a:p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Освоение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самосохранения и развития</a:t>
            </a:r>
            <a:endParaRPr lang="ru-RU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2817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1859" y="123568"/>
            <a:ext cx="8340811" cy="540981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</a:t>
            </a: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692877" y="939113"/>
            <a:ext cx="9811736" cy="567175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Улыбающееся лицо 5"/>
          <p:cNvSpPr/>
          <p:nvPr/>
        </p:nvSpPr>
        <p:spPr>
          <a:xfrm>
            <a:off x="2097581" y="2879128"/>
            <a:ext cx="1597088" cy="1940008"/>
          </a:xfrm>
          <a:prstGeom prst="smileyFac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Субъект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Улыбающееся лицо 6"/>
          <p:cNvSpPr/>
          <p:nvPr/>
        </p:nvSpPr>
        <p:spPr>
          <a:xfrm>
            <a:off x="5955956" y="3052120"/>
            <a:ext cx="1634159" cy="1609095"/>
          </a:xfrm>
          <a:prstGeom prst="smileyFac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Субъект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3694669" y="1853515"/>
            <a:ext cx="2261288" cy="1025612"/>
          </a:xfrm>
          <a:prstGeom prst="cloud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Проблема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Двойная стрелка влево/вправо 8"/>
          <p:cNvSpPr/>
          <p:nvPr/>
        </p:nvSpPr>
        <p:spPr>
          <a:xfrm>
            <a:off x="3534032" y="4164228"/>
            <a:ext cx="2619633" cy="1025610"/>
          </a:xfrm>
          <a:prstGeom prst="left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взаимодействие</a:t>
            </a:r>
            <a:endParaRPr lang="ru-RU" dirty="0"/>
          </a:p>
        </p:txBody>
      </p:sp>
      <p:sp>
        <p:nvSpPr>
          <p:cNvPr id="17" name="Солнце 16"/>
          <p:cNvSpPr/>
          <p:nvPr/>
        </p:nvSpPr>
        <p:spPr>
          <a:xfrm>
            <a:off x="7957749" y="1035251"/>
            <a:ext cx="3534033" cy="3030122"/>
          </a:xfrm>
          <a:prstGeom prst="su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преобразование</a:t>
            </a:r>
            <a:endParaRPr lang="ru-RU" dirty="0"/>
          </a:p>
        </p:txBody>
      </p:sp>
      <p:sp>
        <p:nvSpPr>
          <p:cNvPr id="24" name="Выгнутая вниз стрелка 23"/>
          <p:cNvSpPr/>
          <p:nvPr/>
        </p:nvSpPr>
        <p:spPr>
          <a:xfrm>
            <a:off x="5758248" y="4930347"/>
            <a:ext cx="4880920" cy="939112"/>
          </a:xfrm>
          <a:prstGeom prst="curvedUpArrow">
            <a:avLst>
              <a:gd name="adj1" fmla="val 36631"/>
              <a:gd name="adj2" fmla="val 50000"/>
              <a:gd name="adj3" fmla="val 25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737776" y="5398533"/>
            <a:ext cx="2261286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действие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0518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7588" y="86498"/>
            <a:ext cx="10330249" cy="349696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в сопровождении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воздействия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друг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друга в общей деятельности. И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вид непосредственного или опосредованного, внешнего или внутреннего отношения,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</a:t>
            </a:r>
            <a:endParaRPr lang="ru-RU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0194" y="2619633"/>
            <a:ext cx="11417643" cy="483149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особый вид совместной деятельности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(Х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И.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Лийметс) </a:t>
            </a:r>
          </a:p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 организации деятельности (А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С.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Самусевич) </a:t>
            </a:r>
          </a:p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объективно существующая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взаимосвязь субъектов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(И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Л. Лернер, Б. Т. Лихачев, Ю. К.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Бабанский)</a:t>
            </a:r>
          </a:p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сущностная характеристика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учебновоспитательного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</a:t>
            </a:r>
          </a:p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особый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</a:t>
            </a:r>
          </a:p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деятельностного и личностного обмена между педагогом и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учащимися</a:t>
            </a:r>
          </a:p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развивающийся в пространстве и времени процесс (Н. Ф.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Родионова) 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375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5870" y="148281"/>
            <a:ext cx="10070757" cy="119860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характеристики взаимоотношений в сопровождении</a:t>
            </a: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697" y="1519880"/>
            <a:ext cx="11479427" cy="5239265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совместность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равных субъектов,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заинтересованных друг 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друге. Характер этих отношений эмоциональный, деятельностный, смысловой, ценностный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свобода и равенство друг перед другом – мы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обровольное сотрудничество на основе взаимного доверия, открытости, честности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взаимоотношения на основе договоренностей и свободного выбора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ориентации,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движемся в одном направлении в совместной деятельности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ценностно-смысловое пространство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желание обмениваться друг с другом информацией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результатами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8638284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682</TotalTime>
  <Words>1789</Words>
  <Application>Microsoft Office PowerPoint</Application>
  <PresentationFormat>Произвольный</PresentationFormat>
  <Paragraphs>211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Легкий дым</vt:lpstr>
      <vt:lpstr>Тьюторское, психологическое,  педагогическое сопровождение.                      Сходство и отличия.                      </vt:lpstr>
      <vt:lpstr>Компете́нтность — наличие знаний и опыта, необходимых   для эффективной деятельности в заданной предметной области.   (лат. competens подходящий, соответствующий)</vt:lpstr>
      <vt:lpstr>Сопровождающие профессии</vt:lpstr>
      <vt:lpstr>Сопровождать    следовать вместе с кем то, находится рядом с кем то в пути, идти за кем то, провожать, идти рука об руку.</vt:lpstr>
      <vt:lpstr>Сопровождение в образовании</vt:lpstr>
      <vt:lpstr>Основной смысл сопровождения  Успешно организованное сопровождение помогает человеку войти в ту зону развития, которая ему пока недоступна</vt:lpstr>
      <vt:lpstr>Сопровождение</vt:lpstr>
      <vt:lpstr>Взаимодействие в сопровождении процесс воздействия субъектов друг на друга в общей деятельности. И представляет собой вид непосредственного или опосредованного, внешнего или внутреннего отношения, связи</vt:lpstr>
      <vt:lpstr>Качественные характеристики взаимоотношений в сопровождении</vt:lpstr>
      <vt:lpstr>Методологические основы системы  психолого – педагогического сопровождения                                                         С.Г. Косарецкий </vt:lpstr>
      <vt:lpstr>Основные этапы сопровождения</vt:lpstr>
      <vt:lpstr>Тьюторское сопровождение в образовании    это педагогическая деятельность, которая направлена на педагогическое сопровождение формирования и реализации обучающимися индивидуальных образовательных программ при реализации принципов индивидуализации, открытости, вариативности, событийности образования и др.</vt:lpstr>
      <vt:lpstr>Функции тьютора:</vt:lpstr>
      <vt:lpstr>Знания необходимые для тьютора </vt:lpstr>
      <vt:lpstr>Психолого-педагогическое сопровождение   это целостная, системно организованная деятельность, в процессе которой создаются социально-психологические и педагогические условия для успешного обучения и развития ребенка. Основой системы психологического сопровождения является единство требований, предъявляемых ребенку в школе, семье, обществе. </vt:lpstr>
      <vt:lpstr>Функции психолога – педагога</vt:lpstr>
      <vt:lpstr>Функции психолога – педагога</vt:lpstr>
      <vt:lpstr>Знания необходимые для психолога</vt:lpstr>
      <vt:lpstr>Педагог в области воспитания и социализации  создает условия для воспитания и социализации обучающихся, их духовно – нравственного, интеллектуального и физического развития, способствует расширению социокультурного опыта, поддержки социальных инициатив, организации досуга, социального партнерства субъектов воспитания и удовлетворения индивидуальных потребностей обучающихся в личностном развитии.</vt:lpstr>
      <vt:lpstr>Функции педагога</vt:lpstr>
      <vt:lpstr>Функции педагога</vt:lpstr>
      <vt:lpstr>Знания необходимые для педагога</vt:lpstr>
      <vt:lpstr>Динамика взросления как принятие ответственности, самостоятельности, инициативности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Тьютрское, психолгическое,  педагогическое сопровождение.   Сходство и отличия.</dc:title>
  <dc:creator>Елена Поройкова</dc:creator>
  <cp:lastModifiedBy>Кучукова</cp:lastModifiedBy>
  <cp:revision>69</cp:revision>
  <dcterms:created xsi:type="dcterms:W3CDTF">2019-03-22T12:37:03Z</dcterms:created>
  <dcterms:modified xsi:type="dcterms:W3CDTF">2024-01-30T11:56:43Z</dcterms:modified>
</cp:coreProperties>
</file>