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Predmet_Literatura.htm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129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Проектирование современного урока литературы в соответствии с ФГОС ООО и ФГОС СОО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392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Происходит трансформация </a:t>
            </a:r>
            <a:r>
              <a:rPr lang="ru-RU" dirty="0" err="1"/>
              <a:t>метапредметных</a:t>
            </a:r>
            <a:r>
              <a:rPr lang="ru-RU" dirty="0"/>
              <a:t> результатов в соответствии с предметом (представлены базовые логические действия). Точно также происходит и с остальными результатами.</a:t>
            </a:r>
          </a:p>
        </p:txBody>
      </p:sp>
    </p:spTree>
    <p:extLst>
      <p:ext uri="{BB962C8B-B14F-4D97-AF65-F5344CB8AC3E}">
        <p14:creationId xmlns:p14="http://schemas.microsoft.com/office/powerpoint/2010/main" val="3785330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Особую ценность представляет тематическое планирование, которое показывает учителю пример тематического распределения содержания курса литературы с основными видами деятельности обучающихся .</a:t>
            </a:r>
          </a:p>
        </p:txBody>
      </p:sp>
    </p:spTree>
    <p:extLst>
      <p:ext uri="{BB962C8B-B14F-4D97-AF65-F5344CB8AC3E}">
        <p14:creationId xmlns:p14="http://schemas.microsoft.com/office/powerpoint/2010/main" val="163864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65983"/>
              </p:ext>
            </p:extLst>
          </p:nvPr>
        </p:nvGraphicFramePr>
        <p:xfrm>
          <a:off x="899592" y="1340769"/>
          <a:ext cx="6711835" cy="46887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36577"/>
                <a:gridCol w="2236577"/>
                <a:gridCol w="2238681"/>
              </a:tblGrid>
              <a:tr h="432962">
                <a:tc>
                  <a:txBody>
                    <a:bodyPr/>
                    <a:lstStyle/>
                    <a:p>
                      <a:pPr marL="13652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Тематический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блок/раздел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Основное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содержание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Основные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виды</a:t>
                      </a:r>
                      <a:endParaRPr lang="ru-RU" sz="1100">
                        <a:effectLst/>
                      </a:endParaRPr>
                    </a:p>
                    <a:p>
                      <a:pPr marL="6794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деятельности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обучающихся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55754">
                <a:tc>
                  <a:txBody>
                    <a:bodyPr/>
                    <a:lstStyle/>
                    <a:p>
                      <a:pPr marL="67945" marR="113665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Литература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XX—XXI</a:t>
                      </a:r>
                      <a:r>
                        <a:rPr lang="ru-RU" sz="1200" spc="-3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веков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(8</a:t>
                      </a:r>
                      <a:r>
                        <a:rPr lang="ru-RU" sz="1200" spc="-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ч)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27686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Произведения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приключенческого</a:t>
                      </a:r>
                      <a:r>
                        <a:rPr lang="ru-RU" sz="1200" spc="-4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жанра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отечественных</a:t>
                      </a:r>
                      <a:r>
                        <a:rPr lang="ru-RU" sz="1200" spc="-4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писателей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(одно</a:t>
                      </a:r>
                      <a:r>
                        <a:rPr lang="ru-RU" sz="1200" spc="-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по выбору).</a:t>
                      </a:r>
                      <a:endParaRPr lang="ru-RU" sz="1100">
                        <a:effectLst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.Например,</a:t>
                      </a:r>
                      <a:r>
                        <a:rPr lang="ru-RU" sz="1200" spc="-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К.</a:t>
                      </a:r>
                      <a:r>
                        <a:rPr lang="ru-RU" sz="1200" spc="-1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Булычёв</a:t>
                      </a:r>
                      <a:endParaRPr lang="ru-RU" sz="1100">
                        <a:effectLst/>
                      </a:endParaRPr>
                    </a:p>
                    <a:p>
                      <a:pPr marL="67945" marR="13970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«Девочка,</a:t>
                      </a:r>
                      <a:r>
                        <a:rPr lang="ru-RU" sz="1200" spc="-2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с</a:t>
                      </a:r>
                      <a:r>
                        <a:rPr lang="ru-RU" sz="1200" spc="-20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которой</a:t>
                      </a:r>
                      <a:r>
                        <a:rPr lang="ru-RU" sz="1200" spc="-2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ничего</a:t>
                      </a:r>
                      <a:r>
                        <a:rPr lang="ru-RU" sz="1200" spc="-28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не</a:t>
                      </a:r>
                      <a:r>
                        <a:rPr lang="ru-RU" sz="1200" spc="-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случится»,</a:t>
                      </a:r>
                      <a:r>
                        <a:rPr lang="ru-RU" sz="1200" spc="1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«Миллион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приключений» (главы по</a:t>
                      </a:r>
                      <a:r>
                        <a:rPr lang="ru-RU" sz="1200" spc="5">
                          <a:effectLst/>
                        </a:rPr>
                        <a:t> </a:t>
                      </a:r>
                      <a:r>
                        <a:rPr lang="ru-RU" sz="1200">
                          <a:effectLst/>
                        </a:rPr>
                        <a:t>выбору) и др.(2 ч)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561975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Воспринимать и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выразительно читать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прозаический текст,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отвечать на вопросы,</a:t>
                      </a:r>
                      <a:r>
                        <a:rPr lang="ru-RU" sz="1200" spc="-29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пересказывать текст,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используя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авторские</a:t>
                      </a:r>
                      <a:endParaRPr lang="ru-RU" sz="1100" dirty="0">
                        <a:effectLst/>
                      </a:endParaRPr>
                    </a:p>
                    <a:p>
                      <a:pPr marL="67945" marR="271145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средства</a:t>
                      </a:r>
                      <a:r>
                        <a:rPr lang="ru-RU" sz="1200" spc="-4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художественной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выразительности.</a:t>
                      </a:r>
                      <a:endParaRPr lang="ru-RU" sz="1100" dirty="0">
                        <a:effectLst/>
                      </a:endParaRPr>
                    </a:p>
                    <a:p>
                      <a:pPr marL="67945" marR="42672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Определять</a:t>
                      </a:r>
                      <a:r>
                        <a:rPr lang="ru-RU" sz="1200" spc="-4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тему,</a:t>
                      </a:r>
                      <a:r>
                        <a:rPr lang="ru-RU" sz="1200" spc="-4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идею</a:t>
                      </a:r>
                      <a:r>
                        <a:rPr lang="ru-RU" sz="1200" spc="-28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произведения.</a:t>
                      </a:r>
                      <a:endParaRPr lang="ru-RU" sz="1100" dirty="0">
                        <a:effectLst/>
                      </a:endParaRPr>
                    </a:p>
                    <a:p>
                      <a:pPr marL="67945" marR="13970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Характеризовать главных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героев, основные события.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Писать отзыв на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прочитанное произведение,</a:t>
                      </a:r>
                      <a:r>
                        <a:rPr lang="ru-RU" sz="1200" spc="-29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аргументировать своё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мнение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620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17400" tIns="46023" rIns="322161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тематического планирования 5 класса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97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273154"/>
              </p:ext>
            </p:extLst>
          </p:nvPr>
        </p:nvGraphicFramePr>
        <p:xfrm>
          <a:off x="1619672" y="908720"/>
          <a:ext cx="5617404" cy="55795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71881"/>
                <a:gridCol w="1871881"/>
                <a:gridCol w="1873642"/>
              </a:tblGrid>
              <a:tr h="378024">
                <a:tc>
                  <a:txBody>
                    <a:bodyPr/>
                    <a:lstStyle/>
                    <a:p>
                      <a:pPr marL="13652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Тематический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блок/раздел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Основное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содержание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7790" marR="9207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Основные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виды</a:t>
                      </a:r>
                      <a:endParaRPr lang="ru-RU" sz="1000">
                        <a:effectLst/>
                      </a:endParaRPr>
                    </a:p>
                    <a:p>
                      <a:pPr marL="97790" marR="92710"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деятельности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обучающихся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01464">
                <a:tc>
                  <a:txBody>
                    <a:bodyPr/>
                    <a:lstStyle/>
                    <a:p>
                      <a:pPr marL="67945" marR="394335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Литература второй</a:t>
                      </a:r>
                      <a:r>
                        <a:rPr lang="ru-RU" sz="1100" spc="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половины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XX</a:t>
                      </a:r>
                      <a:r>
                        <a:rPr lang="ru-RU" sz="1100" spc="-2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века</a:t>
                      </a:r>
                      <a:r>
                        <a:rPr lang="ru-RU" sz="1100" spc="-2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(7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ч)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301625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В.М.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Шукшин</a:t>
                      </a:r>
                      <a:r>
                        <a:rPr lang="ru-RU" sz="1100" spc="-1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.</a:t>
                      </a:r>
                      <a:r>
                        <a:rPr lang="ru-RU" sz="1100" spc="-1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Рассказы</a:t>
                      </a:r>
                      <a:r>
                        <a:rPr lang="ru-RU" sz="1100" spc="-28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(один по</a:t>
                      </a:r>
                      <a:r>
                        <a:rPr lang="ru-RU" sz="1100" spc="-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выбору) .</a:t>
                      </a:r>
                      <a:endParaRPr lang="ru-RU" sz="1000">
                        <a:effectLst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Например,</a:t>
                      </a:r>
                      <a:r>
                        <a:rPr lang="ru-RU" sz="1100" spc="-20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«Чудик»,</a:t>
                      </a:r>
                      <a:endParaRPr lang="ru-RU" sz="1000">
                        <a:effectLst/>
                      </a:endParaRPr>
                    </a:p>
                    <a:p>
                      <a:pPr marL="67945" marR="51435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«Стенька Разин», «Критики»</a:t>
                      </a:r>
                      <a:r>
                        <a:rPr lang="ru-RU" sz="1100" spc="-28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и</a:t>
                      </a:r>
                      <a:r>
                        <a:rPr lang="ru-RU" sz="1100" spc="-5">
                          <a:effectLst/>
                        </a:rPr>
                        <a:t> </a:t>
                      </a:r>
                      <a:r>
                        <a:rPr lang="ru-RU" sz="1100">
                          <a:effectLst/>
                        </a:rPr>
                        <a:t>др.(1 ч)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0541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Эмоционально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воспринимать и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выразительно читать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произведение. Выражать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личное читательское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отношение</a:t>
                      </a:r>
                      <a:r>
                        <a:rPr lang="ru-RU" sz="1100" spc="-3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к</a:t>
                      </a:r>
                      <a:r>
                        <a:rPr lang="ru-RU" sz="1100" spc="-3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прочитанному.</a:t>
                      </a:r>
                      <a:r>
                        <a:rPr lang="ru-RU" sz="1100" spc="-28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Определять</a:t>
                      </a: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тему,</a:t>
                      </a: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идею,</a:t>
                      </a:r>
                      <a:endParaRPr lang="ru-RU" sz="1000" dirty="0">
                        <a:effectLst/>
                      </a:endParaRPr>
                    </a:p>
                    <a:p>
                      <a:pPr marL="67945" marR="1555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художественные и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композиционные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особенности</a:t>
                      </a:r>
                      <a:r>
                        <a:rPr lang="ru-RU" sz="1100" spc="-4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произведения.</a:t>
                      </a:r>
                      <a:endParaRPr lang="ru-RU" sz="1000" dirty="0">
                        <a:effectLst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Анализировать</a:t>
                      </a:r>
                      <a:endParaRPr lang="ru-RU" sz="1000" dirty="0">
                        <a:effectLst/>
                      </a:endParaRPr>
                    </a:p>
                    <a:p>
                      <a:pPr marL="67945" marR="21336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произведение</a:t>
                      </a:r>
                      <a:r>
                        <a:rPr lang="ru-RU" sz="1100" spc="-3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с</a:t>
                      </a:r>
                      <a:r>
                        <a:rPr lang="ru-RU" sz="1100" spc="-1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учётом</a:t>
                      </a:r>
                      <a:r>
                        <a:rPr lang="ru-RU" sz="1100" spc="-1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его</a:t>
                      </a:r>
                      <a:r>
                        <a:rPr lang="ru-RU" sz="1100" spc="-285" dirty="0">
                          <a:effectLst/>
                        </a:rPr>
                        <a:t> </a:t>
                      </a:r>
                      <a:r>
                        <a:rPr lang="ru-RU" sz="1100" dirty="0" err="1">
                          <a:effectLst/>
                        </a:rPr>
                        <a:t>родо</a:t>
                      </a:r>
                      <a:r>
                        <a:rPr lang="ru-RU" sz="1100" dirty="0">
                          <a:effectLst/>
                        </a:rPr>
                        <a:t>-жанровой</a:t>
                      </a:r>
                      <a:endParaRPr lang="ru-RU" sz="1000" dirty="0">
                        <a:effectLst/>
                      </a:endParaRPr>
                    </a:p>
                    <a:p>
                      <a:pPr marL="67945" marR="14732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принадлежности. Выявлять</a:t>
                      </a:r>
                      <a:r>
                        <a:rPr lang="ru-RU" sz="1100" spc="-29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средства художественной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изобразительности в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произведениях.</a:t>
                      </a:r>
                      <a:endParaRPr lang="ru-RU" sz="1000" dirty="0">
                        <a:effectLst/>
                      </a:endParaRPr>
                    </a:p>
                    <a:p>
                      <a:pPr marL="67945" marR="32639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Использовать</a:t>
                      </a:r>
                      <a:r>
                        <a:rPr lang="ru-RU" sz="1100" spc="-5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различные</a:t>
                      </a:r>
                      <a:r>
                        <a:rPr lang="ru-RU" sz="1100" spc="-28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виды пересказа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произведения,</a:t>
                      </a:r>
                      <a:r>
                        <a:rPr lang="ru-RU" sz="1100" spc="-4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передавая</a:t>
                      </a:r>
                      <a:endParaRPr lang="ru-RU" sz="1000" dirty="0">
                        <a:effectLst/>
                      </a:endParaRPr>
                    </a:p>
                    <a:p>
                      <a:pPr marL="67945" marR="17081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комический эффект. Устно</a:t>
                      </a:r>
                      <a:r>
                        <a:rPr lang="ru-RU" sz="1100" spc="-28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или письменно отвечать на</a:t>
                      </a:r>
                      <a:r>
                        <a:rPr lang="ru-RU" sz="1100" spc="-29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вопросы. Письменно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отвечать на проблемный</a:t>
                      </a:r>
                      <a:r>
                        <a:rPr lang="ru-RU" sz="1100" spc="5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вопрос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33265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99658" tIns="3174" rIns="322161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221F1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тематического планирования 7 класса.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56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Очень важно, чтобы школьники учились коллективно обсуждать темы, характеризовать литературных героев, уметь формулировать и аргументировать свое мнение, давать собственную оценку прочитанному. Эти умения — вести диалог, давать характеристики, формировать и высказывать свое мнение, обобщать, делать выводы и т.д. — относятся к </a:t>
            </a:r>
            <a:r>
              <a:rPr lang="ru-RU" dirty="0" err="1"/>
              <a:t>метапредметным</a:t>
            </a:r>
            <a:r>
              <a:rPr lang="ru-RU" dirty="0"/>
              <a:t> результатам.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874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Ниже представлены некоторые задания, которые были нацелены на достижение отдельно личностных, </a:t>
            </a:r>
            <a:r>
              <a:rPr lang="ru-RU" dirty="0" err="1"/>
              <a:t>метапредметных</a:t>
            </a:r>
            <a:r>
              <a:rPr lang="ru-RU" dirty="0"/>
              <a:t>, предметных, а теперь трансформированы в комбинированные.</a:t>
            </a:r>
          </a:p>
        </p:txBody>
      </p:sp>
    </p:spTree>
    <p:extLst>
      <p:ext uri="{BB962C8B-B14F-4D97-AF65-F5344CB8AC3E}">
        <p14:creationId xmlns:p14="http://schemas.microsoft.com/office/powerpoint/2010/main" val="260592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6684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/>
              <a:t>	Как жил Маленький принц на своей планете, чем он занимался? Как вы понимаете слова героя: «Есть такое правило. Встал поутру, умылся, привел себя в порядок — и сразу же приведи в порядок свою планету»? Поразмышляйте об этом, а свои размышления запишите в виде эссе в тетрадь по литературе.</a:t>
            </a:r>
          </a:p>
          <a:p>
            <a:pPr lvl="0"/>
            <a:r>
              <a:rPr lang="ru-RU" dirty="0"/>
              <a:t>Как бы вы себя вели на месте Тома </a:t>
            </a:r>
            <a:r>
              <a:rPr lang="ru-RU" dirty="0" err="1"/>
              <a:t>Сойера</a:t>
            </a:r>
            <a:r>
              <a:rPr lang="ru-RU" dirty="0"/>
              <a:t> в пещере, с тетей Полли, на острове пиратов с друзьями? Какие черты его характера вы бы хотели воспитать в себе, а какие нет? Запишите их в таблицу.</a:t>
            </a:r>
          </a:p>
          <a:p>
            <a:pPr lvl="0"/>
            <a:r>
              <a:rPr lang="ru-RU" dirty="0"/>
              <a:t>	Соберите материалы для характеристики героя. Обобщите данные и ответ обоснуйте.</a:t>
            </a:r>
          </a:p>
        </p:txBody>
      </p:sp>
    </p:spTree>
    <p:extLst>
      <p:ext uri="{BB962C8B-B14F-4D97-AF65-F5344CB8AC3E}">
        <p14:creationId xmlns:p14="http://schemas.microsoft.com/office/powerpoint/2010/main" val="273596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/>
              <a:t>Распределите героев по группам. Какие общие признаки помогли вам это сделать? С какими героями вы хотели бы подружиться? Что вас в них привлекает?</a:t>
            </a:r>
          </a:p>
          <a:p>
            <a:pPr lvl="0"/>
            <a:r>
              <a:rPr lang="ru-RU" dirty="0"/>
              <a:t>Поучаствуйте в подготовке и проведении урока внеклассного чтения вместе учителем и одноклассниками. Предложите для обсуждения понравившуюся вам книгу. Напишите, чем она вас привлекла, возможно, чему-то научила? Продумайте, как вы будете ее представлять (мультимедийная презентация, </a:t>
            </a:r>
            <a:r>
              <a:rPr lang="ru-RU" dirty="0" err="1"/>
              <a:t>буктрейлер</a:t>
            </a:r>
            <a:r>
              <a:rPr lang="ru-RU" dirty="0"/>
              <a:t> и т.д.), придумайте вопросы для обсуждения книги. Посоветуйтесь с учителем. Если эту книгу прочитал еще кто-то из одноклассников — пригласите его в свой проект</a:t>
            </a:r>
            <a:r>
              <a:rPr lang="ru-RU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471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3633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0970" marR="146050" indent="342265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Чтобы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оптимизировать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изучение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«Снежной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королевы»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целесообразно</a:t>
            </a:r>
            <a:r>
              <a:rPr lang="ru-RU" spc="-3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использовать комбинированные задания, которые направлены на достижение</a:t>
            </a:r>
            <a:r>
              <a:rPr lang="ru-RU" spc="-3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нескольких планируемых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результатов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одновременно.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7414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80728"/>
            <a:ext cx="66967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Комбинированные задания могут быть такими:</a:t>
            </a:r>
          </a:p>
          <a:p>
            <a:pPr lvl="0"/>
            <a:r>
              <a:rPr lang="ru-RU" dirty="0"/>
              <a:t>Какие испытания вынесла Герда, попав в чертоги Снежной королевы, как повела себя, встретив Кая и хозяйку ледяного дворца (предметные)? Сделайте вывод: какие качества помогли ей выстоять в трудные минуты, победить Снежную королеву и спасти Кая (предметные и </a:t>
            </a:r>
            <a:r>
              <a:rPr lang="ru-RU" dirty="0" err="1"/>
              <a:t>метапредметные</a:t>
            </a:r>
            <a:r>
              <a:rPr lang="ru-RU" dirty="0"/>
              <a:t>)? Назовите черты характера Герды, которые вы хотели бы воспитать в себе (предметные и личностные).</a:t>
            </a:r>
          </a:p>
          <a:p>
            <a:pPr lvl="0"/>
            <a:r>
              <a:rPr lang="ru-RU" dirty="0"/>
              <a:t>Почему финка считала Герду сильнее всех, в чем была сила девочки, аргументируйте свое мнение (предметные, личностные и </a:t>
            </a:r>
            <a:r>
              <a:rPr lang="ru-RU" dirty="0" err="1"/>
              <a:t>метапредметные</a:t>
            </a:r>
            <a:r>
              <a:rPr lang="ru-RU" dirty="0"/>
              <a:t>)?</a:t>
            </a:r>
          </a:p>
          <a:p>
            <a:pPr lvl="0"/>
            <a:r>
              <a:rPr lang="ru-RU" dirty="0"/>
              <a:t>Кто и как помогал Герде? Подумайте и обобщите, без каких героев- помощников Герда могла бы обойтись? С каким помощником вы хотели бы подружиться, аргументируйте свой ответ. (Предметные, </a:t>
            </a:r>
            <a:r>
              <a:rPr lang="ru-RU" dirty="0" err="1"/>
              <a:t>метапредметные</a:t>
            </a:r>
            <a:r>
              <a:rPr lang="ru-RU" dirty="0"/>
              <a:t>, личностные).</a:t>
            </a:r>
          </a:p>
        </p:txBody>
      </p:sp>
    </p:spTree>
    <p:extLst>
      <p:ext uri="{BB962C8B-B14F-4D97-AF65-F5344CB8AC3E}">
        <p14:creationId xmlns:p14="http://schemas.microsoft.com/office/powerpoint/2010/main" val="348504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ФГОС претерпел несколько существенных доработок и в усовершенствованном виде внедряется в школу. Изменилась образовательная парадигма: если прежде обучение строилось на </a:t>
            </a:r>
            <a:r>
              <a:rPr lang="ru-RU" dirty="0" err="1"/>
              <a:t>знаниевом</a:t>
            </a:r>
            <a:r>
              <a:rPr lang="ru-RU" dirty="0"/>
              <a:t> подходе, то методологической основой ФГОС является системно-</a:t>
            </a:r>
            <a:r>
              <a:rPr lang="ru-RU" dirty="0" err="1"/>
              <a:t>деятельностный</a:t>
            </a:r>
            <a:r>
              <a:rPr lang="ru-RU" dirty="0"/>
              <a:t>, когда знания, полученные школьниками на уроках, должны иметь практический выход. Так, к предметным результатам в Стандарте добавляются личностные и </a:t>
            </a:r>
            <a:r>
              <a:rPr lang="ru-RU" dirty="0" err="1"/>
              <a:t>метапредметные</a:t>
            </a:r>
            <a:r>
              <a:rPr lang="ru-RU" dirty="0"/>
              <a:t> результаты, достижение которых школьниками является необходимым требованием.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3220011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Далее следует задание по сбору материала для составления характеристики главных героинь: портрет, качества, черты характера, помощники будут заноситься в таблицу, а в завершении нужно будет сопоставить героинь и сделать вывод.</a:t>
            </a:r>
          </a:p>
        </p:txBody>
      </p:sp>
    </p:spTree>
    <p:extLst>
      <p:ext uri="{BB962C8B-B14F-4D97-AF65-F5344CB8AC3E}">
        <p14:creationId xmlns:p14="http://schemas.microsoft.com/office/powerpoint/2010/main" val="3857147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качестве опережающего задания по выбору предложите пятиклассникам создать проект: он может быть индивидуальный или коллективный. На завершающем этапе изучения сказки ребята продемонстрируют свои проекты, в создании которых они могут пользоваться возможностями ресурсов интернета.</a:t>
            </a:r>
          </a:p>
        </p:txBody>
      </p:sp>
    </p:spTree>
    <p:extLst>
      <p:ext uri="{BB962C8B-B14F-4D97-AF65-F5344CB8AC3E}">
        <p14:creationId xmlns:p14="http://schemas.microsoft.com/office/powerpoint/2010/main" val="2701748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0534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Темы и виды проектов:</a:t>
            </a:r>
          </a:p>
          <a:p>
            <a:pPr lvl="0"/>
            <a:r>
              <a:rPr lang="ru-RU" dirty="0"/>
              <a:t>тематическая презентация сказки «Снежная королева» или главной героини Герды с обязательным слайдом «Мой отзыв о «Снежной королеве» или «Мое мнение о  Герде»;</a:t>
            </a:r>
          </a:p>
          <a:p>
            <a:pPr lvl="0"/>
            <a:r>
              <a:rPr lang="ru-RU" dirty="0"/>
              <a:t>реклама сказки с иллюстрациями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стихотворение с иллюстрациями, посвященное Герде или сказке;</a:t>
            </a:r>
          </a:p>
          <a:p>
            <a:pPr lvl="0"/>
            <a:r>
              <a:rPr lang="ru-RU" dirty="0"/>
              <a:t>сборник иллюстраций «Снежной королевы»;</a:t>
            </a:r>
          </a:p>
          <a:p>
            <a:pPr lvl="0"/>
            <a:r>
              <a:rPr lang="ru-RU" dirty="0" err="1"/>
              <a:t>буктрейлер</a:t>
            </a:r>
            <a:r>
              <a:rPr lang="ru-RU" dirty="0"/>
              <a:t> сказки «Снежная королева»</a:t>
            </a:r>
          </a:p>
          <a:p>
            <a:pPr lvl="0"/>
            <a:r>
              <a:rPr lang="ru-RU" dirty="0"/>
              <a:t>интерактивный список произведений Х.К. Андерсена с аннотациями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1091034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Таким образом, изучение сказки «Снежная королева» пройдет интересно и плодотворно, если подойти творчески, использовать воспитательный потенциал сказки, различные виды работ, в том числе совместные, ресурсы интернета. Вместе с тем, пятиклассники выполняли задания, нацеленные на достижение планируемых результатов, что соответствует требованиям Федерального государственного стандарта и Федеральной рабочей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328463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Таким образом, важно, чтобы вопросы и задания к изучаемому произведению были нацелены на достижение школьниками планируемых результатов.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716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Что включают в себя требования к результатам освоения федеральной образовательной программы основного общего образования?</a:t>
            </a:r>
          </a:p>
        </p:txBody>
      </p:sp>
    </p:spTree>
    <p:extLst>
      <p:ext uri="{BB962C8B-B14F-4D97-AF65-F5344CB8AC3E}">
        <p14:creationId xmlns:p14="http://schemas.microsoft.com/office/powerpoint/2010/main" val="200351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208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 личностным результатам: «осознание российской гражданской идентичности; готовность обучающихся к саморазвитию, самостоятельности и личностному самоопределению; ценность самостоятельности и инициативы; наличие мотивации к целенаправленной социально-значимой деятельности; </a:t>
            </a:r>
            <a:r>
              <a:rPr lang="ru-RU" dirty="0" err="1"/>
              <a:t>сформированность</a:t>
            </a:r>
            <a:r>
              <a:rPr lang="ru-RU" dirty="0"/>
              <a:t> внутренней позиции личности как особого ценностного отношения к себе, к окружающим людям и к жизни в целом» и т.д.</a:t>
            </a:r>
          </a:p>
        </p:txBody>
      </p:sp>
    </p:spTree>
    <p:extLst>
      <p:ext uri="{BB962C8B-B14F-4D97-AF65-F5344CB8AC3E}">
        <p14:creationId xmlns:p14="http://schemas.microsoft.com/office/powerpoint/2010/main" val="247495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 </a:t>
            </a:r>
            <a:r>
              <a:rPr lang="ru-RU" dirty="0" err="1"/>
              <a:t>метапредметным</a:t>
            </a:r>
            <a:r>
              <a:rPr lang="ru-RU" dirty="0"/>
              <a:t> результатам: «освоение обучающимися </a:t>
            </a:r>
            <a:r>
              <a:rPr lang="ru-RU" dirty="0" err="1"/>
              <a:t>межпредметных</a:t>
            </a:r>
            <a:r>
              <a:rPr lang="ru-RU" dirty="0"/>
              <a:t> понятий &lt;…&gt; и универсальных учебных действий (познавательные, коммуникативные, регулятивные); способность их использовать в учебной, познавательной и социальной практике; готовность к самостоятельному планированию и осуществлению учебной деятельности и организации учебного сотрудничества с педагогами и сверстниками, к участию в построении индивидуальной образовательной траектории; овладение навыками работы с информацией: восприятие и создание информационных текстов в различных форматах, в том числе в цифровой среде, с учетом назначения информации и ее целевой аудитории»;</a:t>
            </a:r>
          </a:p>
        </p:txBody>
      </p:sp>
    </p:spTree>
    <p:extLst>
      <p:ext uri="{BB962C8B-B14F-4D97-AF65-F5344CB8AC3E}">
        <p14:creationId xmlns:p14="http://schemas.microsoft.com/office/powerpoint/2010/main" val="2216650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 предметным результатам: «освоенные обучающимися в ходе изучения учебного предмета научные знания, умения и способы действий, специфические для данной предметной области; предпосылки научного типа мышления; виды деятельности по получению нового знания, его интерпретации, преобразованию и применению в различных учебных ситуациях, а также при создании учебных и социальных проектов».</a:t>
            </a:r>
          </a:p>
        </p:txBody>
      </p:sp>
    </p:spTree>
    <p:extLst>
      <p:ext uri="{BB962C8B-B14F-4D97-AF65-F5344CB8AC3E}">
        <p14:creationId xmlns:p14="http://schemas.microsoft.com/office/powerpoint/2010/main" val="180516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ФОП ООО и ФРП ООО по литературе ориентированы на современные тенденции в школьном образовании и активные методики обучения, методическое сопровождение ФРП ООО представлено на сайте «Единое содержание общего образования» (</a:t>
            </a:r>
            <a:r>
              <a:rPr lang="ru-RU" dirty="0">
                <a:hlinkClick r:id="rId2"/>
              </a:rPr>
              <a:t>https://edsoo.ru/Predmet_Literatura.htm</a:t>
            </a:r>
            <a:r>
              <a:rPr lang="ru-RU" dirty="0"/>
              <a:t>). Методические     материалы	разработаны научными сотрудниками лаборатории филологического общего образования ФБГНУ «Института стратегии развития образования».</a:t>
            </a:r>
          </a:p>
        </p:txBody>
      </p:sp>
    </p:spTree>
    <p:extLst>
      <p:ext uri="{BB962C8B-B14F-4D97-AF65-F5344CB8AC3E}">
        <p14:creationId xmlns:p14="http://schemas.microsoft.com/office/powerpoint/2010/main" val="425323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соответствии с ФГОС ООО обучение литературе строится на системно-</a:t>
            </a:r>
            <a:r>
              <a:rPr lang="ru-RU" dirty="0" err="1"/>
              <a:t>деятельностном</a:t>
            </a:r>
            <a:r>
              <a:rPr lang="ru-RU" dirty="0"/>
              <a:t> подходе, поэтому, если в ФОП ООО (предмет</a:t>
            </a:r>
          </a:p>
          <a:p>
            <a:r>
              <a:rPr lang="ru-RU" dirty="0"/>
              <a:t>«Литература») представлены планируемые результаты в преломлении к изучаемому предмету, реализуемые в 5–9 классах, содержание курса литературы, разбитое по классам, то в ФРП ООО по литературе в тематическом планировании дополнительно показаны виды деятельности обучающихся в процессе изучения темы или конкретного произведения.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649692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Особое внимание в Федеральной рабочей программе по литературе уделяется и </a:t>
            </a:r>
            <a:r>
              <a:rPr lang="ru-RU" dirty="0" err="1"/>
              <a:t>метапредметным</a:t>
            </a:r>
            <a:r>
              <a:rPr lang="ru-RU" dirty="0"/>
              <a:t> результатам, которые также отобраны и конкретизированы с учетом специфики предмета.</a:t>
            </a:r>
          </a:p>
        </p:txBody>
      </p:sp>
    </p:spTree>
    <p:extLst>
      <p:ext uri="{BB962C8B-B14F-4D97-AF65-F5344CB8AC3E}">
        <p14:creationId xmlns:p14="http://schemas.microsoft.com/office/powerpoint/2010/main" val="3101963485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0</TotalTime>
  <Words>1202</Words>
  <Application>Microsoft Office PowerPoint</Application>
  <PresentationFormat>Экран (4:3)</PresentationFormat>
  <Paragraphs>63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Паркет</vt:lpstr>
      <vt:lpstr>Проектирование современного урока литературы в соответствии с ФГОС ООО и ФГОС СОО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современного урока литературы в соответствии с ФГОС ООО и ФГОС СОО </dc:title>
  <dc:creator>302</dc:creator>
  <cp:lastModifiedBy>302</cp:lastModifiedBy>
  <cp:revision>1</cp:revision>
  <dcterms:created xsi:type="dcterms:W3CDTF">2024-01-24T11:41:33Z</dcterms:created>
  <dcterms:modified xsi:type="dcterms:W3CDTF">2024-01-24T11:46:59Z</dcterms:modified>
</cp:coreProperties>
</file>