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2" r:id="rId2"/>
  </p:sldMasterIdLst>
  <p:notesMasterIdLst>
    <p:notesMasterId r:id="rId69"/>
  </p:notesMasterIdLst>
  <p:sldIdLst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324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</p:sldIdLst>
  <p:sldSz cx="12192000" cy="6858000"/>
  <p:notesSz cx="6858000" cy="9144000"/>
  <p:embeddedFontLst>
    <p:embeddedFont>
      <p:font typeface="Tahoma" panose="020B0604030504040204" pitchFamily="34" charset="0"/>
      <p:regular r:id="rId70"/>
      <p:bold r:id="rId71"/>
    </p:embeddedFont>
    <p:embeddedFont>
      <p:font typeface="Calibri" panose="020F0502020204030204" pitchFamily="34" charset="0"/>
      <p:regular r:id="rId72"/>
      <p:bold r:id="rId73"/>
      <p:italic r:id="rId74"/>
      <p:boldItalic r:id="rId75"/>
    </p:embeddedFont>
    <p:embeddedFont>
      <p:font typeface="Roboto" panose="020B0604020202020204" charset="0"/>
      <p:regular r:id="rId76"/>
      <p:bold r:id="rId77"/>
      <p:italic r:id="rId78"/>
      <p:boldItalic r:id="rId79"/>
    </p:embeddedFont>
    <p:embeddedFont>
      <p:font typeface="Merriweather" panose="020B0604020202020204" charset="-52"/>
      <p:regular r:id="rId80"/>
      <p:bold r:id="rId81"/>
      <p:italic r:id="rId82"/>
      <p:boldItalic r:id="rId83"/>
    </p:embeddedFont>
    <p:embeddedFont>
      <p:font typeface="Dobrozrachniy" panose="020B0604020202020204" charset="-52"/>
      <p:regular r:id="rId8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6F7072"/>
    <a:srgbClr val="FFD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0" autoAdjust="0"/>
    <p:restoredTop sz="94718"/>
  </p:normalViewPr>
  <p:slideViewPr>
    <p:cSldViewPr snapToGrid="0">
      <p:cViewPr>
        <p:scale>
          <a:sx n="79" d="100"/>
          <a:sy n="79" d="100"/>
        </p:scale>
        <p:origin x="-534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15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font" Target="fonts/font14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86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7.fntdata"/><Relationship Id="rId7" Type="http://schemas.openxmlformats.org/officeDocument/2006/relationships/slide" Target="slides/slide5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45BCB-ED2B-4AD8-BD0E-C8681A68CC5A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27BC7-E9C2-4D7A-AD55-661A5181F2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550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320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1879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9519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7258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9478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570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1441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1412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0128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5503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785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5859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859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3266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7692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23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2348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24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2298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0037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26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373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27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6122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28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4203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29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550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2630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30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1611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31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69552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32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3057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33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741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34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8363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35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96216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36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2432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37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53719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38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098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39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074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84970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40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4044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41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45049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42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1496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43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318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44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11590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45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43449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46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65807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47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24014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48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7709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49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629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1468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50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48784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51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57880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52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51862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53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143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54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52798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55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69753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56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9229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57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00981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58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18258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59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01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1493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60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50089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61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15835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62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33781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63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96719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64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11829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65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18602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>
                <a:solidFill>
                  <a:prstClr val="black"/>
                </a:solidFill>
              </a:rPr>
              <a:pPr/>
              <a:t>66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572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18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972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977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89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04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418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2905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347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944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390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409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9778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423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6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2479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101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1735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830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700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198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56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788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452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84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23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272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1983A9A6-A7C6-4281-A39F-5DC6615D86C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31.01.2024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416F8C33-7088-481A-939B-C850E0D4CDC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331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князь олег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72"/>
          <a:stretch/>
        </p:blipFill>
        <p:spPr bwMode="auto">
          <a:xfrm>
            <a:off x="5560275" y="0"/>
            <a:ext cx="66317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62826" y="2136338"/>
            <a:ext cx="5856819" cy="2585323"/>
          </a:xfrm>
          <a:prstGeom prst="rect">
            <a:avLst/>
          </a:prstGeom>
          <a:noFill/>
        </p:spPr>
        <p:txBody>
          <a:bodyPr wrap="square" lIns="480000" tIns="0" rIns="0" bIns="0" rtlCol="0">
            <a:spAutoFit/>
          </a:bodyPr>
          <a:lstStyle/>
          <a:p>
            <a:pPr defTabSz="914377"/>
            <a:r>
              <a:rPr lang="ru-RU" sz="5600" dirty="0">
                <a:solidFill>
                  <a:prstClr val="white"/>
                </a:solidFill>
                <a:latin typeface="Dobrozrachniy" panose="00000506000000000000" pitchFamily="2" charset="-52"/>
                <a:ea typeface="Tahoma" panose="020B0604030504040204" pitchFamily="34" charset="0"/>
              </a:rPr>
              <a:t>Становление Древнерусского государства</a:t>
            </a:r>
          </a:p>
        </p:txBody>
      </p:sp>
    </p:spTree>
    <p:extLst>
      <p:ext uri="{BB962C8B-B14F-4D97-AF65-F5344CB8AC3E}">
        <p14:creationId xmlns:p14="http://schemas.microsoft.com/office/powerpoint/2010/main" val="1048209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197"/>
          </a:xfrm>
          <a:prstGeom prst="rect">
            <a:avLst/>
          </a:prstGeom>
        </p:spPr>
      </p:pic>
      <p:sp>
        <p:nvSpPr>
          <p:cNvPr id="7" name="Прямоугольная выноска 6"/>
          <p:cNvSpPr/>
          <p:nvPr/>
        </p:nvSpPr>
        <p:spPr>
          <a:xfrm>
            <a:off x="2623762" y="2839229"/>
            <a:ext cx="1916392" cy="797404"/>
          </a:xfrm>
          <a:prstGeom prst="wedgeRectCallout">
            <a:avLst>
              <a:gd name="adj1" fmla="val -44967"/>
              <a:gd name="adj2" fmla="val 107207"/>
            </a:avLst>
          </a:prstGeom>
          <a:solidFill>
            <a:schemeClr val="bg1"/>
          </a:solidFill>
          <a:ln>
            <a:noFill/>
          </a:ln>
          <a:effectLst>
            <a:outerShdw blurRad="127000" dist="190500" dir="5400000" sx="90000" sy="90000" algn="t" rotWithShape="0">
              <a:srgbClr val="4E361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39"/>
            <a:r>
              <a:rPr lang="ru-RU" sz="1867" dirty="0">
                <a:solidFill>
                  <a:srgbClr val="4E361E"/>
                </a:solidFill>
              </a:rPr>
              <a:t>Великая</a:t>
            </a:r>
          </a:p>
          <a:p>
            <a:pPr algn="ctr" defTabSz="1219139"/>
            <a:r>
              <a:rPr lang="ru-RU" sz="1867" dirty="0" err="1">
                <a:solidFill>
                  <a:srgbClr val="4E361E"/>
                </a:solidFill>
              </a:rPr>
              <a:t>Булгария</a:t>
            </a:r>
            <a:endParaRPr lang="ru-RU" sz="1867" dirty="0">
              <a:solidFill>
                <a:srgbClr val="4E36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36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" y="0"/>
            <a:ext cx="3888317" cy="68580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538388" y="2099570"/>
            <a:ext cx="6477000" cy="2658859"/>
            <a:chOff x="3276600" y="893317"/>
            <a:chExt cx="4857750" cy="1994144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276600" y="893317"/>
              <a:ext cx="4281221" cy="64633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914354"/>
              <a:r>
                <a:rPr lang="ru-RU" sz="5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Merriweather"/>
                </a:rPr>
                <a:t>Государство —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6600" y="1643034"/>
              <a:ext cx="4857750" cy="124442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354">
                <a:lnSpc>
                  <a:spcPct val="114000"/>
                </a:lnSpc>
              </a:pPr>
              <a:r>
                <a:rPr lang="ru-RU" sz="2400" dirty="0">
                  <a:solidFill>
                    <a:prstClr val="black"/>
                  </a:solidFill>
                  <a:latin typeface="Merriweather"/>
                </a:rPr>
                <a:t>это объединение людей, живущих </a:t>
              </a:r>
            </a:p>
            <a:p>
              <a:pPr defTabSz="914354">
                <a:lnSpc>
                  <a:spcPct val="114000"/>
                </a:lnSpc>
              </a:pPr>
              <a:r>
                <a:rPr lang="ru-RU" sz="2400" dirty="0">
                  <a:solidFill>
                    <a:prstClr val="black"/>
                  </a:solidFill>
                  <a:latin typeface="Merriweather"/>
                </a:rPr>
                <a:t>на одной территории и признающих высший авторитет центральной власти.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576"/>
          <a:stretch/>
        </p:blipFill>
        <p:spPr>
          <a:xfrm>
            <a:off x="566120" y="2001437"/>
            <a:ext cx="2756079" cy="285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69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532102"/>
            <a:ext cx="6646461" cy="772010"/>
          </a:xfrm>
          <a:prstGeom prst="rect">
            <a:avLst/>
          </a:prstGeom>
          <a:solidFill>
            <a:srgbClr val="003BB2">
              <a:alpha val="95000"/>
            </a:srgbClr>
          </a:solidFill>
        </p:spPr>
        <p:txBody>
          <a:bodyPr wrap="square" lIns="480000" tIns="240000" rIns="240000" bIns="240000" rtlCol="0">
            <a:spAutoFit/>
          </a:bodyPr>
          <a:lstStyle/>
          <a:p>
            <a:pPr defTabSz="914377"/>
            <a:r>
              <a:rPr lang="ru-RU" sz="1867" dirty="0">
                <a:solidFill>
                  <a:prstClr val="white"/>
                </a:solidFill>
              </a:rPr>
              <a:t>Высшая власть в государстве называется законной.</a:t>
            </a:r>
          </a:p>
        </p:txBody>
      </p:sp>
    </p:spTree>
    <p:extLst>
      <p:ext uri="{BB962C8B-B14F-4D97-AF65-F5344CB8AC3E}">
        <p14:creationId xmlns:p14="http://schemas.microsoft.com/office/powerpoint/2010/main" val="237873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834708" y="515218"/>
            <a:ext cx="6522619" cy="5744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914354"/>
            <a:r>
              <a:rPr lang="ru-RU" sz="3733" dirty="0">
                <a:solidFill>
                  <a:srgbClr val="003BB2"/>
                </a:solidFill>
                <a:latin typeface="Merriweather"/>
                <a:ea typeface="Tahoma" panose="020B0604030504040204" pitchFamily="34" charset="0"/>
              </a:rPr>
              <a:t>Становление государства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87319" y="2569013"/>
            <a:ext cx="6814491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1" name="Соединительная линия уступом 30"/>
          <p:cNvCxnSpPr>
            <a:stCxn id="24" idx="3"/>
            <a:endCxn id="29" idx="3"/>
          </p:cNvCxnSpPr>
          <p:nvPr/>
        </p:nvCxnSpPr>
        <p:spPr>
          <a:xfrm flipH="1" flipV="1">
            <a:off x="9501810" y="3020964"/>
            <a:ext cx="1451151" cy="1410466"/>
          </a:xfrm>
          <a:prstGeom prst="bentConnector3">
            <a:avLst>
              <a:gd name="adj1" fmla="val -15753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146221" y="3979479"/>
            <a:ext cx="2838926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7" name="Соединительная линия уступом 36"/>
          <p:cNvCxnSpPr>
            <a:stCxn id="35" idx="1"/>
            <a:endCxn id="29" idx="1"/>
          </p:cNvCxnSpPr>
          <p:nvPr/>
        </p:nvCxnSpPr>
        <p:spPr>
          <a:xfrm rot="10800000" flipH="1">
            <a:off x="1146221" y="3020964"/>
            <a:ext cx="1541098" cy="1410466"/>
          </a:xfrm>
          <a:prstGeom prst="bentConnector3">
            <a:avLst>
              <a:gd name="adj1" fmla="val -14834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438035" y="4143658"/>
            <a:ext cx="2178622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Развитие хозяйства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14947" y="2877077"/>
            <a:ext cx="6159234" cy="287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Появление государств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114035" y="3979479"/>
            <a:ext cx="2838926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76554" y="3979479"/>
            <a:ext cx="2838926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06706" y="4143658"/>
            <a:ext cx="2178622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Расслоение общества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44187" y="4143658"/>
            <a:ext cx="2178622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Рост </a:t>
            </a:r>
          </a:p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городов</a:t>
            </a:r>
          </a:p>
        </p:txBody>
      </p:sp>
      <p:cxnSp>
        <p:nvCxnSpPr>
          <p:cNvPr id="32" name="Соединительная линия уступом 31"/>
          <p:cNvCxnSpPr>
            <a:stCxn id="26" idx="0"/>
            <a:endCxn id="29" idx="2"/>
          </p:cNvCxnSpPr>
          <p:nvPr/>
        </p:nvCxnSpPr>
        <p:spPr>
          <a:xfrm rot="16200000" flipV="1">
            <a:off x="5842009" y="3725471"/>
            <a:ext cx="506565" cy="1452"/>
          </a:xfrm>
          <a:prstGeom prst="bentConnector3">
            <a:avLst>
              <a:gd name="adj1" fmla="val 50000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83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5" grpId="0" animBg="1"/>
      <p:bldP spid="23" grpId="0"/>
      <p:bldP spid="11" grpId="0"/>
      <p:bldP spid="24" grpId="0" animBg="1"/>
      <p:bldP spid="26" grpId="0" animBg="1"/>
      <p:bldP spid="27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15000" r="-3000" b="-1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954885"/>
            <a:ext cx="6318913" cy="1346655"/>
          </a:xfrm>
          <a:prstGeom prst="rect">
            <a:avLst/>
          </a:prstGeom>
          <a:solidFill>
            <a:srgbClr val="003BB2">
              <a:alpha val="95000"/>
            </a:srgbClr>
          </a:solidFill>
        </p:spPr>
        <p:txBody>
          <a:bodyPr wrap="square" lIns="480000" tIns="240000" rIns="240000" bIns="240000" rtlCol="0">
            <a:spAutoFit/>
          </a:bodyPr>
          <a:lstStyle/>
          <a:p>
            <a:pPr defTabSz="914377"/>
            <a:r>
              <a:rPr lang="ru-RU" sz="1867" dirty="0">
                <a:solidFill>
                  <a:prstClr val="white"/>
                </a:solidFill>
              </a:rPr>
              <a:t>Большинством средневековых европейских стран управляли правители, которые передавали свою власть по наследству.</a:t>
            </a:r>
          </a:p>
        </p:txBody>
      </p:sp>
    </p:spTree>
    <p:extLst>
      <p:ext uri="{BB962C8B-B14F-4D97-AF65-F5344CB8AC3E}">
        <p14:creationId xmlns:p14="http://schemas.microsoft.com/office/powerpoint/2010/main" val="225136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834708" y="515218"/>
            <a:ext cx="6522619" cy="5744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914354"/>
            <a:r>
              <a:rPr lang="ru-RU" sz="3733" dirty="0">
                <a:solidFill>
                  <a:srgbClr val="003BB2"/>
                </a:solidFill>
                <a:latin typeface="Merriweather"/>
                <a:ea typeface="Tahoma" panose="020B0604030504040204" pitchFamily="34" charset="0"/>
              </a:rPr>
              <a:t>Становление государства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19008" y="1995804"/>
            <a:ext cx="6814491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1" name="Соединительная линия уступом 30"/>
          <p:cNvCxnSpPr>
            <a:stCxn id="29" idx="3"/>
            <a:endCxn id="18" idx="3"/>
          </p:cNvCxnSpPr>
          <p:nvPr/>
        </p:nvCxnSpPr>
        <p:spPr>
          <a:xfrm>
            <a:off x="9533499" y="2447755"/>
            <a:ext cx="12700" cy="1320519"/>
          </a:xfrm>
          <a:prstGeom prst="bentConnector3">
            <a:avLst>
              <a:gd name="adj1" fmla="val 1800000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29" idx="1"/>
            <a:endCxn id="18" idx="1"/>
          </p:cNvCxnSpPr>
          <p:nvPr/>
        </p:nvCxnSpPr>
        <p:spPr>
          <a:xfrm rot="10800000" flipV="1">
            <a:off x="2719008" y="2447754"/>
            <a:ext cx="12700" cy="1320519"/>
          </a:xfrm>
          <a:prstGeom prst="bentConnector3">
            <a:avLst>
              <a:gd name="adj1" fmla="val 1800000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46637" y="2159983"/>
            <a:ext cx="6159234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Восточнославянские племена правителя </a:t>
            </a:r>
          </a:p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называли «князь»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6219" y="4636843"/>
            <a:ext cx="4324865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1175" y="4801022"/>
            <a:ext cx="4184844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Людям была необходима защита, обеспечить которую мог князь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11206" y="4636843"/>
            <a:ext cx="4324865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81216" y="4801022"/>
            <a:ext cx="4184844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К князю обращались за помощью при решении различных споров</a:t>
            </a:r>
          </a:p>
        </p:txBody>
      </p:sp>
      <p:cxnSp>
        <p:nvCxnSpPr>
          <p:cNvPr id="17" name="Соединительная линия уступом 16"/>
          <p:cNvCxnSpPr>
            <a:stCxn id="18" idx="3"/>
            <a:endCxn id="14" idx="3"/>
          </p:cNvCxnSpPr>
          <p:nvPr/>
        </p:nvCxnSpPr>
        <p:spPr>
          <a:xfrm>
            <a:off x="9533499" y="3768274"/>
            <a:ext cx="1502572" cy="1320520"/>
          </a:xfrm>
          <a:prstGeom prst="bentConnector3">
            <a:avLst>
              <a:gd name="adj1" fmla="val 115214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>
            <a:stCxn id="18" idx="1"/>
            <a:endCxn id="12" idx="1"/>
          </p:cNvCxnSpPr>
          <p:nvPr/>
        </p:nvCxnSpPr>
        <p:spPr>
          <a:xfrm rot="10800000" flipV="1">
            <a:off x="1146220" y="3768274"/>
            <a:ext cx="1572789" cy="1320520"/>
          </a:xfrm>
          <a:prstGeom prst="bentConnector3">
            <a:avLst>
              <a:gd name="adj1" fmla="val 114535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719008" y="3316323"/>
            <a:ext cx="6814491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6637" y="3480502"/>
            <a:ext cx="6159234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Князь собирал с подчинённого населения дань, которая выплачивалась деньгами или продуктами</a:t>
            </a:r>
          </a:p>
        </p:txBody>
      </p:sp>
    </p:spTree>
    <p:extLst>
      <p:ext uri="{BB962C8B-B14F-4D97-AF65-F5344CB8AC3E}">
        <p14:creationId xmlns:p14="http://schemas.microsoft.com/office/powerpoint/2010/main" val="268941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1" grpId="0"/>
      <p:bldP spid="12" grpId="0" animBg="1"/>
      <p:bldP spid="13" grpId="0"/>
      <p:bldP spid="14" grpId="0" animBg="1"/>
      <p:bldP spid="15" grpId="0"/>
      <p:bldP spid="18" grpId="0" animBg="1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62785" y="2819601"/>
            <a:ext cx="4118647" cy="1218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ru-RU" sz="2400" dirty="0">
                <a:solidFill>
                  <a:prstClr val="white"/>
                </a:solidFill>
              </a:rPr>
              <a:t>Князь обеспечивал защиту торговцам. На Руси их называли «гости».</a:t>
            </a:r>
          </a:p>
        </p:txBody>
      </p:sp>
      <p:pic>
        <p:nvPicPr>
          <p:cNvPr id="2050" name="Picture 2" descr="Картинки по запросу торговцы на руси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" t="49683" r="973" b="843"/>
          <a:stretch/>
        </p:blipFill>
        <p:spPr bwMode="auto">
          <a:xfrm>
            <a:off x="6127845" y="1545205"/>
            <a:ext cx="6064155" cy="376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9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33011"/>
            <a:ext cx="5773003" cy="1059332"/>
          </a:xfrm>
          <a:prstGeom prst="rect">
            <a:avLst/>
          </a:prstGeom>
          <a:solidFill>
            <a:srgbClr val="003BB2">
              <a:alpha val="95000"/>
            </a:srgbClr>
          </a:solidFill>
        </p:spPr>
        <p:txBody>
          <a:bodyPr wrap="square" lIns="480000" tIns="240000" rIns="240000" bIns="240000" rtlCol="0">
            <a:spAutoFit/>
          </a:bodyPr>
          <a:lstStyle/>
          <a:p>
            <a:pPr defTabSz="914377"/>
            <a:r>
              <a:rPr lang="ru-RU" sz="1867" dirty="0">
                <a:solidFill>
                  <a:prstClr val="white"/>
                </a:solidFill>
              </a:rPr>
              <a:t>Источником пополнения казны становились таможенные сборы с «гостей».</a:t>
            </a:r>
          </a:p>
        </p:txBody>
      </p:sp>
    </p:spTree>
    <p:extLst>
      <p:ext uri="{BB962C8B-B14F-4D97-AF65-F5344CB8AC3E}">
        <p14:creationId xmlns:p14="http://schemas.microsoft.com/office/powerpoint/2010/main" val="427610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834708" y="515218"/>
            <a:ext cx="6522619" cy="5744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914354"/>
            <a:r>
              <a:rPr lang="ru-RU" sz="3733" dirty="0">
                <a:solidFill>
                  <a:srgbClr val="003BB2"/>
                </a:solidFill>
                <a:latin typeface="Merriweather"/>
                <a:ea typeface="Tahoma" panose="020B0604030504040204" pitchFamily="34" charset="0"/>
              </a:rPr>
              <a:t>Становление государства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19008" y="1995804"/>
            <a:ext cx="6814491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1" name="Соединительная линия уступом 30"/>
          <p:cNvCxnSpPr>
            <a:stCxn id="29" idx="3"/>
            <a:endCxn id="18" idx="3"/>
          </p:cNvCxnSpPr>
          <p:nvPr/>
        </p:nvCxnSpPr>
        <p:spPr>
          <a:xfrm>
            <a:off x="9533499" y="2447755"/>
            <a:ext cx="12700" cy="1320519"/>
          </a:xfrm>
          <a:prstGeom prst="bentConnector3">
            <a:avLst>
              <a:gd name="adj1" fmla="val 1800000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29" idx="1"/>
            <a:endCxn id="18" idx="1"/>
          </p:cNvCxnSpPr>
          <p:nvPr/>
        </p:nvCxnSpPr>
        <p:spPr>
          <a:xfrm rot="10800000" flipV="1">
            <a:off x="2719008" y="2447754"/>
            <a:ext cx="12700" cy="1320519"/>
          </a:xfrm>
          <a:prstGeom prst="bentConnector3">
            <a:avLst>
              <a:gd name="adj1" fmla="val 1800000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16400" y="2303868"/>
            <a:ext cx="6159234" cy="287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Князьям была необходима помощь в управлении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6219" y="4636843"/>
            <a:ext cx="4324865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1175" y="4801022"/>
            <a:ext cx="4184844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Отправлялись вместе с князем </a:t>
            </a:r>
          </a:p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в военные походы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11206" y="4636843"/>
            <a:ext cx="4324865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81216" y="4801022"/>
            <a:ext cx="4184844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В мирное время выполняли различные поручения</a:t>
            </a:r>
          </a:p>
        </p:txBody>
      </p:sp>
      <p:cxnSp>
        <p:nvCxnSpPr>
          <p:cNvPr id="17" name="Соединительная линия уступом 16"/>
          <p:cNvCxnSpPr>
            <a:stCxn id="18" idx="3"/>
            <a:endCxn id="14" idx="3"/>
          </p:cNvCxnSpPr>
          <p:nvPr/>
        </p:nvCxnSpPr>
        <p:spPr>
          <a:xfrm>
            <a:off x="9533499" y="3768274"/>
            <a:ext cx="1502572" cy="1320520"/>
          </a:xfrm>
          <a:prstGeom prst="bentConnector3">
            <a:avLst>
              <a:gd name="adj1" fmla="val 115214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>
            <a:stCxn id="18" idx="1"/>
            <a:endCxn id="12" idx="1"/>
          </p:cNvCxnSpPr>
          <p:nvPr/>
        </p:nvCxnSpPr>
        <p:spPr>
          <a:xfrm rot="10800000" flipV="1">
            <a:off x="1146220" y="3768274"/>
            <a:ext cx="1572789" cy="1320520"/>
          </a:xfrm>
          <a:prstGeom prst="bentConnector3">
            <a:avLst>
              <a:gd name="adj1" fmla="val 114535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719008" y="3316323"/>
            <a:ext cx="6814491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6637" y="3480502"/>
            <a:ext cx="6159234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Людей, которые помогали князьям в управлении, называли дружиной</a:t>
            </a:r>
          </a:p>
        </p:txBody>
      </p:sp>
    </p:spTree>
    <p:extLst>
      <p:ext uri="{BB962C8B-B14F-4D97-AF65-F5344CB8AC3E}">
        <p14:creationId xmlns:p14="http://schemas.microsoft.com/office/powerpoint/2010/main" val="249798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1" grpId="0"/>
      <p:bldP spid="12" grpId="0" animBg="1"/>
      <p:bldP spid="13" grpId="0"/>
      <p:bldP spid="14" grpId="0" animBg="1"/>
      <p:bldP spid="15" grpId="0"/>
      <p:bldP spid="18" grpId="0" animBg="1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r="-2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954885"/>
            <a:ext cx="5868537" cy="1346655"/>
          </a:xfrm>
          <a:prstGeom prst="rect">
            <a:avLst/>
          </a:prstGeom>
          <a:solidFill>
            <a:srgbClr val="003BB2">
              <a:alpha val="95000"/>
            </a:srgbClr>
          </a:solidFill>
        </p:spPr>
        <p:txBody>
          <a:bodyPr wrap="square" lIns="480000" tIns="240000" rIns="240000" bIns="240000" rtlCol="0">
            <a:spAutoFit/>
          </a:bodyPr>
          <a:lstStyle/>
          <a:p>
            <a:pPr defTabSz="914377"/>
            <a:r>
              <a:rPr lang="ru-RU" sz="1867" dirty="0">
                <a:solidFill>
                  <a:prstClr val="white"/>
                </a:solidFill>
              </a:rPr>
              <a:t>К началу </a:t>
            </a:r>
            <a:r>
              <a:rPr lang="en-US" sz="1867" dirty="0">
                <a:solidFill>
                  <a:prstClr val="white"/>
                </a:solidFill>
              </a:rPr>
              <a:t>X</a:t>
            </a:r>
            <a:r>
              <a:rPr lang="ru-RU" sz="1867" dirty="0">
                <a:solidFill>
                  <a:prstClr val="white"/>
                </a:solidFill>
              </a:rPr>
              <a:t> века большинством восточнославянских племён правили князья, между которыми шла постоянная борьба.</a:t>
            </a:r>
          </a:p>
        </p:txBody>
      </p:sp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389027"/>
            <a:ext cx="200194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И. </a:t>
            </a:r>
            <a:r>
              <a:rPr lang="ru-RU" sz="1600" dirty="0" err="1">
                <a:solidFill>
                  <a:prstClr val="black"/>
                </a:solidFill>
              </a:rPr>
              <a:t>Билибин</a:t>
            </a:r>
            <a:r>
              <a:rPr lang="ru-RU" sz="1600" dirty="0">
                <a:solidFill>
                  <a:prstClr val="black"/>
                </a:solidFill>
              </a:rPr>
              <a:t>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Съезд князей.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1907</a:t>
            </a:r>
          </a:p>
        </p:txBody>
      </p:sp>
    </p:spTree>
    <p:extLst>
      <p:ext uri="{BB962C8B-B14F-4D97-AF65-F5344CB8AC3E}">
        <p14:creationId xmlns:p14="http://schemas.microsoft.com/office/powerpoint/2010/main" val="282687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573" y="6489240"/>
            <a:ext cx="1755428" cy="384000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265916"/>
            <a:ext cx="200194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Князь Рюрик 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на памятнике «Тысячелетие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32691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78367" y="3460703"/>
            <a:ext cx="3409951" cy="1200000"/>
          </a:xfrm>
          <a:prstGeom prst="roundRect">
            <a:avLst/>
          </a:prstGeom>
          <a:noFill/>
          <a:ln w="15875">
            <a:solidFill>
              <a:srgbClr val="003BB2">
                <a:alpha val="75000"/>
              </a:srgbClr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914354"/>
            <a:endParaRPr lang="ru-RU" sz="1871" dirty="0">
              <a:solidFill>
                <a:srgbClr val="4E361E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68801" y="3460703"/>
            <a:ext cx="3407833" cy="1200000"/>
          </a:xfrm>
          <a:prstGeom prst="roundRect">
            <a:avLst/>
          </a:prstGeom>
          <a:noFill/>
          <a:ln w="15875">
            <a:solidFill>
              <a:srgbClr val="003BB2">
                <a:alpha val="75000"/>
              </a:srgbClr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914354"/>
            <a:endParaRPr lang="ru-RU" sz="1871" dirty="0">
              <a:solidFill>
                <a:srgbClr val="574129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03684" y="3460703"/>
            <a:ext cx="3409949" cy="1200000"/>
          </a:xfrm>
          <a:prstGeom prst="roundRect">
            <a:avLst/>
          </a:prstGeom>
          <a:noFill/>
          <a:ln w="15875">
            <a:solidFill>
              <a:srgbClr val="003BB2">
                <a:alpha val="75000"/>
              </a:srgbClr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914354"/>
            <a:endParaRPr lang="ru-RU" sz="1871" dirty="0">
              <a:solidFill>
                <a:srgbClr val="4E361E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013201" y="4060703"/>
            <a:ext cx="241300" cy="0"/>
          </a:xfrm>
          <a:prstGeom prst="straightConnector1">
            <a:avLst/>
          </a:prstGeom>
          <a:ln w="31750" cap="rnd">
            <a:solidFill>
              <a:srgbClr val="003BB2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912101" y="4060703"/>
            <a:ext cx="241300" cy="0"/>
          </a:xfrm>
          <a:prstGeom prst="straightConnector1">
            <a:avLst/>
          </a:prstGeom>
          <a:ln w="31750" cap="rnd">
            <a:solidFill>
              <a:srgbClr val="003BB2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93250" y="3770559"/>
            <a:ext cx="2980184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Рюрик правил </a:t>
            </a:r>
          </a:p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в Новгородских землях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04408" y="3770559"/>
            <a:ext cx="2936618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Перед смертью Рюрик завещал правление Олегу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22070" y="3770559"/>
            <a:ext cx="2973176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Олег стал опекуном Игоря, сына Рюрика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67000" y="2197298"/>
            <a:ext cx="6858000" cy="5744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54"/>
            <a:r>
              <a:rPr lang="ru-RU" sz="3733" dirty="0">
                <a:solidFill>
                  <a:srgbClr val="003BB2"/>
                </a:solidFill>
                <a:latin typeface="Merriweather"/>
                <a:ea typeface="Tahoma" panose="020B0604030504040204" pitchFamily="34" charset="0"/>
              </a:rPr>
              <a:t>Древняя Русь</a:t>
            </a:r>
          </a:p>
        </p:txBody>
      </p:sp>
    </p:spTree>
    <p:extLst>
      <p:ext uri="{BB962C8B-B14F-4D97-AF65-F5344CB8AC3E}">
        <p14:creationId xmlns:p14="http://schemas.microsoft.com/office/powerpoint/2010/main" val="364998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84127" y="2041679"/>
            <a:ext cx="4118647" cy="787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ru-RU" sz="2400" dirty="0">
                <a:solidFill>
                  <a:prstClr val="white"/>
                </a:solidFill>
              </a:rPr>
              <a:t>В 882 году Олег совершил поход на Киев.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42"/>
          <a:stretch/>
        </p:blipFill>
        <p:spPr>
          <a:xfrm>
            <a:off x="6086901" y="1770988"/>
            <a:ext cx="6105099" cy="331602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84126" y="3818162"/>
            <a:ext cx="4118647" cy="787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ru-RU" sz="2400" dirty="0">
                <a:solidFill>
                  <a:prstClr val="white"/>
                </a:solidFill>
              </a:rPr>
              <a:t>В то время в Киеве правили Аскольд и </a:t>
            </a:r>
            <a:r>
              <a:rPr lang="ru-RU" sz="2400" dirty="0" err="1">
                <a:solidFill>
                  <a:prstClr val="white"/>
                </a:solidFill>
              </a:rPr>
              <a:t>Дир</a:t>
            </a:r>
            <a:r>
              <a:rPr lang="ru-RU" sz="2400" dirty="0">
                <a:solidFill>
                  <a:prstClr val="white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463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8000" r="-3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81724" y="3888413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754" y="4842191"/>
            <a:ext cx="20019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Встреча Аскольда 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и </a:t>
            </a:r>
            <a:r>
              <a:rPr lang="ru-RU" sz="1600" dirty="0" err="1">
                <a:solidFill>
                  <a:prstClr val="black"/>
                </a:solidFill>
              </a:rPr>
              <a:t>Дира</a:t>
            </a:r>
            <a:r>
              <a:rPr lang="ru-RU" sz="1600" dirty="0">
                <a:solidFill>
                  <a:prstClr val="black"/>
                </a:solidFill>
              </a:rPr>
              <a:t> с Олегом</a:t>
            </a:r>
          </a:p>
        </p:txBody>
      </p:sp>
    </p:spTree>
    <p:extLst>
      <p:ext uri="{BB962C8B-B14F-4D97-AF65-F5344CB8AC3E}">
        <p14:creationId xmlns:p14="http://schemas.microsoft.com/office/powerpoint/2010/main" val="359715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512137"/>
            <a:ext cx="20019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Убийство 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Аскольда и </a:t>
            </a:r>
            <a:r>
              <a:rPr lang="ru-RU" sz="1600" dirty="0" err="1">
                <a:solidFill>
                  <a:prstClr val="black"/>
                </a:solidFill>
              </a:rPr>
              <a:t>Дира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63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1" r="23891"/>
          <a:stretch/>
        </p:blipFill>
        <p:spPr>
          <a:xfrm>
            <a:off x="708338" y="312967"/>
            <a:ext cx="3258356" cy="63530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914160" y="774787"/>
            <a:ext cx="6031344" cy="19697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783"/>
            <a:r>
              <a:rPr lang="ru-RU" sz="3200" dirty="0">
                <a:solidFill>
                  <a:prstClr val="white"/>
                </a:solidFill>
                <a:latin typeface="Merriweather"/>
              </a:rPr>
              <a:t>Олегу принадлежат знаменитые слова о Киеве: «Да будет это мать городов русских».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734" y="3001485"/>
            <a:ext cx="6666839" cy="3215587"/>
          </a:xfrm>
          <a:prstGeom prst="rect">
            <a:avLst/>
          </a:prstGeom>
        </p:spPr>
      </p:pic>
      <p:pic>
        <p:nvPicPr>
          <p:cNvPr id="3076" name="Picture 4" descr="Картинки по запросу князь олег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49" b="42802"/>
          <a:stretch/>
        </p:blipFill>
        <p:spPr bwMode="auto">
          <a:xfrm>
            <a:off x="5337206" y="3265225"/>
            <a:ext cx="5099367" cy="265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40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3696000" y="1029000"/>
            <a:ext cx="4800000" cy="4800000"/>
          </a:xfrm>
          <a:prstGeom prst="ellipse">
            <a:avLst/>
          </a:prstGeom>
          <a:solidFill>
            <a:srgbClr val="003BB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r>
              <a:rPr lang="ru-RU" sz="2400" dirty="0">
                <a:solidFill>
                  <a:prstClr val="white"/>
                </a:solidFill>
              </a:rPr>
              <a:t>882 год, когда были объединены Киевские и Новгородские земли, считается датой образования Древнерусского государства.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395675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01" t="-398" r="4806" b="50875"/>
          <a:stretch/>
        </p:blipFill>
        <p:spPr>
          <a:xfrm>
            <a:off x="-57150" y="-48126"/>
            <a:ext cx="12305298" cy="69632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9727" y="4701941"/>
            <a:ext cx="59733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 dirty="0">
                <a:solidFill>
                  <a:prstClr val="black"/>
                </a:solidFill>
              </a:rPr>
              <a:t>Киев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67195" y="3847465"/>
            <a:ext cx="83611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200" dirty="0">
                <a:solidFill>
                  <a:prstClr val="black"/>
                </a:solidFill>
              </a:rPr>
              <a:t>Новгород</a:t>
            </a:r>
          </a:p>
        </p:txBody>
      </p:sp>
      <p:sp>
        <p:nvSpPr>
          <p:cNvPr id="4" name="Полилиния 3"/>
          <p:cNvSpPr/>
          <p:nvPr/>
        </p:nvSpPr>
        <p:spPr>
          <a:xfrm>
            <a:off x="1509823" y="3763926"/>
            <a:ext cx="901786" cy="1924493"/>
          </a:xfrm>
          <a:custGeom>
            <a:avLst/>
            <a:gdLst>
              <a:gd name="connsiteX0" fmla="*/ 0 w 901786"/>
              <a:gd name="connsiteY0" fmla="*/ 63795 h 1924493"/>
              <a:gd name="connsiteX1" fmla="*/ 95693 w 901786"/>
              <a:gd name="connsiteY1" fmla="*/ 63795 h 1924493"/>
              <a:gd name="connsiteX2" fmla="*/ 297712 w 901786"/>
              <a:gd name="connsiteY2" fmla="*/ 53162 h 1924493"/>
              <a:gd name="connsiteX3" fmla="*/ 542261 w 901786"/>
              <a:gd name="connsiteY3" fmla="*/ 31897 h 1924493"/>
              <a:gd name="connsiteX4" fmla="*/ 691117 w 901786"/>
              <a:gd name="connsiteY4" fmla="*/ 0 h 1924493"/>
              <a:gd name="connsiteX5" fmla="*/ 786810 w 901786"/>
              <a:gd name="connsiteY5" fmla="*/ 31897 h 1924493"/>
              <a:gd name="connsiteX6" fmla="*/ 808075 w 901786"/>
              <a:gd name="connsiteY6" fmla="*/ 127590 h 1924493"/>
              <a:gd name="connsiteX7" fmla="*/ 797442 w 901786"/>
              <a:gd name="connsiteY7" fmla="*/ 297711 h 1924493"/>
              <a:gd name="connsiteX8" fmla="*/ 744279 w 901786"/>
              <a:gd name="connsiteY8" fmla="*/ 478465 h 1924493"/>
              <a:gd name="connsiteX9" fmla="*/ 701749 w 901786"/>
              <a:gd name="connsiteY9" fmla="*/ 563525 h 1924493"/>
              <a:gd name="connsiteX10" fmla="*/ 701749 w 901786"/>
              <a:gd name="connsiteY10" fmla="*/ 691116 h 1924493"/>
              <a:gd name="connsiteX11" fmla="*/ 723014 w 901786"/>
              <a:gd name="connsiteY11" fmla="*/ 786809 h 1924493"/>
              <a:gd name="connsiteX12" fmla="*/ 744279 w 901786"/>
              <a:gd name="connsiteY12" fmla="*/ 882502 h 1924493"/>
              <a:gd name="connsiteX13" fmla="*/ 797442 w 901786"/>
              <a:gd name="connsiteY13" fmla="*/ 1020725 h 1924493"/>
              <a:gd name="connsiteX14" fmla="*/ 829340 w 901786"/>
              <a:gd name="connsiteY14" fmla="*/ 1127051 h 1924493"/>
              <a:gd name="connsiteX15" fmla="*/ 893135 w 901786"/>
              <a:gd name="connsiteY15" fmla="*/ 1233376 h 1924493"/>
              <a:gd name="connsiteX16" fmla="*/ 893135 w 901786"/>
              <a:gd name="connsiteY16" fmla="*/ 1265274 h 1924493"/>
              <a:gd name="connsiteX17" fmla="*/ 818707 w 901786"/>
              <a:gd name="connsiteY17" fmla="*/ 1297172 h 1924493"/>
              <a:gd name="connsiteX18" fmla="*/ 701749 w 901786"/>
              <a:gd name="connsiteY18" fmla="*/ 1424762 h 1924493"/>
              <a:gd name="connsiteX19" fmla="*/ 627321 w 901786"/>
              <a:gd name="connsiteY19" fmla="*/ 1616148 h 1924493"/>
              <a:gd name="connsiteX20" fmla="*/ 627321 w 901786"/>
              <a:gd name="connsiteY20" fmla="*/ 1690576 h 1924493"/>
              <a:gd name="connsiteX21" fmla="*/ 584791 w 901786"/>
              <a:gd name="connsiteY21" fmla="*/ 1786269 h 1924493"/>
              <a:gd name="connsiteX22" fmla="*/ 584791 w 901786"/>
              <a:gd name="connsiteY22" fmla="*/ 1924493 h 1924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01786" h="1924493">
                <a:moveTo>
                  <a:pt x="0" y="63795"/>
                </a:moveTo>
                <a:cubicBezTo>
                  <a:pt x="23037" y="64681"/>
                  <a:pt x="46074" y="65567"/>
                  <a:pt x="95693" y="63795"/>
                </a:cubicBezTo>
                <a:cubicBezTo>
                  <a:pt x="145312" y="62023"/>
                  <a:pt x="223284" y="58478"/>
                  <a:pt x="297712" y="53162"/>
                </a:cubicBezTo>
                <a:cubicBezTo>
                  <a:pt x="372140" y="47846"/>
                  <a:pt x="476694" y="40757"/>
                  <a:pt x="542261" y="31897"/>
                </a:cubicBezTo>
                <a:cubicBezTo>
                  <a:pt x="607828" y="23037"/>
                  <a:pt x="650359" y="0"/>
                  <a:pt x="691117" y="0"/>
                </a:cubicBezTo>
                <a:cubicBezTo>
                  <a:pt x="731875" y="0"/>
                  <a:pt x="767317" y="10632"/>
                  <a:pt x="786810" y="31897"/>
                </a:cubicBezTo>
                <a:cubicBezTo>
                  <a:pt x="806303" y="53162"/>
                  <a:pt x="806303" y="83288"/>
                  <a:pt x="808075" y="127590"/>
                </a:cubicBezTo>
                <a:cubicBezTo>
                  <a:pt x="809847" y="171892"/>
                  <a:pt x="808075" y="239232"/>
                  <a:pt x="797442" y="297711"/>
                </a:cubicBezTo>
                <a:cubicBezTo>
                  <a:pt x="786809" y="356190"/>
                  <a:pt x="760228" y="434163"/>
                  <a:pt x="744279" y="478465"/>
                </a:cubicBezTo>
                <a:cubicBezTo>
                  <a:pt x="728330" y="522767"/>
                  <a:pt x="708837" y="528083"/>
                  <a:pt x="701749" y="563525"/>
                </a:cubicBezTo>
                <a:cubicBezTo>
                  <a:pt x="694661" y="598967"/>
                  <a:pt x="698205" y="653902"/>
                  <a:pt x="701749" y="691116"/>
                </a:cubicBezTo>
                <a:cubicBezTo>
                  <a:pt x="705293" y="728330"/>
                  <a:pt x="723014" y="786809"/>
                  <a:pt x="723014" y="786809"/>
                </a:cubicBezTo>
                <a:cubicBezTo>
                  <a:pt x="730102" y="818707"/>
                  <a:pt x="731874" y="843516"/>
                  <a:pt x="744279" y="882502"/>
                </a:cubicBezTo>
                <a:cubicBezTo>
                  <a:pt x="756684" y="921488"/>
                  <a:pt x="783265" y="979967"/>
                  <a:pt x="797442" y="1020725"/>
                </a:cubicBezTo>
                <a:cubicBezTo>
                  <a:pt x="811619" y="1061483"/>
                  <a:pt x="813391" y="1091609"/>
                  <a:pt x="829340" y="1127051"/>
                </a:cubicBezTo>
                <a:cubicBezTo>
                  <a:pt x="845289" y="1162493"/>
                  <a:pt x="882502" y="1210339"/>
                  <a:pt x="893135" y="1233376"/>
                </a:cubicBezTo>
                <a:cubicBezTo>
                  <a:pt x="903768" y="1256413"/>
                  <a:pt x="905540" y="1254641"/>
                  <a:pt x="893135" y="1265274"/>
                </a:cubicBezTo>
                <a:cubicBezTo>
                  <a:pt x="880730" y="1275907"/>
                  <a:pt x="850605" y="1270591"/>
                  <a:pt x="818707" y="1297172"/>
                </a:cubicBezTo>
                <a:cubicBezTo>
                  <a:pt x="786809" y="1323753"/>
                  <a:pt x="733647" y="1371599"/>
                  <a:pt x="701749" y="1424762"/>
                </a:cubicBezTo>
                <a:cubicBezTo>
                  <a:pt x="669851" y="1477925"/>
                  <a:pt x="639726" y="1571846"/>
                  <a:pt x="627321" y="1616148"/>
                </a:cubicBezTo>
                <a:cubicBezTo>
                  <a:pt x="614916" y="1660450"/>
                  <a:pt x="634409" y="1662223"/>
                  <a:pt x="627321" y="1690576"/>
                </a:cubicBezTo>
                <a:cubicBezTo>
                  <a:pt x="620233" y="1718929"/>
                  <a:pt x="591879" y="1747283"/>
                  <a:pt x="584791" y="1786269"/>
                </a:cubicBezTo>
                <a:cubicBezTo>
                  <a:pt x="577703" y="1825255"/>
                  <a:pt x="581247" y="1874874"/>
                  <a:pt x="584791" y="1924493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202134" y="3854484"/>
            <a:ext cx="180264" cy="156381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186931" y="4730226"/>
            <a:ext cx="180264" cy="156381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Картинки по запросу путь из варяг в греки картин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316" y="545937"/>
            <a:ext cx="5197392" cy="346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67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2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573" y="6474000"/>
            <a:ext cx="1755428" cy="384000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389027"/>
            <a:ext cx="200194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Н. Рерих.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Волокут волоком.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1915</a:t>
            </a:r>
          </a:p>
        </p:txBody>
      </p:sp>
    </p:spTree>
    <p:extLst>
      <p:ext uri="{BB962C8B-B14F-4D97-AF65-F5344CB8AC3E}">
        <p14:creationId xmlns:p14="http://schemas.microsoft.com/office/powerpoint/2010/main" val="361645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" y="0"/>
            <a:ext cx="3888317" cy="68580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947821" y="2520583"/>
            <a:ext cx="6477000" cy="1816834"/>
            <a:chOff x="3276600" y="893317"/>
            <a:chExt cx="4857750" cy="136262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276600" y="893317"/>
              <a:ext cx="2898631" cy="64633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914354"/>
              <a:r>
                <a:rPr lang="ru-RU" sz="5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Merriweather"/>
                </a:rPr>
                <a:t>Волоки —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6600" y="1643034"/>
              <a:ext cx="4857750" cy="61290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354">
                <a:lnSpc>
                  <a:spcPct val="114000"/>
                </a:lnSpc>
              </a:pPr>
              <a:r>
                <a:rPr lang="ru-RU" sz="2400" dirty="0">
                  <a:solidFill>
                    <a:prstClr val="black"/>
                  </a:solidFill>
                  <a:latin typeface="Merriweather"/>
                </a:rPr>
                <a:t>это участки суши, по которым перетягивали корабли.</a:t>
              </a: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58" y="1979023"/>
            <a:ext cx="3029803" cy="289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44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78367" y="540414"/>
            <a:ext cx="8051483" cy="11489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4"/>
            <a:r>
              <a:rPr lang="ru-RU" sz="3733" dirty="0">
                <a:solidFill>
                  <a:srgbClr val="FFDC5A"/>
                </a:solidFill>
                <a:latin typeface="Merriweather"/>
                <a:ea typeface="Tahoma" panose="020B0604030504040204" pitchFamily="34" charset="0"/>
              </a:rPr>
              <a:t>Товары, перевозимые по пути «из варяг в греки»</a:t>
            </a:r>
            <a:endParaRPr lang="en-US" sz="3733" dirty="0">
              <a:solidFill>
                <a:srgbClr val="FFDC5A"/>
              </a:solidFill>
              <a:latin typeface="Merriweather"/>
              <a:ea typeface="Tahom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67550" y="1801384"/>
            <a:ext cx="607519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4"/>
            <a:r>
              <a:rPr lang="ru-RU" sz="2400" dirty="0">
                <a:solidFill>
                  <a:prstClr val="white"/>
                </a:solidFill>
                <a:latin typeface="Merriweather"/>
              </a:rPr>
              <a:t>Из Скандинавии – моржовая кость, оружие, изделия из кожи китов.</a:t>
            </a:r>
          </a:p>
        </p:txBody>
      </p:sp>
      <p:sp>
        <p:nvSpPr>
          <p:cNvPr id="12" name="Овал 11"/>
          <p:cNvSpPr/>
          <p:nvPr/>
        </p:nvSpPr>
        <p:spPr>
          <a:xfrm>
            <a:off x="478368" y="1830771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1</a:t>
            </a:r>
          </a:p>
        </p:txBody>
      </p:sp>
      <p:sp>
        <p:nvSpPr>
          <p:cNvPr id="13" name="Овал 12"/>
          <p:cNvSpPr/>
          <p:nvPr/>
        </p:nvSpPr>
        <p:spPr>
          <a:xfrm>
            <a:off x="478368" y="2741870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67550" y="2917204"/>
            <a:ext cx="645733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4"/>
            <a:r>
              <a:rPr lang="ru-RU" sz="2400" dirty="0">
                <a:solidFill>
                  <a:prstClr val="white"/>
                </a:solidFill>
                <a:latin typeface="Merriweather"/>
              </a:rPr>
              <a:t>Из Византии – вина, пряности, ткани.</a:t>
            </a:r>
          </a:p>
        </p:txBody>
      </p:sp>
      <p:sp>
        <p:nvSpPr>
          <p:cNvPr id="15" name="Овал 14"/>
          <p:cNvSpPr/>
          <p:nvPr/>
        </p:nvSpPr>
        <p:spPr>
          <a:xfrm>
            <a:off x="478367" y="3652969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67550" y="3828303"/>
            <a:ext cx="563173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4"/>
            <a:r>
              <a:rPr lang="ru-RU" sz="2400" dirty="0">
                <a:solidFill>
                  <a:prstClr val="white"/>
                </a:solidFill>
                <a:latin typeface="Merriweather"/>
              </a:rPr>
              <a:t>Из Прибалтики – янтарь.</a:t>
            </a:r>
          </a:p>
        </p:txBody>
      </p:sp>
      <p:sp>
        <p:nvSpPr>
          <p:cNvPr id="18" name="Овал 17"/>
          <p:cNvSpPr/>
          <p:nvPr/>
        </p:nvSpPr>
        <p:spPr>
          <a:xfrm>
            <a:off x="478367" y="4564068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4</a:t>
            </a:r>
          </a:p>
        </p:txBody>
      </p:sp>
      <p:sp>
        <p:nvSpPr>
          <p:cNvPr id="19" name="Овал 18"/>
          <p:cNvSpPr/>
          <p:nvPr/>
        </p:nvSpPr>
        <p:spPr>
          <a:xfrm>
            <a:off x="478367" y="5475167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67549" y="4739402"/>
            <a:ext cx="563173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4"/>
            <a:r>
              <a:rPr lang="ru-RU" sz="2400" dirty="0">
                <a:solidFill>
                  <a:prstClr val="white"/>
                </a:solidFill>
                <a:latin typeface="Merriweather"/>
              </a:rPr>
              <a:t>Из Новгорода – меха, мёд.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67548" y="5475167"/>
            <a:ext cx="563173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54"/>
            <a:r>
              <a:rPr lang="ru-RU" sz="2400" dirty="0">
                <a:solidFill>
                  <a:prstClr val="white"/>
                </a:solidFill>
                <a:latin typeface="Merriweather"/>
              </a:rPr>
              <a:t>Из Киева – хлеб, ремесленные изделия.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0" t="21095" r="49951" b="2687"/>
          <a:stretch/>
        </p:blipFill>
        <p:spPr>
          <a:xfrm flipH="1">
            <a:off x="8529850" y="939438"/>
            <a:ext cx="2646478" cy="572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1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/>
      <p:bldP spid="15" grpId="0" animBg="1"/>
      <p:bldP spid="17" grpId="0"/>
      <p:bldP spid="18" grpId="0" animBg="1"/>
      <p:bldP spid="19" grpId="0" animBg="1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1" r="23891"/>
          <a:stretch/>
        </p:blipFill>
        <p:spPr>
          <a:xfrm>
            <a:off x="708338" y="312967"/>
            <a:ext cx="3258356" cy="63530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914160" y="774787"/>
            <a:ext cx="600404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783"/>
            <a:r>
              <a:rPr lang="ru-RU" sz="3200" dirty="0">
                <a:solidFill>
                  <a:prstClr val="white"/>
                </a:solidFill>
                <a:latin typeface="Merriweather"/>
              </a:rPr>
              <a:t>Важную роль в жизни каждого Рюриковича играл ковёр.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734" y="3001485"/>
            <a:ext cx="6666839" cy="321558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07" b="6585"/>
          <a:stretch/>
        </p:blipFill>
        <p:spPr>
          <a:xfrm>
            <a:off x="5322213" y="3193576"/>
            <a:ext cx="5114360" cy="277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59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11422" y="2616468"/>
            <a:ext cx="4543216" cy="1625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ru-RU" sz="2400" dirty="0">
                <a:solidFill>
                  <a:prstClr val="white"/>
                </a:solidFill>
              </a:rPr>
              <a:t>Контроль над путём «из варяг в греки» давал киевским князьям значительное преимущество перед другими.</a:t>
            </a:r>
          </a:p>
        </p:txBody>
      </p:sp>
      <p:pic>
        <p:nvPicPr>
          <p:cNvPr id="6146" name="Picture 2" descr="Картинки по запросу путь из варяг в греки картин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529" y="1519731"/>
            <a:ext cx="5354472" cy="381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49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1" r="23891"/>
          <a:stretch/>
        </p:blipFill>
        <p:spPr>
          <a:xfrm>
            <a:off x="708338" y="312967"/>
            <a:ext cx="3258356" cy="63530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914160" y="774787"/>
            <a:ext cx="6031344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783"/>
            <a:r>
              <a:rPr lang="ru-RU" sz="3200" dirty="0">
                <a:solidFill>
                  <a:prstClr val="white"/>
                </a:solidFill>
                <a:latin typeface="Merriweather"/>
              </a:rPr>
              <a:t>Жителей Византии </a:t>
            </a:r>
          </a:p>
          <a:p>
            <a:pPr defTabSz="685783"/>
            <a:r>
              <a:rPr lang="ru-RU" sz="3200" dirty="0">
                <a:solidFill>
                  <a:prstClr val="white"/>
                </a:solidFill>
                <a:latin typeface="Merriweather"/>
              </a:rPr>
              <a:t>на Руси называли </a:t>
            </a:r>
            <a:r>
              <a:rPr lang="ru-RU" sz="3200" dirty="0">
                <a:solidFill>
                  <a:srgbClr val="FFDC5A"/>
                </a:solidFill>
                <a:latin typeface="Merriweather"/>
              </a:rPr>
              <a:t>греками</a:t>
            </a:r>
            <a:r>
              <a:rPr lang="ru-RU" sz="3200" dirty="0">
                <a:solidFill>
                  <a:prstClr val="white"/>
                </a:solidFill>
                <a:latin typeface="Merriweather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734" y="3001485"/>
            <a:ext cx="6666839" cy="3215587"/>
          </a:xfrm>
          <a:prstGeom prst="rect">
            <a:avLst/>
          </a:prstGeom>
        </p:spPr>
      </p:pic>
      <p:pic>
        <p:nvPicPr>
          <p:cNvPr id="7170" name="Picture 2" descr="Картинки по запросу византийц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059" y="3247810"/>
            <a:ext cx="5108513" cy="270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042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1" r="18759"/>
          <a:stretch/>
        </p:blipFill>
        <p:spPr>
          <a:xfrm>
            <a:off x="7430750" y="-109182"/>
            <a:ext cx="4797644" cy="6967182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635248"/>
            <a:ext cx="20019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Царьград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42"/>
          <a:stretch/>
        </p:blipFill>
        <p:spPr>
          <a:xfrm>
            <a:off x="0" y="0"/>
            <a:ext cx="7430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69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41454" y="2823498"/>
            <a:ext cx="5109091" cy="124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3733" dirty="0">
                <a:solidFill>
                  <a:srgbClr val="003BB2"/>
                </a:solidFill>
                <a:latin typeface="Merriweather"/>
                <a:ea typeface="Tahoma" panose="020B0604030504040204" pitchFamily="34" charset="0"/>
              </a:rPr>
              <a:t>Поход на Царьград </a:t>
            </a:r>
          </a:p>
          <a:p>
            <a:pPr algn="ctr" defTabSz="914377"/>
            <a:r>
              <a:rPr lang="ru-RU" sz="3733" dirty="0">
                <a:solidFill>
                  <a:srgbClr val="003BB2"/>
                </a:solidFill>
                <a:latin typeface="Merriweather"/>
                <a:ea typeface="Tahoma" panose="020B0604030504040204" pitchFamily="34" charset="0"/>
              </a:rPr>
              <a:t>(907 год)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03726" y="501651"/>
            <a:ext cx="3384549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srgbClr val="003BB2"/>
                </a:solidFill>
              </a:rPr>
              <a:t>Часть русского войска шла по суше, а часть плыла </a:t>
            </a:r>
          </a:p>
          <a:p>
            <a:pPr algn="ctr" defTabSz="914377"/>
            <a:r>
              <a:rPr lang="ru-RU" sz="1867" dirty="0">
                <a:solidFill>
                  <a:srgbClr val="003BB2"/>
                </a:solidFill>
              </a:rPr>
              <a:t>на кораблях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03684" y="1750379"/>
            <a:ext cx="3384549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>
                    <a:lumMod val="75000"/>
                    <a:lumOff val="25000"/>
                  </a:prstClr>
                </a:solidFill>
              </a:rPr>
              <a:t>Византийский император приказал загородить гавань Царьграда цепями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03684" y="3929469"/>
            <a:ext cx="3384549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srgbClr val="003BB2"/>
                </a:solidFill>
              </a:rPr>
              <a:t>Воины Олега вытащили корабли на сушу </a:t>
            </a:r>
          </a:p>
          <a:p>
            <a:pPr algn="ctr" defTabSz="914377"/>
            <a:r>
              <a:rPr lang="ru-RU" sz="1867" dirty="0">
                <a:solidFill>
                  <a:srgbClr val="003BB2"/>
                </a:solidFill>
              </a:rPr>
              <a:t>и поставили их на колёса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68800" y="5084208"/>
            <a:ext cx="3384549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>
                    <a:lumMod val="75000"/>
                    <a:lumOff val="25000"/>
                  </a:prstClr>
                </a:solidFill>
              </a:rPr>
              <a:t>Когда подул ветер, корабли сами подкатились к стенам Царьграда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78367" y="1750379"/>
            <a:ext cx="3384549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prstClr val="black">
                    <a:lumMod val="75000"/>
                    <a:lumOff val="25000"/>
                  </a:prstClr>
                </a:solidFill>
              </a:rPr>
              <a:t>Византия обязывалась платить русским городам дань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78367" y="3929469"/>
            <a:ext cx="3384549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srgbClr val="003BB2"/>
                </a:solidFill>
              </a:rPr>
              <a:t>Испуганные греки согласились на мир </a:t>
            </a:r>
          </a:p>
          <a:p>
            <a:pPr algn="ctr" defTabSz="914377"/>
            <a:r>
              <a:rPr lang="ru-RU" sz="1867" dirty="0">
                <a:solidFill>
                  <a:srgbClr val="003BB2"/>
                </a:solidFill>
              </a:rPr>
              <a:t>с Олегом</a:t>
            </a:r>
          </a:p>
        </p:txBody>
      </p:sp>
      <p:cxnSp>
        <p:nvCxnSpPr>
          <p:cNvPr id="11" name="Соединительная линия уступом 10"/>
          <p:cNvCxnSpPr>
            <a:stCxn id="25" idx="3"/>
            <a:endCxn id="26" idx="0"/>
          </p:cNvCxnSpPr>
          <p:nvPr/>
        </p:nvCxnSpPr>
        <p:spPr>
          <a:xfrm>
            <a:off x="7788275" y="978801"/>
            <a:ext cx="2207684" cy="771578"/>
          </a:xfrm>
          <a:prstGeom prst="bentConnector2">
            <a:avLst/>
          </a:prstGeom>
          <a:ln w="15875">
            <a:solidFill>
              <a:schemeClr val="tx1">
                <a:lumMod val="75000"/>
                <a:lumOff val="25000"/>
                <a:alpha val="6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27" idx="2"/>
            <a:endCxn id="28" idx="3"/>
          </p:cNvCxnSpPr>
          <p:nvPr/>
        </p:nvCxnSpPr>
        <p:spPr>
          <a:xfrm rot="5400000">
            <a:off x="8535860" y="4101258"/>
            <a:ext cx="677589" cy="2242610"/>
          </a:xfrm>
          <a:prstGeom prst="bentConnector2">
            <a:avLst/>
          </a:prstGeom>
          <a:ln w="15875">
            <a:solidFill>
              <a:schemeClr val="tx1">
                <a:lumMod val="75000"/>
                <a:lumOff val="25000"/>
                <a:alpha val="6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>
            <a:stCxn id="28" idx="1"/>
            <a:endCxn id="32" idx="2"/>
          </p:cNvCxnSpPr>
          <p:nvPr/>
        </p:nvCxnSpPr>
        <p:spPr>
          <a:xfrm rot="10800000">
            <a:off x="2170642" y="4883770"/>
            <a:ext cx="2198158" cy="677589"/>
          </a:xfrm>
          <a:prstGeom prst="bentConnector2">
            <a:avLst/>
          </a:prstGeom>
          <a:ln w="15875">
            <a:solidFill>
              <a:schemeClr val="tx1">
                <a:lumMod val="75000"/>
                <a:lumOff val="25000"/>
                <a:alpha val="6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32" idx="0"/>
            <a:endCxn id="31" idx="2"/>
          </p:cNvCxnSpPr>
          <p:nvPr/>
        </p:nvCxnSpPr>
        <p:spPr>
          <a:xfrm flipV="1">
            <a:off x="2170642" y="2704679"/>
            <a:ext cx="0" cy="1224790"/>
          </a:xfrm>
          <a:prstGeom prst="straightConnector1">
            <a:avLst/>
          </a:prstGeom>
          <a:ln w="15875">
            <a:solidFill>
              <a:schemeClr val="tx1">
                <a:lumMod val="75000"/>
                <a:lumOff val="25000"/>
                <a:alpha val="6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26" idx="2"/>
            <a:endCxn id="27" idx="0"/>
          </p:cNvCxnSpPr>
          <p:nvPr/>
        </p:nvCxnSpPr>
        <p:spPr>
          <a:xfrm>
            <a:off x="9995959" y="2704679"/>
            <a:ext cx="0" cy="1224790"/>
          </a:xfrm>
          <a:prstGeom prst="straightConnector1">
            <a:avLst/>
          </a:prstGeom>
          <a:ln w="15875">
            <a:solidFill>
              <a:schemeClr val="tx1">
                <a:lumMod val="75000"/>
                <a:lumOff val="25000"/>
                <a:alpha val="6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00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/>
      <p:bldP spid="31" grpId="0"/>
      <p:bldP spid="3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389027"/>
            <a:ext cx="200194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Олег прибивает щит к воротам Царьграда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954885"/>
            <a:ext cx="4995081" cy="1346655"/>
          </a:xfrm>
          <a:prstGeom prst="rect">
            <a:avLst/>
          </a:prstGeom>
          <a:solidFill>
            <a:srgbClr val="003BB2">
              <a:alpha val="95000"/>
            </a:srgbClr>
          </a:solidFill>
        </p:spPr>
        <p:txBody>
          <a:bodyPr wrap="square" lIns="480000" tIns="240000" rIns="240000" bIns="240000" rtlCol="0">
            <a:spAutoFit/>
          </a:bodyPr>
          <a:lstStyle/>
          <a:p>
            <a:pPr defTabSz="914377"/>
            <a:r>
              <a:rPr lang="ru-RU" sz="1867" dirty="0">
                <a:solidFill>
                  <a:prstClr val="white"/>
                </a:solidFill>
              </a:rPr>
              <a:t>Главным итогом похода стало разрешение на беспошлинную торговлю русских купцов в Византии.</a:t>
            </a:r>
          </a:p>
        </p:txBody>
      </p:sp>
    </p:spTree>
    <p:extLst>
      <p:ext uri="{BB962C8B-B14F-4D97-AF65-F5344CB8AC3E}">
        <p14:creationId xmlns:p14="http://schemas.microsoft.com/office/powerpoint/2010/main" val="1110689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1" r="23891"/>
          <a:stretch/>
        </p:blipFill>
        <p:spPr>
          <a:xfrm>
            <a:off x="708338" y="312967"/>
            <a:ext cx="3258356" cy="63530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914160" y="774787"/>
            <a:ext cx="6031344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783"/>
            <a:r>
              <a:rPr lang="ru-RU" sz="3200" dirty="0">
                <a:solidFill>
                  <a:prstClr val="white"/>
                </a:solidFill>
                <a:latin typeface="Merriweather"/>
              </a:rPr>
              <a:t>Во многих преданиях Олега называют </a:t>
            </a:r>
            <a:r>
              <a:rPr lang="ru-RU" sz="3200" dirty="0">
                <a:solidFill>
                  <a:srgbClr val="FFDC5A"/>
                </a:solidFill>
                <a:latin typeface="Merriweather"/>
              </a:rPr>
              <a:t>Вещим</a:t>
            </a:r>
            <a:r>
              <a:rPr lang="ru-RU" sz="3200" dirty="0">
                <a:solidFill>
                  <a:prstClr val="white"/>
                </a:solidFill>
                <a:latin typeface="Merriweather"/>
              </a:rPr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734" y="3001485"/>
            <a:ext cx="6666839" cy="3215587"/>
          </a:xfrm>
          <a:prstGeom prst="rect">
            <a:avLst/>
          </a:prstGeom>
        </p:spPr>
      </p:pic>
      <p:pic>
        <p:nvPicPr>
          <p:cNvPr id="8194" name="Picture 2" descr="Картинки по запросу князь олег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" t="14654" r="2836" b="9926"/>
          <a:stretch/>
        </p:blipFill>
        <p:spPr bwMode="auto">
          <a:xfrm>
            <a:off x="5322627" y="3207224"/>
            <a:ext cx="5113946" cy="271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78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54429" y="3874765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3459" y="4582322"/>
            <a:ext cx="200194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В. Васнецов.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Встреча Олега 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с кудесником.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1899</a:t>
            </a:r>
          </a:p>
        </p:txBody>
      </p:sp>
    </p:spTree>
    <p:extLst>
      <p:ext uri="{BB962C8B-B14F-4D97-AF65-F5344CB8AC3E}">
        <p14:creationId xmlns:p14="http://schemas.microsoft.com/office/powerpoint/2010/main" val="233377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54429" y="3874765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3459" y="4582322"/>
            <a:ext cx="200194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В. Васнецов.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Прощание Олега 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с конём.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1899</a:t>
            </a:r>
          </a:p>
        </p:txBody>
      </p:sp>
    </p:spTree>
    <p:extLst>
      <p:ext uri="{BB962C8B-B14F-4D97-AF65-F5344CB8AC3E}">
        <p14:creationId xmlns:p14="http://schemas.microsoft.com/office/powerpoint/2010/main" val="266551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8000" r="-3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54429" y="3874765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3459" y="4705433"/>
            <a:ext cx="200194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В. Васнецов.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Олег у костей коня.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1899</a:t>
            </a:r>
          </a:p>
        </p:txBody>
      </p:sp>
    </p:spTree>
    <p:extLst>
      <p:ext uri="{BB962C8B-B14F-4D97-AF65-F5344CB8AC3E}">
        <p14:creationId xmlns:p14="http://schemas.microsoft.com/office/powerpoint/2010/main" val="20720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54429" y="3874765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3459" y="4951654"/>
            <a:ext cx="20019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Смерть князя Олега</a:t>
            </a:r>
          </a:p>
        </p:txBody>
      </p:sp>
    </p:spTree>
    <p:extLst>
      <p:ext uri="{BB962C8B-B14F-4D97-AF65-F5344CB8AC3E}">
        <p14:creationId xmlns:p14="http://schemas.microsoft.com/office/powerpoint/2010/main" val="339011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265916"/>
            <a:ext cx="200194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С. Иванов.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Съезд князей 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в </a:t>
            </a:r>
            <a:r>
              <a:rPr lang="ru-RU" sz="1600" dirty="0" err="1">
                <a:solidFill>
                  <a:prstClr val="black"/>
                </a:solidFill>
              </a:rPr>
              <a:t>Уветичах</a:t>
            </a:r>
            <a:r>
              <a:rPr lang="ru-RU" sz="1600" dirty="0">
                <a:solidFill>
                  <a:prstClr val="black"/>
                </a:solidFill>
              </a:rPr>
              <a:t>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1910</a:t>
            </a:r>
          </a:p>
        </p:txBody>
      </p:sp>
    </p:spTree>
    <p:extLst>
      <p:ext uri="{BB962C8B-B14F-4D97-AF65-F5344CB8AC3E}">
        <p14:creationId xmlns:p14="http://schemas.microsoft.com/office/powerpoint/2010/main" val="282634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97775" y="2831910"/>
            <a:ext cx="4543216" cy="11941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ru-RU" sz="2400" dirty="0">
                <a:solidFill>
                  <a:prstClr val="white"/>
                </a:solidFill>
              </a:rPr>
              <a:t>Князь Игорь Рюрикович совершил поход против Византии в 941 году.</a:t>
            </a:r>
          </a:p>
        </p:txBody>
      </p:sp>
      <p:pic>
        <p:nvPicPr>
          <p:cNvPr id="9220" name="Picture 4" descr="Картинки по запросу князь игорь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1" b="45025"/>
          <a:stretch/>
        </p:blipFill>
        <p:spPr bwMode="auto">
          <a:xfrm>
            <a:off x="6810233" y="1400128"/>
            <a:ext cx="5381768" cy="405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32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6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40782" y="544711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812" y="1498770"/>
            <a:ext cx="20019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Использование «греческого огня»</a:t>
            </a:r>
          </a:p>
        </p:txBody>
      </p:sp>
    </p:spTree>
    <p:extLst>
      <p:ext uri="{BB962C8B-B14F-4D97-AF65-F5344CB8AC3E}">
        <p14:creationId xmlns:p14="http://schemas.microsoft.com/office/powerpoint/2010/main" val="393245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15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97775" y="2831910"/>
            <a:ext cx="4543216" cy="11941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ru-RU" sz="2400" dirty="0">
                <a:solidFill>
                  <a:prstClr val="white"/>
                </a:solidFill>
              </a:rPr>
              <a:t>Известно, что в 944 году Игорь заключил с византийцами военно-торговый договор.</a:t>
            </a:r>
          </a:p>
        </p:txBody>
      </p:sp>
      <p:pic>
        <p:nvPicPr>
          <p:cNvPr id="10242" name="Picture 2" descr="Картинки по запросу билибин князь игорь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9"/>
          <a:stretch/>
        </p:blipFill>
        <p:spPr bwMode="auto">
          <a:xfrm>
            <a:off x="6837528" y="1468109"/>
            <a:ext cx="5354472" cy="392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28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9000" b="-4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40782" y="544711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812" y="1375379"/>
            <a:ext cx="200194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Князь Игорь собирает дань 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с древлян</a:t>
            </a:r>
          </a:p>
        </p:txBody>
      </p:sp>
    </p:spTree>
    <p:extLst>
      <p:ext uri="{BB962C8B-B14F-4D97-AF65-F5344CB8AC3E}">
        <p14:creationId xmlns:p14="http://schemas.microsoft.com/office/powerpoint/2010/main" val="132522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40782" y="544711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812" y="1498770"/>
            <a:ext cx="20019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Казнь князя Игоря древлянами</a:t>
            </a:r>
          </a:p>
        </p:txBody>
      </p:sp>
    </p:spTree>
    <p:extLst>
      <p:ext uri="{BB962C8B-B14F-4D97-AF65-F5344CB8AC3E}">
        <p14:creationId xmlns:p14="http://schemas.microsoft.com/office/powerpoint/2010/main" val="8164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2" y="0"/>
            <a:ext cx="3888317" cy="6858000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947821" y="2520583"/>
            <a:ext cx="6477000" cy="1816834"/>
            <a:chOff x="3276600" y="893317"/>
            <a:chExt cx="4857750" cy="1362625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3276600" y="893317"/>
              <a:ext cx="3321824" cy="646330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defTabSz="914354"/>
              <a:r>
                <a:rPr lang="ru-RU" sz="5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Merriweather"/>
                </a:rPr>
                <a:t>Полюдье —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76600" y="1643034"/>
              <a:ext cx="4857750" cy="61290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defTabSz="914354">
                <a:lnSpc>
                  <a:spcPct val="114000"/>
                </a:lnSpc>
              </a:pPr>
              <a:r>
                <a:rPr lang="ru-RU" sz="2400" dirty="0">
                  <a:solidFill>
                    <a:prstClr val="black"/>
                  </a:solidFill>
                  <a:latin typeface="Merriweather"/>
                </a:rPr>
                <a:t>это объезд князем подвластных территорий с целью сбора дани.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06"/>
          <a:stretch/>
        </p:blipFill>
        <p:spPr>
          <a:xfrm>
            <a:off x="727599" y="2190905"/>
            <a:ext cx="2433121" cy="24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5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389027"/>
            <a:ext cx="200194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Н. Рерих.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Собирают дань.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1908</a:t>
            </a:r>
          </a:p>
        </p:txBody>
      </p:sp>
    </p:spTree>
    <p:extLst>
      <p:ext uri="{BB962C8B-B14F-4D97-AF65-F5344CB8AC3E}">
        <p14:creationId xmlns:p14="http://schemas.microsoft.com/office/powerpoint/2010/main" val="364468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78367" y="3460703"/>
            <a:ext cx="3409951" cy="1200000"/>
          </a:xfrm>
          <a:prstGeom prst="roundRect">
            <a:avLst/>
          </a:prstGeom>
          <a:noFill/>
          <a:ln w="15875">
            <a:solidFill>
              <a:srgbClr val="003BB2">
                <a:alpha val="75000"/>
              </a:srgbClr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914354"/>
            <a:endParaRPr lang="ru-RU" sz="1871" dirty="0">
              <a:solidFill>
                <a:srgbClr val="4E361E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68801" y="3460703"/>
            <a:ext cx="3407833" cy="1200000"/>
          </a:xfrm>
          <a:prstGeom prst="roundRect">
            <a:avLst/>
          </a:prstGeom>
          <a:noFill/>
          <a:ln w="15875">
            <a:solidFill>
              <a:srgbClr val="003BB2">
                <a:alpha val="75000"/>
              </a:srgbClr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914354"/>
            <a:endParaRPr lang="ru-RU" sz="1871" dirty="0">
              <a:solidFill>
                <a:srgbClr val="574129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03684" y="3460703"/>
            <a:ext cx="3409949" cy="1200000"/>
          </a:xfrm>
          <a:prstGeom prst="roundRect">
            <a:avLst/>
          </a:prstGeom>
          <a:noFill/>
          <a:ln w="15875">
            <a:solidFill>
              <a:srgbClr val="003BB2">
                <a:alpha val="75000"/>
              </a:srgbClr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914354"/>
            <a:endParaRPr lang="ru-RU" sz="1871" dirty="0">
              <a:solidFill>
                <a:srgbClr val="4E361E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013201" y="4060703"/>
            <a:ext cx="241300" cy="0"/>
          </a:xfrm>
          <a:prstGeom prst="straightConnector1">
            <a:avLst/>
          </a:prstGeom>
          <a:ln w="31750" cap="rnd">
            <a:solidFill>
              <a:srgbClr val="003BB2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912101" y="4060703"/>
            <a:ext cx="241300" cy="0"/>
          </a:xfrm>
          <a:prstGeom prst="straightConnector1">
            <a:avLst/>
          </a:prstGeom>
          <a:ln w="31750" cap="rnd">
            <a:solidFill>
              <a:srgbClr val="003BB2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93250" y="3482788"/>
            <a:ext cx="2980184" cy="11510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Древляне признавали власть киевского князя, но имели своё внутреннее управление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04408" y="3626673"/>
            <a:ext cx="2936618" cy="8633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Игорь собрал с них дань, но потом решил взять дополнительную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22070" y="3626673"/>
            <a:ext cx="2973176" cy="8633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Это вызвало недовольство древлян, </a:t>
            </a:r>
          </a:p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и они убили Игоря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67000" y="2197298"/>
            <a:ext cx="6858000" cy="5744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54"/>
            <a:r>
              <a:rPr lang="ru-RU" sz="3733" dirty="0">
                <a:solidFill>
                  <a:srgbClr val="003BB2"/>
                </a:solidFill>
                <a:latin typeface="Merriweather"/>
                <a:ea typeface="Tahoma" panose="020B0604030504040204" pitchFamily="34" charset="0"/>
              </a:rPr>
              <a:t>Древляне</a:t>
            </a:r>
          </a:p>
        </p:txBody>
      </p:sp>
    </p:spTree>
    <p:extLst>
      <p:ext uri="{BB962C8B-B14F-4D97-AF65-F5344CB8AC3E}">
        <p14:creationId xmlns:p14="http://schemas.microsoft.com/office/powerpoint/2010/main" val="378174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9" grpId="0"/>
      <p:bldP spid="10" grpId="0"/>
      <p:bldP spid="11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1000" b="-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255136"/>
            <a:ext cx="5117910" cy="1059332"/>
          </a:xfrm>
          <a:prstGeom prst="rect">
            <a:avLst/>
          </a:prstGeom>
          <a:solidFill>
            <a:srgbClr val="003BB2">
              <a:alpha val="95000"/>
            </a:srgbClr>
          </a:solidFill>
        </p:spPr>
        <p:txBody>
          <a:bodyPr wrap="square" lIns="480000" tIns="240000" rIns="240000" bIns="240000" rtlCol="0">
            <a:spAutoFit/>
          </a:bodyPr>
          <a:lstStyle/>
          <a:p>
            <a:pPr defTabSz="914377"/>
            <a:r>
              <a:rPr lang="ru-RU" sz="1867" dirty="0">
                <a:solidFill>
                  <a:prstClr val="white"/>
                </a:solidFill>
              </a:rPr>
              <a:t>Жена Игоря, княгиня Ольга, решила отомстить древлянам за смерть мужа.</a:t>
            </a:r>
          </a:p>
        </p:txBody>
      </p:sp>
    </p:spTree>
    <p:extLst>
      <p:ext uri="{BB962C8B-B14F-4D97-AF65-F5344CB8AC3E}">
        <p14:creationId xmlns:p14="http://schemas.microsoft.com/office/powerpoint/2010/main" val="87158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t="-25000" r="-2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573" y="6489240"/>
            <a:ext cx="1755428" cy="38400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3696000" y="1029000"/>
            <a:ext cx="4800000" cy="4800000"/>
          </a:xfrm>
          <a:prstGeom prst="ellipse">
            <a:avLst/>
          </a:prstGeom>
          <a:solidFill>
            <a:srgbClr val="003BB2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r>
              <a:rPr lang="ru-RU" sz="2400" dirty="0">
                <a:solidFill>
                  <a:prstClr val="white"/>
                </a:solidFill>
              </a:rPr>
              <a:t>Отказ или невозможность сидеть с кем-либо на одном ковре были фактически равны невозможности поддерживать дружеские отношения.</a:t>
            </a:r>
          </a:p>
        </p:txBody>
      </p:sp>
    </p:spTree>
    <p:extLst>
      <p:ext uri="{BB962C8B-B14F-4D97-AF65-F5344CB8AC3E}">
        <p14:creationId xmlns:p14="http://schemas.microsoft.com/office/powerpoint/2010/main" val="74074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29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792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4181233" y="515218"/>
            <a:ext cx="3829575" cy="5744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914354"/>
            <a:r>
              <a:rPr lang="ru-RU" sz="3733" dirty="0">
                <a:solidFill>
                  <a:srgbClr val="003BB2"/>
                </a:solidFill>
                <a:latin typeface="Merriweather"/>
                <a:ea typeface="Tahoma" panose="020B0604030504040204" pitchFamily="34" charset="0"/>
              </a:rPr>
              <a:t>Княгиня Ольга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6219" y="3858922"/>
            <a:ext cx="4324865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1175" y="4023101"/>
            <a:ext cx="4184844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Были определены размеры дани – уроки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11206" y="3858922"/>
            <a:ext cx="4324865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81216" y="4023101"/>
            <a:ext cx="4184844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Были определены места, куда привозили дань, – погосты </a:t>
            </a:r>
          </a:p>
        </p:txBody>
      </p:sp>
      <p:cxnSp>
        <p:nvCxnSpPr>
          <p:cNvPr id="17" name="Соединительная линия уступом 16"/>
          <p:cNvCxnSpPr>
            <a:stCxn id="18" idx="3"/>
            <a:endCxn id="14" idx="3"/>
          </p:cNvCxnSpPr>
          <p:nvPr/>
        </p:nvCxnSpPr>
        <p:spPr>
          <a:xfrm>
            <a:off x="9533499" y="2990353"/>
            <a:ext cx="1502572" cy="1320520"/>
          </a:xfrm>
          <a:prstGeom prst="bentConnector3">
            <a:avLst>
              <a:gd name="adj1" fmla="val 115214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>
            <a:stCxn id="18" idx="1"/>
            <a:endCxn id="12" idx="1"/>
          </p:cNvCxnSpPr>
          <p:nvPr/>
        </p:nvCxnSpPr>
        <p:spPr>
          <a:xfrm rot="10800000" flipV="1">
            <a:off x="1146220" y="2990353"/>
            <a:ext cx="1572789" cy="1320520"/>
          </a:xfrm>
          <a:prstGeom prst="bentConnector3">
            <a:avLst>
              <a:gd name="adj1" fmla="val 114535"/>
            </a:avLst>
          </a:prstGeom>
          <a:ln w="15875">
            <a:solidFill>
              <a:schemeClr val="tx1">
                <a:lumMod val="75000"/>
                <a:lumOff val="25000"/>
                <a:alpha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719008" y="2538402"/>
            <a:ext cx="6814491" cy="903901"/>
          </a:xfrm>
          <a:prstGeom prst="roundRect">
            <a:avLst/>
          </a:prstGeom>
          <a:noFill/>
          <a:ln w="15875">
            <a:solidFill>
              <a:schemeClr val="tx1">
                <a:lumMod val="75000"/>
                <a:lumOff val="25000"/>
                <a:alpha val="75000"/>
              </a:schemeClr>
            </a:solidFill>
          </a:ln>
        </p:spPr>
        <p:txBody>
          <a:bodyPr wrap="square" tIns="120000" bIns="120000" rtlCol="0">
            <a:noAutofit/>
          </a:bodyPr>
          <a:lstStyle/>
          <a:p>
            <a:pPr algn="ctr" defTabSz="914354"/>
            <a:endParaRPr lang="ru-RU" sz="1867" dirty="0">
              <a:solidFill>
                <a:prstClr val="black">
                  <a:lumMod val="75000"/>
                  <a:lumOff val="25000"/>
                </a:prstClr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6637" y="2846466"/>
            <a:ext cx="6159234" cy="287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Ольга изменила порядок сбора дани</a:t>
            </a:r>
          </a:p>
        </p:txBody>
      </p:sp>
    </p:spTree>
    <p:extLst>
      <p:ext uri="{BB962C8B-B14F-4D97-AF65-F5344CB8AC3E}">
        <p14:creationId xmlns:p14="http://schemas.microsoft.com/office/powerpoint/2010/main" val="75488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8" grpId="0" animBg="1"/>
      <p:bldP spid="2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6000" b="-9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265916"/>
            <a:ext cx="200194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С. Кириллов.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Княгиня Ольга (Крещение).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2009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241488"/>
            <a:ext cx="4722125" cy="1059332"/>
          </a:xfrm>
          <a:prstGeom prst="rect">
            <a:avLst/>
          </a:prstGeom>
          <a:solidFill>
            <a:srgbClr val="003BB2">
              <a:alpha val="95000"/>
            </a:srgbClr>
          </a:solidFill>
        </p:spPr>
        <p:txBody>
          <a:bodyPr wrap="square" lIns="480000" tIns="240000" rIns="240000" bIns="240000" rtlCol="0">
            <a:spAutoFit/>
          </a:bodyPr>
          <a:lstStyle/>
          <a:p>
            <a:pPr defTabSz="914377"/>
            <a:r>
              <a:rPr lang="ru-RU" sz="1867" dirty="0">
                <a:solidFill>
                  <a:prstClr val="white"/>
                </a:solidFill>
              </a:rPr>
              <a:t>Ольга стала первой из правителей Руси, кто принял христианство.</a:t>
            </a:r>
          </a:p>
        </p:txBody>
      </p:sp>
    </p:spTree>
    <p:extLst>
      <p:ext uri="{BB962C8B-B14F-4D97-AF65-F5344CB8AC3E}">
        <p14:creationId xmlns:p14="http://schemas.microsoft.com/office/powerpoint/2010/main" val="183277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635248"/>
            <a:ext cx="20019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Крещение Ольги</a:t>
            </a:r>
          </a:p>
        </p:txBody>
      </p:sp>
    </p:spTree>
    <p:extLst>
      <p:ext uri="{BB962C8B-B14F-4D97-AF65-F5344CB8AC3E}">
        <p14:creationId xmlns:p14="http://schemas.microsoft.com/office/powerpoint/2010/main" val="390383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635248"/>
            <a:ext cx="200194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Князь Святослав</a:t>
            </a:r>
          </a:p>
        </p:txBody>
      </p:sp>
    </p:spTree>
    <p:extLst>
      <p:ext uri="{BB962C8B-B14F-4D97-AF65-F5344CB8AC3E}">
        <p14:creationId xmlns:p14="http://schemas.microsoft.com/office/powerpoint/2010/main" val="101414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241488"/>
            <a:ext cx="4258101" cy="1059332"/>
          </a:xfrm>
          <a:prstGeom prst="rect">
            <a:avLst/>
          </a:prstGeom>
          <a:solidFill>
            <a:srgbClr val="003BB2">
              <a:alpha val="95000"/>
            </a:srgbClr>
          </a:solidFill>
        </p:spPr>
        <p:txBody>
          <a:bodyPr wrap="square" lIns="480000" tIns="240000" rIns="240000" bIns="240000" rtlCol="0">
            <a:spAutoFit/>
          </a:bodyPr>
          <a:lstStyle/>
          <a:p>
            <a:pPr defTabSz="914377"/>
            <a:r>
              <a:rPr lang="ru-RU" sz="1867" dirty="0">
                <a:solidFill>
                  <a:prstClr val="white"/>
                </a:solidFill>
              </a:rPr>
              <a:t>Святославу удалось победить вятичей и Волжскую </a:t>
            </a:r>
            <a:r>
              <a:rPr lang="ru-RU" sz="1867" dirty="0" err="1">
                <a:solidFill>
                  <a:prstClr val="white"/>
                </a:solidFill>
              </a:rPr>
              <a:t>Булгарию</a:t>
            </a:r>
            <a:r>
              <a:rPr lang="ru-RU" sz="1867" dirty="0">
                <a:solidFill>
                  <a:prstClr val="white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287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5247039"/>
            <a:ext cx="5704764" cy="1059332"/>
          </a:xfrm>
          <a:prstGeom prst="rect">
            <a:avLst/>
          </a:prstGeom>
          <a:solidFill>
            <a:srgbClr val="003BB2">
              <a:alpha val="95000"/>
            </a:srgbClr>
          </a:solidFill>
        </p:spPr>
        <p:txBody>
          <a:bodyPr wrap="square" lIns="480000" tIns="240000" rIns="240000" bIns="240000" rtlCol="0">
            <a:spAutoFit/>
          </a:bodyPr>
          <a:lstStyle/>
          <a:p>
            <a:pPr defTabSz="914377"/>
            <a:r>
              <a:rPr lang="ru-RU" sz="1867" dirty="0">
                <a:solidFill>
                  <a:prstClr val="white"/>
                </a:solidFill>
              </a:rPr>
              <a:t>Хазарский каганат не смог оправиться после разрушительного похода Святослава.</a:t>
            </a:r>
          </a:p>
        </p:txBody>
      </p:sp>
    </p:spTree>
    <p:extLst>
      <p:ext uri="{BB962C8B-B14F-4D97-AF65-F5344CB8AC3E}">
        <p14:creationId xmlns:p14="http://schemas.microsoft.com/office/powerpoint/2010/main" val="21444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78367" y="3460703"/>
            <a:ext cx="3409951" cy="1200000"/>
          </a:xfrm>
          <a:prstGeom prst="roundRect">
            <a:avLst/>
          </a:prstGeom>
          <a:noFill/>
          <a:ln w="15875">
            <a:solidFill>
              <a:srgbClr val="003BB2">
                <a:alpha val="75000"/>
              </a:srgbClr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914354"/>
            <a:endParaRPr lang="ru-RU" sz="1871" dirty="0">
              <a:solidFill>
                <a:srgbClr val="4E361E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368801" y="3460703"/>
            <a:ext cx="3407833" cy="1200000"/>
          </a:xfrm>
          <a:prstGeom prst="roundRect">
            <a:avLst/>
          </a:prstGeom>
          <a:noFill/>
          <a:ln w="15875">
            <a:solidFill>
              <a:srgbClr val="003BB2">
                <a:alpha val="75000"/>
              </a:srgbClr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914354"/>
            <a:endParaRPr lang="ru-RU" sz="1871" dirty="0">
              <a:solidFill>
                <a:srgbClr val="574129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03684" y="3460703"/>
            <a:ext cx="3409949" cy="1200000"/>
          </a:xfrm>
          <a:prstGeom prst="roundRect">
            <a:avLst/>
          </a:prstGeom>
          <a:noFill/>
          <a:ln w="15875">
            <a:solidFill>
              <a:srgbClr val="003BB2">
                <a:alpha val="75000"/>
              </a:srgbClr>
            </a:solidFill>
          </a:ln>
        </p:spPr>
        <p:txBody>
          <a:bodyPr wrap="square" rtlCol="0" anchor="ctr" anchorCtr="0">
            <a:noAutofit/>
          </a:bodyPr>
          <a:lstStyle/>
          <a:p>
            <a:pPr algn="ctr" defTabSz="914354"/>
            <a:endParaRPr lang="ru-RU" sz="1871" dirty="0">
              <a:solidFill>
                <a:srgbClr val="4E361E"/>
              </a:solidFill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013201" y="4060703"/>
            <a:ext cx="241300" cy="0"/>
          </a:xfrm>
          <a:prstGeom prst="straightConnector1">
            <a:avLst/>
          </a:prstGeom>
          <a:ln w="31750" cap="rnd">
            <a:solidFill>
              <a:srgbClr val="003BB2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912101" y="4060703"/>
            <a:ext cx="241300" cy="0"/>
          </a:xfrm>
          <a:prstGeom prst="straightConnector1">
            <a:avLst/>
          </a:prstGeom>
          <a:ln w="31750" cap="rnd">
            <a:solidFill>
              <a:srgbClr val="003BB2"/>
            </a:solidFill>
            <a:round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93250" y="3482788"/>
            <a:ext cx="2980184" cy="11510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В 968–971 годах Святослав совершил несколько походов </a:t>
            </a:r>
          </a:p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в Дунайскую Болгарию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17295" y="3626673"/>
            <a:ext cx="3157410" cy="8633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Святослав хотел перенести в Болгарию центр Русского государства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22070" y="3770558"/>
            <a:ext cx="2973176" cy="57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Однако этот план так </a:t>
            </a:r>
          </a:p>
          <a:p>
            <a:pPr algn="ctr" defTabSz="914377"/>
            <a:r>
              <a:rPr lang="ru-RU" sz="1870" dirty="0">
                <a:solidFill>
                  <a:srgbClr val="404040"/>
                </a:solidFill>
              </a:rPr>
              <a:t>и не был осуществлён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67000" y="2197298"/>
            <a:ext cx="6858000" cy="5744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54"/>
            <a:r>
              <a:rPr lang="ru-RU" sz="3733" dirty="0">
                <a:solidFill>
                  <a:srgbClr val="003BB2"/>
                </a:solidFill>
                <a:latin typeface="Merriweather"/>
                <a:ea typeface="Tahoma" panose="020B0604030504040204" pitchFamily="34" charset="0"/>
              </a:rPr>
              <a:t>Князь Святослав</a:t>
            </a:r>
          </a:p>
        </p:txBody>
      </p:sp>
    </p:spTree>
    <p:extLst>
      <p:ext uri="{BB962C8B-B14F-4D97-AF65-F5344CB8AC3E}">
        <p14:creationId xmlns:p14="http://schemas.microsoft.com/office/powerpoint/2010/main" val="296620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9" grpId="0"/>
      <p:bldP spid="10" grpId="0"/>
      <p:bldP spid="1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704" y="3081551"/>
            <a:ext cx="2815194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3733" dirty="0">
                <a:solidFill>
                  <a:srgbClr val="003BB2"/>
                </a:solidFill>
                <a:latin typeface="Merriweather"/>
                <a:ea typeface="Tahoma" panose="020B0604030504040204" pitchFamily="34" charset="0"/>
              </a:rPr>
              <a:t>Святослав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03726" y="501651"/>
            <a:ext cx="3384549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srgbClr val="404040"/>
                </a:solidFill>
              </a:rPr>
              <a:t>В Киеве находилась мать Святослава – княгиня Ольга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55635" y="3081360"/>
            <a:ext cx="3384549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srgbClr val="003BB2"/>
                </a:solidFill>
              </a:rPr>
              <a:t>Она постоянно писала сыну о набегах печенегов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03726" y="5373937"/>
            <a:ext cx="3384549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srgbClr val="404040"/>
                </a:solidFill>
              </a:rPr>
              <a:t>Святослав</a:t>
            </a:r>
            <a:r>
              <a:rPr lang="ru-RU" sz="1867" dirty="0">
                <a:solidFill>
                  <a:prstClr val="black">
                    <a:lumMod val="75000"/>
                    <a:lumOff val="25000"/>
                  </a:prstClr>
                </a:solidFill>
              </a:rPr>
              <a:t> вернулся </a:t>
            </a:r>
          </a:p>
          <a:p>
            <a:pPr algn="ctr" defTabSz="914377"/>
            <a:r>
              <a:rPr lang="ru-RU" sz="1867" dirty="0">
                <a:solidFill>
                  <a:prstClr val="black">
                    <a:lumMod val="75000"/>
                    <a:lumOff val="25000"/>
                  </a:prstClr>
                </a:solidFill>
              </a:rPr>
              <a:t>в Киев и отразил набег печенегов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26416" y="2937794"/>
            <a:ext cx="3384549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ru-RU" sz="1867" dirty="0">
                <a:solidFill>
                  <a:srgbClr val="003BB2"/>
                </a:solidFill>
              </a:rPr>
              <a:t>Князь оставил править русскими землями своих сыновей</a:t>
            </a:r>
          </a:p>
        </p:txBody>
      </p:sp>
      <p:cxnSp>
        <p:nvCxnSpPr>
          <p:cNvPr id="11" name="Соединительная линия уступом 10"/>
          <p:cNvCxnSpPr>
            <a:stCxn id="25" idx="3"/>
            <a:endCxn id="27" idx="0"/>
          </p:cNvCxnSpPr>
          <p:nvPr/>
        </p:nvCxnSpPr>
        <p:spPr>
          <a:xfrm>
            <a:off x="7788275" y="978801"/>
            <a:ext cx="2159635" cy="2102559"/>
          </a:xfrm>
          <a:prstGeom prst="bentConnector2">
            <a:avLst/>
          </a:prstGeom>
          <a:ln w="15875">
            <a:solidFill>
              <a:schemeClr val="tx1">
                <a:lumMod val="75000"/>
                <a:lumOff val="25000"/>
                <a:alpha val="6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27" idx="2"/>
            <a:endCxn id="28" idx="3"/>
          </p:cNvCxnSpPr>
          <p:nvPr/>
        </p:nvCxnSpPr>
        <p:spPr>
          <a:xfrm rot="5400000">
            <a:off x="7816718" y="3719895"/>
            <a:ext cx="2102750" cy="2159635"/>
          </a:xfrm>
          <a:prstGeom prst="bentConnector2">
            <a:avLst/>
          </a:prstGeom>
          <a:ln w="15875">
            <a:solidFill>
              <a:schemeClr val="tx1">
                <a:lumMod val="75000"/>
                <a:lumOff val="25000"/>
                <a:alpha val="6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оединительная линия уступом 38"/>
          <p:cNvCxnSpPr>
            <a:stCxn id="28" idx="1"/>
            <a:endCxn id="32" idx="2"/>
          </p:cNvCxnSpPr>
          <p:nvPr/>
        </p:nvCxnSpPr>
        <p:spPr>
          <a:xfrm rot="10800000">
            <a:off x="2218692" y="3892095"/>
            <a:ext cx="2185035" cy="1958993"/>
          </a:xfrm>
          <a:prstGeom prst="bentConnector2">
            <a:avLst/>
          </a:prstGeom>
          <a:ln w="15875">
            <a:solidFill>
              <a:schemeClr val="tx1">
                <a:lumMod val="75000"/>
                <a:lumOff val="25000"/>
                <a:alpha val="6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27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02974" y="537178"/>
            <a:ext cx="4110100" cy="861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5600" dirty="0">
                <a:solidFill>
                  <a:srgbClr val="FFDC5A"/>
                </a:solidFill>
                <a:latin typeface="Dobrozrachniy" panose="00000506000000000000" pitchFamily="2" charset="-52"/>
                <a:ea typeface="Tahoma" panose="020B0604030504040204" pitchFamily="34" charset="0"/>
              </a:rPr>
              <a:t>Вопросы занятия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22974" y="2481099"/>
            <a:ext cx="4987759" cy="738664"/>
          </a:xfrm>
          <a:prstGeom prst="rect">
            <a:avLst/>
          </a:prstGeom>
          <a:noFill/>
        </p:spPr>
        <p:txBody>
          <a:bodyPr wrap="square" lIns="240000" tIns="0" rIns="0" bIns="0" rtlCol="0">
            <a:spAutoFit/>
          </a:bodyPr>
          <a:lstStyle/>
          <a:p>
            <a:pPr defTabSz="914354"/>
            <a:r>
              <a:rPr lang="ru-RU" sz="2400" dirty="0">
                <a:solidFill>
                  <a:prstClr val="white"/>
                </a:solidFill>
                <a:latin typeface="Merriweather"/>
              </a:rPr>
              <a:t>Образование Древнерусского государства.</a:t>
            </a:r>
          </a:p>
        </p:txBody>
      </p:sp>
      <p:sp>
        <p:nvSpPr>
          <p:cNvPr id="13" name="Овал 12"/>
          <p:cNvSpPr/>
          <p:nvPr/>
        </p:nvSpPr>
        <p:spPr>
          <a:xfrm>
            <a:off x="1702974" y="2467518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1</a:t>
            </a:r>
          </a:p>
        </p:txBody>
      </p:sp>
      <p:sp>
        <p:nvSpPr>
          <p:cNvPr id="14" name="Овал 13"/>
          <p:cNvSpPr/>
          <p:nvPr/>
        </p:nvSpPr>
        <p:spPr>
          <a:xfrm>
            <a:off x="1702974" y="4518676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22974" y="4534226"/>
            <a:ext cx="4415708" cy="738664"/>
          </a:xfrm>
          <a:prstGeom prst="rect">
            <a:avLst/>
          </a:prstGeom>
          <a:noFill/>
        </p:spPr>
        <p:txBody>
          <a:bodyPr wrap="square" lIns="240000" tIns="0" rIns="0" bIns="0" rtlCol="0">
            <a:spAutoFit/>
          </a:bodyPr>
          <a:lstStyle/>
          <a:p>
            <a:pPr defTabSz="914354"/>
            <a:r>
              <a:rPr lang="ru-RU" sz="2400" dirty="0">
                <a:solidFill>
                  <a:prstClr val="white"/>
                </a:solidFill>
                <a:latin typeface="Merriweather"/>
              </a:rPr>
              <a:t>Деятельность первых русских князей.</a:t>
            </a:r>
          </a:p>
        </p:txBody>
      </p:sp>
    </p:spTree>
    <p:extLst>
      <p:ext uri="{BB962C8B-B14F-4D97-AF65-F5344CB8AC3E}">
        <p14:creationId xmlns:p14="http://schemas.microsoft.com/office/powerpoint/2010/main" val="294890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512137"/>
            <a:ext cx="20019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Византийская конница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247039"/>
            <a:ext cx="4490113" cy="1059332"/>
          </a:xfrm>
          <a:prstGeom prst="rect">
            <a:avLst/>
          </a:prstGeom>
          <a:solidFill>
            <a:srgbClr val="003BB2">
              <a:alpha val="95000"/>
            </a:srgbClr>
          </a:solidFill>
        </p:spPr>
        <p:txBody>
          <a:bodyPr wrap="square" lIns="480000" tIns="240000" rIns="240000" bIns="240000" rtlCol="0">
            <a:spAutoFit/>
          </a:bodyPr>
          <a:lstStyle/>
          <a:p>
            <a:pPr defTabSz="914377"/>
            <a:r>
              <a:rPr lang="ru-RU" sz="1867" dirty="0">
                <a:solidFill>
                  <a:prstClr val="white"/>
                </a:solidFill>
              </a:rPr>
              <a:t>Византия относилась к Болгарии как к своим владениям.</a:t>
            </a:r>
          </a:p>
        </p:txBody>
      </p:sp>
    </p:spTree>
    <p:extLst>
      <p:ext uri="{BB962C8B-B14F-4D97-AF65-F5344CB8AC3E}">
        <p14:creationId xmlns:p14="http://schemas.microsoft.com/office/powerpoint/2010/main" val="424533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t="-20000" r="-42000" b="-10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42868" y="1512137"/>
            <a:ext cx="20019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Иоанн </a:t>
            </a:r>
            <a:r>
              <a:rPr lang="ru-RU" sz="1600" dirty="0" err="1">
                <a:solidFill>
                  <a:prstClr val="black"/>
                </a:solidFill>
              </a:rPr>
              <a:t>Цимисхий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с военачальниками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5247039"/>
            <a:ext cx="5568287" cy="1059332"/>
          </a:xfrm>
          <a:prstGeom prst="rect">
            <a:avLst/>
          </a:prstGeom>
          <a:solidFill>
            <a:srgbClr val="003BB2">
              <a:alpha val="95000"/>
            </a:srgbClr>
          </a:solidFill>
        </p:spPr>
        <p:txBody>
          <a:bodyPr wrap="square" lIns="480000" tIns="240000" rIns="240000" bIns="240000" rtlCol="0">
            <a:spAutoFit/>
          </a:bodyPr>
          <a:lstStyle/>
          <a:p>
            <a:pPr defTabSz="914377"/>
            <a:r>
              <a:rPr lang="ru-RU" sz="1867" dirty="0">
                <a:solidFill>
                  <a:prstClr val="white"/>
                </a:solidFill>
              </a:rPr>
              <a:t>В 971 году против Святослава начал поход император Византии Иоанн </a:t>
            </a:r>
            <a:r>
              <a:rPr lang="ru-RU" sz="1867" dirty="0" err="1">
                <a:solidFill>
                  <a:prstClr val="white"/>
                </a:solidFill>
              </a:rPr>
              <a:t>Цимисхий</a:t>
            </a:r>
            <a:r>
              <a:rPr lang="ru-RU" sz="1867" dirty="0">
                <a:solidFill>
                  <a:prstClr val="white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638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t="-20000" r="-42000" b="-10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t="42935" b="18764"/>
          <a:stretch/>
        </p:blipFill>
        <p:spPr>
          <a:xfrm>
            <a:off x="-1" y="0"/>
            <a:ext cx="12326371" cy="6858000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381725" y="3902060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0755" y="4732728"/>
            <a:ext cx="200194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Поход Иоанна </a:t>
            </a:r>
            <a:r>
              <a:rPr lang="ru-RU" sz="1600" dirty="0" err="1">
                <a:solidFill>
                  <a:prstClr val="black"/>
                </a:solidFill>
              </a:rPr>
              <a:t>Цимисхия</a:t>
            </a:r>
            <a:r>
              <a:rPr lang="ru-RU" sz="1600" dirty="0">
                <a:solidFill>
                  <a:prstClr val="black"/>
                </a:solidFill>
              </a:rPr>
              <a:t> 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на </a:t>
            </a:r>
            <a:r>
              <a:rPr lang="ru-RU" sz="1600" dirty="0" err="1">
                <a:solidFill>
                  <a:prstClr val="black"/>
                </a:solidFill>
              </a:rPr>
              <a:t>Доростол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97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34169" y="2176818"/>
            <a:ext cx="5061831" cy="8125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ru-RU" sz="2400" dirty="0">
                <a:solidFill>
                  <a:prstClr val="white"/>
                </a:solidFill>
              </a:rPr>
              <a:t>Святослав был вынужден сдаться и заключить мир с греками.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34169" y="3885063"/>
            <a:ext cx="5061831" cy="8125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354">
              <a:lnSpc>
                <a:spcPct val="110000"/>
              </a:lnSpc>
            </a:pPr>
            <a:r>
              <a:rPr lang="ru-RU" sz="2400" dirty="0">
                <a:solidFill>
                  <a:prstClr val="white"/>
                </a:solidFill>
              </a:rPr>
              <a:t>Святослав обязывался покинуть Болгарию.</a:t>
            </a:r>
          </a:p>
        </p:txBody>
      </p:sp>
      <p:pic>
        <p:nvPicPr>
          <p:cNvPr id="12290" name="Picture 2" descr="Картинки по запросу встреча святослава с византийским императором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50" r="9010"/>
          <a:stretch/>
        </p:blipFill>
        <p:spPr bwMode="auto">
          <a:xfrm>
            <a:off x="6810233" y="1647825"/>
            <a:ext cx="5381767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44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0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9443838" y="558359"/>
            <a:ext cx="2400000" cy="2400000"/>
          </a:xfrm>
          <a:prstGeom prst="ellipse">
            <a:avLst/>
          </a:prstGeom>
          <a:solidFill>
            <a:srgbClr val="FFDC5A">
              <a:alpha val="93725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377"/>
            <a:endParaRPr lang="ru-RU" sz="1600" dirty="0">
              <a:solidFill>
                <a:prstClr val="black"/>
              </a:solidFill>
              <a:ea typeface="Tahom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42868" y="1265916"/>
            <a:ext cx="200194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Б. </a:t>
            </a:r>
            <a:r>
              <a:rPr lang="ru-RU" sz="1600" dirty="0" err="1">
                <a:solidFill>
                  <a:prstClr val="black"/>
                </a:solidFill>
              </a:rPr>
              <a:t>Чориков</a:t>
            </a:r>
            <a:r>
              <a:rPr lang="ru-RU" sz="1600" dirty="0">
                <a:solidFill>
                  <a:prstClr val="black"/>
                </a:solidFill>
              </a:rPr>
              <a:t>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Кончина Святослава.</a:t>
            </a:r>
          </a:p>
          <a:p>
            <a:pPr algn="ctr" defTabSz="914377"/>
            <a:r>
              <a:rPr lang="ru-RU" sz="1600" dirty="0">
                <a:solidFill>
                  <a:prstClr val="black"/>
                </a:solidFill>
              </a:rPr>
              <a:t>1836</a:t>
            </a:r>
          </a:p>
        </p:txBody>
      </p:sp>
    </p:spTree>
    <p:extLst>
      <p:ext uri="{BB962C8B-B14F-4D97-AF65-F5344CB8AC3E}">
        <p14:creationId xmlns:p14="http://schemas.microsoft.com/office/powerpoint/2010/main" val="25363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1846" y="265140"/>
            <a:ext cx="7372787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5600" dirty="0">
                <a:solidFill>
                  <a:srgbClr val="FFDC5A"/>
                </a:solidFill>
                <a:latin typeface="Dobrozrachniy" panose="00000506000000000000" pitchFamily="2" charset="-52"/>
                <a:ea typeface="Tahoma" panose="020B0604030504040204" pitchFamily="34" charset="0"/>
              </a:rPr>
              <a:t>Становление Древнерусского государства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5048" y="2691488"/>
            <a:ext cx="5426382" cy="677108"/>
          </a:xfrm>
          <a:prstGeom prst="rect">
            <a:avLst/>
          </a:prstGeom>
          <a:noFill/>
        </p:spPr>
        <p:txBody>
          <a:bodyPr wrap="square" lIns="240000" tIns="0" rIns="0" bIns="0" rtlCol="0">
            <a:spAutoFit/>
          </a:bodyPr>
          <a:lstStyle/>
          <a:p>
            <a:pPr defTabSz="914354"/>
            <a:r>
              <a:rPr lang="ru-RU" sz="2200" dirty="0">
                <a:solidFill>
                  <a:prstClr val="white"/>
                </a:solidFill>
                <a:latin typeface="Merriweather"/>
              </a:rPr>
              <a:t>В 882 году князь Олег объединил Киевские и Новгородские земли.</a:t>
            </a:r>
          </a:p>
        </p:txBody>
      </p:sp>
      <p:sp>
        <p:nvSpPr>
          <p:cNvPr id="13" name="Овал 12"/>
          <p:cNvSpPr/>
          <p:nvPr/>
        </p:nvSpPr>
        <p:spPr>
          <a:xfrm>
            <a:off x="522927" y="2670042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1</a:t>
            </a:r>
          </a:p>
        </p:txBody>
      </p:sp>
      <p:sp>
        <p:nvSpPr>
          <p:cNvPr id="14" name="Овал 13"/>
          <p:cNvSpPr/>
          <p:nvPr/>
        </p:nvSpPr>
        <p:spPr>
          <a:xfrm>
            <a:off x="522927" y="3864171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2</a:t>
            </a:r>
          </a:p>
        </p:txBody>
      </p:sp>
      <p:sp>
        <p:nvSpPr>
          <p:cNvPr id="15" name="Овал 14"/>
          <p:cNvSpPr/>
          <p:nvPr/>
        </p:nvSpPr>
        <p:spPr>
          <a:xfrm>
            <a:off x="522927" y="5052705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0265" y="3893543"/>
            <a:ext cx="5544560" cy="677108"/>
          </a:xfrm>
          <a:prstGeom prst="rect">
            <a:avLst/>
          </a:prstGeom>
          <a:noFill/>
        </p:spPr>
        <p:txBody>
          <a:bodyPr wrap="square" lIns="240000" tIns="0" rIns="0" bIns="0" rtlCol="0">
            <a:spAutoFit/>
          </a:bodyPr>
          <a:lstStyle/>
          <a:p>
            <a:pPr defTabSz="914354"/>
            <a:r>
              <a:rPr lang="ru-RU" sz="2200" dirty="0">
                <a:solidFill>
                  <a:prstClr val="white"/>
                </a:solidFill>
                <a:latin typeface="Merriweather"/>
              </a:rPr>
              <a:t>Киев и Новгород были крупными торговыми центрами.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0265" y="5074151"/>
            <a:ext cx="6012924" cy="677108"/>
          </a:xfrm>
          <a:prstGeom prst="rect">
            <a:avLst/>
          </a:prstGeom>
          <a:noFill/>
        </p:spPr>
        <p:txBody>
          <a:bodyPr wrap="square" lIns="240000" tIns="0" rIns="0" bIns="0" rtlCol="0">
            <a:spAutoFit/>
          </a:bodyPr>
          <a:lstStyle/>
          <a:p>
            <a:pPr defTabSz="914354"/>
            <a:r>
              <a:rPr lang="ru-RU" sz="2200" dirty="0">
                <a:solidFill>
                  <a:prstClr val="white"/>
                </a:solidFill>
                <a:latin typeface="Merriweather"/>
              </a:rPr>
              <a:t>Князь Олег совершил успешный военный поход на Византию.</a:t>
            </a:r>
          </a:p>
        </p:txBody>
      </p:sp>
    </p:spTree>
    <p:extLst>
      <p:ext uri="{BB962C8B-B14F-4D97-AF65-F5344CB8AC3E}">
        <p14:creationId xmlns:p14="http://schemas.microsoft.com/office/powerpoint/2010/main" val="367682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7" grpId="0"/>
      <p:bldP spid="18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1846" y="265140"/>
            <a:ext cx="7372787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5600" dirty="0">
                <a:solidFill>
                  <a:srgbClr val="FFDC5A"/>
                </a:solidFill>
                <a:latin typeface="Dobrozrachniy" panose="00000506000000000000" pitchFamily="2" charset="-52"/>
                <a:ea typeface="Tahoma" panose="020B0604030504040204" pitchFamily="34" charset="0"/>
              </a:rPr>
              <a:t>Становление Древнерусского государства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5047" y="2691488"/>
            <a:ext cx="6727131" cy="677108"/>
          </a:xfrm>
          <a:prstGeom prst="rect">
            <a:avLst/>
          </a:prstGeom>
          <a:noFill/>
        </p:spPr>
        <p:txBody>
          <a:bodyPr wrap="square" lIns="240000" tIns="0" rIns="0" bIns="0" rtlCol="0">
            <a:spAutoFit/>
          </a:bodyPr>
          <a:lstStyle/>
          <a:p>
            <a:pPr defTabSz="914354"/>
            <a:r>
              <a:rPr lang="ru-RU" sz="2200" dirty="0">
                <a:solidFill>
                  <a:prstClr val="white"/>
                </a:solidFill>
                <a:latin typeface="Merriweather"/>
              </a:rPr>
              <a:t>В 944 году князь Игорь заключил с византийцами военно-торговый договор.</a:t>
            </a:r>
          </a:p>
        </p:txBody>
      </p:sp>
      <p:sp>
        <p:nvSpPr>
          <p:cNvPr id="13" name="Овал 12"/>
          <p:cNvSpPr/>
          <p:nvPr/>
        </p:nvSpPr>
        <p:spPr>
          <a:xfrm>
            <a:off x="522927" y="2670042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4</a:t>
            </a:r>
          </a:p>
        </p:txBody>
      </p:sp>
      <p:sp>
        <p:nvSpPr>
          <p:cNvPr id="14" name="Овал 13"/>
          <p:cNvSpPr/>
          <p:nvPr/>
        </p:nvSpPr>
        <p:spPr>
          <a:xfrm>
            <a:off x="522927" y="3864171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5</a:t>
            </a:r>
          </a:p>
        </p:txBody>
      </p:sp>
      <p:sp>
        <p:nvSpPr>
          <p:cNvPr id="15" name="Овал 14"/>
          <p:cNvSpPr/>
          <p:nvPr/>
        </p:nvSpPr>
        <p:spPr>
          <a:xfrm>
            <a:off x="522927" y="5052705"/>
            <a:ext cx="720000" cy="720000"/>
          </a:xfrm>
          <a:prstGeom prst="ellipse">
            <a:avLst/>
          </a:prstGeom>
          <a:solidFill>
            <a:srgbClr val="FFDC5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defTabSz="914354"/>
            <a:r>
              <a:rPr lang="ru-RU" sz="2933" dirty="0">
                <a:solidFill>
                  <a:prstClr val="black"/>
                </a:solidFill>
                <a:latin typeface="Dobrozrachniy" panose="00000506000000000000" pitchFamily="2" charset="-52"/>
              </a:rPr>
              <a:t>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0264" y="3893543"/>
            <a:ext cx="6895687" cy="677108"/>
          </a:xfrm>
          <a:prstGeom prst="rect">
            <a:avLst/>
          </a:prstGeom>
          <a:noFill/>
        </p:spPr>
        <p:txBody>
          <a:bodyPr wrap="square" lIns="240000" tIns="0" rIns="0" bIns="0" rtlCol="0">
            <a:spAutoFit/>
          </a:bodyPr>
          <a:lstStyle/>
          <a:p>
            <a:pPr defTabSz="914354"/>
            <a:r>
              <a:rPr lang="ru-RU" sz="2200" dirty="0">
                <a:solidFill>
                  <a:prstClr val="white"/>
                </a:solidFill>
                <a:latin typeface="Merriweather"/>
              </a:rPr>
              <a:t>Княгиня Ольга была первой из правителей Руси, кто принял христианство.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0264" y="4904873"/>
            <a:ext cx="6012924" cy="1015663"/>
          </a:xfrm>
          <a:prstGeom prst="rect">
            <a:avLst/>
          </a:prstGeom>
          <a:noFill/>
        </p:spPr>
        <p:txBody>
          <a:bodyPr wrap="square" lIns="240000" tIns="0" rIns="0" bIns="0" rtlCol="0">
            <a:spAutoFit/>
          </a:bodyPr>
          <a:lstStyle/>
          <a:p>
            <a:pPr defTabSz="914354"/>
            <a:r>
              <a:rPr lang="ru-RU" sz="2200" dirty="0">
                <a:solidFill>
                  <a:prstClr val="white"/>
                </a:solidFill>
                <a:latin typeface="Merriweather"/>
              </a:rPr>
              <a:t>Святославу удалось покорить Волжскую </a:t>
            </a:r>
            <a:r>
              <a:rPr lang="ru-RU" sz="2200" dirty="0" err="1">
                <a:solidFill>
                  <a:prstClr val="white"/>
                </a:solidFill>
                <a:latin typeface="Merriweather"/>
              </a:rPr>
              <a:t>Булгарию</a:t>
            </a:r>
            <a:r>
              <a:rPr lang="ru-RU" sz="2200" dirty="0">
                <a:solidFill>
                  <a:prstClr val="white"/>
                </a:solidFill>
                <a:latin typeface="Merriweather"/>
              </a:rPr>
              <a:t>, Хазарский каганат и Дунайскую Болгарию.</a:t>
            </a:r>
          </a:p>
        </p:txBody>
      </p:sp>
    </p:spTree>
    <p:extLst>
      <p:ext uri="{BB962C8B-B14F-4D97-AF65-F5344CB8AC3E}">
        <p14:creationId xmlns:p14="http://schemas.microsoft.com/office/powerpoint/2010/main" val="375313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  <p:bldP spid="14" grpId="0" animBg="1"/>
      <p:bldP spid="15" grpId="0" animBg="1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197"/>
          </a:xfrm>
          <a:prstGeom prst="rect">
            <a:avLst/>
          </a:prstGeom>
        </p:spPr>
      </p:pic>
      <p:sp>
        <p:nvSpPr>
          <p:cNvPr id="5" name="Прямоугольная выноска 4"/>
          <p:cNvSpPr/>
          <p:nvPr/>
        </p:nvSpPr>
        <p:spPr>
          <a:xfrm>
            <a:off x="5563475" y="3767710"/>
            <a:ext cx="1916392" cy="797404"/>
          </a:xfrm>
          <a:prstGeom prst="wedgeRectCallout">
            <a:avLst>
              <a:gd name="adj1" fmla="val -87697"/>
              <a:gd name="adj2" fmla="val -619"/>
            </a:avLst>
          </a:prstGeom>
          <a:solidFill>
            <a:schemeClr val="bg1"/>
          </a:solidFill>
          <a:ln>
            <a:noFill/>
          </a:ln>
          <a:effectLst>
            <a:outerShdw blurRad="127000" dist="190500" dir="5400000" sx="90000" sy="90000" algn="t" rotWithShape="0">
              <a:srgbClr val="4E361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39"/>
            <a:r>
              <a:rPr lang="ru-RU" sz="1867" dirty="0">
                <a:solidFill>
                  <a:srgbClr val="4E361E"/>
                </a:solidFill>
              </a:rPr>
              <a:t>Скифское царство</a:t>
            </a:r>
          </a:p>
        </p:txBody>
      </p:sp>
    </p:spTree>
    <p:extLst>
      <p:ext uri="{BB962C8B-B14F-4D97-AF65-F5344CB8AC3E}">
        <p14:creationId xmlns:p14="http://schemas.microsoft.com/office/powerpoint/2010/main" val="32930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0197"/>
          </a:xfrm>
          <a:prstGeom prst="rect">
            <a:avLst/>
          </a:prstGeom>
        </p:spPr>
      </p:pic>
      <p:sp>
        <p:nvSpPr>
          <p:cNvPr id="7" name="Прямоугольная выноска 6"/>
          <p:cNvSpPr/>
          <p:nvPr/>
        </p:nvSpPr>
        <p:spPr>
          <a:xfrm>
            <a:off x="7992777" y="2334695"/>
            <a:ext cx="1916392" cy="797404"/>
          </a:xfrm>
          <a:prstGeom prst="wedgeRectCallout">
            <a:avLst>
              <a:gd name="adj1" fmla="val -44967"/>
              <a:gd name="adj2" fmla="val 107207"/>
            </a:avLst>
          </a:prstGeom>
          <a:solidFill>
            <a:schemeClr val="bg1"/>
          </a:solidFill>
          <a:ln>
            <a:noFill/>
          </a:ln>
          <a:effectLst>
            <a:outerShdw blurRad="127000" dist="190500" dir="5400000" sx="90000" sy="90000" algn="t" rotWithShape="0">
              <a:srgbClr val="4E361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39"/>
            <a:r>
              <a:rPr lang="ru-RU" sz="1867" dirty="0">
                <a:solidFill>
                  <a:srgbClr val="4E361E"/>
                </a:solidFill>
              </a:rPr>
              <a:t>Тюркский каганат</a:t>
            </a:r>
          </a:p>
        </p:txBody>
      </p:sp>
    </p:spTree>
    <p:extLst>
      <p:ext uri="{BB962C8B-B14F-4D97-AF65-F5344CB8AC3E}">
        <p14:creationId xmlns:p14="http://schemas.microsoft.com/office/powerpoint/2010/main" val="107593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2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2" cy="6858000"/>
          </a:xfrm>
          <a:prstGeom prst="rect">
            <a:avLst/>
          </a:prstGeom>
        </p:spPr>
      </p:pic>
      <p:sp>
        <p:nvSpPr>
          <p:cNvPr id="8" name="Прямоугольная выноска 7"/>
          <p:cNvSpPr/>
          <p:nvPr/>
        </p:nvSpPr>
        <p:spPr>
          <a:xfrm>
            <a:off x="4021278" y="3030298"/>
            <a:ext cx="1916392" cy="797404"/>
          </a:xfrm>
          <a:prstGeom prst="wedgeRectCallout">
            <a:avLst>
              <a:gd name="adj1" fmla="val -44967"/>
              <a:gd name="adj2" fmla="val 107207"/>
            </a:avLst>
          </a:prstGeom>
          <a:solidFill>
            <a:schemeClr val="bg1"/>
          </a:solidFill>
          <a:ln>
            <a:noFill/>
          </a:ln>
          <a:effectLst>
            <a:outerShdw blurRad="127000" dist="190500" dir="5400000" sx="90000" sy="90000" algn="t" rotWithShape="0">
              <a:srgbClr val="4E361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39"/>
            <a:r>
              <a:rPr lang="ru-RU" sz="1867" dirty="0">
                <a:solidFill>
                  <a:srgbClr val="4E361E"/>
                </a:solidFill>
              </a:rPr>
              <a:t>Хазарский</a:t>
            </a:r>
          </a:p>
          <a:p>
            <a:pPr algn="ctr" defTabSz="1219139"/>
            <a:r>
              <a:rPr lang="ru-RU" sz="1867" dirty="0">
                <a:solidFill>
                  <a:srgbClr val="4E361E"/>
                </a:solidFill>
              </a:rPr>
              <a:t>каганат</a:t>
            </a:r>
          </a:p>
        </p:txBody>
      </p:sp>
    </p:spTree>
    <p:extLst>
      <p:ext uri="{BB962C8B-B14F-4D97-AF65-F5344CB8AC3E}">
        <p14:creationId xmlns:p14="http://schemas.microsoft.com/office/powerpoint/2010/main" val="35142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BJ">
      <a:majorFont>
        <a:latin typeface="Merriweather"/>
        <a:ea typeface=""/>
        <a:cs typeface=""/>
      </a:majorFont>
      <a:minorFont>
        <a:latin typeface="Roboto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BJ">
      <a:majorFont>
        <a:latin typeface="Merriweather"/>
        <a:ea typeface=""/>
        <a:cs typeface=""/>
      </a:majorFont>
      <a:minorFont>
        <a:latin typeface="Roboto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961</Words>
  <Application>Microsoft Office PowerPoint</Application>
  <PresentationFormat>Произвольный</PresentationFormat>
  <Paragraphs>243</Paragraphs>
  <Slides>66</Slides>
  <Notes>66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66</vt:i4>
      </vt:variant>
    </vt:vector>
  </HeadingPairs>
  <TitlesOfParts>
    <vt:vector size="74" baseType="lpstr">
      <vt:lpstr>Arial</vt:lpstr>
      <vt:lpstr>Tahoma</vt:lpstr>
      <vt:lpstr>Calibri</vt:lpstr>
      <vt:lpstr>Roboto</vt:lpstr>
      <vt:lpstr>Merriweather</vt:lpstr>
      <vt:lpstr>Dobrozrachniy</vt:lpstr>
      <vt:lpstr>1_Тема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ЛАУРА</dc:creator>
  <cp:lastModifiedBy>ЛАУРА</cp:lastModifiedBy>
  <cp:revision>61</cp:revision>
  <dcterms:created xsi:type="dcterms:W3CDTF">2017-10-23T14:11:23Z</dcterms:created>
  <dcterms:modified xsi:type="dcterms:W3CDTF">2024-01-31T11:34:34Z</dcterms:modified>
</cp:coreProperties>
</file>