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3" r:id="rId14"/>
    <p:sldId id="279" r:id="rId1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33039" y="2718003"/>
            <a:ext cx="5725921" cy="697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1209" y="118617"/>
            <a:ext cx="10609580" cy="883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69845" y="1617113"/>
            <a:ext cx="7052945" cy="3342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nternet.garant.ru/document/redirect/76805708/100000014" TargetMode="External"/><Relationship Id="rId2" Type="http://schemas.openxmlformats.org/officeDocument/2006/relationships/hyperlink" Target="http://internet.garant.ru/document/redirect/71436240/100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72720"/>
          </a:xfrm>
          <a:custGeom>
            <a:avLst/>
            <a:gdLst/>
            <a:ahLst/>
            <a:cxnLst/>
            <a:rect l="l" t="t" r="r" b="b"/>
            <a:pathLst>
              <a:path w="12192000" h="172720">
                <a:moveTo>
                  <a:pt x="12192000" y="0"/>
                </a:moveTo>
                <a:lnTo>
                  <a:pt x="0" y="0"/>
                </a:lnTo>
                <a:lnTo>
                  <a:pt x="0" y="172211"/>
                </a:lnTo>
                <a:lnTo>
                  <a:pt x="12192000" y="17221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6391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72212"/>
            <a:ext cx="12192000" cy="3632200"/>
            <a:chOff x="0" y="172212"/>
            <a:chExt cx="12192000" cy="3632200"/>
          </a:xfrm>
        </p:grpSpPr>
        <p:sp>
          <p:nvSpPr>
            <p:cNvPr id="4" name="object 4"/>
            <p:cNvSpPr/>
            <p:nvPr/>
          </p:nvSpPr>
          <p:spPr>
            <a:xfrm>
              <a:off x="0" y="3633215"/>
              <a:ext cx="12192000" cy="170815"/>
            </a:xfrm>
            <a:custGeom>
              <a:avLst/>
              <a:gdLst/>
              <a:ahLst/>
              <a:cxnLst/>
              <a:rect l="l" t="t" r="r" b="b"/>
              <a:pathLst>
                <a:path w="12192000" h="170814">
                  <a:moveTo>
                    <a:pt x="0" y="170687"/>
                  </a:moveTo>
                  <a:lnTo>
                    <a:pt x="12192000" y="170687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70687"/>
                  </a:lnTo>
                  <a:close/>
                </a:path>
              </a:pathLst>
            </a:custGeom>
            <a:solidFill>
              <a:srgbClr val="C639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2212"/>
              <a:ext cx="12192000" cy="3461004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518983" y="6096000"/>
            <a:ext cx="761682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14600" y="4038600"/>
            <a:ext cx="7556500" cy="14759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98900"/>
              </a:lnSpc>
              <a:spcBef>
                <a:spcPts val="40"/>
              </a:spcBef>
            </a:pPr>
            <a:r>
              <a:rPr lang="ru-RU" sz="3200" dirty="0"/>
              <a:t>Нормативное и методическое обеспечение внедрения обновленных ФГОС ООО и ФГОС СОО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123444"/>
            <a:ext cx="11849100" cy="1001394"/>
          </a:xfrm>
          <a:custGeom>
            <a:avLst/>
            <a:gdLst/>
            <a:ahLst/>
            <a:cxnLst/>
            <a:rect l="l" t="t" r="r" b="b"/>
            <a:pathLst>
              <a:path w="11849100" h="1001394">
                <a:moveTo>
                  <a:pt x="11849100" y="0"/>
                </a:moveTo>
                <a:lnTo>
                  <a:pt x="0" y="0"/>
                </a:lnTo>
                <a:lnTo>
                  <a:pt x="0" y="1001267"/>
                </a:lnTo>
                <a:lnTo>
                  <a:pt x="11849100" y="1001267"/>
                </a:lnTo>
                <a:lnTo>
                  <a:pt x="11849100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741" rIns="0" bIns="0" rtlCol="0">
            <a:spAutoFit/>
          </a:bodyPr>
          <a:lstStyle/>
          <a:p>
            <a:pPr marL="4202430" marR="5080" indent="-3362325">
              <a:lnSpc>
                <a:spcPts val="3030"/>
              </a:lnSpc>
              <a:spcBef>
                <a:spcPts val="475"/>
              </a:spcBef>
            </a:pPr>
            <a:r>
              <a:rPr spc="-5" dirty="0"/>
              <a:t>НОВЫЙ</a:t>
            </a:r>
            <a:r>
              <a:rPr spc="-30" dirty="0"/>
              <a:t> </a:t>
            </a:r>
            <a:r>
              <a:rPr spc="-40" dirty="0"/>
              <a:t>ФЕДЕРАЛЬНЫЙ</a:t>
            </a:r>
            <a:r>
              <a:rPr spc="10" dirty="0"/>
              <a:t> </a:t>
            </a:r>
            <a:r>
              <a:rPr spc="-10" dirty="0"/>
              <a:t>ПЕРЕЧЕНЬ </a:t>
            </a:r>
            <a:r>
              <a:rPr spc="-15" dirty="0"/>
              <a:t>УЧЕБНИКОВ </a:t>
            </a:r>
            <a:r>
              <a:rPr spc="-685" dirty="0"/>
              <a:t> </a:t>
            </a:r>
            <a:r>
              <a:rPr spc="-5" dirty="0"/>
              <a:t>(ФПУ)</a:t>
            </a:r>
            <a:r>
              <a:rPr spc="10" dirty="0"/>
              <a:t> </a:t>
            </a:r>
            <a:r>
              <a:rPr spc="-5" dirty="0"/>
              <a:t>-</a:t>
            </a:r>
            <a:r>
              <a:rPr dirty="0"/>
              <a:t> 2024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9791" y="1794509"/>
            <a:ext cx="10977245" cy="3938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 indent="-304800" algn="just">
              <a:lnSpc>
                <a:spcPts val="2735"/>
              </a:lnSpc>
              <a:spcBef>
                <a:spcPts val="100"/>
              </a:spcBef>
              <a:buFont typeface="Times New Roman"/>
              <a:buAutoNum type="arabicPeriod"/>
              <a:tabLst>
                <a:tab pos="317500" algn="l"/>
              </a:tabLst>
            </a:pPr>
            <a:r>
              <a:rPr sz="2400" b="1" dirty="0">
                <a:latin typeface="Times New Roman"/>
                <a:cs typeface="Times New Roman"/>
              </a:rPr>
              <a:t>ОНОВНОЙ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ДОКУМЕНТ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Приказ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Министерства </a:t>
            </a:r>
            <a:r>
              <a:rPr sz="2400" b="1" spc="-5" dirty="0">
                <a:latin typeface="Times New Roman"/>
                <a:cs typeface="Times New Roman"/>
              </a:rPr>
              <a:t>просвещения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от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21.09.2022</a:t>
            </a:r>
            <a:endParaRPr sz="24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90000"/>
              </a:lnSpc>
              <a:spcBef>
                <a:spcPts val="145"/>
              </a:spcBef>
            </a:pPr>
            <a:r>
              <a:rPr sz="2400" b="1" dirty="0">
                <a:latin typeface="Times New Roman"/>
                <a:cs typeface="Times New Roman"/>
              </a:rPr>
              <a:t>№ 858 </a:t>
            </a:r>
            <a:r>
              <a:rPr sz="2400" spc="-5" dirty="0">
                <a:latin typeface="Times New Roman"/>
                <a:cs typeface="Times New Roman"/>
              </a:rPr>
              <a:t>«Об </a:t>
            </a:r>
            <a:r>
              <a:rPr sz="2400" dirty="0">
                <a:latin typeface="Times New Roman"/>
                <a:cs typeface="Times New Roman"/>
              </a:rPr>
              <a:t>утверждении </a:t>
            </a:r>
            <a:r>
              <a:rPr sz="2400" spc="-10" dirty="0">
                <a:latin typeface="Times New Roman"/>
                <a:cs typeface="Times New Roman"/>
              </a:rPr>
              <a:t>федерального </a:t>
            </a:r>
            <a:r>
              <a:rPr sz="2400" spc="-15" dirty="0">
                <a:latin typeface="Times New Roman"/>
                <a:cs typeface="Times New Roman"/>
              </a:rPr>
              <a:t>перечня </a:t>
            </a:r>
            <a:r>
              <a:rPr sz="2400" spc="-10" dirty="0">
                <a:latin typeface="Times New Roman"/>
                <a:cs typeface="Times New Roman"/>
              </a:rPr>
              <a:t>учебников, </a:t>
            </a:r>
            <a:r>
              <a:rPr sz="2400" dirty="0">
                <a:latin typeface="Times New Roman"/>
                <a:cs typeface="Times New Roman"/>
              </a:rPr>
              <a:t>допущенных к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использованию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реализации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имеющих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государственную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аккредитацию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образовательных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программ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начального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общего,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основного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общего,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среднего</a:t>
            </a:r>
            <a:r>
              <a:rPr sz="2400" spc="-10" dirty="0">
                <a:latin typeface="Times New Roman"/>
                <a:cs typeface="Times New Roman"/>
              </a:rPr>
              <a:t> общего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образования </a:t>
            </a:r>
            <a:r>
              <a:rPr sz="2400" dirty="0">
                <a:latin typeface="Times New Roman"/>
                <a:cs typeface="Times New Roman"/>
              </a:rPr>
              <a:t>организациями, осуществляющими </a:t>
            </a:r>
            <a:r>
              <a:rPr sz="2400" spc="-10" dirty="0">
                <a:latin typeface="Times New Roman"/>
                <a:cs typeface="Times New Roman"/>
              </a:rPr>
              <a:t>образовательную </a:t>
            </a:r>
            <a:r>
              <a:rPr sz="2400" spc="5" dirty="0">
                <a:latin typeface="Times New Roman"/>
                <a:cs typeface="Times New Roman"/>
              </a:rPr>
              <a:t>деятельность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установление </a:t>
            </a:r>
            <a:r>
              <a:rPr sz="2400" spc="-10" dirty="0">
                <a:latin typeface="Times New Roman"/>
                <a:cs typeface="Times New Roman"/>
              </a:rPr>
              <a:t>предельного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срока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использования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исключенных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учебников»</a:t>
            </a:r>
            <a:endParaRPr sz="240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</a:pPr>
            <a:endParaRPr sz="2600" dirty="0">
              <a:latin typeface="Times New Roman"/>
              <a:cs typeface="Times New Roman"/>
            </a:endParaRPr>
          </a:p>
          <a:p>
            <a:pPr marL="12700" marR="318135" algn="just">
              <a:lnSpc>
                <a:spcPts val="2590"/>
              </a:lnSpc>
              <a:spcBef>
                <a:spcPts val="1645"/>
              </a:spcBef>
              <a:buAutoNum type="arabicPeriod" startAt="2"/>
              <a:tabLst>
                <a:tab pos="317500" algn="l"/>
              </a:tabLst>
            </a:pPr>
            <a:r>
              <a:rPr sz="2400" b="1" dirty="0">
                <a:latin typeface="Times New Roman"/>
                <a:cs typeface="Times New Roman"/>
              </a:rPr>
              <a:t>ИЗМЕНЕНИЯ И </a:t>
            </a:r>
            <a:r>
              <a:rPr sz="2400" b="1" spc="-15" dirty="0">
                <a:latin typeface="Times New Roman"/>
                <a:cs typeface="Times New Roman"/>
              </a:rPr>
              <a:t>ДОПОЛНЕНИЯ </a:t>
            </a: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b="1" spc="-10" dirty="0">
                <a:latin typeface="Times New Roman"/>
                <a:cs typeface="Times New Roman"/>
              </a:rPr>
              <a:t>Приказ </a:t>
            </a:r>
            <a:r>
              <a:rPr sz="2400" b="1" dirty="0">
                <a:latin typeface="Times New Roman"/>
                <a:cs typeface="Times New Roman"/>
              </a:rPr>
              <a:t>Министерства </a:t>
            </a:r>
            <a:r>
              <a:rPr sz="2400" b="1" spc="-5" dirty="0">
                <a:latin typeface="Times New Roman"/>
                <a:cs typeface="Times New Roman"/>
              </a:rPr>
              <a:t>просвещения </a:t>
            </a:r>
            <a:r>
              <a:rPr sz="2400" b="1" spc="-20" dirty="0">
                <a:latin typeface="Times New Roman"/>
                <a:cs typeface="Times New Roman"/>
              </a:rPr>
              <a:t>от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21.02.2024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№ </a:t>
            </a:r>
            <a:r>
              <a:rPr sz="2400" b="1" spc="-45" dirty="0">
                <a:latin typeface="Times New Roman"/>
                <a:cs typeface="Times New Roman"/>
              </a:rPr>
              <a:t>119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(вступил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силу 02.04.2024)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внесены </a:t>
            </a:r>
            <a:r>
              <a:rPr sz="2400" spc="-10" dirty="0">
                <a:latin typeface="Times New Roman"/>
                <a:cs typeface="Times New Roman"/>
              </a:rPr>
              <a:t>изменения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ФПУ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</a:p>
          <a:p>
            <a:pPr marL="12700" algn="just">
              <a:lnSpc>
                <a:spcPts val="2415"/>
              </a:lnSpc>
            </a:pPr>
            <a:r>
              <a:rPr sz="2400" spc="-5" dirty="0">
                <a:latin typeface="Times New Roman"/>
                <a:cs typeface="Times New Roman"/>
              </a:rPr>
              <a:t>установлены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новые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требования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книгообеспеченности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студентов,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обучающихся </a:t>
            </a:r>
            <a:r>
              <a:rPr sz="2400" dirty="0">
                <a:latin typeface="Times New Roman"/>
                <a:cs typeface="Times New Roman"/>
              </a:rPr>
              <a:t>в</a:t>
            </a:r>
          </a:p>
          <a:p>
            <a:pPr marL="12700">
              <a:lnSpc>
                <a:spcPts val="2735"/>
              </a:lnSpc>
            </a:pPr>
            <a:r>
              <a:rPr sz="2400" dirty="0">
                <a:latin typeface="Times New Roman"/>
                <a:cs typeface="Times New Roman"/>
              </a:rPr>
              <a:t>системе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СПО.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6344" y="365759"/>
            <a:ext cx="11336020" cy="615950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0" tIns="0" rIns="0" bIns="0" rtlCol="0">
            <a:spAutoFit/>
          </a:bodyPr>
          <a:lstStyle/>
          <a:p>
            <a:pPr marL="266065">
              <a:lnSpc>
                <a:spcPts val="4245"/>
              </a:lnSpc>
            </a:pPr>
            <a:r>
              <a:rPr sz="3600" spc="-20" dirty="0"/>
              <a:t>краткий</a:t>
            </a:r>
            <a:r>
              <a:rPr sz="3600" spc="-10" dirty="0"/>
              <a:t> обзор</a:t>
            </a:r>
            <a:r>
              <a:rPr sz="3600" dirty="0"/>
              <a:t> </a:t>
            </a:r>
            <a:r>
              <a:rPr sz="3600" spc="-15" dirty="0"/>
              <a:t>содержания</a:t>
            </a:r>
            <a:r>
              <a:rPr sz="3600" spc="5" dirty="0"/>
              <a:t> </a:t>
            </a:r>
            <a:r>
              <a:rPr sz="3600" spc="-10" dirty="0"/>
              <a:t>приказа;</a:t>
            </a:r>
            <a:r>
              <a:rPr sz="3600" dirty="0"/>
              <a:t> </a:t>
            </a:r>
            <a:r>
              <a:rPr sz="3600" spc="-15" dirty="0"/>
              <a:t>приложение</a:t>
            </a:r>
            <a:r>
              <a:rPr sz="3600" dirty="0"/>
              <a:t> 1,2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69240" y="1130553"/>
            <a:ext cx="11712575" cy="549592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681990" algn="just">
              <a:lnSpc>
                <a:spcPct val="90100"/>
              </a:lnSpc>
              <a:spcBef>
                <a:spcPts val="375"/>
              </a:spcBef>
              <a:buChar char="-"/>
              <a:tabLst>
                <a:tab pos="182245" algn="l"/>
              </a:tabLst>
            </a:pPr>
            <a:r>
              <a:rPr sz="2300" spc="5" dirty="0">
                <a:latin typeface="Times New Roman"/>
                <a:cs typeface="Times New Roman"/>
              </a:rPr>
              <a:t>несмотря </a:t>
            </a:r>
            <a:r>
              <a:rPr sz="2300" spc="-5" dirty="0">
                <a:latin typeface="Times New Roman"/>
                <a:cs typeface="Times New Roman"/>
              </a:rPr>
              <a:t>на введение </a:t>
            </a:r>
            <a:r>
              <a:rPr sz="2300" dirty="0">
                <a:latin typeface="Times New Roman"/>
                <a:cs typeface="Times New Roman"/>
              </a:rPr>
              <a:t>новых </a:t>
            </a:r>
            <a:r>
              <a:rPr sz="2300" spc="-5" dirty="0">
                <a:latin typeface="Times New Roman"/>
                <a:cs typeface="Times New Roman"/>
              </a:rPr>
              <a:t>предметных </a:t>
            </a:r>
            <a:r>
              <a:rPr sz="2300" spc="-10" dirty="0">
                <a:latin typeface="Times New Roman"/>
                <a:cs typeface="Times New Roman"/>
              </a:rPr>
              <a:t>областей </a:t>
            </a:r>
            <a:r>
              <a:rPr sz="2300" dirty="0">
                <a:latin typeface="Times New Roman"/>
                <a:cs typeface="Times New Roman"/>
              </a:rPr>
              <a:t>и учебных </a:t>
            </a:r>
            <a:r>
              <a:rPr sz="2300" spc="-10" dirty="0">
                <a:latin typeface="Times New Roman"/>
                <a:cs typeface="Times New Roman"/>
              </a:rPr>
              <a:t>предметов </a:t>
            </a:r>
            <a:r>
              <a:rPr sz="2300" dirty="0">
                <a:latin typeface="Times New Roman"/>
                <a:cs typeface="Times New Roman"/>
              </a:rPr>
              <a:t>(ОБЗР и </a:t>
            </a:r>
            <a:r>
              <a:rPr sz="2300" spc="-65" dirty="0">
                <a:latin typeface="Times New Roman"/>
                <a:cs typeface="Times New Roman"/>
              </a:rPr>
              <a:t>Труд </a:t>
            </a:r>
            <a:r>
              <a:rPr sz="2300" spc="-560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(технология), </a:t>
            </a:r>
            <a:r>
              <a:rPr sz="2300" dirty="0">
                <a:latin typeface="Times New Roman"/>
                <a:cs typeface="Times New Roman"/>
              </a:rPr>
              <a:t>в </a:t>
            </a:r>
            <a:r>
              <a:rPr sz="2300" spc="-5" dirty="0">
                <a:latin typeface="Times New Roman"/>
                <a:cs typeface="Times New Roman"/>
              </a:rPr>
              <a:t>приказе </a:t>
            </a:r>
            <a:r>
              <a:rPr sz="2300" spc="-10" dirty="0">
                <a:latin typeface="Times New Roman"/>
                <a:cs typeface="Times New Roman"/>
              </a:rPr>
              <a:t>сохранены </a:t>
            </a:r>
            <a:r>
              <a:rPr sz="2300" dirty="0">
                <a:latin typeface="Times New Roman"/>
                <a:cs typeface="Times New Roman"/>
              </a:rPr>
              <a:t>«старые» учебники, </a:t>
            </a:r>
            <a:r>
              <a:rPr sz="2300" spc="-5" dirty="0">
                <a:latin typeface="Times New Roman"/>
                <a:cs typeface="Times New Roman"/>
              </a:rPr>
              <a:t>например, </a:t>
            </a:r>
            <a:r>
              <a:rPr sz="2300" dirty="0">
                <a:latin typeface="Times New Roman"/>
                <a:cs typeface="Times New Roman"/>
              </a:rPr>
              <a:t>учебник </a:t>
            </a:r>
            <a:r>
              <a:rPr sz="2300" spc="-15" dirty="0">
                <a:latin typeface="Times New Roman"/>
                <a:cs typeface="Times New Roman"/>
              </a:rPr>
              <a:t>авторов </a:t>
            </a:r>
            <a:r>
              <a:rPr sz="2300" spc="-50" dirty="0">
                <a:latin typeface="Times New Roman"/>
                <a:cs typeface="Times New Roman"/>
              </a:rPr>
              <a:t>А.Т., </a:t>
            </a:r>
            <a:r>
              <a:rPr sz="2300" spc="-56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Смирнова,</a:t>
            </a:r>
            <a:r>
              <a:rPr sz="2300" spc="-4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Б.О.</a:t>
            </a:r>
            <a:r>
              <a:rPr sz="2300" dirty="0">
                <a:latin typeface="Times New Roman"/>
                <a:cs typeface="Times New Roman"/>
              </a:rPr>
              <a:t> </a:t>
            </a:r>
            <a:r>
              <a:rPr sz="2300" spc="-20" dirty="0">
                <a:latin typeface="Times New Roman"/>
                <a:cs typeface="Times New Roman"/>
              </a:rPr>
              <a:t>Хренникова</a:t>
            </a:r>
            <a:r>
              <a:rPr sz="2300" spc="-4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по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spc="-15" dirty="0">
                <a:latin typeface="Times New Roman"/>
                <a:cs typeface="Times New Roman"/>
              </a:rPr>
              <a:t>ОБЖ;</a:t>
            </a:r>
            <a:endParaRPr sz="230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spcBef>
                <a:spcPts val="720"/>
              </a:spcBef>
              <a:buChar char="-"/>
              <a:tabLst>
                <a:tab pos="241300" algn="l"/>
              </a:tabLst>
            </a:pPr>
            <a:r>
              <a:rPr sz="2300" dirty="0">
                <a:latin typeface="Times New Roman"/>
                <a:cs typeface="Times New Roman"/>
              </a:rPr>
              <a:t>расширена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вариативность</a:t>
            </a:r>
            <a:r>
              <a:rPr sz="2300" spc="-40" dirty="0">
                <a:latin typeface="Times New Roman"/>
                <a:cs typeface="Times New Roman"/>
              </a:rPr>
              <a:t> </a:t>
            </a:r>
            <a:r>
              <a:rPr sz="2300" spc="-15" dirty="0">
                <a:latin typeface="Times New Roman"/>
                <a:cs typeface="Times New Roman"/>
              </a:rPr>
              <a:t>учебников</a:t>
            </a:r>
            <a:r>
              <a:rPr sz="2300" spc="-3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по</a:t>
            </a:r>
            <a:r>
              <a:rPr sz="230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истории,</a:t>
            </a:r>
            <a:r>
              <a:rPr sz="2300" spc="-4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в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новом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приказе</a:t>
            </a:r>
            <a:r>
              <a:rPr sz="2300" spc="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–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до</a:t>
            </a:r>
            <a:r>
              <a:rPr sz="2300" spc="-5" dirty="0">
                <a:latin typeface="Times New Roman"/>
                <a:cs typeface="Times New Roman"/>
              </a:rPr>
              <a:t> трех</a:t>
            </a:r>
            <a:r>
              <a:rPr sz="2300" spc="1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линеек;</a:t>
            </a:r>
            <a:endParaRPr sz="2300">
              <a:latin typeface="Times New Roman"/>
              <a:cs typeface="Times New Roman"/>
            </a:endParaRPr>
          </a:p>
          <a:p>
            <a:pPr marL="241300" indent="-228600" algn="just">
              <a:lnSpc>
                <a:spcPts val="2620"/>
              </a:lnSpc>
              <a:spcBef>
                <a:spcPts val="735"/>
              </a:spcBef>
              <a:buChar char="-"/>
              <a:tabLst>
                <a:tab pos="241300" algn="l"/>
              </a:tabLst>
            </a:pPr>
            <a:r>
              <a:rPr sz="2300" dirty="0">
                <a:latin typeface="Times New Roman"/>
                <a:cs typeface="Times New Roman"/>
              </a:rPr>
              <a:t>появилось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первое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издание</a:t>
            </a:r>
            <a:r>
              <a:rPr sz="2300" spc="-4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новых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spc="-15" dirty="0">
                <a:latin typeface="Times New Roman"/>
                <a:cs typeface="Times New Roman"/>
              </a:rPr>
              <a:t>учебников</a:t>
            </a:r>
            <a:r>
              <a:rPr sz="2300" spc="-45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по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биологии</a:t>
            </a:r>
            <a:r>
              <a:rPr sz="2300" spc="-40" dirty="0">
                <a:latin typeface="Times New Roman"/>
                <a:cs typeface="Times New Roman"/>
              </a:rPr>
              <a:t> </a:t>
            </a:r>
            <a:r>
              <a:rPr sz="2300" spc="5" dirty="0">
                <a:latin typeface="Times New Roman"/>
                <a:cs typeface="Times New Roman"/>
              </a:rPr>
              <a:t>(5-9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кл.)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и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spc="5" dirty="0">
                <a:latin typeface="Times New Roman"/>
                <a:cs typeface="Times New Roman"/>
              </a:rPr>
              <a:t>обществознанию</a:t>
            </a:r>
            <a:r>
              <a:rPr sz="2300" spc="-5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(6-9</a:t>
            </a:r>
            <a:endParaRPr sz="2300">
              <a:latin typeface="Times New Roman"/>
              <a:cs typeface="Times New Roman"/>
            </a:endParaRPr>
          </a:p>
          <a:p>
            <a:pPr marL="241300">
              <a:lnSpc>
                <a:spcPts val="2620"/>
              </a:lnSpc>
            </a:pPr>
            <a:r>
              <a:rPr sz="2300" spc="-5" dirty="0">
                <a:latin typeface="Times New Roman"/>
                <a:cs typeface="Times New Roman"/>
              </a:rPr>
              <a:t>кл.);</a:t>
            </a:r>
            <a:endParaRPr sz="23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Char char="-"/>
              <a:tabLst>
                <a:tab pos="240665" algn="l"/>
                <a:tab pos="241300" algn="l"/>
              </a:tabLst>
            </a:pPr>
            <a:r>
              <a:rPr sz="2300" spc="-20" dirty="0">
                <a:latin typeface="Times New Roman"/>
                <a:cs typeface="Times New Roman"/>
              </a:rPr>
              <a:t>10-11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кл.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–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все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учебники</a:t>
            </a:r>
            <a:r>
              <a:rPr sz="2300" spc="-4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используются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до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сентября</a:t>
            </a:r>
            <a:r>
              <a:rPr sz="2300" spc="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2025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spc="-30" dirty="0">
                <a:latin typeface="Times New Roman"/>
                <a:cs typeface="Times New Roman"/>
              </a:rPr>
              <a:t>года,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кроме</a:t>
            </a:r>
            <a:r>
              <a:rPr sz="2300" spc="-15" dirty="0">
                <a:latin typeface="Times New Roman"/>
                <a:cs typeface="Times New Roman"/>
              </a:rPr>
              <a:t> учебников</a:t>
            </a:r>
            <a:r>
              <a:rPr sz="2300" spc="-3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по истории;</a:t>
            </a:r>
            <a:endParaRPr sz="23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Char char="-"/>
              <a:tabLst>
                <a:tab pos="240665" algn="l"/>
                <a:tab pos="241300" algn="l"/>
              </a:tabLst>
            </a:pPr>
            <a:r>
              <a:rPr sz="2300" spc="-5" dirty="0">
                <a:latin typeface="Times New Roman"/>
                <a:cs typeface="Times New Roman"/>
              </a:rPr>
              <a:t>появились</a:t>
            </a:r>
            <a:r>
              <a:rPr sz="2300" spc="-3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учебники</a:t>
            </a:r>
            <a:r>
              <a:rPr sz="2300" spc="-4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для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углубленного</a:t>
            </a:r>
            <a:r>
              <a:rPr sz="2300" spc="-35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изучения</a:t>
            </a:r>
            <a:r>
              <a:rPr sz="2300" spc="-3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учебных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предметов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со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2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класса;</a:t>
            </a:r>
            <a:endParaRPr sz="2300">
              <a:latin typeface="Times New Roman"/>
              <a:cs typeface="Times New Roman"/>
            </a:endParaRPr>
          </a:p>
          <a:p>
            <a:pPr marL="241300" indent="-228600">
              <a:lnSpc>
                <a:spcPts val="2625"/>
              </a:lnSpc>
              <a:spcBef>
                <a:spcPts val="730"/>
              </a:spcBef>
              <a:buChar char="-"/>
              <a:tabLst>
                <a:tab pos="240665" algn="l"/>
                <a:tab pos="241300" algn="l"/>
              </a:tabLst>
            </a:pPr>
            <a:r>
              <a:rPr sz="2300" spc="-5" dirty="0">
                <a:latin typeface="Times New Roman"/>
                <a:cs typeface="Times New Roman"/>
              </a:rPr>
              <a:t>появился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новый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раздел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в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структуре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ФПУ</a:t>
            </a:r>
            <a:r>
              <a:rPr sz="2300" spc="-3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для</a:t>
            </a:r>
            <a:r>
              <a:rPr sz="2300" spc="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детей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ОВЗ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по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каждой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назальной</a:t>
            </a:r>
            <a:r>
              <a:rPr sz="2300" spc="-45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группе</a:t>
            </a:r>
            <a:r>
              <a:rPr sz="2300" spc="-4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(для</a:t>
            </a:r>
            <a:endParaRPr sz="2300">
              <a:latin typeface="Times New Roman"/>
              <a:cs typeface="Times New Roman"/>
            </a:endParaRPr>
          </a:p>
          <a:p>
            <a:pPr marL="241300">
              <a:lnSpc>
                <a:spcPts val="2625"/>
              </a:lnSpc>
            </a:pPr>
            <a:r>
              <a:rPr sz="2300" spc="-15" dirty="0">
                <a:latin typeface="Times New Roman"/>
                <a:cs typeface="Times New Roman"/>
              </a:rPr>
              <a:t>глухих,</a:t>
            </a:r>
            <a:r>
              <a:rPr sz="2300" spc="-30" dirty="0">
                <a:latin typeface="Times New Roman"/>
                <a:cs typeface="Times New Roman"/>
              </a:rPr>
              <a:t> </a:t>
            </a:r>
            <a:r>
              <a:rPr sz="2300" spc="5" dirty="0">
                <a:latin typeface="Times New Roman"/>
                <a:cs typeface="Times New Roman"/>
              </a:rPr>
              <a:t>слабослышаших,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слепых, с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spc="-75" dirty="0">
                <a:latin typeface="Times New Roman"/>
                <a:cs typeface="Times New Roman"/>
              </a:rPr>
              <a:t>ТНР,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spc="-70" dirty="0">
                <a:latin typeface="Times New Roman"/>
                <a:cs typeface="Times New Roman"/>
              </a:rPr>
              <a:t>ЗПР,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</a:t>
            </a:r>
            <a:r>
              <a:rPr sz="2300" spc="-5" dirty="0">
                <a:latin typeface="Times New Roman"/>
                <a:cs typeface="Times New Roman"/>
              </a:rPr>
              <a:t> умстенной</a:t>
            </a:r>
            <a:r>
              <a:rPr sz="2300" spc="-45" dirty="0">
                <a:latin typeface="Times New Roman"/>
                <a:cs typeface="Times New Roman"/>
              </a:rPr>
              <a:t> </a:t>
            </a:r>
            <a:r>
              <a:rPr sz="2300" spc="5" dirty="0">
                <a:latin typeface="Times New Roman"/>
                <a:cs typeface="Times New Roman"/>
              </a:rPr>
              <a:t>отсталостью);</a:t>
            </a:r>
            <a:endParaRPr sz="23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Char char="-"/>
              <a:tabLst>
                <a:tab pos="240665" algn="l"/>
                <a:tab pos="241300" algn="l"/>
              </a:tabLst>
            </a:pPr>
            <a:r>
              <a:rPr sz="2300" spc="-5" dirty="0">
                <a:latin typeface="Times New Roman"/>
                <a:cs typeface="Times New Roman"/>
              </a:rPr>
              <a:t>появился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новый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раздел</a:t>
            </a:r>
            <a:r>
              <a:rPr sz="2300" dirty="0">
                <a:latin typeface="Times New Roman"/>
                <a:cs typeface="Times New Roman"/>
              </a:rPr>
              <a:t> в</a:t>
            </a:r>
            <a:r>
              <a:rPr sz="2300" spc="-10" dirty="0">
                <a:latin typeface="Times New Roman"/>
                <a:cs typeface="Times New Roman"/>
              </a:rPr>
              <a:t> структуре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ФПУ</a:t>
            </a:r>
            <a:r>
              <a:rPr sz="2300" spc="-3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для</a:t>
            </a:r>
            <a:r>
              <a:rPr sz="2300" spc="25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книгообеспечения</a:t>
            </a:r>
            <a:r>
              <a:rPr sz="2300" spc="-45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студентов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СПО;</a:t>
            </a:r>
            <a:endParaRPr sz="2300">
              <a:latin typeface="Times New Roman"/>
              <a:cs typeface="Times New Roman"/>
            </a:endParaRPr>
          </a:p>
          <a:p>
            <a:pPr marL="241300" marR="2066289" indent="-228600">
              <a:lnSpc>
                <a:spcPts val="2490"/>
              </a:lnSpc>
              <a:spcBef>
                <a:spcPts val="1030"/>
              </a:spcBef>
              <a:buChar char="-"/>
              <a:tabLst>
                <a:tab pos="240665" algn="l"/>
                <a:tab pos="241300" algn="l"/>
              </a:tabLst>
            </a:pPr>
            <a:r>
              <a:rPr sz="2300" dirty="0">
                <a:latin typeface="Times New Roman"/>
                <a:cs typeface="Times New Roman"/>
              </a:rPr>
              <a:t>сроки </a:t>
            </a:r>
            <a:r>
              <a:rPr sz="2300" spc="-10" dirty="0">
                <a:latin typeface="Times New Roman"/>
                <a:cs typeface="Times New Roman"/>
              </a:rPr>
              <a:t>предельного срока использования </a:t>
            </a:r>
            <a:r>
              <a:rPr sz="2300" dirty="0">
                <a:latin typeface="Times New Roman"/>
                <a:cs typeface="Times New Roman"/>
              </a:rPr>
              <a:t>3-4 кл. – до 24/25 </a:t>
            </a:r>
            <a:r>
              <a:rPr sz="2300" spc="-50" dirty="0">
                <a:latin typeface="Times New Roman"/>
                <a:cs typeface="Times New Roman"/>
              </a:rPr>
              <a:t>уч.г. </a:t>
            </a:r>
            <a:r>
              <a:rPr sz="2300" dirty="0">
                <a:latin typeface="Times New Roman"/>
                <a:cs typeface="Times New Roman"/>
              </a:rPr>
              <a:t>и 25/26 </a:t>
            </a:r>
            <a:r>
              <a:rPr sz="2300" spc="-50" dirty="0">
                <a:latin typeface="Times New Roman"/>
                <a:cs typeface="Times New Roman"/>
              </a:rPr>
              <a:t>уч.г. </a:t>
            </a:r>
            <a:r>
              <a:rPr sz="2300" spc="-56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соответственно;</a:t>
            </a:r>
            <a:endParaRPr sz="2300">
              <a:latin typeface="Times New Roman"/>
              <a:cs typeface="Times New Roman"/>
            </a:endParaRPr>
          </a:p>
          <a:p>
            <a:pPr marL="314325" indent="-302260">
              <a:lnSpc>
                <a:spcPct val="100000"/>
              </a:lnSpc>
              <a:spcBef>
                <a:spcPts val="690"/>
              </a:spcBef>
              <a:buChar char="-"/>
              <a:tabLst>
                <a:tab pos="314325" algn="l"/>
                <a:tab pos="314960" algn="l"/>
              </a:tabLst>
            </a:pPr>
            <a:r>
              <a:rPr sz="2300" dirty="0">
                <a:latin typeface="Times New Roman"/>
                <a:cs typeface="Times New Roman"/>
              </a:rPr>
              <a:t>сроки</a:t>
            </a:r>
            <a:r>
              <a:rPr sz="2300" spc="-10" dirty="0">
                <a:latin typeface="Times New Roman"/>
                <a:cs typeface="Times New Roman"/>
              </a:rPr>
              <a:t> предельного</a:t>
            </a:r>
            <a:r>
              <a:rPr sz="2300" spc="-3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срока</a:t>
            </a:r>
            <a:r>
              <a:rPr sz="2300" spc="10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использования</a:t>
            </a:r>
            <a:r>
              <a:rPr sz="2300" spc="-35" dirty="0">
                <a:latin typeface="Times New Roman"/>
                <a:cs typeface="Times New Roman"/>
              </a:rPr>
              <a:t> </a:t>
            </a:r>
            <a:r>
              <a:rPr sz="2300" spc="-15" dirty="0">
                <a:latin typeface="Times New Roman"/>
                <a:cs typeface="Times New Roman"/>
              </a:rPr>
              <a:t>учебников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для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spc="-15" dirty="0">
                <a:latin typeface="Times New Roman"/>
                <a:cs typeface="Times New Roman"/>
              </a:rPr>
              <a:t>10-11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кл.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–</a:t>
            </a:r>
            <a:r>
              <a:rPr sz="2300" spc="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до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31 </a:t>
            </a:r>
            <a:r>
              <a:rPr sz="2300" spc="5" dirty="0">
                <a:latin typeface="Times New Roman"/>
                <a:cs typeface="Times New Roman"/>
              </a:rPr>
              <a:t>августа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2024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spc="-30" dirty="0">
                <a:latin typeface="Times New Roman"/>
                <a:cs typeface="Times New Roman"/>
              </a:rPr>
              <a:t>года.</a:t>
            </a:r>
            <a:endParaRPr sz="2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561" y="224790"/>
            <a:ext cx="11459210" cy="1343025"/>
          </a:xfrm>
          <a:prstGeom prst="rect">
            <a:avLst/>
          </a:prstGeom>
          <a:solidFill>
            <a:srgbClr val="DCE6F1"/>
          </a:solidFill>
          <a:ln w="19811">
            <a:solidFill>
              <a:srgbClr val="000000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410845" marR="404495" algn="ctr">
              <a:lnSpc>
                <a:spcPct val="106900"/>
              </a:lnSpc>
              <a:spcBef>
                <a:spcPts val="375"/>
              </a:spcBef>
            </a:pPr>
            <a:r>
              <a:rPr sz="2400" b="0" spc="-10" dirty="0">
                <a:latin typeface="Times New Roman"/>
                <a:cs typeface="Times New Roman"/>
              </a:rPr>
              <a:t>Приказ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Минпросвещения </a:t>
            </a:r>
            <a:r>
              <a:rPr sz="2400" b="0" spc="-5" dirty="0">
                <a:latin typeface="Times New Roman"/>
                <a:cs typeface="Times New Roman"/>
              </a:rPr>
              <a:t>России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20" dirty="0">
                <a:latin typeface="Times New Roman"/>
                <a:cs typeface="Times New Roman"/>
              </a:rPr>
              <a:t>от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18.07.2022 №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568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dirty="0"/>
              <a:t>«О</a:t>
            </a:r>
            <a:r>
              <a:rPr sz="2400" spc="-10" dirty="0"/>
              <a:t> </a:t>
            </a:r>
            <a:r>
              <a:rPr sz="2400" dirty="0"/>
              <a:t>внесении</a:t>
            </a:r>
            <a:r>
              <a:rPr sz="2400" spc="25" dirty="0"/>
              <a:t> </a:t>
            </a:r>
            <a:r>
              <a:rPr sz="2400" spc="-10" dirty="0"/>
              <a:t>изменений</a:t>
            </a:r>
            <a:r>
              <a:rPr sz="2400" spc="35" dirty="0"/>
              <a:t> </a:t>
            </a:r>
            <a:r>
              <a:rPr sz="2400" b="0" dirty="0">
                <a:latin typeface="Times New Roman"/>
                <a:cs typeface="Times New Roman"/>
              </a:rPr>
              <a:t>в </a:t>
            </a:r>
            <a:r>
              <a:rPr sz="2400" b="0" spc="-585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ФГОС</a:t>
            </a:r>
            <a:r>
              <a:rPr sz="2400" b="0" spc="2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основного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общего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образования,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утвержденный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приказом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Министерства </a:t>
            </a:r>
            <a:r>
              <a:rPr sz="2400" b="0" spc="-5" dirty="0">
                <a:latin typeface="Times New Roman"/>
                <a:cs typeface="Times New Roman"/>
              </a:rPr>
              <a:t> образования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и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spc="-25" dirty="0">
                <a:latin typeface="Times New Roman"/>
                <a:cs typeface="Times New Roman"/>
              </a:rPr>
              <a:t>науки</a:t>
            </a:r>
            <a:r>
              <a:rPr sz="2400" b="0" spc="-35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Российской </a:t>
            </a:r>
            <a:r>
              <a:rPr sz="2400" b="0" spc="-5" dirty="0">
                <a:latin typeface="Times New Roman"/>
                <a:cs typeface="Times New Roman"/>
              </a:rPr>
              <a:t>Федерации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spc="-20" dirty="0">
                <a:latin typeface="Times New Roman"/>
                <a:cs typeface="Times New Roman"/>
              </a:rPr>
              <a:t>от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31 мая</a:t>
            </a:r>
            <a:r>
              <a:rPr sz="2400" b="0" spc="-2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2021</a:t>
            </a:r>
            <a:r>
              <a:rPr sz="2400" b="0" spc="-5" dirty="0">
                <a:latin typeface="Times New Roman"/>
                <a:cs typeface="Times New Roman"/>
              </a:rPr>
              <a:t> </a:t>
            </a:r>
            <a:r>
              <a:rPr sz="2400" b="0" spc="-35" dirty="0">
                <a:latin typeface="Times New Roman"/>
                <a:cs typeface="Times New Roman"/>
              </a:rPr>
              <a:t>года</a:t>
            </a:r>
            <a:r>
              <a:rPr sz="2400" b="0" spc="1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№</a:t>
            </a:r>
            <a:r>
              <a:rPr sz="2400" b="0" spc="-1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287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24840" y="2948813"/>
            <a:ext cx="64135" cy="281940"/>
          </a:xfrm>
          <a:custGeom>
            <a:avLst/>
            <a:gdLst/>
            <a:ahLst/>
            <a:cxnLst/>
            <a:rect l="l" t="t" r="r" b="b"/>
            <a:pathLst>
              <a:path w="64134" h="281939">
                <a:moveTo>
                  <a:pt x="64007" y="0"/>
                </a:moveTo>
                <a:lnTo>
                  <a:pt x="0" y="0"/>
                </a:lnTo>
                <a:lnTo>
                  <a:pt x="0" y="281939"/>
                </a:lnTo>
                <a:lnTo>
                  <a:pt x="64007" y="281939"/>
                </a:lnTo>
                <a:lnTo>
                  <a:pt x="6400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4840" y="3924172"/>
            <a:ext cx="3016250" cy="281940"/>
          </a:xfrm>
          <a:custGeom>
            <a:avLst/>
            <a:gdLst/>
            <a:ahLst/>
            <a:cxnLst/>
            <a:rect l="l" t="t" r="r" b="b"/>
            <a:pathLst>
              <a:path w="3016250" h="281939">
                <a:moveTo>
                  <a:pt x="3015996" y="0"/>
                </a:moveTo>
                <a:lnTo>
                  <a:pt x="3015996" y="0"/>
                </a:lnTo>
                <a:lnTo>
                  <a:pt x="0" y="0"/>
                </a:lnTo>
                <a:lnTo>
                  <a:pt x="0" y="281940"/>
                </a:lnTo>
                <a:lnTo>
                  <a:pt x="3015996" y="281940"/>
                </a:lnTo>
                <a:lnTo>
                  <a:pt x="301599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81355" y="1790700"/>
          <a:ext cx="11717020" cy="4920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3705"/>
                <a:gridCol w="11283315"/>
              </a:tblGrid>
              <a:tr h="1513967">
                <a:tc gridSpan="2">
                  <a:txBody>
                    <a:bodyPr/>
                    <a:lstStyle/>
                    <a:p>
                      <a:pPr marL="699770" marR="86360" indent="-609600" algn="just">
                        <a:lnSpc>
                          <a:spcPct val="80000"/>
                        </a:lnSpc>
                        <a:spcBef>
                          <a:spcPts val="244"/>
                        </a:spcBef>
                      </a:pPr>
                      <a:r>
                        <a:rPr sz="2800" u="heavy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Ст.</a:t>
                      </a:r>
                      <a:r>
                        <a:rPr sz="2800" u="heavy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8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37.3.</a:t>
                      </a:r>
                      <a:r>
                        <a:rPr sz="2800" u="heavy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ТРЕБОВАНИЕ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К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ОО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ОБЕСПЕЧЕНИЮ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КАЖДОГО</a:t>
                      </a:r>
                      <a:r>
                        <a:rPr sz="2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УЧЕНИКА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ПЕЧАТНЫМ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УЧЕБНИКОМ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УЧЕБНЫМ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ПРЕДМЕТАМ,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ВХОДЯЩИМ</a:t>
                      </a:r>
                      <a:r>
                        <a:rPr sz="2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ПЕРЕЧЕНЬ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ЭКЗАМЕНОВ</a:t>
                      </a:r>
                      <a:r>
                        <a:rPr sz="2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ГОСУДАРТСВЕННОЙ</a:t>
                      </a:r>
                      <a:r>
                        <a:rPr sz="2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25" dirty="0">
                          <a:latin typeface="Calibri"/>
                          <a:cs typeface="Calibri"/>
                        </a:rPr>
                        <a:t>ИТОГОВОЙ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АТТЕТСАЦИИ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337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195"/>
                        </a:lnSpc>
                        <a:tabLst>
                          <a:tab pos="641350" algn="l"/>
                          <a:tab pos="2176145" algn="l"/>
                          <a:tab pos="3115310" algn="l"/>
                          <a:tab pos="4810125" algn="l"/>
                          <a:tab pos="5191125" algn="l"/>
                          <a:tab pos="5957570" algn="l"/>
                          <a:tab pos="6828155" algn="l"/>
                          <a:tab pos="7959090" algn="l"/>
                          <a:tab pos="8227695" algn="l"/>
                          <a:tab pos="8928735" algn="l"/>
                          <a:tab pos="10045700" algn="l"/>
                          <a:tab pos="11069955" algn="l"/>
                        </a:tabLst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37.3.	Организация	должна	предоставлять	не	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менее	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одного	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учебника	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	(или)	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учебного	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пособия	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  <a:tr h="29336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10"/>
                        </a:lnSpc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печатной</a:t>
                      </a:r>
                      <a:r>
                        <a:rPr sz="20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форме,</a:t>
                      </a:r>
                      <a:r>
                        <a:rPr sz="200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выпущенных</a:t>
                      </a:r>
                      <a:r>
                        <a:rPr sz="200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организациями,</a:t>
                      </a:r>
                      <a:r>
                        <a:rPr sz="200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входящими</a:t>
                      </a:r>
                      <a:r>
                        <a:rPr sz="20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u="sng" spc="-10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Times New Roman"/>
                          <a:cs typeface="Times New Roman"/>
                          <a:hlinkClick r:id="rId2"/>
                        </a:rPr>
                        <a:t>перечень</a:t>
                      </a:r>
                      <a:r>
                        <a:rPr sz="2000" spc="13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  <a:hlinkClick r:id="rId2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организаций,</a:t>
                      </a:r>
                      <a:r>
                        <a:rPr sz="200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осуществляющих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FFFF00"/>
                    </a:solidFill>
                  </a:tcPr>
                </a:tc>
              </a:tr>
              <a:tr h="937260">
                <a:tc gridSpan="2">
                  <a:txBody>
                    <a:bodyPr/>
                    <a:lstStyle/>
                    <a:p>
                      <a:pPr marL="433070" marR="82550" algn="just">
                        <a:lnSpc>
                          <a:spcPts val="2400"/>
                        </a:lnSpc>
                        <a:spcBef>
                          <a:spcPts val="5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выпуск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учебных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пособий,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допускаются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к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использованию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при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реализации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имеющих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государственную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аккредитацию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программ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начального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общего,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основного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общего,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среднего</a:t>
                      </a:r>
                      <a:r>
                        <a:rPr sz="2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общего</a:t>
                      </a:r>
                      <a:r>
                        <a:rPr sz="2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образования,</a:t>
                      </a:r>
                      <a:r>
                        <a:rPr sz="20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необходимого</a:t>
                      </a:r>
                      <a:r>
                        <a:rPr sz="2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освоения</a:t>
                      </a:r>
                      <a:r>
                        <a:rPr sz="20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2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основного</a:t>
                      </a:r>
                      <a:r>
                        <a:rPr sz="2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общего</a:t>
                      </a:r>
                      <a:r>
                        <a:rPr sz="2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33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  <a:tabLst>
                          <a:tab pos="418465" algn="l"/>
                          <a:tab pos="1478280" algn="l"/>
                          <a:tab pos="3221990" algn="l"/>
                          <a:tab pos="3656329" algn="l"/>
                          <a:tab pos="4788535" algn="l"/>
                          <a:tab pos="6189345" algn="l"/>
                          <a:tab pos="7232015" algn="l"/>
                          <a:tab pos="7978775" algn="l"/>
                          <a:tab pos="9444990" algn="l"/>
                          <a:tab pos="10448290" algn="l"/>
                        </a:tabLst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на	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каждого	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обучающегося	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по	учебным	предметам:	русский	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язык,	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математика,	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физика,	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химия,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</a:tr>
              <a:tr h="1589659">
                <a:tc gridSpan="2">
                  <a:txBody>
                    <a:bodyPr/>
                    <a:lstStyle/>
                    <a:p>
                      <a:pPr marL="433070" algn="just">
                        <a:lnSpc>
                          <a:spcPts val="229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биология,</a:t>
                      </a:r>
                      <a:r>
                        <a:rPr sz="200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литература,</a:t>
                      </a:r>
                      <a:r>
                        <a:rPr sz="200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география,</a:t>
                      </a:r>
                      <a:r>
                        <a:rPr sz="2000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история,</a:t>
                      </a:r>
                      <a:r>
                        <a:rPr sz="2000" spc="1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обществознание,</a:t>
                      </a:r>
                      <a:r>
                        <a:rPr sz="200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иностранные</a:t>
                      </a:r>
                      <a:r>
                        <a:rPr sz="20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языки,</a:t>
                      </a:r>
                      <a:r>
                        <a:rPr sz="20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информатика,</a:t>
                      </a:r>
                      <a:r>
                        <a:rPr sz="20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3070" marR="83820" algn="just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также не менее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одного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учебника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(или)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учебного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пособия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печатной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(или) электронной форме,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необходимого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освоения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программы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основного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общего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образования,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каждого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обучающегося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иным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учебным предметам (дисциплинам, курсам) </a:t>
                      </a:r>
                      <a:r>
                        <a:rPr sz="1950" u="sng" spc="7" baseline="25641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Times New Roman"/>
                          <a:cs typeface="Times New Roman"/>
                          <a:hlinkClick r:id="rId3"/>
                        </a:rPr>
                        <a:t>14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входящим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как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обязательную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часть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учебного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плана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указанной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программы,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так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часть,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формируемую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участниками</a:t>
                      </a:r>
                      <a:r>
                        <a:rPr sz="20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0" dirty="0">
                          <a:latin typeface="Times New Roman"/>
                          <a:cs typeface="Times New Roman"/>
                        </a:rPr>
                        <a:t>отношени</a:t>
                      </a:r>
                      <a:r>
                        <a:rPr sz="1200" spc="-15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2000" spc="-15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1200" spc="-150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1200" spc="-95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020" y="0"/>
            <a:ext cx="11640820" cy="494030"/>
          </a:xfrm>
          <a:custGeom>
            <a:avLst/>
            <a:gdLst/>
            <a:ahLst/>
            <a:cxnLst/>
            <a:rect l="l" t="t" r="r" b="b"/>
            <a:pathLst>
              <a:path w="11640820" h="494030">
                <a:moveTo>
                  <a:pt x="11640312" y="0"/>
                </a:moveTo>
                <a:lnTo>
                  <a:pt x="0" y="0"/>
                </a:lnTo>
                <a:lnTo>
                  <a:pt x="0" y="493775"/>
                </a:lnTo>
                <a:lnTo>
                  <a:pt x="11640312" y="493775"/>
                </a:lnTo>
                <a:lnTo>
                  <a:pt x="11640312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36111" y="0"/>
            <a:ext cx="50907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latin typeface="Calibri"/>
                <a:cs typeface="Calibri"/>
              </a:rPr>
              <a:t>Вопросы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spc="-5" dirty="0">
                <a:latin typeface="Calibri"/>
                <a:cs typeface="Calibri"/>
              </a:rPr>
              <a:t>по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spc="-15" dirty="0">
                <a:latin typeface="Calibri"/>
                <a:cs typeface="Calibri"/>
              </a:rPr>
              <a:t>введению </a:t>
            </a:r>
            <a:r>
              <a:rPr b="0" spc="-30" dirty="0">
                <a:latin typeface="Calibri"/>
                <a:cs typeface="Calibri"/>
              </a:rPr>
              <a:t>ФГОС</a:t>
            </a:r>
            <a:r>
              <a:rPr b="0" spc="-10" dirty="0">
                <a:latin typeface="Calibri"/>
                <a:cs typeface="Calibri"/>
              </a:rPr>
              <a:t> ООО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517347"/>
            <a:ext cx="11981815" cy="5941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700" indent="-254635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Times New Roman"/>
              <a:buAutoNum type="arabicPeriod"/>
              <a:tabLst>
                <a:tab pos="267335" algn="l"/>
              </a:tabLst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сентября</a:t>
            </a:r>
            <a:r>
              <a:rPr sz="20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2024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г.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обновленные</a:t>
            </a:r>
            <a:r>
              <a:rPr sz="2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ФГОС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ООО</a:t>
            </a:r>
            <a:r>
              <a:rPr sz="2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переходят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100%</a:t>
            </a:r>
            <a:r>
              <a:rPr sz="2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8-9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классов</a:t>
            </a:r>
            <a:r>
              <a:rPr sz="2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общеобразовательных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организаций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480"/>
              </a:spcBef>
              <a:buAutoNum type="arabicPeriod" startAt="2"/>
              <a:tabLst>
                <a:tab pos="267335" algn="l"/>
              </a:tabLst>
            </a:pPr>
            <a:r>
              <a:rPr sz="2000" spc="-10" dirty="0">
                <a:latin typeface="Times New Roman"/>
                <a:cs typeface="Times New Roman"/>
              </a:rPr>
              <a:t>Директор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утверждает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федеральные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планы?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Нет.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Директор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утверждает ООП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школы.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480"/>
              </a:spcBef>
              <a:buAutoNum type="arabicPeriod" startAt="2"/>
              <a:tabLst>
                <a:tab pos="267335" algn="l"/>
              </a:tabLst>
            </a:pPr>
            <a:r>
              <a:rPr sz="2000" spc="-5" dirty="0">
                <a:latin typeface="Times New Roman"/>
                <a:cs typeface="Times New Roman"/>
              </a:rPr>
              <a:t>Электронные</a:t>
            </a:r>
            <a:r>
              <a:rPr sz="2000" dirty="0">
                <a:latin typeface="Times New Roman"/>
                <a:cs typeface="Times New Roman"/>
              </a:rPr>
              <a:t> ресурсы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указывать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КТП для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всех</a:t>
            </a:r>
            <a:r>
              <a:rPr sz="2000" spc="5" dirty="0">
                <a:latin typeface="Times New Roman"/>
                <a:cs typeface="Times New Roman"/>
              </a:rPr>
              <a:t> классов?-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Да,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обязательно.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480"/>
              </a:spcBef>
              <a:buAutoNum type="arabicPeriod" startAt="2"/>
              <a:tabLst>
                <a:tab pos="267335" algn="l"/>
              </a:tabLst>
            </a:pPr>
            <a:r>
              <a:rPr sz="2000" spc="-10" dirty="0">
                <a:latin typeface="Times New Roman"/>
                <a:cs typeface="Times New Roman"/>
              </a:rPr>
              <a:t>Обязательно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учебных</a:t>
            </a:r>
            <a:r>
              <a:rPr sz="2000" spc="-5" dirty="0">
                <a:latin typeface="Times New Roman"/>
                <a:cs typeface="Times New Roman"/>
              </a:rPr>
              <a:t> планах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отражать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все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учебные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модули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предмету?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_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Да, </a:t>
            </a:r>
            <a:r>
              <a:rPr sz="2000" spc="-10" dirty="0">
                <a:latin typeface="Times New Roman"/>
                <a:cs typeface="Times New Roman"/>
              </a:rPr>
              <a:t>обязательно: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latin typeface="Times New Roman"/>
                <a:cs typeface="Times New Roman"/>
              </a:rPr>
              <a:t>математике,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истории, изо,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музыка,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физкультура,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ОБЗР.</a:t>
            </a:r>
            <a:endParaRPr sz="2000">
              <a:latin typeface="Times New Roman"/>
              <a:cs typeface="Times New Roman"/>
            </a:endParaRPr>
          </a:p>
          <a:p>
            <a:pPr marL="12700" marR="729615">
              <a:lnSpc>
                <a:spcPct val="100000"/>
              </a:lnSpc>
              <a:spcBef>
                <a:spcPts val="480"/>
              </a:spcBef>
              <a:buAutoNum type="arabicPeriod" startAt="5"/>
              <a:tabLst>
                <a:tab pos="267335" algn="l"/>
              </a:tabLst>
            </a:pPr>
            <a:r>
              <a:rPr sz="2000" spc="-5" dirty="0">
                <a:latin typeface="Times New Roman"/>
                <a:cs typeface="Times New Roman"/>
              </a:rPr>
              <a:t>Если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нет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финансовых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средств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-5" dirty="0">
                <a:latin typeface="Times New Roman"/>
                <a:cs typeface="Times New Roman"/>
              </a:rPr>
              <a:t> закупки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учебников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Приложения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ФПУ,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можно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ли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использовать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учебники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Приложения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2?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 </a:t>
            </a:r>
            <a:r>
              <a:rPr sz="2000" spc="-5" dirty="0">
                <a:latin typeface="Times New Roman"/>
                <a:cs typeface="Times New Roman"/>
              </a:rPr>
              <a:t>Да,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все </a:t>
            </a:r>
            <a:r>
              <a:rPr sz="2000" spc="-15" dirty="0">
                <a:latin typeface="Times New Roman"/>
                <a:cs typeface="Times New Roman"/>
              </a:rPr>
              <a:t>как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приказе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 </a:t>
            </a:r>
            <a:r>
              <a:rPr sz="2000" spc="-85" dirty="0">
                <a:latin typeface="Times New Roman"/>
                <a:cs typeface="Times New Roman"/>
              </a:rPr>
              <a:t>ФПУ.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480"/>
              </a:spcBef>
              <a:buAutoNum type="arabicPeriod" startAt="5"/>
              <a:tabLst>
                <a:tab pos="267335" algn="l"/>
              </a:tabLst>
            </a:pPr>
            <a:r>
              <a:rPr sz="2000" spc="-15" dirty="0">
                <a:latin typeface="Times New Roman"/>
                <a:cs typeface="Times New Roman"/>
              </a:rPr>
              <a:t>ОДНКНР </a:t>
            </a:r>
            <a:r>
              <a:rPr sz="2000" spc="-5" dirty="0">
                <a:latin typeface="Times New Roman"/>
                <a:cs typeface="Times New Roman"/>
              </a:rPr>
              <a:t>планируется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для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изучения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2024-2025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уч.г.,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сентября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2025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года</a:t>
            </a:r>
            <a:r>
              <a:rPr sz="2000" spc="-10" dirty="0">
                <a:latin typeface="Times New Roman"/>
                <a:cs typeface="Times New Roman"/>
              </a:rPr>
              <a:t> учебного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предмета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предметной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области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60" dirty="0">
                <a:latin typeface="Times New Roman"/>
                <a:cs typeface="Times New Roman"/>
              </a:rPr>
              <a:t>будет.</a:t>
            </a:r>
            <a:endParaRPr sz="2000">
              <a:latin typeface="Times New Roman"/>
              <a:cs typeface="Times New Roman"/>
            </a:endParaRPr>
          </a:p>
          <a:p>
            <a:pPr marL="266700" indent="-254635">
              <a:lnSpc>
                <a:spcPct val="100000"/>
              </a:lnSpc>
              <a:spcBef>
                <a:spcPts val="480"/>
              </a:spcBef>
              <a:buAutoNum type="arabicPeriod" startAt="6"/>
              <a:tabLst>
                <a:tab pos="267335" algn="l"/>
              </a:tabLst>
            </a:pPr>
            <a:r>
              <a:rPr sz="2000" spc="-10" dirty="0">
                <a:latin typeface="Times New Roman"/>
                <a:cs typeface="Times New Roman"/>
              </a:rPr>
              <a:t>Как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планировать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изучение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математики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7-9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классах?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каким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программам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обучать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8-9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классах?</a:t>
            </a:r>
            <a:endParaRPr sz="2000">
              <a:latin typeface="Times New Roman"/>
              <a:cs typeface="Times New Roman"/>
            </a:endParaRPr>
          </a:p>
          <a:p>
            <a:pPr marL="12700" marR="516255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Что</a:t>
            </a:r>
            <a:r>
              <a:rPr sz="2000" spc="-10" dirty="0">
                <a:latin typeface="Times New Roman"/>
                <a:cs typeface="Times New Roman"/>
              </a:rPr>
              <a:t> делать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курсом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«Вероятность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статистика»?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5" dirty="0">
                <a:latin typeface="Times New Roman"/>
                <a:cs typeface="Times New Roman"/>
              </a:rPr>
              <a:t> Все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решает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школа.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7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классе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школа </a:t>
            </a:r>
            <a:r>
              <a:rPr sz="2000" dirty="0">
                <a:latin typeface="Times New Roman"/>
                <a:cs typeface="Times New Roman"/>
              </a:rPr>
              <a:t>сама</a:t>
            </a:r>
            <a:r>
              <a:rPr sz="2000" spc="-5" dirty="0">
                <a:latin typeface="Times New Roman"/>
                <a:cs typeface="Times New Roman"/>
              </a:rPr>
              <a:t> локальным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актом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выбирает: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писать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эл.журнал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«Математика»,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указывая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рабочей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последовательно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Times New Roman"/>
                <a:cs typeface="Times New Roman"/>
              </a:rPr>
              <a:t>содержание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3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учебных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курсов </a:t>
            </a:r>
            <a:r>
              <a:rPr sz="2000" b="1" spc="-5" dirty="0">
                <a:latin typeface="Times New Roman"/>
                <a:cs typeface="Times New Roman"/>
              </a:rPr>
              <a:t>или </a:t>
            </a:r>
            <a:r>
              <a:rPr sz="2000" spc="-15" dirty="0">
                <a:latin typeface="Times New Roman"/>
                <a:cs typeface="Times New Roman"/>
              </a:rPr>
              <a:t>изучать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писать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поочередно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три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учебных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курса,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конце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года</a:t>
            </a:r>
            <a:r>
              <a:rPr sz="2000" spc="-5" dirty="0">
                <a:latin typeface="Times New Roman"/>
                <a:cs typeface="Times New Roman"/>
              </a:rPr>
              <a:t> выставлять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совокупную оценку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математике.</a:t>
            </a:r>
            <a:endParaRPr sz="2000">
              <a:latin typeface="Times New Roman"/>
              <a:cs typeface="Times New Roman"/>
            </a:endParaRPr>
          </a:p>
          <a:p>
            <a:pPr marL="12700" marR="929640">
              <a:lnSpc>
                <a:spcPct val="100000"/>
              </a:lnSpc>
              <a:spcBef>
                <a:spcPts val="480"/>
              </a:spcBef>
              <a:buAutoNum type="arabicPeriod" startAt="7"/>
              <a:tabLst>
                <a:tab pos="267335" algn="l"/>
              </a:tabLst>
            </a:pPr>
            <a:r>
              <a:rPr sz="2000" spc="-5" dirty="0">
                <a:latin typeface="Times New Roman"/>
                <a:cs typeface="Times New Roman"/>
              </a:rPr>
              <a:t>Что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делать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8-9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классах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вторым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иностранным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родным</a:t>
            </a:r>
            <a:r>
              <a:rPr sz="2000" spc="-20" dirty="0">
                <a:latin typeface="Times New Roman"/>
                <a:cs typeface="Times New Roman"/>
              </a:rPr>
              <a:t> языком?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Можно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отказаться?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 </a:t>
            </a:r>
            <a:r>
              <a:rPr sz="2000" spc="-5" dirty="0">
                <a:latin typeface="Times New Roman"/>
                <a:cs typeface="Times New Roman"/>
              </a:rPr>
              <a:t>Да.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Если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родители </a:t>
            </a:r>
            <a:r>
              <a:rPr sz="2000" spc="-5" dirty="0">
                <a:latin typeface="Times New Roman"/>
                <a:cs typeface="Times New Roman"/>
              </a:rPr>
              <a:t>написали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заявление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отказе от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преподавания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родного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второго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иностранного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 </a:t>
            </a:r>
            <a:r>
              <a:rPr sz="2000" spc="-5" dirty="0">
                <a:latin typeface="Times New Roman"/>
                <a:cs typeface="Times New Roman"/>
              </a:rPr>
              <a:t>обязаны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исключить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учебного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плана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программы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соответствии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требованиями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ФГОС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 </a:t>
            </a:r>
            <a:r>
              <a:rPr sz="2000" spc="-10" dirty="0">
                <a:latin typeface="Times New Roman"/>
                <a:cs typeface="Times New Roman"/>
              </a:rPr>
              <a:t>преподаются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только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6432296"/>
            <a:ext cx="24168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заявлению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родителей.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23446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18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3504" y="131063"/>
            <a:ext cx="11261090" cy="978535"/>
            <a:chOff x="603504" y="131063"/>
            <a:chExt cx="11261090" cy="978535"/>
          </a:xfrm>
        </p:grpSpPr>
        <p:sp>
          <p:nvSpPr>
            <p:cNvPr id="3" name="object 3"/>
            <p:cNvSpPr/>
            <p:nvPr/>
          </p:nvSpPr>
          <p:spPr>
            <a:xfrm>
              <a:off x="609600" y="137159"/>
              <a:ext cx="11249025" cy="966469"/>
            </a:xfrm>
            <a:custGeom>
              <a:avLst/>
              <a:gdLst/>
              <a:ahLst/>
              <a:cxnLst/>
              <a:rect l="l" t="t" r="r" b="b"/>
              <a:pathLst>
                <a:path w="11249025" h="966469">
                  <a:moveTo>
                    <a:pt x="11248644" y="0"/>
                  </a:moveTo>
                  <a:lnTo>
                    <a:pt x="0" y="0"/>
                  </a:lnTo>
                  <a:lnTo>
                    <a:pt x="0" y="966216"/>
                  </a:lnTo>
                  <a:lnTo>
                    <a:pt x="11248644" y="966216"/>
                  </a:lnTo>
                  <a:lnTo>
                    <a:pt x="11248644" y="0"/>
                  </a:lnTo>
                  <a:close/>
                </a:path>
              </a:pathLst>
            </a:custGeom>
            <a:solidFill>
              <a:srgbClr val="94B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9600" y="137159"/>
              <a:ext cx="11249025" cy="966469"/>
            </a:xfrm>
            <a:custGeom>
              <a:avLst/>
              <a:gdLst/>
              <a:ahLst/>
              <a:cxnLst/>
              <a:rect l="l" t="t" r="r" b="b"/>
              <a:pathLst>
                <a:path w="11249025" h="966469">
                  <a:moveTo>
                    <a:pt x="0" y="966216"/>
                  </a:moveTo>
                  <a:lnTo>
                    <a:pt x="11248644" y="966216"/>
                  </a:lnTo>
                  <a:lnTo>
                    <a:pt x="11248644" y="0"/>
                  </a:lnTo>
                  <a:lnTo>
                    <a:pt x="0" y="0"/>
                  </a:lnTo>
                  <a:lnTo>
                    <a:pt x="0" y="966216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Спасибо</a:t>
            </a:r>
            <a:r>
              <a:rPr spc="-60" dirty="0"/>
              <a:t> </a:t>
            </a:r>
            <a:r>
              <a:rPr dirty="0"/>
              <a:t>за</a:t>
            </a:r>
            <a:r>
              <a:rPr spc="-40" dirty="0"/>
              <a:t> </a:t>
            </a:r>
            <a:r>
              <a:rPr spc="-15" dirty="0"/>
              <a:t>внимание!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323446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518" y="176021"/>
            <a:ext cx="11567160" cy="855344"/>
          </a:xfrm>
          <a:prstGeom prst="rect">
            <a:avLst/>
          </a:prstGeom>
          <a:solidFill>
            <a:srgbClr val="DEEBF7"/>
          </a:solidFill>
          <a:ln w="28955">
            <a:solidFill>
              <a:srgbClr val="00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3901440" marR="1358900" indent="-2536190">
              <a:lnSpc>
                <a:spcPts val="2870"/>
              </a:lnSpc>
              <a:spcBef>
                <a:spcPts val="280"/>
              </a:spcBef>
            </a:pPr>
            <a:r>
              <a:rPr sz="2400" spc="-15" dirty="0"/>
              <a:t>Нормативные</a:t>
            </a:r>
            <a:r>
              <a:rPr sz="2400" spc="15" dirty="0"/>
              <a:t> </a:t>
            </a:r>
            <a:r>
              <a:rPr sz="2400" spc="-15" dirty="0"/>
              <a:t>правовые</a:t>
            </a:r>
            <a:r>
              <a:rPr sz="2400" spc="15" dirty="0"/>
              <a:t> </a:t>
            </a:r>
            <a:r>
              <a:rPr sz="2400" spc="-15" dirty="0"/>
              <a:t>документы,</a:t>
            </a:r>
            <a:r>
              <a:rPr sz="2400" spc="30" dirty="0"/>
              <a:t> </a:t>
            </a:r>
            <a:r>
              <a:rPr sz="2400" spc="-15" dirty="0"/>
              <a:t>регулирующие</a:t>
            </a:r>
            <a:r>
              <a:rPr sz="2400" spc="35" dirty="0"/>
              <a:t> </a:t>
            </a:r>
            <a:r>
              <a:rPr sz="2400" spc="-15" dirty="0"/>
              <a:t>обновление </a:t>
            </a:r>
            <a:r>
              <a:rPr sz="2400" spc="-585" dirty="0"/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</a:rPr>
              <a:t>ФГОС общего</a:t>
            </a:r>
            <a:r>
              <a:rPr sz="2400" u="heavy" spc="-1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</a:rPr>
              <a:t>образования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412191" y="1247647"/>
            <a:ext cx="11380470" cy="5003036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172085">
              <a:lnSpc>
                <a:spcPts val="1939"/>
              </a:lnSpc>
              <a:spcBef>
                <a:spcPts val="345"/>
              </a:spcBef>
            </a:pP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1400" b="1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1400" b="1" spc="6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r>
              <a:rPr sz="1400" b="1" spc="6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1400" b="1" spc="4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1400" b="1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31.05.2021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b="1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286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</a:t>
            </a:r>
            <a:r>
              <a:rPr sz="1400" b="1" spc="-484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</a:t>
            </a:r>
            <a:r>
              <a:rPr sz="1400" b="1" spc="4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</a:t>
            </a:r>
            <a:r>
              <a:rPr sz="1400" b="1" spc="5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sz="1400" b="1" spc="4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</a:t>
            </a:r>
            <a:r>
              <a:rPr sz="1400" b="1" spc="9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</a:t>
            </a:r>
            <a:r>
              <a:rPr sz="1400" b="1" spc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1400" b="1" spc="5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681990" algn="just">
              <a:lnSpc>
                <a:spcPct val="90000"/>
              </a:lnSpc>
              <a:spcBef>
                <a:spcPts val="975"/>
              </a:spcBef>
            </a:pP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Российской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569 </a:t>
            </a:r>
            <a:r>
              <a:rPr sz="1400" b="1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18.07.2022 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1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sz="1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</a:t>
            </a:r>
            <a:r>
              <a:rPr sz="1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изменений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стандарт начального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образования»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72085">
              <a:lnSpc>
                <a:spcPts val="1939"/>
              </a:lnSpc>
              <a:spcBef>
                <a:spcPts val="1040"/>
              </a:spcBef>
            </a:pP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1400" b="1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1400" b="1" spc="6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r>
              <a:rPr sz="1400" b="1" spc="6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1400" b="1" spc="4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1400" b="1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31.05.2021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b="1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287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</a:t>
            </a:r>
            <a:r>
              <a:rPr sz="1400" b="1" spc="-484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</a:t>
            </a:r>
            <a:r>
              <a:rPr sz="1400" b="1" spc="4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</a:t>
            </a:r>
            <a:r>
              <a:rPr sz="1400" b="1" spc="5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sz="1400" b="1" spc="4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</a:t>
            </a:r>
            <a:r>
              <a:rPr sz="1400" b="1" spc="9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</a:t>
            </a:r>
            <a:r>
              <a:rPr sz="1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1400" b="1" spc="5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725805" algn="just">
              <a:lnSpc>
                <a:spcPct val="90100"/>
              </a:lnSpc>
              <a:spcBef>
                <a:spcPts val="970"/>
              </a:spcBef>
            </a:pP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1400" b="1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1400" b="1" spc="6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r>
              <a:rPr sz="1400" b="1" spc="6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1400" b="1" spc="4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1400" b="1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568</a:t>
            </a:r>
            <a:r>
              <a:rPr sz="1400" b="1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18.07.2022</a:t>
            </a:r>
            <a:r>
              <a:rPr sz="1400" b="1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</a:t>
            </a:r>
            <a:r>
              <a:rPr sz="1400" b="1" spc="-48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</a:t>
            </a:r>
            <a:r>
              <a:rPr sz="1400" b="1" spc="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b="1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sz="1400" b="1" spc="6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 err="1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</a:t>
            </a:r>
            <a:r>
              <a:rPr sz="1400" b="1" spc="55" dirty="0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</a:t>
            </a:r>
            <a:r>
              <a:rPr sz="1400" b="1" spc="5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</a:t>
            </a:r>
            <a:r>
              <a:rPr sz="1400" b="1" spc="5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</a:t>
            </a:r>
            <a:r>
              <a:rPr sz="1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</a:t>
            </a:r>
            <a:r>
              <a:rPr sz="1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1400" b="1" spc="-10" dirty="0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400" b="1" spc="-10" dirty="0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fontAlgn="base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№ 110 от 19.02.2024 «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основного общего образования» (Зарегистрирован 22.02.2024 № 77331)</a:t>
            </a:r>
          </a:p>
          <a:p>
            <a:pPr marL="12700" marR="1634489">
              <a:lnSpc>
                <a:spcPts val="1939"/>
              </a:lnSpc>
              <a:spcBef>
                <a:spcPts val="1025"/>
              </a:spcBef>
            </a:pPr>
            <a:r>
              <a:rPr sz="1400" b="1" dirty="0" err="1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1400" b="1" spc="15" dirty="0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413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</a:t>
            </a:r>
            <a:r>
              <a:rPr sz="1400" b="1" spc="4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</a:t>
            </a:r>
            <a:r>
              <a:rPr sz="1400" b="1" spc="-484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</a:t>
            </a:r>
            <a:r>
              <a:rPr sz="1400" b="1" spc="5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sz="1400" b="1" spc="4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</a:t>
            </a:r>
            <a:r>
              <a:rPr sz="1400" b="1" spc="6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sz="1400" b="1" spc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1400" b="1" spc="7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726440">
              <a:lnSpc>
                <a:spcPts val="1939"/>
              </a:lnSpc>
              <a:spcBef>
                <a:spcPts val="1019"/>
              </a:spcBef>
            </a:pP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1400" b="1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1400" b="1" spc="6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r>
              <a:rPr sz="1400" b="1" spc="5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1400" b="1" spc="5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1400" b="1" spc="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400" b="1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12.08.2022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b="1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732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1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</a:t>
            </a:r>
            <a:r>
              <a:rPr sz="1400" b="1" spc="-48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</a:t>
            </a:r>
            <a:r>
              <a:rPr sz="1400" b="1" spc="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b="1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sz="1400" b="1" spc="5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</a:t>
            </a:r>
            <a:r>
              <a:rPr sz="1400" b="1" spc="5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</a:t>
            </a:r>
            <a:r>
              <a:rPr sz="1400" b="1" spc="5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</a:t>
            </a:r>
            <a:r>
              <a:rPr sz="1400" b="1" spc="5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sz="1400" b="1" spc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lang="ru-RU" sz="1400" b="1" spc="-1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 err="1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</a:t>
            </a:r>
            <a:r>
              <a:rPr sz="1400" b="1" spc="6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</a:t>
            </a:r>
            <a:r>
              <a:rPr sz="1400" b="1" spc="3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1400" b="1" spc="7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1400" b="1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b="1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</a:t>
            </a:r>
            <a:r>
              <a:rPr sz="1400" b="1" spc="4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1400" b="1" spc="4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sz="1400" b="1" spc="-484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9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413».</a:t>
            </a:r>
            <a:r>
              <a:rPr sz="1400" b="1" spc="3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sz="1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в10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классах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sz="14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года,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14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классах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lang="ru-RU" sz="14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sz="1400" b="1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1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</a:t>
            </a:r>
            <a:r>
              <a:rPr sz="14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sz="1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обновленных</a:t>
            </a:r>
            <a:r>
              <a:rPr sz="14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sz="1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</a:t>
            </a:r>
            <a:r>
              <a:rPr sz="14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>
              <a:lnSpc>
                <a:spcPts val="1920"/>
              </a:lnSpc>
            </a:pP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444" y="365759"/>
            <a:ext cx="11992610" cy="1102360"/>
          </a:xfrm>
          <a:custGeom>
            <a:avLst/>
            <a:gdLst/>
            <a:ahLst/>
            <a:cxnLst/>
            <a:rect l="l" t="t" r="r" b="b"/>
            <a:pathLst>
              <a:path w="11992610" h="1102360">
                <a:moveTo>
                  <a:pt x="11992356" y="0"/>
                </a:moveTo>
                <a:lnTo>
                  <a:pt x="0" y="0"/>
                </a:lnTo>
                <a:lnTo>
                  <a:pt x="0" y="1101852"/>
                </a:lnTo>
                <a:lnTo>
                  <a:pt x="11992356" y="1101852"/>
                </a:lnTo>
                <a:lnTo>
                  <a:pt x="11992356" y="0"/>
                </a:lnTo>
                <a:close/>
              </a:path>
            </a:pathLst>
          </a:custGeom>
          <a:solidFill>
            <a:srgbClr val="BCD6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3423" y="464566"/>
            <a:ext cx="11513185" cy="835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190"/>
              </a:lnSpc>
              <a:spcBef>
                <a:spcPts val="95"/>
              </a:spcBef>
            </a:pPr>
            <a:r>
              <a:rPr spc="-20" dirty="0"/>
              <a:t>Нормативные</a:t>
            </a:r>
            <a:r>
              <a:rPr spc="20" dirty="0"/>
              <a:t> </a:t>
            </a:r>
            <a:r>
              <a:rPr spc="-20" dirty="0"/>
              <a:t>правовые</a:t>
            </a:r>
            <a:r>
              <a:rPr spc="20" dirty="0"/>
              <a:t> </a:t>
            </a:r>
            <a:r>
              <a:rPr spc="-15" dirty="0"/>
              <a:t>документы,</a:t>
            </a:r>
            <a:r>
              <a:rPr spc="5" dirty="0"/>
              <a:t> </a:t>
            </a:r>
            <a:r>
              <a:rPr spc="-15" dirty="0"/>
              <a:t>регулирующие</a:t>
            </a:r>
            <a:r>
              <a:rPr spc="50" dirty="0"/>
              <a:t> </a:t>
            </a:r>
            <a:r>
              <a:rPr spc="-5" dirty="0"/>
              <a:t>реализацию</a:t>
            </a:r>
          </a:p>
          <a:p>
            <a:pPr algn="ctr">
              <a:lnSpc>
                <a:spcPts val="3190"/>
              </a:lnSpc>
            </a:pPr>
            <a:r>
              <a:rPr spc="-10" dirty="0"/>
              <a:t>федеральные</a:t>
            </a:r>
            <a:r>
              <a:rPr spc="10" dirty="0"/>
              <a:t> </a:t>
            </a:r>
            <a:r>
              <a:rPr spc="-15" dirty="0"/>
              <a:t>образовательные </a:t>
            </a:r>
            <a:r>
              <a:rPr spc="-5" dirty="0"/>
              <a:t>программы</a:t>
            </a:r>
            <a:r>
              <a:rPr spc="10" dirty="0"/>
              <a:t> (</a:t>
            </a:r>
            <a:r>
              <a:rPr spc="10" dirty="0">
                <a:solidFill>
                  <a:srgbClr val="363636"/>
                </a:solidFill>
              </a:rPr>
              <a:t>ФОП)</a:t>
            </a:r>
            <a:r>
              <a:rPr spc="5" dirty="0">
                <a:solidFill>
                  <a:srgbClr val="363636"/>
                </a:solidFill>
              </a:rPr>
              <a:t> </a:t>
            </a:r>
            <a:r>
              <a:rPr spc="-20" dirty="0">
                <a:solidFill>
                  <a:srgbClr val="363636"/>
                </a:solidFill>
              </a:rPr>
              <a:t>общего</a:t>
            </a:r>
            <a:r>
              <a:rPr spc="-5" dirty="0">
                <a:solidFill>
                  <a:srgbClr val="363636"/>
                </a:solidFill>
              </a:rPr>
              <a:t> </a:t>
            </a:r>
            <a:r>
              <a:rPr spc="-10" dirty="0">
                <a:solidFill>
                  <a:srgbClr val="363636"/>
                </a:solidFill>
              </a:rPr>
              <a:t>образования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701825"/>
            <a:ext cx="11427460" cy="3505447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568575">
              <a:lnSpc>
                <a:spcPct val="100000"/>
              </a:lnSpc>
              <a:spcBef>
                <a:spcPts val="795"/>
              </a:spcBef>
            </a:pP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</a:t>
            </a:r>
            <a:r>
              <a:rPr sz="1400" b="1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</a:t>
            </a:r>
            <a:r>
              <a:rPr sz="1400" b="1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1400" b="1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>
              <a:lnSpc>
                <a:spcPts val="2850"/>
              </a:lnSpc>
              <a:spcBef>
                <a:spcPts val="695"/>
              </a:spcBef>
            </a:pPr>
            <a:r>
              <a:rPr sz="1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1400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1400" spc="3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Российской</a:t>
            </a:r>
            <a:r>
              <a:rPr sz="1400" spc="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1400" spc="8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3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18.05.2023</a:t>
            </a:r>
            <a:r>
              <a:rPr lang="ru-RU" sz="14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b="1" spc="1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372</a:t>
            </a:r>
            <a:r>
              <a:rPr sz="1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sz="1400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</a:t>
            </a:r>
            <a:r>
              <a:rPr sz="1400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</a:t>
            </a:r>
            <a:r>
              <a:rPr sz="1400" spc="3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sz="1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>
              <a:lnSpc>
                <a:spcPts val="2850"/>
              </a:lnSpc>
            </a:pPr>
            <a:r>
              <a:rPr sz="1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</a:t>
            </a:r>
            <a:r>
              <a:rPr sz="1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1400" b="1" spc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</a:t>
            </a:r>
            <a:r>
              <a:rPr sz="1400" spc="-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(Зарегистрирован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12.07.2023</a:t>
            </a:r>
            <a:r>
              <a:rPr sz="1400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74229)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74315" algn="just">
              <a:lnSpc>
                <a:spcPct val="100000"/>
              </a:lnSpc>
              <a:spcBef>
                <a:spcPts val="725"/>
              </a:spcBef>
            </a:pP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</a:t>
            </a:r>
            <a:r>
              <a:rPr sz="1400" b="1" spc="-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>
              <a:lnSpc>
                <a:spcPts val="2850"/>
              </a:lnSpc>
              <a:spcBef>
                <a:spcPts val="695"/>
              </a:spcBef>
            </a:pPr>
            <a:r>
              <a:rPr sz="1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1400" spc="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1400" spc="3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Российской</a:t>
            </a:r>
            <a:r>
              <a:rPr sz="1400" spc="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1400" spc="8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3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18.05.2023</a:t>
            </a:r>
            <a:r>
              <a:rPr lang="ru-RU" sz="14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b="1" spc="1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370</a:t>
            </a:r>
            <a:r>
              <a:rPr sz="1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sz="1400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</a:t>
            </a:r>
            <a:r>
              <a:rPr sz="1400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</a:t>
            </a:r>
            <a:r>
              <a:rPr sz="1400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>
              <a:lnSpc>
                <a:spcPts val="2850"/>
              </a:lnSpc>
            </a:pP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sz="1400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1400" spc="3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1400" spc="-1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</a:t>
            </a:r>
            <a:r>
              <a:rPr sz="1400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12.07.2023)</a:t>
            </a:r>
            <a:endParaRPr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6550" algn="just">
              <a:lnSpc>
                <a:spcPct val="100000"/>
              </a:lnSpc>
              <a:spcBef>
                <a:spcPts val="710"/>
              </a:spcBef>
            </a:pPr>
            <a:r>
              <a:rPr sz="1400" b="1" dirty="0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</a:t>
            </a:r>
            <a:r>
              <a:rPr sz="1400" b="1" spc="-30" dirty="0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sz="1400" b="1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1400" b="1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>
              <a:lnSpc>
                <a:spcPts val="3215"/>
              </a:lnSpc>
              <a:spcBef>
                <a:spcPts val="655"/>
              </a:spcBef>
            </a:pPr>
            <a:r>
              <a:rPr sz="1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sz="1400" spc="-4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sz="1400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r>
              <a:rPr sz="1400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z="1400" spc="3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1400" spc="5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3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400" b="1" spc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18.05.2023</a:t>
            </a:r>
            <a:r>
              <a:rPr lang="ru-RU" sz="14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14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b="1" spc="1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371</a:t>
            </a:r>
            <a:r>
              <a:rPr sz="14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sz="1400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</a:t>
            </a:r>
            <a:r>
              <a:rPr sz="1400" spc="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</a:t>
            </a:r>
            <a:r>
              <a:rPr sz="1400" spc="3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sz="1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sz="1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sz="1400" spc="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sz="1400" spc="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</a:t>
            </a:r>
            <a:r>
              <a:rPr sz="1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(Зарегистрирован</a:t>
            </a:r>
            <a:r>
              <a:rPr sz="1400" spc="1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12.07.2023</a:t>
            </a:r>
            <a:r>
              <a:rPr sz="1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spc="25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74228</a:t>
            </a:r>
            <a:r>
              <a:rPr sz="1400" spc="-10" dirty="0" smtClean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spc="-10" dirty="0" smtClean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9663" y="160020"/>
            <a:ext cx="11216640" cy="862965"/>
          </a:xfrm>
          <a:prstGeom prst="rect">
            <a:avLst/>
          </a:prstGeom>
          <a:solidFill>
            <a:srgbClr val="DCE6F0"/>
          </a:solidFill>
        </p:spPr>
        <p:txBody>
          <a:bodyPr vert="horz" wrap="square" lIns="0" tIns="0" rIns="0" bIns="0" rtlCol="0">
            <a:spAutoFit/>
          </a:bodyPr>
          <a:lstStyle/>
          <a:p>
            <a:pPr marL="653415">
              <a:lnSpc>
                <a:spcPts val="3130"/>
              </a:lnSpc>
            </a:pPr>
            <a:r>
              <a:rPr sz="2800" b="1" spc="-5" dirty="0">
                <a:latin typeface="Times New Roman"/>
                <a:cs typeface="Times New Roman"/>
              </a:rPr>
              <a:t>Нормативные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правовые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документы,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регулирующие обновление</a:t>
            </a:r>
            <a:endParaRPr sz="2800">
              <a:latin typeface="Times New Roman"/>
              <a:cs typeface="Times New Roman"/>
            </a:endParaRPr>
          </a:p>
          <a:p>
            <a:pPr marL="4171315">
              <a:lnSpc>
                <a:spcPct val="100000"/>
              </a:lnSpc>
              <a:spcBef>
                <a:spcPts val="35"/>
              </a:spcBef>
            </a:pPr>
            <a:r>
              <a:rPr sz="2800" b="1" spc="-5" dirty="0">
                <a:latin typeface="Times New Roman"/>
                <a:cs typeface="Times New Roman"/>
              </a:rPr>
              <a:t>ФГОС и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ФОП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общего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образования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1340" y="1096721"/>
            <a:ext cx="11691620" cy="49494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 1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сентября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2024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года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утверждены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изменения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в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ФГОС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и 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ФОП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общего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образования!</a:t>
            </a:r>
            <a:endParaRPr sz="2800" dirty="0">
              <a:latin typeface="Times New Roman"/>
              <a:cs typeface="Times New Roman"/>
            </a:endParaRPr>
          </a:p>
          <a:p>
            <a:pPr marL="12700" marR="261620" algn="just">
              <a:lnSpc>
                <a:spcPct val="100000"/>
              </a:lnSpc>
              <a:spcBef>
                <a:spcPts val="540"/>
              </a:spcBef>
              <a:buSzPct val="95000"/>
              <a:buAutoNum type="arabicPeriod"/>
              <a:tabLst>
                <a:tab pos="205104" algn="l"/>
              </a:tabLst>
            </a:pPr>
            <a:r>
              <a:rPr sz="1400" spc="-5" dirty="0">
                <a:latin typeface="Times New Roman"/>
                <a:cs typeface="Times New Roman"/>
              </a:rPr>
              <a:t>Приказ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Министерства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Российской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Федерации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от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27</a:t>
            </a:r>
            <a:r>
              <a:rPr sz="1400" b="1" spc="-5" dirty="0">
                <a:latin typeface="Times New Roman"/>
                <a:cs typeface="Times New Roman"/>
              </a:rPr>
              <a:t> декабря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2023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14" dirty="0">
                <a:latin typeface="Times New Roman"/>
                <a:cs typeface="Times New Roman"/>
              </a:rPr>
              <a:t>г.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№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1028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внесении </a:t>
            </a:r>
            <a:r>
              <a:rPr sz="1400" spc="-48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изменений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некоторые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приказы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Министерства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образования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науки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Российской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5" dirty="0" err="1">
                <a:latin typeface="Times New Roman"/>
                <a:cs typeface="Times New Roman"/>
              </a:rPr>
              <a:t>Федерации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 smtClean="0">
                <a:latin typeface="Times New Roman"/>
                <a:cs typeface="Times New Roman"/>
              </a:rPr>
              <a:t>и</a:t>
            </a:r>
            <a:r>
              <a:rPr lang="ru-RU" sz="1400" dirty="0" smtClean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Министерства</a:t>
            </a:r>
            <a:r>
              <a:rPr sz="1400" spc="20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Российской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Федерации,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касающиеся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федеральных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государственных </a:t>
            </a:r>
            <a:r>
              <a:rPr sz="1400" spc="-48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образовательных </a:t>
            </a: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стандартов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основного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i="1" spc="5" dirty="0">
                <a:latin typeface="Times New Roman"/>
                <a:cs typeface="Times New Roman"/>
              </a:rPr>
              <a:t>общего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образования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среднего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5" dirty="0">
                <a:latin typeface="Times New Roman"/>
                <a:cs typeface="Times New Roman"/>
              </a:rPr>
              <a:t>общего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образования</a:t>
            </a:r>
            <a:r>
              <a:rPr sz="1400" spc="-5" dirty="0">
                <a:latin typeface="Times New Roman"/>
                <a:cs typeface="Times New Roman"/>
              </a:rPr>
              <a:t>»</a:t>
            </a:r>
            <a:endParaRPr sz="1400" dirty="0">
              <a:latin typeface="Times New Roman"/>
              <a:cs typeface="Times New Roman"/>
            </a:endParaRPr>
          </a:p>
          <a:p>
            <a:pPr marL="12700" marR="606425" algn="just">
              <a:lnSpc>
                <a:spcPct val="100000"/>
              </a:lnSpc>
              <a:spcBef>
                <a:spcPts val="495"/>
              </a:spcBef>
              <a:buSzPct val="95000"/>
              <a:buAutoNum type="arabicPeriod" startAt="2"/>
              <a:tabLst>
                <a:tab pos="205104" algn="l"/>
              </a:tabLst>
            </a:pPr>
            <a:r>
              <a:rPr sz="1400" spc="-5" dirty="0">
                <a:latin typeface="Times New Roman"/>
                <a:cs typeface="Times New Roman"/>
              </a:rPr>
              <a:t>Приказ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Министерства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Российской</a:t>
            </a:r>
            <a:r>
              <a:rPr sz="1400" spc="-5" dirty="0">
                <a:latin typeface="Times New Roman"/>
                <a:cs typeface="Times New Roman"/>
              </a:rPr>
              <a:t> Федерации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от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22</a:t>
            </a: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января</a:t>
            </a:r>
            <a:r>
              <a:rPr sz="1400" b="1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2024</a:t>
            </a:r>
            <a:r>
              <a:rPr sz="14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г.</a:t>
            </a:r>
            <a:r>
              <a:rPr sz="1400" b="1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№</a:t>
            </a:r>
            <a:r>
              <a:rPr sz="14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31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внесении </a:t>
            </a:r>
            <a:r>
              <a:rPr sz="1400" spc="-48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изменений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некоторые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приказы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Министерства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Российской</a:t>
            </a:r>
            <a:r>
              <a:rPr sz="1400" spc="-5" dirty="0">
                <a:latin typeface="Times New Roman"/>
                <a:cs typeface="Times New Roman"/>
              </a:rPr>
              <a:t> Федерации,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 err="1" smtClean="0">
                <a:latin typeface="Times New Roman"/>
                <a:cs typeface="Times New Roman"/>
              </a:rPr>
              <a:t>касающиеся</a:t>
            </a:r>
            <a:r>
              <a:rPr lang="ru-RU" sz="1400" dirty="0" smtClean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федеральных</a:t>
            </a:r>
            <a:r>
              <a:rPr sz="1400" spc="15" dirty="0" smtClean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государственных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образовательных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стандартов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начального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5" dirty="0">
                <a:latin typeface="Times New Roman"/>
                <a:cs typeface="Times New Roman"/>
              </a:rPr>
              <a:t>общего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spc="-5" dirty="0" err="1">
                <a:latin typeface="Times New Roman"/>
                <a:cs typeface="Times New Roman"/>
              </a:rPr>
              <a:t>основного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5" dirty="0" err="1" smtClean="0">
                <a:latin typeface="Times New Roman"/>
                <a:cs typeface="Times New Roman"/>
              </a:rPr>
              <a:t>общего</a:t>
            </a:r>
            <a:r>
              <a:rPr lang="ru-RU" sz="1400" i="1" spc="5" dirty="0" smtClean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образования</a:t>
            </a:r>
            <a:r>
              <a:rPr sz="1400" spc="-5" dirty="0">
                <a:latin typeface="Times New Roman"/>
                <a:cs typeface="Times New Roman"/>
              </a:rPr>
              <a:t>»</a:t>
            </a:r>
            <a:endParaRPr sz="1400" dirty="0">
              <a:latin typeface="Times New Roman"/>
              <a:cs typeface="Times New Roman"/>
            </a:endParaRPr>
          </a:p>
          <a:p>
            <a:pPr marL="12700" marR="583565" algn="just">
              <a:lnSpc>
                <a:spcPct val="100000"/>
              </a:lnSpc>
              <a:spcBef>
                <a:spcPts val="500"/>
              </a:spcBef>
              <a:buSzPct val="95000"/>
              <a:buAutoNum type="arabicPeriod" startAt="3"/>
              <a:tabLst>
                <a:tab pos="205104" algn="l"/>
              </a:tabLst>
            </a:pPr>
            <a:r>
              <a:rPr sz="1400" spc="-5" dirty="0">
                <a:latin typeface="Times New Roman"/>
                <a:cs typeface="Times New Roman"/>
              </a:rPr>
              <a:t>Приказ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Министерства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Российской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Федерации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от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 февраля</a:t>
            </a:r>
            <a:r>
              <a:rPr sz="1400" b="1" u="heavy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2024</a:t>
            </a:r>
            <a:r>
              <a:rPr sz="1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г.</a:t>
            </a:r>
            <a:r>
              <a:rPr sz="14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№</a:t>
            </a:r>
            <a:r>
              <a:rPr sz="1400" b="1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62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внесении </a:t>
            </a:r>
            <a:r>
              <a:rPr sz="1400" spc="-48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изменений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некоторые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приказы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Министерства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Российской</a:t>
            </a:r>
            <a:r>
              <a:rPr sz="1400" spc="-5" dirty="0">
                <a:latin typeface="Times New Roman"/>
                <a:cs typeface="Times New Roman"/>
              </a:rPr>
              <a:t> Федерации,</a:t>
            </a:r>
            <a:r>
              <a:rPr sz="1400" dirty="0">
                <a:latin typeface="Times New Roman"/>
                <a:cs typeface="Times New Roman"/>
              </a:rPr>
              <a:t> касающиеся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федеральных</a:t>
            </a:r>
            <a:r>
              <a:rPr sz="1400" b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образовательных</a:t>
            </a:r>
            <a:r>
              <a:rPr sz="1400" b="1" u="heavy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программ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основного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spc="5" dirty="0">
                <a:latin typeface="Times New Roman"/>
                <a:cs typeface="Times New Roman"/>
              </a:rPr>
              <a:t>общего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r>
              <a:rPr sz="1400" i="1" spc="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среднего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5" dirty="0">
                <a:latin typeface="Times New Roman"/>
                <a:cs typeface="Times New Roman"/>
              </a:rPr>
              <a:t>общего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образования</a:t>
            </a:r>
            <a:r>
              <a:rPr sz="1400" spc="-10" dirty="0">
                <a:latin typeface="Times New Roman"/>
                <a:cs typeface="Times New Roman"/>
              </a:rPr>
              <a:t>»</a:t>
            </a:r>
            <a:endParaRPr sz="1400" dirty="0">
              <a:latin typeface="Times New Roman"/>
              <a:cs typeface="Times New Roman"/>
            </a:endParaRPr>
          </a:p>
          <a:p>
            <a:pPr marL="12700" marR="344170" algn="just">
              <a:lnSpc>
                <a:spcPct val="100000"/>
              </a:lnSpc>
              <a:spcBef>
                <a:spcPts val="509"/>
              </a:spcBef>
              <a:buSzPct val="95000"/>
              <a:buAutoNum type="arabicPeriod" startAt="3"/>
              <a:tabLst>
                <a:tab pos="205104" algn="l"/>
              </a:tabLst>
            </a:pPr>
            <a:r>
              <a:rPr sz="1400" spc="-5" dirty="0">
                <a:latin typeface="Times New Roman"/>
                <a:cs typeface="Times New Roman"/>
              </a:rPr>
              <a:t>Приказ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Министерства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Российской</a:t>
            </a:r>
            <a:r>
              <a:rPr sz="1400" spc="-5" dirty="0">
                <a:latin typeface="Times New Roman"/>
                <a:cs typeface="Times New Roman"/>
              </a:rPr>
              <a:t> Федерации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от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19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февраля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2024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114" dirty="0">
                <a:latin typeface="Times New Roman"/>
                <a:cs typeface="Times New Roman"/>
              </a:rPr>
              <a:t>г.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№ </a:t>
            </a:r>
            <a:r>
              <a:rPr sz="1400" b="1" spc="-35" dirty="0">
                <a:latin typeface="Times New Roman"/>
                <a:cs typeface="Times New Roman"/>
              </a:rPr>
              <a:t>110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10" dirty="0">
                <a:latin typeface="Times New Roman"/>
                <a:cs typeface="Times New Roman"/>
              </a:rPr>
              <a:t>«</a:t>
            </a:r>
            <a:r>
              <a:rPr sz="1400" spc="10" dirty="0">
                <a:latin typeface="Times New Roman"/>
                <a:cs typeface="Times New Roman"/>
              </a:rPr>
              <a:t>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внесении </a:t>
            </a:r>
            <a:r>
              <a:rPr sz="1400" spc="-484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изменений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некоторые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приказы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Министерства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образования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науки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Российской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5" dirty="0" err="1">
                <a:latin typeface="Times New Roman"/>
                <a:cs typeface="Times New Roman"/>
              </a:rPr>
              <a:t>Федерации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 smtClean="0">
                <a:latin typeface="Times New Roman"/>
                <a:cs typeface="Times New Roman"/>
              </a:rPr>
              <a:t>и</a:t>
            </a:r>
            <a:r>
              <a:rPr lang="ru-RU" sz="1400" dirty="0" smtClean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Министерства</a:t>
            </a:r>
            <a:r>
              <a:rPr sz="1400" spc="15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просвещения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Российской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Федерации,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касающиеся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федеральных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государственных </a:t>
            </a:r>
            <a:r>
              <a:rPr sz="1400" i="1" spc="-484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образовательных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стандартов</a:t>
            </a:r>
            <a:r>
              <a:rPr sz="1400" b="1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основного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spc="5" dirty="0">
                <a:latin typeface="Times New Roman"/>
                <a:cs typeface="Times New Roman"/>
              </a:rPr>
              <a:t>общего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spc="-5" dirty="0" err="1">
                <a:latin typeface="Times New Roman"/>
                <a:cs typeface="Times New Roman"/>
              </a:rPr>
              <a:t>образования</a:t>
            </a:r>
            <a:r>
              <a:rPr sz="1400" spc="-5" dirty="0" smtClean="0">
                <a:latin typeface="Times New Roman"/>
                <a:cs typeface="Times New Roman"/>
              </a:rPr>
              <a:t>»</a:t>
            </a:r>
            <a:endParaRPr lang="ru-RU" sz="1400" spc="-5" dirty="0" smtClean="0">
              <a:latin typeface="Times New Roman"/>
              <a:cs typeface="Times New Roman"/>
            </a:endParaRPr>
          </a:p>
          <a:p>
            <a:pPr marL="12700" marR="344170" algn="just">
              <a:lnSpc>
                <a:spcPct val="100000"/>
              </a:lnSpc>
              <a:spcBef>
                <a:spcPts val="509"/>
              </a:spcBef>
              <a:buSzPct val="95000"/>
              <a:buAutoNum type="arabicPeriod" startAt="3"/>
              <a:tabLst>
                <a:tab pos="205104" algn="l"/>
              </a:tabLst>
            </a:pPr>
            <a:endParaRPr lang="ru-RU" sz="1400" spc="-5" dirty="0" smtClean="0">
              <a:latin typeface="Times New Roman"/>
              <a:cs typeface="Times New Roman"/>
            </a:endParaRPr>
          </a:p>
          <a:p>
            <a:pPr marL="12700" marR="1134110"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09.10.2024 № 704 «О внесении изменений в некоторые приказы 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образования» (Зарегистрирован 11.02.2025 № 81220)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134110"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9663" y="160020"/>
            <a:ext cx="11216640" cy="862965"/>
          </a:xfrm>
          <a:prstGeom prst="rect">
            <a:avLst/>
          </a:prstGeom>
          <a:solidFill>
            <a:srgbClr val="DCE6F0"/>
          </a:solidFill>
        </p:spPr>
        <p:txBody>
          <a:bodyPr vert="horz" wrap="square" lIns="0" tIns="0" rIns="0" bIns="0" rtlCol="0">
            <a:spAutoFit/>
          </a:bodyPr>
          <a:lstStyle/>
          <a:p>
            <a:pPr marL="653415">
              <a:lnSpc>
                <a:spcPts val="3130"/>
              </a:lnSpc>
            </a:pPr>
            <a:r>
              <a:rPr sz="2800" b="1" spc="-5" dirty="0">
                <a:latin typeface="Times New Roman"/>
                <a:cs typeface="Times New Roman"/>
              </a:rPr>
              <a:t>Нормативные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правовые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документы,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регулирующие обновление</a:t>
            </a:r>
            <a:endParaRPr sz="2800">
              <a:latin typeface="Times New Roman"/>
              <a:cs typeface="Times New Roman"/>
            </a:endParaRPr>
          </a:p>
          <a:p>
            <a:pPr marL="4171315">
              <a:lnSpc>
                <a:spcPct val="100000"/>
              </a:lnSpc>
              <a:spcBef>
                <a:spcPts val="35"/>
              </a:spcBef>
            </a:pPr>
            <a:r>
              <a:rPr sz="2800" b="1" spc="-5" dirty="0">
                <a:latin typeface="Times New Roman"/>
                <a:cs typeface="Times New Roman"/>
              </a:rPr>
              <a:t>ФГОС и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ФОП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общего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образования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1340" y="1101597"/>
            <a:ext cx="11814810" cy="3924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0685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1. </a:t>
            </a:r>
            <a:r>
              <a:rPr sz="2400" spc="-10" dirty="0">
                <a:latin typeface="Times New Roman"/>
                <a:cs typeface="Times New Roman"/>
              </a:rPr>
              <a:t>Приказ Министерства </a:t>
            </a:r>
            <a:r>
              <a:rPr sz="2400" dirty="0">
                <a:latin typeface="Times New Roman"/>
                <a:cs typeface="Times New Roman"/>
              </a:rPr>
              <a:t>просвещения </a:t>
            </a:r>
            <a:r>
              <a:rPr sz="2400" spc="-15" dirty="0">
                <a:latin typeface="Times New Roman"/>
                <a:cs typeface="Times New Roman"/>
              </a:rPr>
              <a:t>Российской </a:t>
            </a:r>
            <a:r>
              <a:rPr sz="2400" spc="-5" dirty="0">
                <a:latin typeface="Times New Roman"/>
                <a:cs typeface="Times New Roman"/>
              </a:rPr>
              <a:t>Федерации </a:t>
            </a:r>
            <a:r>
              <a:rPr sz="2400" b="1" spc="-20" dirty="0">
                <a:latin typeface="Times New Roman"/>
                <a:cs typeface="Times New Roman"/>
              </a:rPr>
              <a:t>от </a:t>
            </a:r>
            <a:r>
              <a:rPr sz="2400" b="1" dirty="0">
                <a:latin typeface="Times New Roman"/>
                <a:cs typeface="Times New Roman"/>
              </a:rPr>
              <a:t>27 </a:t>
            </a:r>
            <a:r>
              <a:rPr sz="2400" b="1" spc="-10" dirty="0">
                <a:latin typeface="Times New Roman"/>
                <a:cs typeface="Times New Roman"/>
              </a:rPr>
              <a:t>декабря </a:t>
            </a:r>
            <a:r>
              <a:rPr sz="2400" b="1" dirty="0">
                <a:latin typeface="Times New Roman"/>
                <a:cs typeface="Times New Roman"/>
              </a:rPr>
              <a:t>2023 </a:t>
            </a:r>
            <a:r>
              <a:rPr sz="2400" b="1" spc="-135" dirty="0">
                <a:latin typeface="Times New Roman"/>
                <a:cs typeface="Times New Roman"/>
              </a:rPr>
              <a:t>г. </a:t>
            </a:r>
            <a:r>
              <a:rPr sz="2400" b="1" dirty="0">
                <a:latin typeface="Times New Roman"/>
                <a:cs typeface="Times New Roman"/>
              </a:rPr>
              <a:t>№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1028 </a:t>
            </a:r>
            <a:r>
              <a:rPr sz="2400" dirty="0">
                <a:latin typeface="Times New Roman"/>
                <a:cs typeface="Times New Roman"/>
              </a:rPr>
              <a:t>«О </a:t>
            </a:r>
            <a:r>
              <a:rPr sz="2400" spc="5" dirty="0">
                <a:latin typeface="Times New Roman"/>
                <a:cs typeface="Times New Roman"/>
              </a:rPr>
              <a:t>внесении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изменений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25" dirty="0">
                <a:latin typeface="Times New Roman"/>
                <a:cs typeface="Times New Roman"/>
              </a:rPr>
              <a:t>некоторые </a:t>
            </a:r>
            <a:r>
              <a:rPr sz="2400" spc="-10" dirty="0">
                <a:latin typeface="Times New Roman"/>
                <a:cs typeface="Times New Roman"/>
              </a:rPr>
              <a:t>приказы Министерства </a:t>
            </a:r>
            <a:r>
              <a:rPr sz="2400" spc="-5" dirty="0">
                <a:latin typeface="Times New Roman"/>
                <a:cs typeface="Times New Roman"/>
              </a:rPr>
              <a:t>образования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25" dirty="0">
                <a:latin typeface="Times New Roman"/>
                <a:cs typeface="Times New Roman"/>
              </a:rPr>
              <a:t>науки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Российской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" dirty="0" err="1">
                <a:latin typeface="Times New Roman"/>
                <a:cs typeface="Times New Roman"/>
              </a:rPr>
              <a:t>Федерации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dirty="0" smtClean="0">
                <a:latin typeface="Times New Roman"/>
                <a:cs typeface="Times New Roman"/>
              </a:rPr>
              <a:t>и</a:t>
            </a:r>
            <a:r>
              <a:rPr lang="ru-RU" sz="2400" dirty="0" smtClean="0">
                <a:latin typeface="Times New Roman"/>
                <a:cs typeface="Times New Roman"/>
              </a:rPr>
              <a:t> </a:t>
            </a:r>
            <a:r>
              <a:rPr sz="2400" spc="-10" dirty="0" err="1" smtClean="0">
                <a:latin typeface="Times New Roman"/>
                <a:cs typeface="Times New Roman"/>
              </a:rPr>
              <a:t>Министерства</a:t>
            </a:r>
            <a:r>
              <a:rPr sz="2400" spc="15" dirty="0" smtClean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просвещения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Российской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Федерации,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касающиеся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 err="1" smtClean="0">
                <a:latin typeface="Times New Roman"/>
                <a:cs typeface="Times New Roman"/>
              </a:rPr>
              <a:t>федеральных</a:t>
            </a:r>
            <a:r>
              <a:rPr lang="ru-RU" sz="2400" spc="-5" dirty="0" smtClean="0">
                <a:latin typeface="Times New Roman"/>
                <a:cs typeface="Times New Roman"/>
              </a:rPr>
              <a:t> </a:t>
            </a:r>
            <a:r>
              <a:rPr sz="2400" spc="-15" dirty="0" err="1" smtClean="0">
                <a:latin typeface="Times New Roman"/>
                <a:cs typeface="Times New Roman"/>
              </a:rPr>
              <a:t>государственных</a:t>
            </a:r>
            <a:r>
              <a:rPr sz="2400" spc="-15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образовательных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стандартов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основного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общего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образования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среднего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общего</a:t>
            </a:r>
            <a:r>
              <a:rPr sz="2400" spc="-5" dirty="0">
                <a:latin typeface="Times New Roman"/>
                <a:cs typeface="Times New Roman"/>
              </a:rPr>
              <a:t> образования»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lnSpc>
                <a:spcPct val="100000"/>
              </a:lnSpc>
              <a:spcBef>
                <a:spcPts val="505"/>
              </a:spcBef>
              <a:buChar char="-"/>
              <a:tabLst>
                <a:tab pos="191135" algn="l"/>
              </a:tabLst>
            </a:pPr>
            <a:r>
              <a:rPr sz="2400" spc="-10" dirty="0">
                <a:latin typeface="Times New Roman"/>
                <a:cs typeface="Times New Roman"/>
              </a:rPr>
              <a:t>вступает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силу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 сентября </a:t>
            </a:r>
            <a:r>
              <a:rPr sz="2400" dirty="0">
                <a:latin typeface="Times New Roman"/>
                <a:cs typeface="Times New Roman"/>
              </a:rPr>
              <a:t>2024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года;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lnSpc>
                <a:spcPct val="100000"/>
              </a:lnSpc>
              <a:spcBef>
                <a:spcPts val="605"/>
              </a:spcBef>
              <a:buChar char="-"/>
              <a:tabLst>
                <a:tab pos="191135" algn="l"/>
                <a:tab pos="487045" algn="l"/>
              </a:tabLst>
            </a:pPr>
            <a:r>
              <a:rPr sz="2400" dirty="0">
                <a:latin typeface="Times New Roman"/>
                <a:cs typeface="Times New Roman"/>
              </a:rPr>
              <a:t>в	</a:t>
            </a:r>
            <a:r>
              <a:rPr sz="2400" spc="-15" dirty="0">
                <a:latin typeface="Times New Roman"/>
                <a:cs typeface="Times New Roman"/>
              </a:rPr>
              <a:t>ФГОС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ООО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ФГОС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СОО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наименование</a:t>
            </a:r>
            <a:r>
              <a:rPr sz="24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учебного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предмета</a:t>
            </a:r>
            <a:r>
              <a:rPr sz="24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ОБЖ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заменено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на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«Основы</a:t>
            </a:r>
            <a:r>
              <a:rPr sz="24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безопасности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защиты</a:t>
            </a:r>
            <a:r>
              <a:rPr sz="2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Родины»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;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сокращенно –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ОБЗР;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lnSpc>
                <a:spcPct val="100000"/>
              </a:lnSpc>
              <a:spcBef>
                <a:spcPts val="600"/>
              </a:spcBef>
              <a:buChar char="-"/>
              <a:tabLst>
                <a:tab pos="191135" algn="l"/>
              </a:tabLst>
            </a:pPr>
            <a:r>
              <a:rPr sz="2400" spc="-5" dirty="0">
                <a:latin typeface="Times New Roman"/>
                <a:cs typeface="Times New Roman"/>
              </a:rPr>
              <a:t>«Основы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безопасности 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защиты </a:t>
            </a:r>
            <a:r>
              <a:rPr sz="2400" spc="-20" dirty="0">
                <a:latin typeface="Times New Roman"/>
                <a:cs typeface="Times New Roman"/>
              </a:rPr>
              <a:t>Родины»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«Физическая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культура»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стали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самостоятельными</a:t>
            </a:r>
            <a:r>
              <a:rPr sz="24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предметными</a:t>
            </a:r>
            <a:r>
              <a:rPr sz="24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областями</a:t>
            </a:r>
            <a:r>
              <a:rPr sz="24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одноименными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учебными</a:t>
            </a:r>
            <a:r>
              <a:rPr sz="2400" spc="-5" dirty="0">
                <a:latin typeface="Times New Roman"/>
                <a:cs typeface="Times New Roman"/>
              </a:rPr>
              <a:t> предметами.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9663" y="160020"/>
            <a:ext cx="11216640" cy="862965"/>
          </a:xfrm>
          <a:prstGeom prst="rect">
            <a:avLst/>
          </a:prstGeom>
          <a:solidFill>
            <a:srgbClr val="DCE6F0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130"/>
              </a:lnSpc>
            </a:pPr>
            <a:r>
              <a:rPr sz="2800" b="1" spc="-20" dirty="0">
                <a:latin typeface="Times New Roman"/>
                <a:cs typeface="Times New Roman"/>
              </a:rPr>
              <a:t>Нормативные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правовые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документы,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регулирующие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обновление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2800" b="1" spc="-20" dirty="0">
                <a:latin typeface="Times New Roman"/>
                <a:cs typeface="Times New Roman"/>
              </a:rPr>
              <a:t>ФГОС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и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5" dirty="0">
                <a:latin typeface="Times New Roman"/>
                <a:cs typeface="Times New Roman"/>
              </a:rPr>
              <a:t>ФОП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общего</a:t>
            </a:r>
            <a:r>
              <a:rPr sz="2800" b="1" spc="-10" dirty="0">
                <a:latin typeface="Times New Roman"/>
                <a:cs typeface="Times New Roman"/>
              </a:rPr>
              <a:t> образования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1340" y="1096721"/>
            <a:ext cx="11563350" cy="3590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2.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Приказ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Министерства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просвещения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Российской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Федерации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от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22</a:t>
            </a:r>
            <a:r>
              <a:rPr sz="2800" b="1" u="heavy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января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2024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г.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№ 31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«О</a:t>
            </a:r>
            <a:r>
              <a:rPr sz="2800" spc="5" dirty="0">
                <a:latin typeface="Times New Roman"/>
                <a:cs typeface="Times New Roman"/>
              </a:rPr>
              <a:t> внесении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изменений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некоторые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приказы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Министерства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просвещения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Российской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Федерации,</a:t>
            </a:r>
            <a:r>
              <a:rPr sz="2800" spc="-5" dirty="0">
                <a:latin typeface="Times New Roman"/>
                <a:cs typeface="Times New Roman"/>
              </a:rPr>
              <a:t> касающиеся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федеральных</a:t>
            </a:r>
            <a:endParaRPr sz="2800">
              <a:latin typeface="Times New Roman"/>
              <a:cs typeface="Times New Roman"/>
            </a:endParaRPr>
          </a:p>
          <a:p>
            <a:pPr marL="12700" marR="1143000">
              <a:lnSpc>
                <a:spcPct val="100000"/>
              </a:lnSpc>
              <a:spcBef>
                <a:spcPts val="5"/>
              </a:spcBef>
            </a:pPr>
            <a:r>
              <a:rPr sz="2800" spc="-20" dirty="0">
                <a:latin typeface="Times New Roman"/>
                <a:cs typeface="Times New Roman"/>
              </a:rPr>
              <a:t>государственных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образовательных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стандартов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начального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общего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основного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общего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образования»</a:t>
            </a:r>
            <a:endParaRPr sz="2800">
              <a:latin typeface="Times New Roman"/>
              <a:cs typeface="Times New Roman"/>
            </a:endParaRPr>
          </a:p>
          <a:p>
            <a:pPr marL="219710" indent="-207645">
              <a:lnSpc>
                <a:spcPct val="100000"/>
              </a:lnSpc>
              <a:spcBef>
                <a:spcPts val="600"/>
              </a:spcBef>
              <a:buChar char="-"/>
              <a:tabLst>
                <a:tab pos="220345" algn="l"/>
              </a:tabLst>
            </a:pPr>
            <a:r>
              <a:rPr sz="2800" spc="-10" dirty="0">
                <a:latin typeface="Times New Roman"/>
                <a:cs typeface="Times New Roman"/>
              </a:rPr>
              <a:t>вступает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силу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сентября </a:t>
            </a:r>
            <a:r>
              <a:rPr sz="2800" dirty="0">
                <a:latin typeface="Times New Roman"/>
                <a:cs typeface="Times New Roman"/>
              </a:rPr>
              <a:t>2024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года;</a:t>
            </a:r>
            <a:endParaRPr sz="2800">
              <a:latin typeface="Times New Roman"/>
              <a:cs typeface="Times New Roman"/>
            </a:endParaRPr>
          </a:p>
          <a:p>
            <a:pPr marL="12700" marR="983615">
              <a:lnSpc>
                <a:spcPts val="3300"/>
              </a:lnSpc>
              <a:spcBef>
                <a:spcPts val="810"/>
              </a:spcBef>
              <a:buChar char="-"/>
              <a:tabLst>
                <a:tab pos="220345" algn="l"/>
                <a:tab pos="2743835" algn="l"/>
                <a:tab pos="3658235" algn="l"/>
                <a:tab pos="4572635" algn="l"/>
                <a:tab pos="6402070" algn="l"/>
                <a:tab pos="9145270" algn="l"/>
              </a:tabLst>
            </a:pP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</a:t>
            </a:r>
            <a:r>
              <a:rPr sz="2800" spc="-80" dirty="0">
                <a:latin typeface="Times New Roman"/>
                <a:cs typeface="Times New Roman"/>
              </a:rPr>
              <a:t>о</a:t>
            </a:r>
            <a:r>
              <a:rPr sz="2800" spc="-5" dirty="0">
                <a:latin typeface="Times New Roman"/>
                <a:cs typeface="Times New Roman"/>
              </a:rPr>
              <a:t>д</a:t>
            </a:r>
            <a:r>
              <a:rPr sz="2800" dirty="0">
                <a:latin typeface="Times New Roman"/>
                <a:cs typeface="Times New Roman"/>
              </a:rPr>
              <a:t>п</a:t>
            </a:r>
            <a:r>
              <a:rPr sz="2800" spc="-5" dirty="0">
                <a:latin typeface="Times New Roman"/>
                <a:cs typeface="Times New Roman"/>
              </a:rPr>
              <a:t>у</a:t>
            </a:r>
            <a:r>
              <a:rPr sz="2800" dirty="0">
                <a:latin typeface="Times New Roman"/>
                <a:cs typeface="Times New Roman"/>
              </a:rPr>
              <a:t>н</a:t>
            </a:r>
            <a:r>
              <a:rPr sz="2800" spc="-45" dirty="0">
                <a:latin typeface="Times New Roman"/>
                <a:cs typeface="Times New Roman"/>
              </a:rPr>
              <a:t>к</a:t>
            </a:r>
            <a:r>
              <a:rPr sz="2800" spc="-5" dirty="0">
                <a:latin typeface="Times New Roman"/>
                <a:cs typeface="Times New Roman"/>
              </a:rPr>
              <a:t>те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.8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–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з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мен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наиме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н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вани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учебно</a:t>
            </a:r>
            <a:r>
              <a:rPr sz="2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г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о 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предмета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«Технология»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«Труд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(технология)»;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2290" y="4820722"/>
          <a:ext cx="11643357" cy="17513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9645"/>
                <a:gridCol w="413384"/>
                <a:gridCol w="879475"/>
                <a:gridCol w="1583054"/>
                <a:gridCol w="1028700"/>
                <a:gridCol w="1751965"/>
                <a:gridCol w="2070100"/>
                <a:gridCol w="1677034"/>
              </a:tblGrid>
              <a:tr h="812402">
                <a:tc gridSpan="2">
                  <a:txBody>
                    <a:bodyPr/>
                    <a:lstStyle/>
                    <a:p>
                      <a:pPr marL="31750">
                        <a:lnSpc>
                          <a:spcPts val="302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подпункте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3275"/>
                        </a:lnSpc>
                        <a:tabLst>
                          <a:tab pos="1848485" algn="l"/>
                        </a:tabLst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учебный	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план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10489">
                        <a:lnSpc>
                          <a:spcPts val="3020"/>
                        </a:lnSpc>
                        <a:tabLst>
                          <a:tab pos="1024890" algn="l"/>
                        </a:tabLst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32.1	пункта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88265">
                        <a:lnSpc>
                          <a:spcPts val="3275"/>
                        </a:lnSpc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НОО;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1145" algn="r">
                        <a:lnSpc>
                          <a:spcPts val="305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32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8765">
                        <a:lnSpc>
                          <a:spcPts val="305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данные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ts val="3050"/>
                        </a:lnSpc>
                      </a:pP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изменения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3050"/>
                        </a:lnSpc>
                      </a:pPr>
                      <a:r>
                        <a:rPr sz="2800" spc="5" dirty="0">
                          <a:latin typeface="Times New Roman"/>
                          <a:cs typeface="Times New Roman"/>
                        </a:rPr>
                        <a:t>внесены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в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38972">
                <a:tc>
                  <a:txBody>
                    <a:bodyPr/>
                    <a:lstStyle/>
                    <a:p>
                      <a:pPr marL="31750" marR="81280">
                        <a:lnSpc>
                          <a:spcPts val="3300"/>
                        </a:lnSpc>
                        <a:spcBef>
                          <a:spcPts val="69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- в 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подпункте </a:t>
                      </a:r>
                      <a:r>
                        <a:rPr sz="2800" spc="-6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учебный</a:t>
                      </a:r>
                      <a:r>
                        <a:rPr sz="2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план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7630" marB="0"/>
                </a:tc>
                <a:tc gridSpan="2">
                  <a:txBody>
                    <a:bodyPr/>
                    <a:lstStyle/>
                    <a:p>
                      <a:pPr marL="523240">
                        <a:lnSpc>
                          <a:spcPts val="3329"/>
                        </a:lnSpc>
                        <a:spcBef>
                          <a:spcPts val="68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33.1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88900">
                        <a:lnSpc>
                          <a:spcPts val="3275"/>
                        </a:lnSpc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ООО.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пункта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/>
                </a:tc>
                <a:tc>
                  <a:txBody>
                    <a:bodyPr/>
                    <a:lstStyle/>
                    <a:p>
                      <a:pPr marR="271145" algn="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33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/>
                </a:tc>
                <a:tc>
                  <a:txBody>
                    <a:bodyPr/>
                    <a:lstStyle/>
                    <a:p>
                      <a:pPr marL="2787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данные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изменения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2800" spc="5" dirty="0">
                          <a:latin typeface="Times New Roman"/>
                          <a:cs typeface="Times New Roman"/>
                        </a:rPr>
                        <a:t>внесены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в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9663" y="160020"/>
            <a:ext cx="11216640" cy="862965"/>
          </a:xfrm>
          <a:prstGeom prst="rect">
            <a:avLst/>
          </a:prstGeom>
          <a:solidFill>
            <a:srgbClr val="DCE6F0"/>
          </a:solidFill>
        </p:spPr>
        <p:txBody>
          <a:bodyPr vert="horz" wrap="square" lIns="0" tIns="0" rIns="0" bIns="0" rtlCol="0">
            <a:spAutoFit/>
          </a:bodyPr>
          <a:lstStyle/>
          <a:p>
            <a:pPr marL="653415">
              <a:lnSpc>
                <a:spcPts val="3130"/>
              </a:lnSpc>
            </a:pPr>
            <a:r>
              <a:rPr sz="2800" b="1" spc="-5" dirty="0">
                <a:latin typeface="Times New Roman"/>
                <a:cs typeface="Times New Roman"/>
              </a:rPr>
              <a:t>Нормативные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правовые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документы,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регулирующие обновление</a:t>
            </a:r>
            <a:endParaRPr sz="2800">
              <a:latin typeface="Times New Roman"/>
              <a:cs typeface="Times New Roman"/>
            </a:endParaRPr>
          </a:p>
          <a:p>
            <a:pPr marL="4171315">
              <a:lnSpc>
                <a:spcPct val="100000"/>
              </a:lnSpc>
              <a:spcBef>
                <a:spcPts val="35"/>
              </a:spcBef>
            </a:pPr>
            <a:r>
              <a:rPr sz="2800" b="1" spc="-5" dirty="0">
                <a:latin typeface="Times New Roman"/>
                <a:cs typeface="Times New Roman"/>
              </a:rPr>
              <a:t>ФГОС и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ФОП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общего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образования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091" y="1102613"/>
            <a:ext cx="11854815" cy="499554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algn="just">
              <a:lnSpc>
                <a:spcPts val="2380"/>
              </a:lnSpc>
              <a:spcBef>
                <a:spcPts val="200"/>
              </a:spcBef>
            </a:pPr>
            <a:r>
              <a:rPr sz="2000" b="1" dirty="0">
                <a:latin typeface="Times New Roman"/>
                <a:cs typeface="Times New Roman"/>
              </a:rPr>
              <a:t>3. </a:t>
            </a:r>
            <a:r>
              <a:rPr sz="2000" spc="-10" dirty="0">
                <a:latin typeface="Times New Roman"/>
                <a:cs typeface="Times New Roman"/>
              </a:rPr>
              <a:t>Приказ </a:t>
            </a:r>
            <a:r>
              <a:rPr sz="2000" spc="-5" dirty="0">
                <a:latin typeface="Times New Roman"/>
                <a:cs typeface="Times New Roman"/>
              </a:rPr>
              <a:t>Министерства </a:t>
            </a:r>
            <a:r>
              <a:rPr sz="2000" dirty="0">
                <a:latin typeface="Times New Roman"/>
                <a:cs typeface="Times New Roman"/>
              </a:rPr>
              <a:t>просвещения </a:t>
            </a:r>
            <a:r>
              <a:rPr sz="2000" spc="-15" dirty="0">
                <a:latin typeface="Times New Roman"/>
                <a:cs typeface="Times New Roman"/>
              </a:rPr>
              <a:t>Российской </a:t>
            </a:r>
            <a:r>
              <a:rPr sz="2000" spc="-5" dirty="0">
                <a:latin typeface="Times New Roman"/>
                <a:cs typeface="Times New Roman"/>
              </a:rPr>
              <a:t>Федерации </a:t>
            </a: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от 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 февраля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2024 </a:t>
            </a:r>
            <a:r>
              <a:rPr sz="2000" b="1" u="heavy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г.</a:t>
            </a:r>
            <a:r>
              <a:rPr sz="2000" b="1" u="heavy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№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62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«О </a:t>
            </a:r>
            <a:r>
              <a:rPr sz="2000" spc="5" dirty="0">
                <a:latin typeface="Times New Roman"/>
                <a:cs typeface="Times New Roman"/>
              </a:rPr>
              <a:t>внесении 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изменений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некоторые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приказы</a:t>
            </a:r>
            <a:r>
              <a:rPr sz="2000" spc="-5" dirty="0">
                <a:latin typeface="Times New Roman"/>
                <a:cs typeface="Times New Roman"/>
              </a:rPr>
              <a:t> Министерства</a:t>
            </a:r>
            <a:r>
              <a:rPr sz="2000" dirty="0">
                <a:latin typeface="Times New Roman"/>
                <a:cs typeface="Times New Roman"/>
              </a:rPr>
              <a:t> просвещения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Российской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Федерации,</a:t>
            </a:r>
            <a:r>
              <a:rPr sz="2000" dirty="0">
                <a:latin typeface="Times New Roman"/>
                <a:cs typeface="Times New Roman"/>
              </a:rPr>
              <a:t> касающиеся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федеральных</a:t>
            </a:r>
            <a:r>
              <a:rPr sz="2000" b="1" u="heavy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образовательных</a:t>
            </a:r>
            <a:r>
              <a:rPr sz="20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программ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основного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общего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среднего</a:t>
            </a:r>
            <a:r>
              <a:rPr sz="2000" i="1" spc="-20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общего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образования</a:t>
            </a:r>
            <a:r>
              <a:rPr sz="2000" spc="-10" dirty="0">
                <a:latin typeface="Times New Roman"/>
                <a:cs typeface="Times New Roman"/>
              </a:rPr>
              <a:t>»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400" spc="-10" dirty="0">
                <a:latin typeface="Times New Roman"/>
                <a:cs typeface="Times New Roman"/>
              </a:rPr>
              <a:t>-вступает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силу с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 </a:t>
            </a:r>
            <a:r>
              <a:rPr sz="2400" spc="-5" dirty="0">
                <a:latin typeface="Times New Roman"/>
                <a:cs typeface="Times New Roman"/>
              </a:rPr>
              <a:t>сентября</a:t>
            </a:r>
            <a:r>
              <a:rPr sz="2400" dirty="0">
                <a:latin typeface="Times New Roman"/>
                <a:cs typeface="Times New Roman"/>
              </a:rPr>
              <a:t> 2024 </a:t>
            </a:r>
            <a:r>
              <a:rPr sz="2400" spc="-30" dirty="0">
                <a:latin typeface="Times New Roman"/>
                <a:cs typeface="Times New Roman"/>
              </a:rPr>
              <a:t>года;</a:t>
            </a:r>
            <a:endParaRPr sz="2400">
              <a:latin typeface="Times New Roman"/>
              <a:cs typeface="Times New Roman"/>
            </a:endParaRPr>
          </a:p>
          <a:p>
            <a:pPr marL="12700" marR="425450">
              <a:lnSpc>
                <a:spcPts val="2380"/>
              </a:lnSpc>
              <a:spcBef>
                <a:spcPts val="690"/>
              </a:spcBef>
            </a:pP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ФОП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основного общего образования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(5-9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кл.), </a:t>
            </a:r>
            <a:r>
              <a:rPr sz="2000" spc="-5" dirty="0">
                <a:latin typeface="Times New Roman"/>
                <a:cs typeface="Times New Roman"/>
              </a:rPr>
              <a:t>утвержденной </a:t>
            </a:r>
            <a:r>
              <a:rPr sz="2000" dirty="0">
                <a:latin typeface="Times New Roman"/>
                <a:cs typeface="Times New Roman"/>
              </a:rPr>
              <a:t>18 </a:t>
            </a:r>
            <a:r>
              <a:rPr sz="2000" spc="-5" dirty="0">
                <a:latin typeface="Times New Roman"/>
                <a:cs typeface="Times New Roman"/>
              </a:rPr>
              <a:t>мая </a:t>
            </a:r>
            <a:r>
              <a:rPr sz="2000" dirty="0">
                <a:latin typeface="Times New Roman"/>
                <a:cs typeface="Times New Roman"/>
              </a:rPr>
              <a:t>2023 </a:t>
            </a:r>
            <a:r>
              <a:rPr sz="2000" spc="-30" dirty="0">
                <a:latin typeface="Times New Roman"/>
                <a:cs typeface="Times New Roman"/>
              </a:rPr>
              <a:t>года </a:t>
            </a:r>
            <a:r>
              <a:rPr sz="2000" dirty="0">
                <a:latin typeface="Times New Roman"/>
                <a:cs typeface="Times New Roman"/>
              </a:rPr>
              <a:t>№ 370,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замено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название учебного предмета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ОБЖ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на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«Основы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безопасности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и защиты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Родины» </a:t>
            </a:r>
            <a:r>
              <a:rPr sz="2000" dirty="0">
                <a:latin typeface="Times New Roman"/>
                <a:cs typeface="Times New Roman"/>
              </a:rPr>
              <a:t>(ОБЗР) </a:t>
            </a:r>
            <a:r>
              <a:rPr sz="2000" spc="-5" dirty="0">
                <a:latin typeface="Times New Roman"/>
                <a:cs typeface="Times New Roman"/>
              </a:rPr>
              <a:t>(пункт </a:t>
            </a:r>
            <a:r>
              <a:rPr sz="2000" dirty="0">
                <a:latin typeface="Times New Roman"/>
                <a:cs typeface="Times New Roman"/>
              </a:rPr>
              <a:t>162),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указано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обновленное</a:t>
            </a:r>
            <a:r>
              <a:rPr sz="2000" spc="-10" dirty="0">
                <a:latin typeface="Times New Roman"/>
                <a:cs typeface="Times New Roman"/>
              </a:rPr>
              <a:t> содержание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ОБЗР.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390"/>
              </a:lnSpc>
              <a:spcBef>
                <a:spcPts val="495"/>
              </a:spcBef>
            </a:pPr>
            <a:r>
              <a:rPr sz="2000" spc="-15" dirty="0">
                <a:latin typeface="Times New Roman"/>
                <a:cs typeface="Times New Roman"/>
              </a:rPr>
              <a:t>-подпункт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167.11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ФОП </a:t>
            </a:r>
            <a:r>
              <a:rPr sz="2000" dirty="0">
                <a:latin typeface="Times New Roman"/>
                <a:cs typeface="Times New Roman"/>
              </a:rPr>
              <a:t>ООО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 </a:t>
            </a:r>
            <a:r>
              <a:rPr sz="2000" b="1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обновлены</a:t>
            </a:r>
            <a:r>
              <a:rPr sz="2000" b="1" i="1" u="heavy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учебные </a:t>
            </a:r>
            <a:r>
              <a:rPr sz="2000" b="1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планы</a:t>
            </a:r>
            <a:r>
              <a:rPr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основного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общего</a:t>
            </a:r>
            <a:r>
              <a:rPr sz="2000" spc="-5" dirty="0">
                <a:latin typeface="Times New Roman"/>
                <a:cs typeface="Times New Roman"/>
              </a:rPr>
              <a:t> образования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10" dirty="0">
                <a:latin typeface="Times New Roman"/>
                <a:cs typeface="Times New Roman"/>
              </a:rPr>
              <a:t>указанием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endParaRPr sz="2000">
              <a:latin typeface="Times New Roman"/>
              <a:cs typeface="Times New Roman"/>
            </a:endParaRPr>
          </a:p>
          <a:p>
            <a:pPr marL="12700" marR="40005">
              <a:lnSpc>
                <a:spcPts val="2380"/>
              </a:lnSpc>
              <a:spcBef>
                <a:spcPts val="80"/>
              </a:spcBef>
            </a:pPr>
            <a:r>
              <a:rPr sz="2000" spc="-10" dirty="0">
                <a:latin typeface="Times New Roman"/>
                <a:cs typeface="Times New Roman"/>
              </a:rPr>
              <a:t>указанием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новых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ПРЕДМЕТНЫХ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ОБЛАСТЕЙ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УЧЕБНЫХ</a:t>
            </a:r>
            <a:r>
              <a:rPr sz="2000" spc="-5" dirty="0">
                <a:latin typeface="Times New Roman"/>
                <a:cs typeface="Times New Roman"/>
              </a:rPr>
              <a:t> ПРЕДМЕТОВ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«Труд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(технология)»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«Основы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безопасности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защиты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Родины»;</a:t>
            </a:r>
            <a:endParaRPr sz="2000">
              <a:latin typeface="Times New Roman"/>
              <a:cs typeface="Times New Roman"/>
            </a:endParaRPr>
          </a:p>
          <a:p>
            <a:pPr marL="12700" marR="425450">
              <a:lnSpc>
                <a:spcPct val="99100"/>
              </a:lnSpc>
              <a:spcBef>
                <a:spcPts val="520"/>
              </a:spcBef>
            </a:pPr>
            <a:r>
              <a:rPr sz="2000" dirty="0">
                <a:latin typeface="Times New Roman"/>
                <a:cs typeface="Times New Roman"/>
              </a:rPr>
              <a:t>-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ФОП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среднего общего образования 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(10-11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кл.)</a:t>
            </a:r>
            <a:r>
              <a:rPr sz="2000" dirty="0">
                <a:latin typeface="Times New Roman"/>
                <a:cs typeface="Times New Roman"/>
              </a:rPr>
              <a:t>, </a:t>
            </a:r>
            <a:r>
              <a:rPr sz="2000" spc="-5" dirty="0">
                <a:latin typeface="Times New Roman"/>
                <a:cs typeface="Times New Roman"/>
              </a:rPr>
              <a:t>утвержденной </a:t>
            </a:r>
            <a:r>
              <a:rPr sz="2000" dirty="0">
                <a:latin typeface="Times New Roman"/>
                <a:cs typeface="Times New Roman"/>
              </a:rPr>
              <a:t>18 </a:t>
            </a:r>
            <a:r>
              <a:rPr sz="2000" spc="-5" dirty="0">
                <a:latin typeface="Times New Roman"/>
                <a:cs typeface="Times New Roman"/>
              </a:rPr>
              <a:t>мая </a:t>
            </a:r>
            <a:r>
              <a:rPr sz="2000" dirty="0">
                <a:latin typeface="Times New Roman"/>
                <a:cs typeface="Times New Roman"/>
              </a:rPr>
              <a:t>2023 </a:t>
            </a:r>
            <a:r>
              <a:rPr sz="2000" spc="-30" dirty="0">
                <a:latin typeface="Times New Roman"/>
                <a:cs typeface="Times New Roman"/>
              </a:rPr>
              <a:t>года </a:t>
            </a:r>
            <a:r>
              <a:rPr sz="2000" spc="5" dirty="0">
                <a:latin typeface="Times New Roman"/>
                <a:cs typeface="Times New Roman"/>
              </a:rPr>
              <a:t>№ 371,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замено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название учебного предмета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ОБЖ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на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«Основы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безопасности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и защиты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Родины» </a:t>
            </a:r>
            <a:r>
              <a:rPr sz="2000" dirty="0">
                <a:latin typeface="Times New Roman"/>
                <a:cs typeface="Times New Roman"/>
              </a:rPr>
              <a:t>(ОБЗР) </a:t>
            </a:r>
            <a:r>
              <a:rPr sz="2000" spc="-5" dirty="0">
                <a:latin typeface="Times New Roman"/>
                <a:cs typeface="Times New Roman"/>
              </a:rPr>
              <a:t>(пункт </a:t>
            </a:r>
            <a:r>
              <a:rPr sz="2000" dirty="0">
                <a:latin typeface="Times New Roman"/>
                <a:cs typeface="Times New Roman"/>
              </a:rPr>
              <a:t>127),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указано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обновленное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содержание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ОБЗР;</a:t>
            </a:r>
            <a:endParaRPr sz="2000">
              <a:latin typeface="Times New Roman"/>
              <a:cs typeface="Times New Roman"/>
            </a:endParaRPr>
          </a:p>
          <a:p>
            <a:pPr marL="12700" marR="932180">
              <a:lnSpc>
                <a:spcPct val="100000"/>
              </a:lnSpc>
              <a:spcBef>
                <a:spcPts val="505"/>
              </a:spcBef>
              <a:tabLst>
                <a:tab pos="3322954" algn="l"/>
              </a:tabLst>
            </a:pPr>
            <a:r>
              <a:rPr sz="2000" spc="-10" dirty="0">
                <a:latin typeface="Times New Roman"/>
                <a:cs typeface="Times New Roman"/>
              </a:rPr>
              <a:t>-пункт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131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ФОП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 </a:t>
            </a:r>
            <a:r>
              <a:rPr sz="2000" b="1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обновлены</a:t>
            </a:r>
            <a:r>
              <a:rPr sz="2000" b="1" i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учебные </a:t>
            </a:r>
            <a:r>
              <a:rPr sz="2000" b="1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планы</a:t>
            </a:r>
            <a:r>
              <a:rPr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среднего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общего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 </a:t>
            </a:r>
            <a:r>
              <a:rPr sz="2000" dirty="0">
                <a:solidFill>
                  <a:srgbClr val="375F92"/>
                </a:solidFill>
                <a:latin typeface="Times New Roman"/>
                <a:cs typeface="Times New Roman"/>
              </a:rPr>
              <a:t>с</a:t>
            </a:r>
            <a:r>
              <a:rPr sz="2000" spc="-5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75F92"/>
                </a:solidFill>
                <a:latin typeface="Times New Roman"/>
                <a:cs typeface="Times New Roman"/>
              </a:rPr>
              <a:t>указанием</a:t>
            </a:r>
            <a:r>
              <a:rPr sz="2000" spc="20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75F92"/>
                </a:solidFill>
                <a:latin typeface="Times New Roman"/>
                <a:cs typeface="Times New Roman"/>
              </a:rPr>
              <a:t>новой </a:t>
            </a:r>
            <a:r>
              <a:rPr sz="2000" spc="-484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75F92"/>
                </a:solidFill>
                <a:latin typeface="Times New Roman"/>
                <a:cs typeface="Times New Roman"/>
              </a:rPr>
              <a:t>ПРЕДМЕТНОЙ</a:t>
            </a:r>
            <a:r>
              <a:rPr sz="2000" spc="-10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375F92"/>
                </a:solidFill>
                <a:latin typeface="Times New Roman"/>
                <a:cs typeface="Times New Roman"/>
              </a:rPr>
              <a:t>ОБЛАСТИ</a:t>
            </a:r>
            <a:r>
              <a:rPr sz="2000" spc="10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75F92"/>
                </a:solidFill>
                <a:latin typeface="Times New Roman"/>
                <a:cs typeface="Times New Roman"/>
              </a:rPr>
              <a:t>и	</a:t>
            </a:r>
            <a:r>
              <a:rPr sz="2000" spc="-5" dirty="0">
                <a:solidFill>
                  <a:srgbClr val="375F92"/>
                </a:solidFill>
                <a:latin typeface="Times New Roman"/>
                <a:cs typeface="Times New Roman"/>
              </a:rPr>
              <a:t>УЧЕБНОГО</a:t>
            </a:r>
            <a:r>
              <a:rPr sz="2000" spc="-15" dirty="0">
                <a:solidFill>
                  <a:srgbClr val="375F92"/>
                </a:solidFill>
                <a:latin typeface="Times New Roman"/>
                <a:cs typeface="Times New Roman"/>
              </a:rPr>
              <a:t> ПРЕДМЕТА</a:t>
            </a:r>
            <a:r>
              <a:rPr sz="2000" spc="-20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75F92"/>
                </a:solidFill>
                <a:latin typeface="Times New Roman"/>
                <a:cs typeface="Times New Roman"/>
              </a:rPr>
              <a:t>«Основы</a:t>
            </a:r>
            <a:r>
              <a:rPr sz="2000" spc="15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75F92"/>
                </a:solidFill>
                <a:latin typeface="Times New Roman"/>
                <a:cs typeface="Times New Roman"/>
              </a:rPr>
              <a:t>безопасности</a:t>
            </a:r>
            <a:r>
              <a:rPr sz="2000" spc="-10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75F92"/>
                </a:solidFill>
                <a:latin typeface="Times New Roman"/>
                <a:cs typeface="Times New Roman"/>
              </a:rPr>
              <a:t>и</a:t>
            </a:r>
            <a:r>
              <a:rPr sz="2000" spc="5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75F92"/>
                </a:solidFill>
                <a:latin typeface="Times New Roman"/>
                <a:cs typeface="Times New Roman"/>
              </a:rPr>
              <a:t>защиты</a:t>
            </a:r>
            <a:r>
              <a:rPr sz="2000" spc="-10" dirty="0">
                <a:solidFill>
                  <a:srgbClr val="375F92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375F92"/>
                </a:solidFill>
                <a:latin typeface="Times New Roman"/>
                <a:cs typeface="Times New Roman"/>
              </a:rPr>
              <a:t>Родины»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9663" y="160020"/>
            <a:ext cx="11216640" cy="862965"/>
          </a:xfrm>
          <a:prstGeom prst="rect">
            <a:avLst/>
          </a:prstGeom>
          <a:solidFill>
            <a:srgbClr val="DCE6F0"/>
          </a:solidFill>
        </p:spPr>
        <p:txBody>
          <a:bodyPr vert="horz" wrap="square" lIns="0" tIns="0" rIns="0" bIns="0" rtlCol="0">
            <a:spAutoFit/>
          </a:bodyPr>
          <a:lstStyle/>
          <a:p>
            <a:pPr marL="653415">
              <a:lnSpc>
                <a:spcPts val="3130"/>
              </a:lnSpc>
            </a:pPr>
            <a:r>
              <a:rPr sz="2800" b="1" spc="-5" dirty="0">
                <a:latin typeface="Times New Roman"/>
                <a:cs typeface="Times New Roman"/>
              </a:rPr>
              <a:t>Нормативные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правовые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документы,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регулирующие обновление</a:t>
            </a:r>
            <a:endParaRPr sz="2800">
              <a:latin typeface="Times New Roman"/>
              <a:cs typeface="Times New Roman"/>
            </a:endParaRPr>
          </a:p>
          <a:p>
            <a:pPr marL="4171315">
              <a:lnSpc>
                <a:spcPct val="100000"/>
              </a:lnSpc>
              <a:spcBef>
                <a:spcPts val="35"/>
              </a:spcBef>
            </a:pPr>
            <a:r>
              <a:rPr sz="2800" b="1" spc="-5" dirty="0">
                <a:latin typeface="Times New Roman"/>
                <a:cs typeface="Times New Roman"/>
              </a:rPr>
              <a:t>ФГОС и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ФОП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общего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образования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148" y="1418082"/>
            <a:ext cx="11809095" cy="4388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 marR="3987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4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Приказ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Министерства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просвещения </a:t>
            </a:r>
            <a:r>
              <a:rPr sz="2400" spc="-15" dirty="0">
                <a:latin typeface="Times New Roman"/>
                <a:cs typeface="Times New Roman"/>
              </a:rPr>
              <a:t>Российской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Федерации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от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19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февраля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2024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40" dirty="0">
                <a:latin typeface="Times New Roman"/>
                <a:cs typeface="Times New Roman"/>
              </a:rPr>
              <a:t>г.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№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45" dirty="0">
                <a:latin typeface="Times New Roman"/>
                <a:cs typeface="Times New Roman"/>
              </a:rPr>
              <a:t>110</a:t>
            </a:r>
            <a:r>
              <a:rPr sz="2400" b="1" dirty="0">
                <a:latin typeface="Times New Roman"/>
                <a:cs typeface="Times New Roman"/>
              </a:rPr>
              <a:t> «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внесении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изменений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25" dirty="0">
                <a:latin typeface="Times New Roman"/>
                <a:cs typeface="Times New Roman"/>
              </a:rPr>
              <a:t>некоторые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приказы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Министерства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образования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25" dirty="0">
                <a:latin typeface="Times New Roman"/>
                <a:cs typeface="Times New Roman"/>
              </a:rPr>
              <a:t>науки 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Российской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Федерации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Министерства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просвещения </a:t>
            </a:r>
            <a:r>
              <a:rPr sz="2400" spc="-15" dirty="0">
                <a:latin typeface="Times New Roman"/>
                <a:cs typeface="Times New Roman"/>
              </a:rPr>
              <a:t>Российской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Федерации,</a:t>
            </a:r>
            <a:endParaRPr sz="2400">
              <a:latin typeface="Times New Roman"/>
              <a:cs typeface="Times New Roman"/>
            </a:endParaRPr>
          </a:p>
          <a:p>
            <a:pPr marL="24765" marR="76517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касающиеся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федеральных </a:t>
            </a:r>
            <a:r>
              <a:rPr sz="2400" spc="-15" dirty="0">
                <a:latin typeface="Times New Roman"/>
                <a:cs typeface="Times New Roman"/>
              </a:rPr>
              <a:t>государственных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образовательных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стандартов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основного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общего</a:t>
            </a:r>
            <a:r>
              <a:rPr sz="2400" spc="-5" dirty="0">
                <a:latin typeface="Times New Roman"/>
                <a:cs typeface="Times New Roman"/>
              </a:rPr>
              <a:t> образования»</a:t>
            </a:r>
            <a:endParaRPr sz="2400">
              <a:latin typeface="Times New Roman"/>
              <a:cs typeface="Times New Roman"/>
            </a:endParaRPr>
          </a:p>
          <a:p>
            <a:pPr marL="12700" marR="663575">
              <a:lnSpc>
                <a:spcPct val="114700"/>
              </a:lnSpc>
              <a:spcBef>
                <a:spcPts val="440"/>
              </a:spcBef>
              <a:buChar char="-"/>
              <a:tabLst>
                <a:tab pos="191135" algn="l"/>
              </a:tabLst>
            </a:pPr>
            <a:r>
              <a:rPr sz="2400" spc="-10" dirty="0">
                <a:latin typeface="Times New Roman"/>
                <a:cs typeface="Times New Roman"/>
              </a:rPr>
              <a:t>вступает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силу с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сентября</a:t>
            </a:r>
            <a:r>
              <a:rPr sz="2400" dirty="0">
                <a:latin typeface="Times New Roman"/>
                <a:cs typeface="Times New Roman"/>
              </a:rPr>
              <a:t> 2025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года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0" dirty="0">
                <a:latin typeface="Times New Roman"/>
                <a:cs typeface="Times New Roman"/>
              </a:rPr>
              <a:t>содержание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учебного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предмета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«История»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дополняется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учебным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курсом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«История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нашего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края»</a:t>
            </a:r>
            <a:r>
              <a:rPr sz="24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(подпункт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11.4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пункта </a:t>
            </a:r>
            <a:r>
              <a:rPr sz="2400" spc="-85" dirty="0">
                <a:latin typeface="Times New Roman"/>
                <a:cs typeface="Times New Roman"/>
              </a:rPr>
              <a:t>11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spc="-10" dirty="0">
                <a:latin typeface="Times New Roman"/>
                <a:cs typeface="Times New Roman"/>
              </a:rPr>
              <a:t>дополнен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словами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«История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России»);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960"/>
              </a:spcBef>
              <a:buClr>
                <a:srgbClr val="000000"/>
              </a:buClr>
              <a:buFont typeface="Times New Roman"/>
              <a:buChar char="-"/>
              <a:tabLst>
                <a:tab pos="191135" algn="l"/>
              </a:tabLst>
            </a:pP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исключена </a:t>
            </a:r>
            <a:r>
              <a:rPr sz="2400" spc="-5" dirty="0">
                <a:latin typeface="Times New Roman"/>
                <a:cs typeface="Times New Roman"/>
              </a:rPr>
              <a:t>из </a:t>
            </a:r>
            <a:r>
              <a:rPr sz="2400" spc="-10" dirty="0">
                <a:latin typeface="Times New Roman"/>
                <a:cs typeface="Times New Roman"/>
              </a:rPr>
              <a:t>учебного </a:t>
            </a:r>
            <a:r>
              <a:rPr sz="2400" spc="-5" dirty="0">
                <a:latin typeface="Times New Roman"/>
                <a:cs typeface="Times New Roman"/>
              </a:rPr>
              <a:t>плана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не 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будет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изучаться </a:t>
            </a:r>
            <a:r>
              <a:rPr sz="2400" spc="-5" dirty="0">
                <a:latin typeface="Times New Roman"/>
                <a:cs typeface="Times New Roman"/>
              </a:rPr>
              <a:t>предметная </a:t>
            </a:r>
            <a:r>
              <a:rPr sz="2400" spc="-15" dirty="0">
                <a:latin typeface="Times New Roman"/>
                <a:cs typeface="Times New Roman"/>
              </a:rPr>
              <a:t>область</a:t>
            </a:r>
            <a:r>
              <a:rPr sz="2400" spc="5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учебный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предмет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«Основы духовно-нравственной 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культуры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народов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России»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(ОДНКНР);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подпункте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33.1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пункта </a:t>
            </a:r>
            <a:r>
              <a:rPr sz="2400" dirty="0">
                <a:latin typeface="Times New Roman"/>
                <a:cs typeface="Times New Roman"/>
              </a:rPr>
              <a:t>33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Таблицу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изложить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следующей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редакции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(учебный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план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ООО)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160020"/>
            <a:ext cx="11216640" cy="862965"/>
          </a:xfrm>
          <a:custGeom>
            <a:avLst/>
            <a:gdLst/>
            <a:ahLst/>
            <a:cxnLst/>
            <a:rect l="l" t="t" r="r" b="b"/>
            <a:pathLst>
              <a:path w="11216640" h="862965">
                <a:moveTo>
                  <a:pt x="11216640" y="0"/>
                </a:moveTo>
                <a:lnTo>
                  <a:pt x="0" y="0"/>
                </a:lnTo>
                <a:lnTo>
                  <a:pt x="0" y="862583"/>
                </a:lnTo>
                <a:lnTo>
                  <a:pt x="11216640" y="862583"/>
                </a:lnTo>
                <a:lnTo>
                  <a:pt x="11216640" y="0"/>
                </a:lnTo>
                <a:close/>
              </a:path>
            </a:pathLst>
          </a:custGeom>
          <a:solidFill>
            <a:srgbClr val="DCE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225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Нормативные</a:t>
            </a:r>
            <a:r>
              <a:rPr spc="20" dirty="0"/>
              <a:t> </a:t>
            </a:r>
            <a:r>
              <a:rPr spc="-5" dirty="0"/>
              <a:t>правовые</a:t>
            </a:r>
            <a:r>
              <a:rPr spc="15" dirty="0"/>
              <a:t> </a:t>
            </a:r>
            <a:r>
              <a:rPr spc="-5" dirty="0"/>
              <a:t>документы,</a:t>
            </a:r>
            <a:r>
              <a:rPr spc="15" dirty="0"/>
              <a:t> </a:t>
            </a:r>
            <a:r>
              <a:rPr spc="-5" dirty="0"/>
              <a:t>регулирующие</a:t>
            </a:r>
            <a:r>
              <a:rPr dirty="0"/>
              <a:t> </a:t>
            </a:r>
            <a:r>
              <a:rPr spc="-5" dirty="0"/>
              <a:t>обновление</a:t>
            </a:r>
          </a:p>
          <a:p>
            <a:pPr marL="374015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ФГОС и</a:t>
            </a:r>
            <a:r>
              <a:rPr spc="-15" dirty="0"/>
              <a:t> </a:t>
            </a:r>
            <a:r>
              <a:rPr spc="-5" dirty="0"/>
              <a:t>ФОП</a:t>
            </a:r>
            <a:r>
              <a:rPr spc="-10" dirty="0"/>
              <a:t> </a:t>
            </a:r>
            <a:r>
              <a:rPr dirty="0"/>
              <a:t>общего</a:t>
            </a:r>
            <a:r>
              <a:rPr spc="-25" dirty="0"/>
              <a:t> </a:t>
            </a:r>
            <a:r>
              <a:rPr spc="-5" dirty="0"/>
              <a:t>образования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67284" y="935736"/>
            <a:ext cx="11214735" cy="5919470"/>
            <a:chOff x="367284" y="935736"/>
            <a:chExt cx="11214735" cy="5919470"/>
          </a:xfrm>
        </p:grpSpPr>
        <p:sp>
          <p:nvSpPr>
            <p:cNvPr id="5" name="object 5"/>
            <p:cNvSpPr/>
            <p:nvPr/>
          </p:nvSpPr>
          <p:spPr>
            <a:xfrm>
              <a:off x="373380" y="1127760"/>
              <a:ext cx="11202670" cy="624840"/>
            </a:xfrm>
            <a:custGeom>
              <a:avLst/>
              <a:gdLst/>
              <a:ahLst/>
              <a:cxnLst/>
              <a:rect l="l" t="t" r="r" b="b"/>
              <a:pathLst>
                <a:path w="11202670" h="624839">
                  <a:moveTo>
                    <a:pt x="0" y="624839"/>
                  </a:moveTo>
                  <a:lnTo>
                    <a:pt x="11202543" y="624839"/>
                  </a:lnTo>
                  <a:lnTo>
                    <a:pt x="11202543" y="0"/>
                  </a:lnTo>
                  <a:lnTo>
                    <a:pt x="0" y="0"/>
                  </a:lnTo>
                  <a:lnTo>
                    <a:pt x="0" y="624839"/>
                  </a:lnTo>
                  <a:close/>
                </a:path>
              </a:pathLst>
            </a:custGeom>
            <a:solidFill>
              <a:srgbClr val="EBE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3380" y="1772411"/>
              <a:ext cx="11202670" cy="5076825"/>
            </a:xfrm>
            <a:custGeom>
              <a:avLst/>
              <a:gdLst/>
              <a:ahLst/>
              <a:cxnLst/>
              <a:rect l="l" t="t" r="r" b="b"/>
              <a:pathLst>
                <a:path w="11202670" h="5076825">
                  <a:moveTo>
                    <a:pt x="11202543" y="0"/>
                  </a:moveTo>
                  <a:lnTo>
                    <a:pt x="0" y="0"/>
                  </a:lnTo>
                  <a:lnTo>
                    <a:pt x="0" y="5076444"/>
                  </a:lnTo>
                  <a:lnTo>
                    <a:pt x="11202543" y="5076444"/>
                  </a:lnTo>
                  <a:lnTo>
                    <a:pt x="11202543" y="0"/>
                  </a:lnTo>
                  <a:close/>
                </a:path>
              </a:pathLst>
            </a:custGeom>
            <a:solidFill>
              <a:srgbClr val="D0D6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7284" y="1752600"/>
              <a:ext cx="11214735" cy="38100"/>
            </a:xfrm>
            <a:custGeom>
              <a:avLst/>
              <a:gdLst/>
              <a:ahLst/>
              <a:cxnLst/>
              <a:rect l="l" t="t" r="r" b="b"/>
              <a:pathLst>
                <a:path w="11214735" h="38100">
                  <a:moveTo>
                    <a:pt x="1121473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1214735" y="38100"/>
                  </a:lnTo>
                  <a:lnTo>
                    <a:pt x="112147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3380" y="1120140"/>
              <a:ext cx="11202670" cy="5735320"/>
            </a:xfrm>
            <a:custGeom>
              <a:avLst/>
              <a:gdLst/>
              <a:ahLst/>
              <a:cxnLst/>
              <a:rect l="l" t="t" r="r" b="b"/>
              <a:pathLst>
                <a:path w="11202670" h="5735320">
                  <a:moveTo>
                    <a:pt x="0" y="0"/>
                  </a:moveTo>
                  <a:lnTo>
                    <a:pt x="0" y="5734810"/>
                  </a:lnTo>
                </a:path>
                <a:path w="11202670" h="5735320">
                  <a:moveTo>
                    <a:pt x="11202543" y="0"/>
                  </a:moveTo>
                  <a:lnTo>
                    <a:pt x="11202543" y="5734810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7284" y="1127760"/>
              <a:ext cx="11214735" cy="5721350"/>
            </a:xfrm>
            <a:custGeom>
              <a:avLst/>
              <a:gdLst/>
              <a:ahLst/>
              <a:cxnLst/>
              <a:rect l="l" t="t" r="r" b="b"/>
              <a:pathLst>
                <a:path w="11214735" h="5721350">
                  <a:moveTo>
                    <a:pt x="0" y="0"/>
                  </a:moveTo>
                  <a:lnTo>
                    <a:pt x="11214735" y="0"/>
                  </a:lnTo>
                </a:path>
                <a:path w="11214735" h="5721350">
                  <a:moveTo>
                    <a:pt x="0" y="5721094"/>
                  </a:moveTo>
                  <a:lnTo>
                    <a:pt x="11214735" y="5721094"/>
                  </a:lnTo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0344" y="1784603"/>
              <a:ext cx="7030211" cy="50642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4500" y="935736"/>
              <a:ext cx="9776460" cy="10271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1742</Words>
  <Application>Microsoft Office PowerPoint</Application>
  <PresentationFormat>Произвольный</PresentationFormat>
  <Paragraphs>123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Нормативные правовые документы, регулирующие обновление  ФГОС общего образования</vt:lpstr>
      <vt:lpstr>Нормативные правовые документы, регулирующие реализацию федеральные образовательные программы (ФОП) общего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Нормативные правовые документы, регулирующие обновление ФГОС и ФОП общего образования</vt:lpstr>
      <vt:lpstr>НОВЫЙ ФЕДЕРАЛЬНЫЙ ПЕРЕЧЕНЬ УЧЕБНИКОВ  (ФПУ) - 2024</vt:lpstr>
      <vt:lpstr>краткий обзор содержания приказа; приложение 1,2</vt:lpstr>
      <vt:lpstr>Приказ Минпросвещения России от 18.07.2022 № 568 «О внесении изменений в  ФГОС основного общего образования, утвержденный приказом Министерства  образования и науки Российской Федерации от 31 мая 2021 года № 287</vt:lpstr>
      <vt:lpstr>Вопросы по введению ФГОС ООО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Орловской области</dc:title>
  <dc:creator>Elena</dc:creator>
  <cp:lastModifiedBy>Калибатова</cp:lastModifiedBy>
  <cp:revision>11</cp:revision>
  <dcterms:created xsi:type="dcterms:W3CDTF">2025-02-17T10:30:39Z</dcterms:created>
  <dcterms:modified xsi:type="dcterms:W3CDTF">2025-02-18T06:29:53Z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2024-04-25T00:00:00Z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2025-02-17T00:00:00Z</vt:filetime>
  </property>
</Properties>
</file>