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4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6802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079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2435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3423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624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0589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2258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8859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76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0078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48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1CC53-F8EC-421F-B432-81A2262B8AC5}" type="datetimeFigureOut">
              <a:rPr lang="ru-RU" smtClean="0"/>
              <a:t>22.10.2021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4CA762-14AF-4D8D-9BFD-8DE0DA0944D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05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организации дистанционного обучения школьников по предмету «Биология»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261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188" y="862884"/>
            <a:ext cx="10689466" cy="5525037"/>
          </a:xfrm>
        </p:spPr>
        <p:txBody>
          <a:bodyPr>
            <a:normAutofit fontScale="62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Нормативно-правовые акты: Закон РФ от 29.12.2012 № 273 «Об образовании в Российской Федерации» (Статья 16. Реализация образовательных программ с применением электронного обучения и дистанционных образовательных технологий); Приказ Министерства просвещения Российской Федерации от 17 марта 2020 года № 104 «Об организации образовательной деятельности в организациях, реализующих образовательные программы начального общего, основного общего и среднего общего образования, образовательные программы среднего профессионального образования, соответствующего дополнительного профессионального образования и дополнительные общеобразовательные программы, в условиях распространения новой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коронавирусной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инфекции на территории Российской Федерации»; Приказ Министерства образования и науки Российской Федерации от 23.08.2017 г. № 816 «Об 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программ»; Порядок организации и осуществления образовательной деятельности по основным общеобразовательным программам – образовательным программам начального общего, основного общего и среднего общего образования, утвержденный Приказом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 № 1015 от 30.08.2013; Методические рекомендациями Министерства просвещения РФ по реализации образовательных программ начального общего, основного общего, среднего общего образования, образовательных программ среднего профессионального образования и дополнительных общеобразовательных программ с применением электронного обучения и дистанционных образовательных технологий от 20.03.2020 г.</a:t>
            </a:r>
          </a:p>
        </p:txBody>
      </p:sp>
    </p:spTree>
    <p:extLst>
      <p:ext uri="{BB962C8B-B14F-4D97-AF65-F5344CB8AC3E}">
        <p14:creationId xmlns:p14="http://schemas.microsoft.com/office/powerpoint/2010/main" val="27835614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Форматы дистанционных занятий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6387" y="1948656"/>
            <a:ext cx="903922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97221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проведения занятия педагогу необходимо иметь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Медиатеку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Персональный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(ноутбук) и программы, которые на нем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установлены.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для записи и обработки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видео.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Ресурсы для хранения и передачи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файлов.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Мессенджеры.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Скайп.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Зум.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Вебинарные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комнаты.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391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0158" y="721217"/>
            <a:ext cx="10413642" cy="5455746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требование, предъявляемое к современным платформам дистанционного обучения - возможность одновременно организовать управление учебным процессом и контроль уровня получаемых знаний. Выбор платформы дистанционного обучения осуществляется в соответствии с конкретными требованиями, целями и задачами образовательной организации</a:t>
            </a:r>
          </a:p>
        </p:txBody>
      </p:sp>
    </p:spTree>
    <p:extLst>
      <p:ext uri="{BB962C8B-B14F-4D97-AF65-F5344CB8AC3E}">
        <p14:creationId xmlns:p14="http://schemas.microsoft.com/office/powerpoint/2010/main" val="16379666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1609039"/>
              </p:ext>
            </p:extLst>
          </p:nvPr>
        </p:nvGraphicFramePr>
        <p:xfrm>
          <a:off x="914401" y="631066"/>
          <a:ext cx="10200068" cy="60378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258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741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8922">
                <a:tc>
                  <a:txBody>
                    <a:bodyPr/>
                    <a:lstStyle/>
                    <a:p>
                      <a:r>
                        <a:rPr lang="ru-RU" sz="1800" b="1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Название СДО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i="0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Краткая характеристика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5179">
                <a:tc>
                  <a:txBody>
                    <a:bodyPr/>
                    <a:lstStyle/>
                    <a:p>
                      <a:r>
                        <a:rPr lang="en-US" sz="18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Moodle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en-US" sz="14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Moodle </a:t>
                      </a:r>
                      <a:r>
                        <a:rPr lang="ru-RU" sz="14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позволяет организовать виртуальное индивидуальное обучение и групповое обучение посредством веб-технологий. Для работы достаточно браузера и доступа в Интернет. Возможности платформы: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Symbol" panose="05050102010706020507" pitchFamily="18" charset="2"/>
                        <a:buChar char="-"/>
                        <a:tabLst>
                          <a:tab pos="182880" algn="l"/>
                        </a:tabLst>
                      </a:pPr>
                      <a:r>
                        <a:rPr lang="ru-RU" sz="1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учет обучающихся, возможности их персонализации и разграничения прав доступа к учебным материалам;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Symbol" panose="05050102010706020507" pitchFamily="18" charset="2"/>
                        <a:buChar char="-"/>
                        <a:tabLst>
                          <a:tab pos="88265" algn="l"/>
                        </a:tabLst>
                      </a:pPr>
                      <a:r>
                        <a:rPr lang="ru-RU" sz="1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создание и проведение онлайн-курсов;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Symbol" panose="05050102010706020507" pitchFamily="18" charset="2"/>
                        <a:buChar char="-"/>
                        <a:tabLst>
                          <a:tab pos="88265" algn="l"/>
                        </a:tabLst>
                      </a:pPr>
                      <a:r>
                        <a:rPr lang="ru-RU" sz="1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ведение отчетности и статистики по обучению;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Symbol" panose="05050102010706020507" pitchFamily="18" charset="2"/>
                        <a:buChar char="-"/>
                        <a:tabLst>
                          <a:tab pos="88265" algn="l"/>
                        </a:tabLst>
                      </a:pPr>
                      <a:r>
                        <a:rPr lang="ru-RU" sz="1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и оценка уровня знаний; анкетирование и создание опросов;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551">
                <a:tc>
                  <a:txBody>
                    <a:bodyPr/>
                    <a:lstStyle/>
                    <a:p>
                      <a:r>
                        <a:rPr lang="en-US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Mirapolis</a:t>
                      </a:r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LMS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онлайн-среда обучения. Электронные курсы. Электронное тестирование. </a:t>
                      </a:r>
                      <a:r>
                        <a:rPr lang="ru-RU" sz="1400" b="0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Медиатека</a:t>
                      </a:r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5669">
                <a:tc>
                  <a:txBody>
                    <a:bodyPr/>
                    <a:lstStyle/>
                    <a:p>
                      <a:r>
                        <a:rPr lang="en-US" sz="1400" b="1" i="0" u="none" strike="noStrike" kern="1200" dirty="0" err="1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WebTutor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Symbol" panose="05050102010706020507" pitchFamily="18" charset="2"/>
                        <a:buChar char="-"/>
                        <a:tabLst>
                          <a:tab pos="88265" algn="l"/>
                        </a:tabLst>
                      </a:pPr>
                      <a:r>
                        <a:rPr lang="ru-RU" sz="140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позволяет удобно публиковать и оценивать</a:t>
                      </a:r>
                      <a:endParaRPr lang="ru-RU" sz="1400" u="none" strike="noStrike" spc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400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задания, организовать совместную работу и эффективное взаимодействие всех участников процесса.</a:t>
                      </a:r>
                      <a:endParaRPr lang="ru-RU" sz="14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Symbol" panose="05050102010706020507" pitchFamily="18" charset="2"/>
                        <a:buChar char="-"/>
                        <a:tabLst>
                          <a:tab pos="88265" algn="l"/>
                        </a:tabLst>
                      </a:pPr>
                      <a:r>
                        <a:rPr lang="ru-RU" sz="1400" u="none" strike="noStrike" spc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создавать курсы, раздавать задания и комментировать работы учащихся.</a:t>
                      </a:r>
                      <a:endParaRPr lang="ru-RU" sz="1400" u="none" strike="noStrike" spc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5669">
                <a:tc>
                  <a:txBody>
                    <a:bodyPr/>
                    <a:lstStyle/>
                    <a:p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Google </a:t>
                      </a:r>
                      <a:r>
                        <a:rPr lang="ru-RU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Класс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Symbol" panose="05050102010706020507" pitchFamily="18" charset="2"/>
                        <a:buChar char="-"/>
                        <a:tabLst>
                          <a:tab pos="88265" algn="l"/>
                        </a:tabLst>
                      </a:pPr>
                      <a:r>
                        <a:rPr lang="ru-RU" sz="1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позволяет удобно публиковать и оценивать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ts val="1370"/>
                        </a:lnSpc>
                        <a:spcAft>
                          <a:spcPts val="0"/>
                        </a:spcAft>
                      </a:pPr>
                      <a:r>
                        <a:rPr lang="ru-RU" sz="1400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задания, организовать совместную работу и эффективное взаимодействие всех участников процесса.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Symbol" panose="05050102010706020507" pitchFamily="18" charset="2"/>
                        <a:buChar char="-"/>
                        <a:tabLst>
                          <a:tab pos="88265" algn="l"/>
                        </a:tabLst>
                      </a:pPr>
                      <a:r>
                        <a:rPr lang="ru-RU" sz="1400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создавать курсы, раздавать задания и комментировать работы учащихся.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91336">
                <a:tc>
                  <a:txBody>
                    <a:bodyPr/>
                    <a:lstStyle/>
                    <a:p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Skype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Symbol" panose="05050102010706020507" pitchFamily="18" charset="2"/>
                        <a:buChar char="-"/>
                        <a:tabLst>
                          <a:tab pos="82550" algn="l"/>
                        </a:tabLst>
                      </a:pPr>
                      <a:r>
                        <a:rPr lang="ru-RU" sz="1400" i="1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Передача данных.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Symbol" panose="05050102010706020507" pitchFamily="18" charset="2"/>
                        <a:buChar char="-"/>
                        <a:tabLst>
                          <a:tab pos="79375" algn="l"/>
                        </a:tabLst>
                      </a:pPr>
                      <a:r>
                        <a:rPr lang="ru-RU" sz="1400" i="1" u="none" strike="noStrike" spc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Видеозвонки</a:t>
                      </a:r>
                      <a:r>
                        <a:rPr lang="ru-RU" sz="1400" i="1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между абонентами.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Symbol" panose="05050102010706020507" pitchFamily="18" charset="2"/>
                        <a:buChar char="-"/>
                        <a:tabLst>
                          <a:tab pos="82550" algn="l"/>
                        </a:tabLst>
                      </a:pPr>
                      <a:r>
                        <a:rPr lang="ru-RU" sz="1400" i="1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Групповая видеосвязь.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Symbol" panose="05050102010706020507" pitchFamily="18" charset="2"/>
                        <a:buChar char="-"/>
                        <a:tabLst>
                          <a:tab pos="91440" algn="l"/>
                        </a:tabLst>
                      </a:pPr>
                      <a:r>
                        <a:rPr lang="ru-RU" sz="1400" i="1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Обмен мгновенными сообщениями (чат).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Symbol" panose="05050102010706020507" pitchFamily="18" charset="2"/>
                        <a:buChar char="-"/>
                        <a:tabLst>
                          <a:tab pos="91440" algn="l"/>
                        </a:tabLst>
                      </a:pPr>
                      <a:r>
                        <a:rPr lang="ru-RU" sz="1400" i="1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Отправка файлов.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just">
                        <a:lnSpc>
                          <a:spcPts val="1370"/>
                        </a:lnSpc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50"/>
                        <a:buFont typeface="Symbol" panose="05050102010706020507" pitchFamily="18" charset="2"/>
                        <a:buChar char="-"/>
                        <a:tabLst>
                          <a:tab pos="79375" algn="l"/>
                        </a:tabLst>
                      </a:pPr>
                      <a:r>
                        <a:rPr lang="ru-RU" sz="1400" i="1" u="none" strike="noStrike" spc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Видео- и голосовая почта.</a:t>
                      </a:r>
                      <a:endParaRPr lang="ru-RU" sz="1400" u="none" strike="noStrike" spc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935431">
                <a:tc>
                  <a:txBody>
                    <a:bodyPr/>
                    <a:lstStyle/>
                    <a:p>
                      <a:r>
                        <a:rPr lang="en-US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Zoom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для </a:t>
                      </a:r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проведения </a:t>
                      </a:r>
                      <a:r>
                        <a:rPr lang="ru-RU" sz="1400" b="1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конференций на </a:t>
                      </a:r>
                      <a:r>
                        <a:rPr lang="ru-RU" sz="1400" b="0" i="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компьютере. Она обеспечивает качественную видеосвязь и поддерживает одновременное подключение до 100 человек.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371901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481</Words>
  <Application>Microsoft Office PowerPoint</Application>
  <PresentationFormat>Широкоэкранный</PresentationFormat>
  <Paragraphs>42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Symbol</vt:lpstr>
      <vt:lpstr>Times New Roman</vt:lpstr>
      <vt:lpstr>Тема Office</vt:lpstr>
      <vt:lpstr>Рекомендации по организации дистанционного обучения школьников по предмету «Биология»</vt:lpstr>
      <vt:lpstr>Презентация PowerPoint</vt:lpstr>
      <vt:lpstr>Форматы дистанционных занятий</vt:lpstr>
      <vt:lpstr>Для проведения занятия педагогу необходимо иметь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Рекомендации по организации дистанционного обучения школьников по предмету «Биология»</dc:title>
  <dc:creator>HP</dc:creator>
  <cp:lastModifiedBy>User</cp:lastModifiedBy>
  <cp:revision>4</cp:revision>
  <dcterms:created xsi:type="dcterms:W3CDTF">2021-07-17T13:37:31Z</dcterms:created>
  <dcterms:modified xsi:type="dcterms:W3CDTF">2021-10-22T08:13:03Z</dcterms:modified>
</cp:coreProperties>
</file>