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6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53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808C8-52C0-4DC7-A488-A8A6377C6C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A06F52E-DDE5-45FF-8972-1D22948C26F0}">
      <dgm:prSet phldrT="[Текст]"/>
      <dgm:spPr>
        <a:solidFill>
          <a:schemeClr val="accent1">
            <a:hueOff val="0"/>
            <a:satOff val="0"/>
            <a:lumOff val="0"/>
            <a:alpha val="0"/>
          </a:schemeClr>
        </a:solidFill>
        <a:ln w="50800" cap="rnd"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Познакомить с явлением коррупции: сутью, причинами, последствиями.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ECAB98-33DA-46FE-A368-F92C1B7D76AD}" type="parTrans" cxnId="{6C787246-060B-4D2E-BFD2-55DFDE1A2E61}">
      <dgm:prSet/>
      <dgm:spPr/>
      <dgm:t>
        <a:bodyPr/>
        <a:lstStyle/>
        <a:p>
          <a:endParaRPr lang="ru-RU"/>
        </a:p>
      </dgm:t>
    </dgm:pt>
    <dgm:pt modelId="{4F939019-948D-427F-BC97-6FD0384FB3B3}" type="sibTrans" cxnId="{6C787246-060B-4D2E-BFD2-55DFDE1A2E61}">
      <dgm:prSet/>
      <dgm:spPr/>
      <dgm:t>
        <a:bodyPr/>
        <a:lstStyle/>
        <a:p>
          <a:endParaRPr lang="ru-RU"/>
        </a:p>
      </dgm:t>
    </dgm:pt>
    <dgm:pt modelId="{538DA4FD-48C3-4B39-BF29-34467538AFBE}">
      <dgm:prSet phldrT="[Текст]"/>
      <dgm:spPr>
        <a:solidFill>
          <a:schemeClr val="accent1">
            <a:hueOff val="0"/>
            <a:satOff val="0"/>
            <a:lumOff val="0"/>
            <a:alpha val="0"/>
          </a:schemeClr>
        </a:solidFill>
        <a:ln w="50800" cap="rnd"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Поощрять нетерпимость к проявлениям коррупции.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CBA110D-9A87-4D92-9EC5-D55DB7048FA2}" type="parTrans" cxnId="{AF21724B-438C-4800-B2D0-E58810E96568}">
      <dgm:prSet/>
      <dgm:spPr/>
      <dgm:t>
        <a:bodyPr/>
        <a:lstStyle/>
        <a:p>
          <a:endParaRPr lang="ru-RU"/>
        </a:p>
      </dgm:t>
    </dgm:pt>
    <dgm:pt modelId="{331643FA-47AC-4054-AC9B-FCB52B19C6BA}" type="sibTrans" cxnId="{AF21724B-438C-4800-B2D0-E58810E96568}">
      <dgm:prSet/>
      <dgm:spPr/>
      <dgm:t>
        <a:bodyPr/>
        <a:lstStyle/>
        <a:p>
          <a:endParaRPr lang="ru-RU"/>
        </a:p>
      </dgm:t>
    </dgm:pt>
    <dgm:pt modelId="{1A8ED128-D33F-4E72-B233-B402A1045592}">
      <dgm:prSet phldrT="[Текст]"/>
      <dgm:spPr>
        <a:solidFill>
          <a:schemeClr val="accent1">
            <a:hueOff val="0"/>
            <a:satOff val="0"/>
            <a:lumOff val="0"/>
            <a:alpha val="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Продемонстрировать возможности борьбы с коррупцией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7E76BE4-9780-41B2-83B9-C258EFF10D4B}" type="parTrans" cxnId="{193AA4A0-6593-438E-9D37-722B45F5F9FC}">
      <dgm:prSet/>
      <dgm:spPr/>
      <dgm:t>
        <a:bodyPr/>
        <a:lstStyle/>
        <a:p>
          <a:endParaRPr lang="ru-RU"/>
        </a:p>
      </dgm:t>
    </dgm:pt>
    <dgm:pt modelId="{534CC9B6-989F-491D-81A9-3E56B30464BC}" type="sibTrans" cxnId="{193AA4A0-6593-438E-9D37-722B45F5F9FC}">
      <dgm:prSet/>
      <dgm:spPr/>
      <dgm:t>
        <a:bodyPr/>
        <a:lstStyle/>
        <a:p>
          <a:endParaRPr lang="ru-RU"/>
        </a:p>
      </dgm:t>
    </dgm:pt>
    <dgm:pt modelId="{17607716-E4D9-495A-B752-C640611F349B}" type="pres">
      <dgm:prSet presAssocID="{003808C8-52C0-4DC7-A488-A8A6377C6C20}" presName="linearFlow" presStyleCnt="0">
        <dgm:presLayoutVars>
          <dgm:dir/>
          <dgm:resizeHandles val="exact"/>
        </dgm:presLayoutVars>
      </dgm:prSet>
      <dgm:spPr/>
    </dgm:pt>
    <dgm:pt modelId="{653F6C00-266F-4C0D-9E72-5EF01DD8561A}" type="pres">
      <dgm:prSet presAssocID="{EA06F52E-DDE5-45FF-8972-1D22948C26F0}" presName="composite" presStyleCnt="0"/>
      <dgm:spPr/>
    </dgm:pt>
    <dgm:pt modelId="{68B35935-6618-4031-96A6-02C8B0DEB3BA}" type="pres">
      <dgm:prSet presAssocID="{EA06F52E-DDE5-45FF-8972-1D22948C26F0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02FAA9-14B8-4730-A290-93A563C53976}" type="pres">
      <dgm:prSet presAssocID="{EA06F52E-DDE5-45FF-8972-1D22948C26F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B06A-2921-4733-B854-8F5B3B5E1EA7}" type="pres">
      <dgm:prSet presAssocID="{4F939019-948D-427F-BC97-6FD0384FB3B3}" presName="spacing" presStyleCnt="0"/>
      <dgm:spPr/>
    </dgm:pt>
    <dgm:pt modelId="{FECC7E5F-3BCB-44BA-8646-0658EF693877}" type="pres">
      <dgm:prSet presAssocID="{538DA4FD-48C3-4B39-BF29-34467538AFBE}" presName="composite" presStyleCnt="0"/>
      <dgm:spPr/>
    </dgm:pt>
    <dgm:pt modelId="{38516A7D-9B40-4817-BDF6-9EF9BDE04E4E}" type="pres">
      <dgm:prSet presAssocID="{538DA4FD-48C3-4B39-BF29-34467538AFBE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1B18D64-7C81-444A-B2A8-CA2B1C15789F}" type="pres">
      <dgm:prSet presAssocID="{538DA4FD-48C3-4B39-BF29-34467538AFBE}" presName="txShp" presStyleLbl="node1" presStyleIdx="1" presStyleCnt="3" custLinFactNeighborX="-1368" custLinFactNeighborY="5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2C63-E679-4255-879F-21B3F994254F}" type="pres">
      <dgm:prSet presAssocID="{331643FA-47AC-4054-AC9B-FCB52B19C6BA}" presName="spacing" presStyleCnt="0"/>
      <dgm:spPr/>
    </dgm:pt>
    <dgm:pt modelId="{74634628-FA12-461A-BDDE-ECF4A298C81B}" type="pres">
      <dgm:prSet presAssocID="{1A8ED128-D33F-4E72-B233-B402A1045592}" presName="composite" presStyleCnt="0"/>
      <dgm:spPr/>
    </dgm:pt>
    <dgm:pt modelId="{B44D0C4D-C3AB-4963-8490-1113CE8E9C1D}" type="pres">
      <dgm:prSet presAssocID="{1A8ED128-D33F-4E72-B233-B402A104559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042BB0D-2E66-4F88-85B4-6CEF04289365}" type="pres">
      <dgm:prSet presAssocID="{1A8ED128-D33F-4E72-B233-B402A104559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1724B-438C-4800-B2D0-E58810E96568}" srcId="{003808C8-52C0-4DC7-A488-A8A6377C6C20}" destId="{538DA4FD-48C3-4B39-BF29-34467538AFBE}" srcOrd="1" destOrd="0" parTransId="{2CBA110D-9A87-4D92-9EC5-D55DB7048FA2}" sibTransId="{331643FA-47AC-4054-AC9B-FCB52B19C6BA}"/>
    <dgm:cxn modelId="{8BA0D049-BBCC-4DA8-8D41-2E45D8BB203D}" type="presOf" srcId="{003808C8-52C0-4DC7-A488-A8A6377C6C20}" destId="{17607716-E4D9-495A-B752-C640611F349B}" srcOrd="0" destOrd="0" presId="urn:microsoft.com/office/officeart/2005/8/layout/vList3"/>
    <dgm:cxn modelId="{193AA4A0-6593-438E-9D37-722B45F5F9FC}" srcId="{003808C8-52C0-4DC7-A488-A8A6377C6C20}" destId="{1A8ED128-D33F-4E72-B233-B402A1045592}" srcOrd="2" destOrd="0" parTransId="{37E76BE4-9780-41B2-83B9-C258EFF10D4B}" sibTransId="{534CC9B6-989F-491D-81A9-3E56B30464BC}"/>
    <dgm:cxn modelId="{9F0DB280-0D6A-42BB-87B0-8A5984A89AFF}" type="presOf" srcId="{538DA4FD-48C3-4B39-BF29-34467538AFBE}" destId="{41B18D64-7C81-444A-B2A8-CA2B1C15789F}" srcOrd="0" destOrd="0" presId="urn:microsoft.com/office/officeart/2005/8/layout/vList3"/>
    <dgm:cxn modelId="{A005475F-265A-4CB0-B637-8B7146CF97E9}" type="presOf" srcId="{1A8ED128-D33F-4E72-B233-B402A1045592}" destId="{6042BB0D-2E66-4F88-85B4-6CEF04289365}" srcOrd="0" destOrd="0" presId="urn:microsoft.com/office/officeart/2005/8/layout/vList3"/>
    <dgm:cxn modelId="{6C787246-060B-4D2E-BFD2-55DFDE1A2E61}" srcId="{003808C8-52C0-4DC7-A488-A8A6377C6C20}" destId="{EA06F52E-DDE5-45FF-8972-1D22948C26F0}" srcOrd="0" destOrd="0" parTransId="{76ECAB98-33DA-46FE-A368-F92C1B7D76AD}" sibTransId="{4F939019-948D-427F-BC97-6FD0384FB3B3}"/>
    <dgm:cxn modelId="{6723B0E9-5F28-473E-AF36-85E85F677CBC}" type="presOf" srcId="{EA06F52E-DDE5-45FF-8972-1D22948C26F0}" destId="{8402FAA9-14B8-4730-A290-93A563C53976}" srcOrd="0" destOrd="0" presId="urn:microsoft.com/office/officeart/2005/8/layout/vList3"/>
    <dgm:cxn modelId="{3913E68D-2CDC-4B1A-8FEF-AF87C7F635BC}" type="presParOf" srcId="{17607716-E4D9-495A-B752-C640611F349B}" destId="{653F6C00-266F-4C0D-9E72-5EF01DD8561A}" srcOrd="0" destOrd="0" presId="urn:microsoft.com/office/officeart/2005/8/layout/vList3"/>
    <dgm:cxn modelId="{D7442C12-69CE-4ADA-B76D-B3C632D17CDA}" type="presParOf" srcId="{653F6C00-266F-4C0D-9E72-5EF01DD8561A}" destId="{68B35935-6618-4031-96A6-02C8B0DEB3BA}" srcOrd="0" destOrd="0" presId="urn:microsoft.com/office/officeart/2005/8/layout/vList3"/>
    <dgm:cxn modelId="{4C1C11AB-4AA1-403F-892F-87FD29C8C4ED}" type="presParOf" srcId="{653F6C00-266F-4C0D-9E72-5EF01DD8561A}" destId="{8402FAA9-14B8-4730-A290-93A563C53976}" srcOrd="1" destOrd="0" presId="urn:microsoft.com/office/officeart/2005/8/layout/vList3"/>
    <dgm:cxn modelId="{F66FDE4F-7D71-4FE7-994E-3D07C6033E21}" type="presParOf" srcId="{17607716-E4D9-495A-B752-C640611F349B}" destId="{2EDEB06A-2921-4733-B854-8F5B3B5E1EA7}" srcOrd="1" destOrd="0" presId="urn:microsoft.com/office/officeart/2005/8/layout/vList3"/>
    <dgm:cxn modelId="{1F9CDA2F-5009-4D5D-9524-03BF580729D0}" type="presParOf" srcId="{17607716-E4D9-495A-B752-C640611F349B}" destId="{FECC7E5F-3BCB-44BA-8646-0658EF693877}" srcOrd="2" destOrd="0" presId="urn:microsoft.com/office/officeart/2005/8/layout/vList3"/>
    <dgm:cxn modelId="{FB3E4C89-6B4C-4E60-8508-0E6A31016846}" type="presParOf" srcId="{FECC7E5F-3BCB-44BA-8646-0658EF693877}" destId="{38516A7D-9B40-4817-BDF6-9EF9BDE04E4E}" srcOrd="0" destOrd="0" presId="urn:microsoft.com/office/officeart/2005/8/layout/vList3"/>
    <dgm:cxn modelId="{AFC1D05C-2CD0-4FEF-A3B4-6B83425E3441}" type="presParOf" srcId="{FECC7E5F-3BCB-44BA-8646-0658EF693877}" destId="{41B18D64-7C81-444A-B2A8-CA2B1C15789F}" srcOrd="1" destOrd="0" presId="urn:microsoft.com/office/officeart/2005/8/layout/vList3"/>
    <dgm:cxn modelId="{A0B982C4-9644-441A-8277-2A7B68EA6D09}" type="presParOf" srcId="{17607716-E4D9-495A-B752-C640611F349B}" destId="{66D92C63-E679-4255-879F-21B3F994254F}" srcOrd="3" destOrd="0" presId="urn:microsoft.com/office/officeart/2005/8/layout/vList3"/>
    <dgm:cxn modelId="{2786182C-9B8C-45F7-AFE1-ACB21EB6E7E3}" type="presParOf" srcId="{17607716-E4D9-495A-B752-C640611F349B}" destId="{74634628-FA12-461A-BDDE-ECF4A298C81B}" srcOrd="4" destOrd="0" presId="urn:microsoft.com/office/officeart/2005/8/layout/vList3"/>
    <dgm:cxn modelId="{53E2E160-FDEC-4342-843E-8783ED44220E}" type="presParOf" srcId="{74634628-FA12-461A-BDDE-ECF4A298C81B}" destId="{B44D0C4D-C3AB-4963-8490-1113CE8E9C1D}" srcOrd="0" destOrd="0" presId="urn:microsoft.com/office/officeart/2005/8/layout/vList3"/>
    <dgm:cxn modelId="{85E3F4AD-3E00-4D72-B61D-4255D91DFE5A}" type="presParOf" srcId="{74634628-FA12-461A-BDDE-ECF4A298C81B}" destId="{6042BB0D-2E66-4F88-85B4-6CEF042893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2FAA9-14B8-4730-A290-93A563C53976}">
      <dsp:nvSpPr>
        <dsp:cNvPr id="0" name=""/>
        <dsp:cNvSpPr/>
      </dsp:nvSpPr>
      <dsp:spPr>
        <a:xfrm rot="10800000">
          <a:off x="1479469" y="875"/>
          <a:ext cx="4980073" cy="900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508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Познакомить с явлением коррупции: сутью, причинами, последствиями.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1704559" y="875"/>
        <a:ext cx="4754983" cy="900360"/>
      </dsp:txXfrm>
    </dsp:sp>
    <dsp:sp modelId="{68B35935-6618-4031-96A6-02C8B0DEB3BA}">
      <dsp:nvSpPr>
        <dsp:cNvPr id="0" name=""/>
        <dsp:cNvSpPr/>
      </dsp:nvSpPr>
      <dsp:spPr>
        <a:xfrm>
          <a:off x="1029289" y="875"/>
          <a:ext cx="900360" cy="9003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18D64-7C81-444A-B2A8-CA2B1C15789F}">
      <dsp:nvSpPr>
        <dsp:cNvPr id="0" name=""/>
        <dsp:cNvSpPr/>
      </dsp:nvSpPr>
      <dsp:spPr>
        <a:xfrm rot="10800000">
          <a:off x="1411342" y="1218124"/>
          <a:ext cx="4980073" cy="900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508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Поощрять нетерпимость к проявлениям коррупции.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1636432" y="1218124"/>
        <a:ext cx="4754983" cy="900360"/>
      </dsp:txXfrm>
    </dsp:sp>
    <dsp:sp modelId="{38516A7D-9B40-4817-BDF6-9EF9BDE04E4E}">
      <dsp:nvSpPr>
        <dsp:cNvPr id="0" name=""/>
        <dsp:cNvSpPr/>
      </dsp:nvSpPr>
      <dsp:spPr>
        <a:xfrm>
          <a:off x="1029289" y="1169999"/>
          <a:ext cx="900360" cy="9003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2BB0D-2E66-4F88-85B4-6CEF04289365}">
      <dsp:nvSpPr>
        <dsp:cNvPr id="0" name=""/>
        <dsp:cNvSpPr/>
      </dsp:nvSpPr>
      <dsp:spPr>
        <a:xfrm rot="10800000">
          <a:off x="1479469" y="2339124"/>
          <a:ext cx="4980073" cy="900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Продемонстрировать возможности борьбы с коррупцией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1704559" y="2339124"/>
        <a:ext cx="4754983" cy="900360"/>
      </dsp:txXfrm>
    </dsp:sp>
    <dsp:sp modelId="{B44D0C4D-C3AB-4963-8490-1113CE8E9C1D}">
      <dsp:nvSpPr>
        <dsp:cNvPr id="0" name=""/>
        <dsp:cNvSpPr/>
      </dsp:nvSpPr>
      <dsp:spPr>
        <a:xfrm>
          <a:off x="1029289" y="2339124"/>
          <a:ext cx="900360" cy="9003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2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7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2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9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8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0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4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1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4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902A-6D4E-4292-A103-88E351E72314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8F76-BECF-44C8-A664-D903376E5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8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24936" cy="367240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антикоррупционной устойчивости личности на 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уроках истории и обществознания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85184"/>
            <a:ext cx="5112568" cy="177281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839775"/>
              </p:ext>
            </p:extLst>
          </p:nvPr>
        </p:nvGraphicFramePr>
        <p:xfrm>
          <a:off x="395536" y="54591"/>
          <a:ext cx="8604446" cy="66311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1"/>
                <a:gridCol w="1122396"/>
                <a:gridCol w="1181860"/>
                <a:gridCol w="1512168"/>
                <a:gridCol w="1224136"/>
                <a:gridCol w="3275855"/>
              </a:tblGrid>
              <a:tr h="6631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Правовое регулирование общественных отношений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Правовое регулирование в системе образования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Общественная значимость и личностный смысл образования. Политическое участие. Правила приема в образовательные учреждения профессионального образования. Порядок оказания платных образовательных услуг.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Особенности процесса социализации в современных условиях (конкуренция агентов социализации). Содержание анти коррупционного образования. Стандарты анти коррупционного поведения. Выбор и ответственность.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Особенность современного момента заключается в том, что коррупционное поведение не только сохраняется, но и перестает быть постыдным.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 антикоррупционного образования: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Преодоление правового нигилизма. Уважение к закону должно стать определяющим принципом жизни каждого гражданина. В преодолении правового нигилизма особую роль играют правовое просвещение и формирование основ правовой культуры учащихся, в частности, и в сфере антикоррупционного законодательства.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Информирование учащихся о многоликости коррупции: о сути коррупции как социального явления, противозаконного деяния, экономического феномена, политического феномена, элемента культуры данного общества, нравственной болезни общества. Четкое представление о целях, субъектах, формах и видах, сфере реализации, содержании коррупции.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Формирование осознанного восприятия/отношения к коррупции. Нравственное отторжение коррупционного поведения, коррупционной морали и этики. Не только карающий закон, но и нравственный выбор охраняет власть и общество от коррупции. В обществе, оправдывающем коррупцию, закон не сможет её предотвратить. Поэтому сегодня надо закладывать основу будущего России — воспитывать в подрастающем поколении нетерпимость к проявлениям</a:t>
                      </a:r>
                    </a:p>
                    <a:p>
                      <a:pPr algn="just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коррупции, формировать в обществе устойчивую отрицательную оценку коррупции.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500420"/>
              </p:ext>
            </p:extLst>
          </p:nvPr>
        </p:nvGraphicFramePr>
        <p:xfrm>
          <a:off x="467544" y="38174"/>
          <a:ext cx="8640959" cy="672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24"/>
                <a:gridCol w="1152128"/>
                <a:gridCol w="792088"/>
                <a:gridCol w="1152128"/>
                <a:gridCol w="1584176"/>
                <a:gridCol w="3744415"/>
              </a:tblGrid>
              <a:tr h="3678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 Освоение навыков, необходимых для борьбы с коррупцией. Создание антикоррупционного стандарта поведения. У учащихся должно не только доминировать мнение о коррупционном поведении, как о поведении, неприемлемом ни при каких условиях, но и должны быть практические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деятельностные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навыки такого поведения в конкретных жизненных ситуациях. Причем, противодействие коррупции должно носить не только пассивный характер — не приемлю и не участвую в коррупционных деяниях, но и активный – борюсь с любыми проявлениями коррупции в нашем обществе.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 Антикоррупционная пропаганда и распространение идей законности и уважения к закону — это важное направление реализации Национального плана противодействия коррупции.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 Деятельность, направленная на понимание природы коррупции, осознание социальных потерь от ее проявлений, умение аргументированно защищать свою позицию, умение искать пути преодоления проявлений коррупции.</a:t>
                      </a: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880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Правовое регулирование общественных отношений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Право в жизни человека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Система российского права. Законотворческий процесс в Российской Федерации. Воинская обязанность. Право на благоприятную окружающую среду и способы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его защиты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Система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антикоррупционных законов в Российской Федерации.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Понятие коррупционного правонарушения. Особенности антикоррупционного законодательства в других странах Международно-правовые основы борьбы с коррупцией.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Шведская стратегия противодействия коррупции До середины XIX в. в Швеции коррупция процветала. После мер, ориентированных на устранение меркантилизма, государственное регулирование экономики было основано прежде всего на стимулировании граждан и предпринимателей (через налоги, льготы и субсидии), нежели на запретах. Одновременно парламент и правительство установили высокие этические стандарты для чиновников и стали добиваться их исполнения. Честность стала нормой среди бюрократии. Зарплаты высокопоставленных чиновников поначалу превышали заработки рабочих в 12—15 раз, однако с течением времени эта разница снизилась до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двухкратной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Швеция имеет один из самых низких уровней коррупции в мире.</a:t>
                      </a: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3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Важно применять разнообразные формы работы с учащимися, это могут быть: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07524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системы аналогичных </a:t>
            </a:r>
            <a:r>
              <a:rPr lang="ru-RU" dirty="0" smtClean="0"/>
              <a:t>заданий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проектирование и описание различных форм антикоррупционного просвещения </a:t>
            </a:r>
            <a:r>
              <a:rPr lang="ru-RU" dirty="0" smtClean="0"/>
              <a:t>школьников;</a:t>
            </a:r>
            <a:endParaRPr lang="ru-RU" dirty="0"/>
          </a:p>
          <a:p>
            <a:pPr lvl="0"/>
            <a:r>
              <a:rPr lang="ru-RU" dirty="0"/>
              <a:t>лабораторно-практические </a:t>
            </a:r>
            <a:r>
              <a:rPr lang="ru-RU" dirty="0" smtClean="0"/>
              <a:t>занятия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д</a:t>
            </a:r>
            <a:r>
              <a:rPr lang="ru-RU" dirty="0" smtClean="0"/>
              <a:t>искуссии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интернет-уроки; </a:t>
            </a:r>
            <a:endParaRPr lang="ru-RU" dirty="0"/>
          </a:p>
          <a:p>
            <a:pPr lvl="0"/>
            <a:r>
              <a:rPr lang="ru-RU" dirty="0" smtClean="0"/>
              <a:t>ролевые, интеллектуальные</a:t>
            </a:r>
            <a:r>
              <a:rPr lang="ru-RU" dirty="0"/>
              <a:t>, организационно-</a:t>
            </a:r>
            <a:r>
              <a:rPr lang="ru-RU" dirty="0" err="1"/>
              <a:t>деятельностные</a:t>
            </a:r>
            <a:r>
              <a:rPr lang="ru-RU" dirty="0"/>
              <a:t> </a:t>
            </a:r>
            <a:r>
              <a:rPr lang="ru-RU" dirty="0" smtClean="0"/>
              <a:t>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Необходимо </a:t>
            </a:r>
            <a:r>
              <a:rPr lang="ru-RU" dirty="0"/>
              <a:t>обращать внимание учащихся на преимущества демократического режима в борьбе с коррупцией: он хоть и не гарантирует полного избавления от коррупции, но может обеспечить большие возможности для эффективного противоборства с ней. </a:t>
            </a:r>
          </a:p>
        </p:txBody>
      </p:sp>
    </p:spTree>
    <p:extLst>
      <p:ext uri="{BB962C8B-B14F-4D97-AF65-F5344CB8AC3E}">
        <p14:creationId xmlns:p14="http://schemas.microsoft.com/office/powerpoint/2010/main" val="26973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80920" cy="583264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/>
              <a:t>Во-первых, конкуренция партий разоблачает коррупцию правящей верхушки. </a:t>
            </a:r>
          </a:p>
          <a:p>
            <a:pPr algn="just"/>
            <a:r>
              <a:rPr lang="ru-RU" dirty="0"/>
              <a:t>Во-вторых, свобода слова позволяет прессе и гражданам контролировать государственных чиновников. Например, в Сеуле с 1999 г. действует программа «OPEN» - </a:t>
            </a:r>
            <a:r>
              <a:rPr lang="ru-RU" dirty="0" smtClean="0"/>
              <a:t>онлайн </a:t>
            </a:r>
            <a:r>
              <a:rPr lang="ru-RU" dirty="0"/>
              <a:t>система контроля за рассмотрением заявлений граждан чиновниками городской администрации, которая произвела настоящую сенсацию среди национальных антикоррупционных программ. Она явилась показателем реализованной политической воли на борьбу с коррупцией. Успешно подобные органы функционируют в Гонконге, Сингапуре, Малайзии, </a:t>
            </a:r>
            <a:r>
              <a:rPr lang="ru-RU" dirty="0" smtClean="0"/>
              <a:t>Тайване.</a:t>
            </a:r>
          </a:p>
          <a:p>
            <a:pPr lvl="0"/>
            <a:r>
              <a:rPr lang="ru-RU" dirty="0"/>
              <a:t>В-третьих, независимые суды гарантируют объективное и последовательное рассмотрение всех обстоятельств дела и наказание взяточника, вне зависимости от партийной принадлежности и занимаемой должности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Антикоррупционное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должно носить системный характер.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4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Kristina\Desktop\9f6c793be68976ad3d2cdf9886f5d21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23" y="35104"/>
            <a:ext cx="3528608" cy="2422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4" y="3789040"/>
            <a:ext cx="3459904" cy="256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Коррупция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91" y="1124744"/>
            <a:ext cx="8640960" cy="43204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Коррупция – противоправное </a:t>
            </a:r>
            <a:r>
              <a:rPr lang="ru-RU" dirty="0"/>
              <a:t>деяние, заключающееся в прямом использовании должностным лицом прав, предоставленных ему по должности, в целях личного обогащения. Коррупцией называют также подкуп должностных лиц, их продажность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Учебными </a:t>
            </a:r>
            <a:r>
              <a:rPr lang="ru-RU" dirty="0"/>
              <a:t>предметами в средней школе, содержание которых прямо или косвенно влияет на осмысление школьниками такого социального явления как коррупция, являются история и обществознание. 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im0-tub-ru.yandex.net/i?id=c1258fcc8da3670fd67fd1bb205d3c0a-sr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6050"/>
            <a:ext cx="2663260" cy="1731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96" y="5013176"/>
            <a:ext cx="2408540" cy="165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3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антикоррупционного воспитания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	Цель </a:t>
            </a:r>
            <a:r>
              <a:rPr lang="ru-RU" sz="2800" dirty="0" smtClean="0"/>
              <a:t>– </a:t>
            </a:r>
            <a:r>
              <a:rPr lang="ru-RU" sz="2800" dirty="0"/>
              <a:t>воспитывать ценностные установки и развивать способности, необходимые для формирования у молодых людей гражданской позиции в отношении коррупции. </a:t>
            </a:r>
            <a:br>
              <a:rPr lang="ru-RU" sz="2800" dirty="0"/>
            </a:br>
            <a:r>
              <a:rPr lang="ru-RU" sz="2800" b="1" dirty="0" smtClean="0"/>
              <a:t>		Задачи: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79529960"/>
              </p:ext>
            </p:extLst>
          </p:nvPr>
        </p:nvGraphicFramePr>
        <p:xfrm>
          <a:off x="179512" y="3429000"/>
          <a:ext cx="748883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5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7638"/>
          </a:xfrm>
        </p:spPr>
        <p:txBody>
          <a:bodyPr>
            <a:noAutofit/>
          </a:bodyPr>
          <a:lstStyle/>
          <a:p>
            <a: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компоненты системы антикоррупционного воспитания в образовательном учреждении:</a:t>
            </a:r>
            <a:b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/>
              <a:t>отсутствие </a:t>
            </a:r>
            <a:r>
              <a:rPr lang="ru-RU" dirty="0"/>
              <a:t>случаев коррупционного поведения в образовательном учреждении;</a:t>
            </a:r>
          </a:p>
          <a:p>
            <a:pPr lvl="0" algn="just"/>
            <a:r>
              <a:rPr lang="ru-RU" dirty="0"/>
              <a:t>антикоррупционное просвещение: изложение сущности феномена коррупции как преступного действия на уроках правоведения;</a:t>
            </a:r>
          </a:p>
          <a:p>
            <a:pPr lvl="0" algn="just"/>
            <a:r>
              <a:rPr lang="ru-RU" dirty="0"/>
              <a:t>обретение опыта решения жизненных и школьных проблем на основе взаимодействия педагогов и учащихся;</a:t>
            </a:r>
          </a:p>
          <a:p>
            <a:pPr lvl="0" algn="just"/>
            <a:r>
              <a:rPr lang="ru-RU" dirty="0"/>
              <a:t>педагогическая деятельность по формированию у учащихся антикоррупционного мировоззрения.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4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5699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антикоррупционного мировоззрения учащихся предполагает решение ряда задач: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дать </a:t>
            </a:r>
            <a:r>
              <a:rPr lang="ru-RU" dirty="0"/>
              <a:t>общее представление о сущности коррупции, ее формах, особенностях проявления в различных сферах жизни общества, при чинах и социально опасных и вредных последствиях этого явления;</a:t>
            </a:r>
          </a:p>
          <a:p>
            <a:pPr lvl="0" algn="just"/>
            <a:r>
              <a:rPr lang="ru-RU" dirty="0"/>
              <a:t>научиться распознавать коррупцию;</a:t>
            </a:r>
          </a:p>
          <a:p>
            <a:pPr lvl="0" algn="just"/>
            <a:r>
              <a:rPr lang="ru-RU" dirty="0"/>
              <a:t>сформировать навыки адекватного анализа и личностной оценки данного социального явления с опорой на принцип историзма;</a:t>
            </a:r>
          </a:p>
          <a:p>
            <a:pPr lvl="0" algn="just"/>
            <a:r>
              <a:rPr lang="ru-RU" dirty="0"/>
              <a:t>сформировать комплекс знаний о </a:t>
            </a:r>
            <a:r>
              <a:rPr lang="ru-RU" dirty="0" err="1"/>
              <a:t>коррупциогенных</a:t>
            </a:r>
            <a:r>
              <a:rPr lang="ru-RU" dirty="0"/>
              <a:t> ситуациях для формирования стандартов поведения в соответствии с правовыми и морально-этическими нормами;</a:t>
            </a:r>
          </a:p>
          <a:p>
            <a:pPr lvl="0" algn="just"/>
            <a:r>
              <a:rPr lang="ru-RU" dirty="0"/>
              <a:t>стимулировать мотивацию антикоррупционного поведения;</a:t>
            </a:r>
          </a:p>
          <a:p>
            <a:pPr lvl="0" algn="just"/>
            <a:r>
              <a:rPr lang="ru-RU" dirty="0"/>
              <a:t>формировать нетерпимость к проявлениям коррупции;</a:t>
            </a:r>
          </a:p>
          <a:p>
            <a:pPr lvl="0" algn="just"/>
            <a:r>
              <a:rPr lang="ru-RU" dirty="0"/>
              <a:t>продемонстрировать возможности борьбы с коррупцией;</a:t>
            </a:r>
          </a:p>
          <a:p>
            <a:pPr lvl="0" algn="just"/>
            <a:r>
              <a:rPr lang="ru-RU" dirty="0"/>
              <a:t>сформировать основы правовой грамотности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1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Основной результат </a:t>
            </a:r>
            <a:r>
              <a:rPr lang="ru-RU" b="1" dirty="0"/>
              <a:t>антикоррупционного воспитания</a:t>
            </a:r>
            <a:r>
              <a:rPr lang="ru-RU" dirty="0"/>
              <a:t> видится в подготовке человека, способного выполнять властные полномочия или взаимодействовать с представителями властных структур на правовой основе, избегая подкупа, взяточничества и других неправовых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Основа антикоррупционного воспитания</a:t>
            </a:r>
            <a:r>
              <a:rPr lang="ru-RU" dirty="0"/>
              <a:t> – уроки истории и обществознания, включением элементов содержания по антикоррупционной проблематике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Например, </a:t>
            </a:r>
            <a:r>
              <a:rPr lang="ru-RU" b="1" dirty="0"/>
              <a:t>планирование уроков обществознания в 9 классе в контексте антикоррупционного </a:t>
            </a:r>
            <a:r>
              <a:rPr lang="ru-RU" b="1" dirty="0" smtClean="0"/>
              <a:t>воспитания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(Табл.1)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469213"/>
              </p:ext>
            </p:extLst>
          </p:nvPr>
        </p:nvGraphicFramePr>
        <p:xfrm>
          <a:off x="395536" y="38174"/>
          <a:ext cx="8748463" cy="6766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4056"/>
                <a:gridCol w="1224136"/>
                <a:gridCol w="936104"/>
                <a:gridCol w="1440160"/>
                <a:gridCol w="1296144"/>
                <a:gridCol w="3347863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№ урока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Раздел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обществознания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Тема урока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Элемент стандарта, в который возможно включение тематики, связанной с коррупцией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Элементы содержания по анти коррупционной проблематике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Примеры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293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Правовое регулирование общественных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Уголовные правонарушения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Особенности уголовного права. Понятие преступления. Уголовное наказание и ответственность несовершеннолетних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Политические и экономические цели и средства их достижения. Коррупция как способ борьбы за власть, как способ существования власти. Политический лоббизм, его формы.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Экономические причины и последствия коррупции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Коррупция наносит вред всем сферам жизни общества. Она вызывает: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•неэффективное распределение и расходование государственных средств и ресурсов;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•потери налогов, когда налоговые органы присваивают себе часть налогов; снижение налоговых поступлений в государственный бюджет, отток капитала за рубеж;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•снижение эффективности работы государственного аппарата;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•потери гражданами времени и денег из-за чинимых чиновниками препятствий;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•воспрепятствование деятельности частных предпринимателей, их разорение;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•снижение инвестиций в производство, замедление экономического роста;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•серьезное препятствие на пути притока иностранных инвестиций и передовых технологий, и, следовательно, для развития нашей страны;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•рост социального неравенства;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•несправедливое распределение доходов, обогащение взяточника за счет общества; •падение общественного доверия к системе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правосудия;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•усиление организованной преступности. Коррупция — основа криминальных структур, важнейший источник финансирования, материальная основа распространения международного терроризма;</a:t>
                      </a: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4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90706"/>
              </p:ext>
            </p:extLst>
          </p:nvPr>
        </p:nvGraphicFramePr>
        <p:xfrm>
          <a:off x="5908" y="38174"/>
          <a:ext cx="9138091" cy="68198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3402"/>
                <a:gridCol w="1380670"/>
                <a:gridCol w="1017336"/>
                <a:gridCol w="1453337"/>
                <a:gridCol w="1231467"/>
                <a:gridCol w="3491879"/>
              </a:tblGrid>
              <a:tr h="6819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•ущерб политической легитимности власти, что вызывает у граждан сомнения в своей способности оказывать влияние на процесс принятия в стране политических решений и разочарование в демократии и ее институтах;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•подавление правящей элитой механизмов контроля над коррупцией: свободной прессы, независимых судов, организаций гражданского общества, конкурирующих элит (оппозиции) и индивидуальных прав граждан, что может способствовать переходу к другой, более жесткой форме государственного устройства – диктатуре;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•рост цен за счет издержек, связанных с «платными услугами чиновников», что касается лично каждого из нас. По приблизительным подсчетам ученых Гарвардского университета, коррупция увеличивает стоимость товаров и услуг на 5-15%;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•неэффективное использование способностей индивидов. В результате искажаются и властные отношения, подбор кадров осуществляется не по деловым качествам, а по умению вписаться в «коррупционную пирамиду», где каждый нижестоящий передает часть своих незаконных доходов наверх, а начальство покрывает коррупционную практику своих подчиненных; •лишение общества интеллектуального потенциала, талантливых людей;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•падение престижа государства, ведущее к его мировой изоляции; 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•деградация общественной морали. Коррупционная система предполагает существенное различие между официально заявляемыми и реально существующими в обществе ценностями и потому формирует «двойное сознание» и др.</a:t>
                      </a:r>
                    </a:p>
                  </a:txBody>
                  <a:tcPr marL="57360" marR="57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1389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Формирование антикоррупционной устойчивости личности на уроках истории и обществознания </vt:lpstr>
      <vt:lpstr>Коррупция </vt:lpstr>
      <vt:lpstr>Цель и задачи антикоррупционного воспитания</vt:lpstr>
      <vt:lpstr> Основные компоненты системы антикоррупционного воспитания в образовательном учреждении: </vt:lpstr>
      <vt:lpstr>Формирование антикоррупционного мировоззрения учащихся предполагает решение ряда задач: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Важно применять разнообразные формы работы с учащимися, это могут быть: 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антикоррупционного воспитания на уроках истории и обществознания</dc:title>
  <dc:creator>Kristina</dc:creator>
  <cp:lastModifiedBy>ЛАУРА</cp:lastModifiedBy>
  <cp:revision>21</cp:revision>
  <dcterms:created xsi:type="dcterms:W3CDTF">2017-03-20T16:38:23Z</dcterms:created>
  <dcterms:modified xsi:type="dcterms:W3CDTF">2024-01-30T07:55:46Z</dcterms:modified>
</cp:coreProperties>
</file>