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9" r:id="rId14"/>
    <p:sldId id="268" r:id="rId15"/>
    <p:sldId id="272" r:id="rId16"/>
    <p:sldId id="273" r:id="rId17"/>
    <p:sldId id="274" r:id="rId18"/>
    <p:sldId id="276" r:id="rId19"/>
    <p:sldId id="277" r:id="rId20"/>
    <p:sldId id="275" r:id="rId21"/>
    <p:sldId id="271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21.03.2013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21.03.2013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358E-6602-457B-86C7-C3FB62A933D4}" type="datetimeFigureOut">
              <a:rPr lang="ru-RU" smtClean="0"/>
              <a:t>22.03.2013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A8358E-6602-457B-86C7-C3FB62A933D4}" type="datetimeFigureOut">
              <a:rPr lang="ru-RU" smtClean="0"/>
              <a:t>21.03.2013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9F2038-D824-4329-BEBF-3E78FB48A73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tx1"/>
                </a:solidFill>
              </a:rPr>
              <a:t>Проектная </a:t>
            </a:r>
            <a:r>
              <a:rPr lang="ru-RU" b="1" dirty="0">
                <a:solidFill>
                  <a:schemeClr val="tx1"/>
                </a:solidFill>
              </a:rPr>
              <a:t>деятельность и проектная работа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://rudocs.exdat.com/pars_docs/tw_refs/547/546623/546623_html_m74082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4350" y="2780928"/>
            <a:ext cx="4452344" cy="322478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8229600" cy="186308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3. Представление – защита проекта.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4. Оценка проекта (несколько уровней оценки):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492896"/>
            <a:ext cx="8229600" cy="332921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/>
              <a:t>   </a:t>
            </a:r>
            <a:r>
              <a:rPr lang="ru-RU" sz="3000" dirty="0"/>
              <a:t>   </a:t>
            </a:r>
            <a:r>
              <a:rPr lang="ru-RU" sz="3000" b="1" dirty="0"/>
              <a:t>- самооценка</a:t>
            </a:r>
            <a:r>
              <a:rPr lang="ru-RU" sz="3000" b="1" dirty="0" smtClean="0"/>
              <a:t>;</a:t>
            </a:r>
          </a:p>
          <a:p>
            <a:endParaRPr lang="ru-RU" sz="3000" b="1" dirty="0" smtClean="0"/>
          </a:p>
          <a:p>
            <a:r>
              <a:rPr lang="ru-RU" sz="3000" b="1" dirty="0"/>
              <a:t>      - оценка других групп</a:t>
            </a:r>
            <a:r>
              <a:rPr lang="ru-RU" sz="3000" b="1" dirty="0" smtClean="0"/>
              <a:t>;</a:t>
            </a:r>
          </a:p>
          <a:p>
            <a:endParaRPr lang="ru-RU" sz="3000" b="1" dirty="0" smtClean="0"/>
          </a:p>
          <a:p>
            <a:r>
              <a:rPr lang="ru-RU" sz="3000" b="1" dirty="0"/>
              <a:t>      - оценка учителя</a:t>
            </a:r>
            <a:r>
              <a:rPr lang="ru-RU" sz="3000" b="1" dirty="0" smtClean="0"/>
              <a:t>;</a:t>
            </a:r>
          </a:p>
          <a:p>
            <a:pPr>
              <a:buNone/>
            </a:pPr>
            <a:endParaRPr lang="ru-RU" sz="3000" b="1" dirty="0" smtClean="0"/>
          </a:p>
          <a:p>
            <a:r>
              <a:rPr lang="ru-RU" sz="3000" b="1" dirty="0"/>
              <a:t>      - оценка специально созданной группы </a:t>
            </a:r>
            <a:endParaRPr lang="ru-RU" sz="3000" b="1" dirty="0" smtClean="0"/>
          </a:p>
          <a:p>
            <a:pPr>
              <a:buNone/>
            </a:pPr>
            <a:r>
              <a:rPr lang="ru-RU" sz="3000" b="1" dirty="0"/>
              <a:t> </a:t>
            </a:r>
            <a:r>
              <a:rPr lang="ru-RU" sz="3000" b="1" dirty="0" smtClean="0"/>
              <a:t>           экспертов</a:t>
            </a:r>
            <a:r>
              <a:rPr lang="ru-RU" sz="3000" b="1" dirty="0"/>
              <a:t>.</a:t>
            </a:r>
            <a:endParaRPr lang="ru-RU" sz="30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84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5. Рефлексия – анализ меры своего участия в общем деле: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564904"/>
            <a:ext cx="8229600" cy="33123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i="1" dirty="0"/>
              <a:t>      - Что мы  делали?</a:t>
            </a:r>
            <a:endParaRPr lang="ru-RU" sz="3200" b="1" i="1" dirty="0" smtClean="0"/>
          </a:p>
          <a:p>
            <a:r>
              <a:rPr lang="ru-RU" sz="3200" b="1" i="1" dirty="0"/>
              <a:t>      - Как мы делали?</a:t>
            </a:r>
            <a:endParaRPr lang="ru-RU" sz="3200" b="1" i="1" dirty="0" smtClean="0"/>
          </a:p>
          <a:p>
            <a:r>
              <a:rPr lang="ru-RU" sz="3200" b="1" i="1" dirty="0"/>
              <a:t>      - Каковы результаты?</a:t>
            </a:r>
            <a:endParaRPr lang="ru-RU" sz="3200" b="1" i="1" dirty="0" smtClean="0"/>
          </a:p>
          <a:p>
            <a:r>
              <a:rPr lang="ru-RU" sz="3200" b="1" i="1" dirty="0"/>
              <a:t>      - Каков мой личный вклад в </a:t>
            </a:r>
            <a:endParaRPr lang="ru-RU" sz="3200" b="1" i="1" dirty="0" smtClean="0"/>
          </a:p>
          <a:p>
            <a:pPr>
              <a:buNone/>
            </a:pPr>
            <a:r>
              <a:rPr lang="ru-RU" sz="3200" b="1" i="1" dirty="0" smtClean="0"/>
              <a:t> </a:t>
            </a:r>
            <a:r>
              <a:rPr lang="ru-RU" sz="3200" b="1" i="1" dirty="0" smtClean="0"/>
              <a:t>           решение  проблемы</a:t>
            </a:r>
            <a:r>
              <a:rPr lang="ru-RU" sz="3200" b="1" i="1" dirty="0"/>
              <a:t>?</a:t>
            </a:r>
            <a:endParaRPr lang="ru-RU" sz="3200" b="1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Рисунок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3455988"/>
          </a:xfrm>
          <a:prstGeom prst="rect">
            <a:avLst/>
          </a:prstGeom>
          <a:noFill/>
        </p:spPr>
      </p:pic>
      <p:pic>
        <p:nvPicPr>
          <p:cNvPr id="32771" name="Picture 3" descr="Рисунок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0"/>
            <a:ext cx="4643437" cy="3463925"/>
          </a:xfrm>
          <a:prstGeom prst="rect">
            <a:avLst/>
          </a:prstGeom>
          <a:noFill/>
        </p:spPr>
      </p:pic>
      <p:pic>
        <p:nvPicPr>
          <p:cNvPr id="32773" name="Picture 5" descr="Рисунок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</p:spPr>
      </p:pic>
      <p:pic>
        <p:nvPicPr>
          <p:cNvPr id="32774" name="Picture 6" descr="Рисунок1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IMG_0701"/>
          <p:cNvPicPr>
            <a:picLocks noChangeAspect="1" noChangeArrowheads="1"/>
          </p:cNvPicPr>
          <p:nvPr/>
        </p:nvPicPr>
        <p:blipFill>
          <a:blip r:embed="rId2" cstate="print"/>
          <a:srcRect r="22527"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</p:spPr>
      </p:pic>
      <p:pic>
        <p:nvPicPr>
          <p:cNvPr id="59397" name="Picture 5" descr="IMG_0695"/>
          <p:cNvPicPr>
            <a:picLocks noChangeAspect="1" noChangeArrowheads="1"/>
          </p:cNvPicPr>
          <p:nvPr/>
        </p:nvPicPr>
        <p:blipFill>
          <a:blip r:embed="rId3" cstate="print"/>
          <a:srcRect r="25871"/>
          <a:stretch>
            <a:fillRect/>
          </a:stretch>
        </p:blipFill>
        <p:spPr bwMode="auto">
          <a:xfrm>
            <a:off x="4500563" y="0"/>
            <a:ext cx="4643437" cy="3448050"/>
          </a:xfrm>
          <a:prstGeom prst="rect">
            <a:avLst/>
          </a:prstGeom>
          <a:noFill/>
        </p:spPr>
      </p:pic>
      <p:pic>
        <p:nvPicPr>
          <p:cNvPr id="59399" name="Picture 7" descr="IMG_0604"/>
          <p:cNvPicPr>
            <a:picLocks noChangeAspect="1" noChangeArrowheads="1"/>
          </p:cNvPicPr>
          <p:nvPr/>
        </p:nvPicPr>
        <p:blipFill>
          <a:blip r:embed="rId4" cstate="print"/>
          <a:srcRect l="10086" r="13948"/>
          <a:stretch>
            <a:fillRect/>
          </a:stretch>
        </p:blipFill>
        <p:spPr bwMode="auto">
          <a:xfrm>
            <a:off x="0" y="0"/>
            <a:ext cx="4500563" cy="3429000"/>
          </a:xfrm>
          <a:prstGeom prst="rect">
            <a:avLst/>
          </a:prstGeom>
          <a:noFill/>
        </p:spPr>
      </p:pic>
      <p:pic>
        <p:nvPicPr>
          <p:cNvPr id="59400" name="Picture 8" descr="Рисунок7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IMG_6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</p:spPr>
      </p:pic>
      <p:pic>
        <p:nvPicPr>
          <p:cNvPr id="28677" name="Picture 5" descr="IMG_6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</p:spPr>
      </p:pic>
      <p:pic>
        <p:nvPicPr>
          <p:cNvPr id="28678" name="Picture 6" descr="IMG_60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572000" cy="3429000"/>
          </a:xfrm>
          <a:prstGeom prst="rect">
            <a:avLst/>
          </a:prstGeom>
          <a:noFill/>
        </p:spPr>
      </p:pic>
      <p:pic>
        <p:nvPicPr>
          <p:cNvPr id="28679" name="Picture 7" descr="IMG_60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Участие    в </a:t>
            </a:r>
            <a:r>
              <a:rPr lang="ru-RU" dirty="0"/>
              <a:t>проекте  «Скажем  жизни: «Да!»,   привлек   всеобщее внимание как   </a:t>
            </a:r>
            <a:r>
              <a:rPr lang="ru-RU" dirty="0" err="1"/>
              <a:t>креативным</a:t>
            </a:r>
            <a:r>
              <a:rPr lang="ru-RU" dirty="0"/>
              <a:t> названием «</a:t>
            </a:r>
            <a:r>
              <a:rPr lang="ru-RU" dirty="0" err="1"/>
              <a:t>Айраноманы</a:t>
            </a:r>
            <a:r>
              <a:rPr lang="ru-RU" dirty="0"/>
              <a:t>», так своим   и содержанием.  Этим проектом смогли   заинтересовать  всех участников проекта.</a:t>
            </a:r>
          </a:p>
          <a:p>
            <a:pPr algn="ctr">
              <a:buNone/>
            </a:pPr>
            <a:r>
              <a:rPr lang="ru-RU" dirty="0" smtClean="0"/>
              <a:t> Цель </a:t>
            </a:r>
            <a:r>
              <a:rPr lang="ru-RU" dirty="0"/>
              <a:t>проекта:  донести до молодежи актуальность здорового образа жизни,  возможность   обходиться без энергетиков, без алкоголя и наркотиков.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Люба\Desktop\конференция\DSC058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/>
              <a:t> Проект </a:t>
            </a:r>
            <a:r>
              <a:rPr lang="ru-RU" b="1" dirty="0"/>
              <a:t>«Создание </a:t>
            </a:r>
            <a:r>
              <a:rPr lang="ru-RU" b="1" dirty="0" err="1"/>
              <a:t>интернет-магазина</a:t>
            </a:r>
            <a:r>
              <a:rPr lang="ru-RU" b="1" dirty="0"/>
              <a:t>  ручных шерстяных вязаных изделий» тоже имел успех. Это пока проект, но надеемся,  что он начнёт  работать. С ним наши воспитанники успешно выступили  на республиканской конференции  Малые чтения НОУ СИГМА» Первые шаги в науку»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7"/>
            <a:ext cx="8064896" cy="4896544"/>
          </a:xfr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b="1" dirty="0"/>
              <a:t>Новизна:</a:t>
            </a:r>
            <a:r>
              <a:rPr lang="ru-RU" dirty="0"/>
              <a:t> разработка оригинальной идеи, сочетающей традиционные и инновационные подходы и способствующей  решению ряда экономических проблем </a:t>
            </a:r>
            <a:r>
              <a:rPr lang="ru-RU" dirty="0" smtClean="0"/>
              <a:t>региона.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/>
              <a:t>   </a:t>
            </a:r>
            <a:r>
              <a:rPr lang="ru-RU" b="1" dirty="0"/>
              <a:t>Объект исследования</a:t>
            </a:r>
            <a:r>
              <a:rPr lang="ru-RU" dirty="0"/>
              <a:t> : перспективы использования </a:t>
            </a:r>
            <a:r>
              <a:rPr lang="ru-RU" dirty="0" err="1"/>
              <a:t>веб-пространства</a:t>
            </a:r>
            <a:r>
              <a:rPr lang="ru-RU" dirty="0"/>
              <a:t> для торговли изделиями народных промыслов.</a:t>
            </a:r>
            <a:r>
              <a:rPr lang="ru-RU" b="1" dirty="0"/>
              <a:t> </a:t>
            </a:r>
            <a:endParaRPr lang="ru-RU" b="1" dirty="0" smtClean="0"/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Предмет</a:t>
            </a:r>
            <a:r>
              <a:rPr lang="ru-RU" dirty="0" smtClean="0"/>
              <a:t> </a:t>
            </a:r>
            <a:r>
              <a:rPr lang="ru-RU" dirty="0"/>
              <a:t>исследования: ресурсные возможности традиционного «Козьего рынка» для успешного функционирования интернет – магазина.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Гипотеза: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988840"/>
            <a:ext cx="7488832" cy="4525963"/>
          </a:xfr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dirty="0" smtClean="0"/>
              <a:t>    при </a:t>
            </a:r>
            <a:r>
              <a:rPr lang="ru-RU" dirty="0"/>
              <a:t>условии создания </a:t>
            </a:r>
            <a:r>
              <a:rPr lang="ru-RU" dirty="0" smtClean="0"/>
              <a:t>специализированного </a:t>
            </a:r>
            <a:r>
              <a:rPr lang="ru-RU" dirty="0"/>
              <a:t>интернет – магазина будет  значительно расширен рынок  реализации товаров, изготовленных народными умельцами, что позволит привлечь дополнительные ресурсы в республику и улучшить  материальное положение многих людей, занимающихся надомным трудом.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skv1033.mskobr.ru/files/images/antn07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5013176"/>
            <a:ext cx="2070314" cy="1567459"/>
          </a:xfrm>
          <a:prstGeom prst="rect">
            <a:avLst/>
          </a:prstGeom>
          <a:noFill/>
        </p:spPr>
      </p:pic>
      <p:sp>
        <p:nvSpPr>
          <p:cNvPr id="5" name="Блок-схема: перфолента 4"/>
          <p:cNvSpPr/>
          <p:nvPr/>
        </p:nvSpPr>
        <p:spPr>
          <a:xfrm>
            <a:off x="611560" y="980728"/>
            <a:ext cx="7920880" cy="489654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dirty="0" smtClean="0"/>
              <a:t> </a:t>
            </a:r>
            <a:r>
              <a:rPr lang="ru-RU" sz="2800" b="1" dirty="0" smtClean="0"/>
              <a:t>Под проектной деятельностью  понимается исследовательская деятельность, рассматривающая какой либо аспект психологических явлений.</a:t>
            </a:r>
          </a:p>
          <a:p>
            <a:pPr algn="ctr">
              <a:buNone/>
            </a:pPr>
            <a:r>
              <a:rPr lang="ru-RU" sz="2800" b="1" dirty="0" smtClean="0"/>
              <a:t>  Проект – это одна из форм исследовательской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064" y="980728"/>
            <a:ext cx="84249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/>
              <a:t>                </a:t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.</a:t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>  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b="1" i="1" dirty="0" smtClean="0"/>
              <a:t>Цель работы: </a:t>
            </a:r>
            <a:r>
              <a:rPr lang="ru-RU" sz="2800" i="1" dirty="0" smtClean="0"/>
              <a:t>– исследование возможностей  современных форм электронной коммерции для популяризации  народных промыслов</a:t>
            </a:r>
            <a:endParaRPr lang="ru-RU" sz="28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sz="3000" b="1" dirty="0" smtClean="0"/>
          </a:p>
          <a:p>
            <a:pPr>
              <a:buNone/>
            </a:pPr>
            <a:r>
              <a:rPr lang="ru-RU" sz="3000" b="1" dirty="0"/>
              <a:t> </a:t>
            </a:r>
            <a:r>
              <a:rPr lang="ru-RU" sz="3000" b="1" dirty="0" smtClean="0"/>
              <a:t>        Задачи</a:t>
            </a:r>
            <a:r>
              <a:rPr lang="ru-RU" sz="3000" b="1" dirty="0"/>
              <a:t>:</a:t>
            </a:r>
            <a:endParaRPr lang="ru-RU" sz="3000" dirty="0" smtClean="0"/>
          </a:p>
          <a:p>
            <a:pPr>
              <a:buNone/>
            </a:pPr>
            <a:r>
              <a:rPr lang="ru-RU" sz="3000" dirty="0" smtClean="0"/>
              <a:t>        -  </a:t>
            </a:r>
            <a:r>
              <a:rPr lang="ru-RU" sz="3000" dirty="0"/>
              <a:t>распространение  народных промыслов  в современной  привлекательной  форме;</a:t>
            </a:r>
            <a:endParaRPr lang="ru-RU" sz="3000" dirty="0" smtClean="0"/>
          </a:p>
          <a:p>
            <a:pPr>
              <a:buNone/>
            </a:pPr>
            <a:r>
              <a:rPr lang="ru-RU" sz="3000" dirty="0" smtClean="0"/>
              <a:t>         </a:t>
            </a:r>
            <a:r>
              <a:rPr lang="ru-RU" sz="3000" dirty="0"/>
              <a:t>- развитие  творческой  активности молодёжи посредством образного  языка народного творчества;</a:t>
            </a:r>
            <a:endParaRPr lang="ru-RU" sz="3000" dirty="0" smtClean="0"/>
          </a:p>
          <a:p>
            <a:pPr>
              <a:buNone/>
            </a:pPr>
            <a:r>
              <a:rPr lang="ru-RU" sz="3000" dirty="0" smtClean="0"/>
              <a:t>         - </a:t>
            </a:r>
            <a:r>
              <a:rPr lang="ru-RU" sz="3000" dirty="0"/>
              <a:t>выявление преимуществ и перспектив новых форм коммерции по сравнению с обычной точкой продаж   для  традиционных  изделий балкарского народа.</a:t>
            </a:r>
            <a:endParaRPr lang="ru-RU" sz="3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 descr="Рисунок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7413" y="0"/>
            <a:ext cx="4446587" cy="3573463"/>
          </a:xfrm>
          <a:prstGeom prst="rect">
            <a:avLst/>
          </a:prstGeom>
          <a:noFill/>
        </p:spPr>
      </p:pic>
      <p:pic>
        <p:nvPicPr>
          <p:cNvPr id="55302" name="Picture 6" descr="Рисунок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87900" cy="3590925"/>
          </a:xfrm>
          <a:prstGeom prst="rect">
            <a:avLst/>
          </a:prstGeom>
          <a:noFill/>
        </p:spPr>
      </p:pic>
      <p:pic>
        <p:nvPicPr>
          <p:cNvPr id="55303" name="Picture 7" descr="Рисунок1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4859338" cy="3362325"/>
          </a:xfrm>
          <a:prstGeom prst="rect">
            <a:avLst/>
          </a:prstGeom>
          <a:noFill/>
        </p:spPr>
      </p:pic>
      <p:pic>
        <p:nvPicPr>
          <p:cNvPr id="55305" name="Picture 9" descr="P92100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00438"/>
            <a:ext cx="4500562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100_10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500562" cy="3573463"/>
          </a:xfrm>
          <a:prstGeom prst="rect">
            <a:avLst/>
          </a:prstGeom>
          <a:noFill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 l="29788" t="42508" r="29132" b="24840"/>
          <a:stretch>
            <a:fillRect/>
          </a:stretch>
        </p:blipFill>
        <p:spPr bwMode="auto">
          <a:xfrm>
            <a:off x="0" y="0"/>
            <a:ext cx="4643438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100_10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471646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7" descr="100_109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00438"/>
            <a:ext cx="450056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otkrytkigif.ru/_ph/49/2/84678839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3717032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.</a:t>
            </a:r>
            <a:endParaRPr lang="ru-RU" b="1" dirty="0"/>
          </a:p>
          <a:p>
            <a:endParaRPr lang="ru-RU" dirty="0"/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755576" y="836712"/>
            <a:ext cx="7920880" cy="4896544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/>
              <a:t> Что такое проект для ученика? </a:t>
            </a:r>
          </a:p>
          <a:p>
            <a:pPr algn="ctr">
              <a:buNone/>
            </a:pPr>
            <a:r>
              <a:rPr lang="ru-RU" sz="2800" b="1" dirty="0" smtClean="0"/>
              <a:t>Это возможность творчески раскрыться, проявить себя индивидуально или в коллективе. Проект пробуждает учащегося проявить интеллектуальные способности, нравственные и коммуникативные качества.</a:t>
            </a:r>
            <a:endParaRPr lang="ru-RU" sz="2800" dirty="0"/>
          </a:p>
        </p:txBody>
      </p:sp>
      <p:pic>
        <p:nvPicPr>
          <p:cNvPr id="6146" name="Picture 2" descr="http://www.co1858.ru/uploads/posts/1315576218_prezentacij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437112"/>
            <a:ext cx="2841735" cy="2132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980728"/>
            <a:ext cx="8229600" cy="273630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/>
              <a:t>В первую очередь можно выделить такие качества, как умение работать в коллективе, брать на себя ответственность за выбор, разделять ответственность, ощущать себя членом команды.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Picture 5" descr="DSC009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212976"/>
            <a:ext cx="4572000" cy="3429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755576" y="1124744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Как правило, в основе проекта лежит какая-то проблема. Чтобы ее решить, требуется владение большим объемом знаний и определенными умениями:</a:t>
            </a:r>
          </a:p>
        </p:txBody>
      </p:sp>
      <p:pic>
        <p:nvPicPr>
          <p:cNvPr id="5" name="Picture 7" descr="DSC0081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861048"/>
            <a:ext cx="3444875" cy="263683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4" name="Picture 6" descr="DSC008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789040"/>
            <a:ext cx="3538182" cy="27089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33467"/>
          </a:xfr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ru-RU" dirty="0"/>
              <a:t>интеллектуальными  (умение работать с информацией, с текстом, вести поиск  информации, анализировать информацию, делать выводы);</a:t>
            </a:r>
            <a:endParaRPr lang="ru-RU" dirty="0" smtClean="0"/>
          </a:p>
          <a:p>
            <a:pPr lvl="0"/>
            <a:r>
              <a:rPr lang="ru-RU" dirty="0"/>
              <a:t>творческими (умение генерировать идеи, умение находить множество вариантов решения проблемы, умения прогнозировать последствия того или иного явления);</a:t>
            </a:r>
            <a:endParaRPr lang="ru-RU" dirty="0" smtClean="0"/>
          </a:p>
          <a:p>
            <a:pPr lvl="0"/>
            <a:r>
              <a:rPr lang="ru-RU" dirty="0"/>
              <a:t>коммуникативными (умение вести дискуссию, слушать и слышать собеседника, отстаивать свою точку зрения, лаконично излагать мысли, находить компромисс с собеседником).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424" y="1124744"/>
            <a:ext cx="801357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Типология проектов: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1700808"/>
            <a:ext cx="7920880" cy="4392488"/>
          </a:xfrm>
          <a:prstGeom prst="roundRect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2800" dirty="0" smtClean="0"/>
              <a:t>Исследовательские проекты.</a:t>
            </a:r>
          </a:p>
          <a:p>
            <a:pPr lvl="0"/>
            <a:endParaRPr lang="ru-RU" sz="2800" dirty="0" smtClean="0"/>
          </a:p>
          <a:p>
            <a:pPr lvl="0"/>
            <a:r>
              <a:rPr lang="ru-RU" sz="2800" dirty="0" smtClean="0"/>
              <a:t>Творческие проекты.</a:t>
            </a:r>
          </a:p>
          <a:p>
            <a:pPr lvl="0"/>
            <a:endParaRPr lang="ru-RU" sz="2800" dirty="0" smtClean="0"/>
          </a:p>
          <a:p>
            <a:pPr lvl="0"/>
            <a:r>
              <a:rPr lang="ru-RU" sz="2800" dirty="0" smtClean="0"/>
              <a:t>Ролевые, игровые проекты.</a:t>
            </a:r>
          </a:p>
          <a:p>
            <a:pPr lvl="0"/>
            <a:endParaRPr lang="ru-RU" sz="2800" dirty="0" smtClean="0"/>
          </a:p>
          <a:p>
            <a:pPr lvl="0"/>
            <a:r>
              <a:rPr lang="ru-RU" sz="2800" dirty="0" smtClean="0"/>
              <a:t>Информационные проекты.</a:t>
            </a:r>
          </a:p>
          <a:p>
            <a:pPr lvl="0"/>
            <a:endParaRPr lang="ru-RU" sz="2800" dirty="0" smtClean="0"/>
          </a:p>
          <a:p>
            <a:pPr lvl="0"/>
            <a:r>
              <a:rPr lang="ru-RU" sz="2800" dirty="0" smtClean="0"/>
              <a:t>Практико-ориентированные проекты.</a:t>
            </a: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Ход работы над проектом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может </a:t>
            </a:r>
            <a:r>
              <a:rPr lang="ru-RU" dirty="0"/>
              <a:t>быть определен в общем виде через следующие этапы:</a:t>
            </a:r>
            <a:endParaRPr lang="ru-RU" dirty="0" smtClean="0"/>
          </a:p>
          <a:p>
            <a:pPr lvl="0"/>
            <a:r>
              <a:rPr lang="ru-RU" dirty="0"/>
              <a:t>Подготовка к работе над проектом:</a:t>
            </a:r>
            <a:endParaRPr lang="ru-RU" dirty="0" smtClean="0"/>
          </a:p>
          <a:p>
            <a:r>
              <a:rPr lang="ru-RU" dirty="0"/>
              <a:t>     - определение темы и целей проекта;</a:t>
            </a:r>
            <a:endParaRPr lang="ru-RU" dirty="0" smtClean="0"/>
          </a:p>
          <a:p>
            <a:r>
              <a:rPr lang="ru-RU" dirty="0"/>
              <a:t>     - формирование групп для работы над проектом;</a:t>
            </a:r>
            <a:endParaRPr lang="ru-RU" dirty="0" smtClean="0"/>
          </a:p>
          <a:p>
            <a:r>
              <a:rPr lang="ru-RU" dirty="0"/>
              <a:t>     - планирование этапов работы.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628800"/>
            <a:ext cx="7239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2. Работа над проектом в группах: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636912"/>
            <a:ext cx="7704856" cy="3433544"/>
          </a:xfr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/>
              <a:t>      </a:t>
            </a:r>
            <a:endParaRPr lang="ru-RU" sz="4000" b="1" i="1" dirty="0" smtClean="0"/>
          </a:p>
          <a:p>
            <a:r>
              <a:rPr lang="ru-RU" sz="4000" b="1" i="1" dirty="0" smtClean="0"/>
              <a:t>      - </a:t>
            </a:r>
            <a:r>
              <a:rPr lang="ru-RU" sz="4000" b="1" i="1" dirty="0"/>
              <a:t>планирование работы;</a:t>
            </a:r>
            <a:endParaRPr lang="ru-RU" sz="4000" b="1" i="1" dirty="0" smtClean="0"/>
          </a:p>
          <a:p>
            <a:r>
              <a:rPr lang="ru-RU" sz="4000" b="1" i="1" dirty="0"/>
              <a:t>      - исследование;</a:t>
            </a:r>
            <a:endParaRPr lang="ru-RU" sz="4000" b="1" i="1" dirty="0" smtClean="0"/>
          </a:p>
          <a:p>
            <a:r>
              <a:rPr lang="ru-RU" sz="4000" b="1" i="1" dirty="0"/>
              <a:t>      - оформление выводов и </a:t>
            </a: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 </a:t>
            </a:r>
            <a:r>
              <a:rPr lang="ru-RU" sz="4000" b="1" i="1" dirty="0" smtClean="0"/>
              <a:t>              результатов</a:t>
            </a:r>
            <a:r>
              <a:rPr lang="ru-RU" sz="4000" i="1" dirty="0"/>
              <a:t>.</a:t>
            </a:r>
            <a:endParaRPr lang="ru-RU" sz="4000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422</Words>
  <Application>Microsoft Office PowerPoint</Application>
  <PresentationFormat>Экран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 Проектная деятельность и проектная работа </vt:lpstr>
      <vt:lpstr>Слайд 2</vt:lpstr>
      <vt:lpstr>Слайд 3</vt:lpstr>
      <vt:lpstr>Слайд 4</vt:lpstr>
      <vt:lpstr>Слайд 5</vt:lpstr>
      <vt:lpstr>Слайд 6</vt:lpstr>
      <vt:lpstr>Типология проектов: </vt:lpstr>
      <vt:lpstr>Ход работы над проектом </vt:lpstr>
      <vt:lpstr>2. Работа над проектом в группах: </vt:lpstr>
      <vt:lpstr>3. Представление – защита проекта.  4. Оценка проекта (несколько уровней оценки): </vt:lpstr>
      <vt:lpstr>5. Рефлексия – анализ меры своего участия в общем деле: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Гипотеза: </vt:lpstr>
      <vt:lpstr>                         .     Цель работы: – исследование возможностей  современных форм электронной коммерции для популяризации  народных промыслов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Проектная деятельность и проектная работа</dc:title>
  <dc:creator>Люба</dc:creator>
  <cp:lastModifiedBy>Люба</cp:lastModifiedBy>
  <cp:revision>7</cp:revision>
  <dcterms:created xsi:type="dcterms:W3CDTF">2013-03-21T19:54:32Z</dcterms:created>
  <dcterms:modified xsi:type="dcterms:W3CDTF">2013-03-21T21:01:36Z</dcterms:modified>
</cp:coreProperties>
</file>