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1" r:id="rId2"/>
    <p:sldId id="262" r:id="rId3"/>
    <p:sldId id="263" r:id="rId4"/>
    <p:sldId id="264" r:id="rId5"/>
    <p:sldId id="269" r:id="rId6"/>
    <p:sldId id="270" r:id="rId7"/>
    <p:sldId id="271" r:id="rId8"/>
    <p:sldId id="275" r:id="rId9"/>
    <p:sldId id="279" r:id="rId10"/>
    <p:sldId id="276" r:id="rId11"/>
    <p:sldId id="277" r:id="rId12"/>
    <p:sldId id="278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12F4B"/>
    <a:srgbClr val="025B94"/>
    <a:srgbClr val="ED1C2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>
        <p:scale>
          <a:sx n="53" d="100"/>
          <a:sy n="53" d="100"/>
        </p:scale>
        <p:origin x="-108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FC4AD-315F-472C-8163-287B8274A7D7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5B5C44-4C27-4921-9CBF-86CE17CBCE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2536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52664"/>
            <a:ext cx="4139952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142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890989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5D9A6-5B85-4D61-AA1C-8EB817CEA403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0493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1823521"/>
      </p:ext>
    </p:extLst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7951520"/>
      </p:ext>
    </p:extLst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24033-D6D1-46B3-B0EB-8C4F463745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8609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5D9A6-5B85-4D61-AA1C-8EB817CEA403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B6C3C-EC69-44CA-B608-C50BB003DA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39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2000" dirty="0" smtClean="0">
                <a:latin typeface="Arial" charset="0"/>
                <a:cs typeface="Arial" charset="0"/>
              </a:rPr>
            </a:br>
            <a:r>
              <a:rPr lang="ru-RU" sz="20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 по образовательным программам среднего общего образования в пункте проведения экзаменов (член ГЭК)</a:t>
            </a:r>
            <a:endParaRPr lang="ru-RU" sz="2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86315" y="4002674"/>
            <a:ext cx="4293122" cy="1355152"/>
          </a:xfrm>
        </p:spPr>
        <p:txBody>
          <a:bodyPr>
            <a:normAutofit/>
          </a:bodyPr>
          <a:lstStyle/>
          <a:p>
            <a:r>
              <a:rPr lang="ru-RU" sz="1800" b="1" dirty="0"/>
              <a:t>Соблюдение работниками профессиональной и служебной этики, морально-этических норм при проведении </a:t>
            </a:r>
            <a:r>
              <a:rPr lang="ru-RU" sz="1800" b="1" dirty="0" smtClean="0"/>
              <a:t>экзамена</a:t>
            </a:r>
          </a:p>
        </p:txBody>
      </p:sp>
    </p:spTree>
    <p:extLst>
      <p:ext uri="{BB962C8B-B14F-4D97-AF65-F5344CB8AC3E}">
        <p14:creationId xmlns:p14="http://schemas.microsoft.com/office/powerpoint/2010/main" xmlns="" val="2765903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844824"/>
            <a:ext cx="7997242" cy="17268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Внешний вид работников ППЭ должен соответствовать: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А. Деловому стилю, который отличают официальность, сдержанность, аккуратность.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Б. Спортивному стилю 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В. Повседневному стилю (</a:t>
            </a:r>
            <a:r>
              <a:rPr lang="ru-RU" sz="1593" b="1" dirty="0" err="1">
                <a:solidFill>
                  <a:srgbClr val="006AB3"/>
                </a:solidFill>
                <a:latin typeface="+mj-lt"/>
              </a:rPr>
              <a:t>casual</a:t>
            </a:r>
            <a:r>
              <a:rPr lang="ru-RU" sz="1593" b="1" dirty="0" smtClean="0">
                <a:solidFill>
                  <a:srgbClr val="006AB3"/>
                </a:solidFill>
                <a:latin typeface="+mj-lt"/>
              </a:rPr>
              <a:t>)</a:t>
            </a:r>
            <a:endParaRPr lang="ru-RU" sz="1593" b="1" dirty="0">
              <a:solidFill>
                <a:srgbClr val="006AB3"/>
              </a:solidFill>
              <a:latin typeface="+mj-lt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966086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490" y="3879744"/>
            <a:ext cx="8365155" cy="19720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 случае плохого самочувствия участника ЕГЭ организаторы в аудитории обязаны: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А. Игнорировать жалобы участника ЕГЭ на плохое самочувствие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Б. Самостоятельно оказать медицинскую помощь участнику ЕГЭ в аудитории ППЭ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В. Организовать сопровождение участника ЕГЭ в медицинский кабинет для оказания медицинской помощи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0547" y="1503096"/>
            <a:ext cx="8350099" cy="172688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При проведении экзамена работникам ППЭ необходимо: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А. Создать доброжелательную и спокойную обстановку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Б. Помогать участнику экзамена выполнить задания экзаменационной работы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В. Организовать перерывы для участников экзамена через каждые 2 часа </a:t>
            </a:r>
          </a:p>
        </p:txBody>
      </p:sp>
      <p:sp>
        <p:nvSpPr>
          <p:cNvPr id="7" name="Заголовок 5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>
            <a:noAutofit/>
          </a:bodyPr>
          <a:lstStyle/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1340751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818" y="1585049"/>
            <a:ext cx="8646082" cy="22171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При выполнении обязанностей со стороны работника ППЭ не допускается: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А. Учитывать особенности психофизического развития обучающихся и состояние их здоровья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Б. Угрожать, использовать оскорбительные выражения или реплики, действия, препятствующие нормальному общению или провоцирующих противоправное поведение</a:t>
            </a:r>
          </a:p>
          <a:p>
            <a:pPr algn="just" defTabSz="971928">
              <a:spcAft>
                <a:spcPts val="1707"/>
              </a:spcAf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В. Принимать меры по недопущению коррупционного опасного поведения других работников </a:t>
            </a:r>
            <a:r>
              <a:rPr lang="ru-RU" sz="1593" b="1" dirty="0" smtClean="0">
                <a:solidFill>
                  <a:srgbClr val="006AB3"/>
                </a:solidFill>
                <a:latin typeface="+mj-lt"/>
              </a:rPr>
              <a:t>ППЭ</a:t>
            </a:r>
            <a:endParaRPr lang="ru-RU" sz="1593" b="1" dirty="0">
              <a:solidFill>
                <a:srgbClr val="006AB3"/>
              </a:solidFill>
              <a:latin typeface="+mj-lt"/>
            </a:endParaRPr>
          </a:p>
        </p:txBody>
      </p:sp>
      <p:sp>
        <p:nvSpPr>
          <p:cNvPr id="5" name="Заголовок 5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>
            <a:noAutofit/>
          </a:bodyPr>
          <a:lstStyle/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128689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09625" y="1857384"/>
            <a:ext cx="6791082" cy="21533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73"/>
              <a:t>Соблюдение </a:t>
            </a:r>
            <a:r>
              <a:rPr lang="ru-RU" sz="3073" smtClean="0"/>
              <a:t>работниками ППЭ </a:t>
            </a:r>
            <a:r>
              <a:rPr lang="ru-RU" sz="3073" dirty="0"/>
              <a:t>профессиональной </a:t>
            </a:r>
            <a:r>
              <a:rPr lang="ru-RU" sz="3073" dirty="0" smtClean="0"/>
              <a:t/>
            </a:r>
            <a:br>
              <a:rPr lang="ru-RU" sz="3073" dirty="0" smtClean="0"/>
            </a:br>
            <a:r>
              <a:rPr lang="ru-RU" sz="3073" dirty="0" smtClean="0"/>
              <a:t>и </a:t>
            </a:r>
            <a:r>
              <a:rPr lang="ru-RU" sz="3073" dirty="0"/>
              <a:t>служебной этики, </a:t>
            </a:r>
            <a:br>
              <a:rPr lang="ru-RU" sz="3073" dirty="0"/>
            </a:br>
            <a:r>
              <a:rPr lang="ru-RU" sz="3073" dirty="0"/>
              <a:t>морально-этических норм </a:t>
            </a:r>
            <a:br>
              <a:rPr lang="ru-RU" sz="3073" dirty="0"/>
            </a:br>
            <a:r>
              <a:rPr lang="ru-RU" sz="3073" dirty="0"/>
              <a:t>при проведении экзамена</a:t>
            </a:r>
          </a:p>
        </p:txBody>
      </p:sp>
    </p:spTree>
    <p:extLst>
      <p:ext uri="{BB962C8B-B14F-4D97-AF65-F5344CB8AC3E}">
        <p14:creationId xmlns:p14="http://schemas.microsoft.com/office/powerpoint/2010/main" xmlns="" val="1356659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19" y="1556792"/>
            <a:ext cx="8485935" cy="4801166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Участники отношений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49559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0424" y="1339189"/>
            <a:ext cx="8523152" cy="21994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366" b="1" dirty="0"/>
              <a:t>Основные обязанности: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366" b="1" dirty="0"/>
              <a:t>Обеспечивать соблюдение установленного порядка проведения ГИА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366" b="1" dirty="0"/>
              <a:t>Осуществлять  взаимодействие с руководителем и организаторами ППЭ, </a:t>
            </a:r>
          </a:p>
          <a:p>
            <a:r>
              <a:rPr lang="ru-RU" sz="1366" b="1" dirty="0"/>
              <a:t>общественными наблюдателями, должностными лицами </a:t>
            </a:r>
            <a:r>
              <a:rPr lang="ru-RU" sz="1366" b="1" dirty="0" err="1"/>
              <a:t>Рособрнадзора</a:t>
            </a:r>
            <a:r>
              <a:rPr lang="ru-RU" sz="1366" b="1" dirty="0"/>
              <a:t>, ОИВ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366" b="1" dirty="0"/>
              <a:t>В случае выявления нарушений порядка проведения ГИА принимать решения </a:t>
            </a:r>
          </a:p>
          <a:p>
            <a:r>
              <a:rPr lang="ru-RU" sz="1366" b="1" dirty="0"/>
              <a:t>об удалении с экзамена участников, а также иных лиц, находящихся в ППЭ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366" b="1" dirty="0"/>
              <a:t>Контролировать соблюдение требований при допуске участников в </a:t>
            </a:r>
            <a:r>
              <a:rPr lang="ru-RU" sz="1366" b="1" dirty="0" smtClean="0"/>
              <a:t>ППЭ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400" b="1" dirty="0" smtClean="0"/>
              <a:t>Работать </a:t>
            </a:r>
            <a:r>
              <a:rPr lang="ru-RU" sz="1400" b="1" dirty="0"/>
              <a:t>с апелляциями участников ГИА о нарушении порядка проведения ГИА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366" b="1" dirty="0" smtClean="0"/>
              <a:t>Оказывать </a:t>
            </a:r>
            <a:r>
              <a:rPr lang="ru-RU" sz="1366" b="1" dirty="0"/>
              <a:t>содействие руководителю ППЭ в разрешении возникающих в процессе экзамена ситуаций, </a:t>
            </a:r>
            <a:r>
              <a:rPr lang="ru-RU" sz="1366" b="1" dirty="0" smtClean="0"/>
              <a:t>не регламентированных </a:t>
            </a:r>
            <a:r>
              <a:rPr lang="ru-RU" sz="1366" b="1" dirty="0"/>
              <a:t>нормативными правовыми актами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536" y="5229200"/>
            <a:ext cx="6912768" cy="156363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366" b="1" dirty="0">
                <a:solidFill>
                  <a:srgbClr val="C00000"/>
                </a:solidFill>
              </a:rPr>
              <a:t>Не вмешиваться</a:t>
            </a:r>
            <a:r>
              <a:rPr lang="ru-RU" sz="1366" b="1" dirty="0"/>
              <a:t> в служебные отношения между руководителем ППЭ и работниками ППЭ </a:t>
            </a:r>
          </a:p>
          <a:p>
            <a:r>
              <a:rPr lang="ru-RU" sz="1366" b="1" dirty="0">
                <a:solidFill>
                  <a:srgbClr val="C00000"/>
                </a:solidFill>
              </a:rPr>
              <a:t>Не вмешиваться </a:t>
            </a:r>
            <a:r>
              <a:rPr lang="ru-RU" sz="1366" b="1" dirty="0"/>
              <a:t>в функционал работников ППЭ </a:t>
            </a:r>
          </a:p>
          <a:p>
            <a:r>
              <a:rPr lang="ru-RU" sz="1366" b="1" dirty="0"/>
              <a:t>При конфликтной ситуации на этапе допуска участников в ППЭ не прикасаться к участникам экзамена и его вещам, </a:t>
            </a:r>
            <a:r>
              <a:rPr lang="ru-RU" sz="1366" b="1" dirty="0">
                <a:solidFill>
                  <a:srgbClr val="C00000"/>
                </a:solidFill>
              </a:rPr>
              <a:t>соблюдать права участника экзамена</a:t>
            </a:r>
          </a:p>
          <a:p>
            <a:r>
              <a:rPr lang="ru-RU" sz="1366" b="1" dirty="0"/>
              <a:t>При удалении участника экзамена </a:t>
            </a:r>
            <a:r>
              <a:rPr lang="ru-RU" sz="1366" b="1" dirty="0">
                <a:solidFill>
                  <a:srgbClr val="C00000"/>
                </a:solidFill>
              </a:rPr>
              <a:t>соблюдать права участника экзамена</a:t>
            </a:r>
            <a:r>
              <a:rPr lang="ru-RU" sz="1366" b="1" dirty="0"/>
              <a:t>, четко донести нарушения до участника экзамена с соблюдением всех требований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03631" y="273795"/>
            <a:ext cx="6983169" cy="860511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1708175" rtl="0" eaLnBrk="1" latinLnBrk="0" hangingPunct="1">
              <a:spcBef>
                <a:spcPct val="0"/>
              </a:spcBef>
              <a:buNone/>
              <a:defRPr sz="8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724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3172" y="3620336"/>
            <a:ext cx="8480404" cy="156363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366" b="1" dirty="0"/>
              <a:t>Права: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366" b="1" dirty="0"/>
              <a:t>удалить с экзамена участников, общественных наблюдателей, представителей СМИ и других лиц, нарушающих порядок проведения ГИА 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366" b="1" dirty="0"/>
              <a:t>по каждому факту удаления с экзамена или остановки экзамена провести проверку с привлечением руководителя ППЭ и составить надлежащий </a:t>
            </a:r>
            <a:r>
              <a:rPr lang="ru-RU" sz="1366" b="1" dirty="0" smtClean="0"/>
              <a:t>акт</a:t>
            </a:r>
          </a:p>
          <a:p>
            <a:pPr marL="195144" indent="-195144">
              <a:buFont typeface="Wingdings" panose="05000000000000000000" pitchFamily="2" charset="2"/>
              <a:buChar char="ü"/>
            </a:pPr>
            <a:r>
              <a:rPr lang="ru-RU" sz="1366" b="1" dirty="0"/>
              <a:t>Принимать решение об остановке экзамена в ППЭ или в отдельных аудиториях ППЭ по согласованию с председателем ГЭК  </a:t>
            </a:r>
          </a:p>
        </p:txBody>
      </p:sp>
      <p:pic>
        <p:nvPicPr>
          <p:cNvPr id="1026" name="Picture 2" descr="http://www.kadastra.net/_/rsrc/1397132774380/zasita-zemelnyj-prav/prava-i-obazannosti/injury_claim.jpg?height=200&amp;width=19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1764" y="1406951"/>
            <a:ext cx="1073214" cy="108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ekb156nach.ucoz.ru/novaya_5/CAVYL0YH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5513297"/>
            <a:ext cx="845563" cy="1084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Член ГЭК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02251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1703631" y="100501"/>
            <a:ext cx="7440369" cy="802560"/>
          </a:xfrm>
          <a:prstGeom prst="rect">
            <a:avLst/>
          </a:prstGeom>
        </p:spPr>
        <p:txBody>
          <a:bodyPr wrap="square" lIns="101124" tIns="50562" rIns="101124" bIns="50562">
            <a:spAutoFit/>
          </a:bodyPr>
          <a:lstStyle/>
          <a:p>
            <a:pPr algn="ctr"/>
            <a:r>
              <a:rPr lang="ru-RU" sz="2276" b="1" dirty="0">
                <a:solidFill>
                  <a:srgbClr val="FF0000"/>
                </a:solidFill>
                <a:cs typeface="Times New Roman" panose="02020603050405020304" pitchFamily="18" charset="0"/>
              </a:rPr>
              <a:t>Нормативные правовые документы, регламентирующие порядок поведения работника ППЭ </a:t>
            </a:r>
            <a:endParaRPr lang="ru-RU" sz="2276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2378" y="1528071"/>
            <a:ext cx="8269849" cy="22442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Федеральный закон «Об образовании в Российской Федерации» от 29.12. 2012 № 273-ФЗ</a:t>
            </a:r>
          </a:p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Приказ Министерства образования и науки Российской Федерации «Об утверждении порядка проведения государственной итоговой аттестации по образовательным программам среднего общего образования» от 26.12.2013 № 1400</a:t>
            </a:r>
          </a:p>
          <a:p>
            <a:pPr marL="260193" indent="-260193" algn="just" defTabSz="971928">
              <a:spcAft>
                <a:spcPts val="1707"/>
              </a:spcAft>
              <a:buFont typeface="Wingdings" panose="05000000000000000000" pitchFamily="2" charset="2"/>
              <a:buChar char="q"/>
              <a:tabLst>
                <a:tab pos="505658" algn="l"/>
              </a:tabLst>
            </a:pPr>
            <a:r>
              <a:rPr lang="ru-RU" sz="1593" b="1" dirty="0">
                <a:solidFill>
                  <a:srgbClr val="006AB3"/>
                </a:solidFill>
                <a:latin typeface="+mj-lt"/>
              </a:rPr>
              <a:t>Федеральный закон от 30 декабря 2001 г. № 195 «Кодекс Российской Федерации об административных правонарушениях».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43808" y="5944609"/>
            <a:ext cx="3523996" cy="6527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821" b="1" dirty="0"/>
              <a:t>ДИСЦИПЛИНА</a:t>
            </a:r>
          </a:p>
          <a:p>
            <a:pPr algn="ctr"/>
            <a:endParaRPr lang="ru-RU" sz="1821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09050" y="4288022"/>
            <a:ext cx="3646926" cy="9329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pPr algn="r"/>
            <a:r>
              <a:rPr lang="ru-RU" sz="1821" dirty="0"/>
              <a:t>ДОБРОСОВЕСТНОЕ </a:t>
            </a:r>
            <a:r>
              <a:rPr lang="ru-RU" sz="1821" dirty="0" smtClean="0"/>
              <a:t/>
            </a:r>
            <a:br>
              <a:rPr lang="ru-RU" sz="1821" dirty="0" smtClean="0"/>
            </a:br>
            <a:r>
              <a:rPr lang="ru-RU" sz="1821" dirty="0" smtClean="0"/>
              <a:t>ВЫПОЛНЕНИЕ </a:t>
            </a:r>
            <a:br>
              <a:rPr lang="ru-RU" sz="1821" dirty="0" smtClean="0"/>
            </a:br>
            <a:r>
              <a:rPr lang="ru-RU" sz="1821" dirty="0" smtClean="0"/>
              <a:t>ОБЯЗАННОСТЕЙ</a:t>
            </a:r>
            <a:endParaRPr lang="ru-RU" sz="1821" dirty="0"/>
          </a:p>
        </p:txBody>
      </p:sp>
      <p:sp>
        <p:nvSpPr>
          <p:cNvPr id="8" name="TextBox 7"/>
          <p:cNvSpPr txBox="1"/>
          <p:nvPr/>
        </p:nvSpPr>
        <p:spPr>
          <a:xfrm>
            <a:off x="5309581" y="4296252"/>
            <a:ext cx="3362749" cy="9329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3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pPr algn="r"/>
            <a:r>
              <a:rPr lang="ru-RU" sz="1821" dirty="0"/>
              <a:t>СОБЛЮДЕНИЕ ПРАВ И ОБЯЗАННОСТЕЙ </a:t>
            </a:r>
            <a:r>
              <a:rPr lang="ru-RU" sz="1821" dirty="0" smtClean="0"/>
              <a:t/>
            </a:r>
            <a:br>
              <a:rPr lang="ru-RU" sz="1821" dirty="0" smtClean="0"/>
            </a:br>
            <a:r>
              <a:rPr lang="ru-RU" sz="1821" dirty="0" smtClean="0"/>
              <a:t>УЧАСТНИКОВ </a:t>
            </a:r>
            <a:r>
              <a:rPr lang="ru-RU" sz="1821" dirty="0"/>
              <a:t>ЭКЗАМЕНА</a:t>
            </a:r>
          </a:p>
        </p:txBody>
      </p:sp>
      <p:pic>
        <p:nvPicPr>
          <p:cNvPr id="2050" name="Picture 2" descr="http://restoran-relaks.ru/sites/restoran-relaks.ru/files/gal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1403851" cy="133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restoran-relaks.ru/sites/restoran-relaks.ru/files/gal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28389" y="3810426"/>
            <a:ext cx="1403851" cy="133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restoran-relaks.ru/sites/restoran-relaks.ru/files/gal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1956" y="5301208"/>
            <a:ext cx="1403851" cy="133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7830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Click="0" advTm="4000"/>
    </mc:Choice>
    <mc:Fallback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Профессиональная и служебная этика </a:t>
            </a:r>
            <a:endParaRPr lang="ru-RU" sz="3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026" name="Picture 2" descr="http://hotmax.com.ua/assets/images/stories/oplata/vstrecha_dvuh_biznesmeno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6558" y="3284984"/>
            <a:ext cx="1727443" cy="1295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2378" y="1544072"/>
            <a:ext cx="7129944" cy="24043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971928"/>
            <a:r>
              <a:rPr lang="ru-RU" sz="1366" b="1" dirty="0">
                <a:solidFill>
                  <a:schemeClr val="tx1"/>
                </a:solidFill>
                <a:cs typeface="Times New Roman" panose="02020603050405020304" pitchFamily="18" charset="0"/>
              </a:rPr>
              <a:t>Работники ППЭ призваны:</a:t>
            </a:r>
            <a:endParaRPr lang="ru-RU" sz="1366" b="1" dirty="0">
              <a:solidFill>
                <a:srgbClr val="006AB3"/>
              </a:solidFill>
              <a:latin typeface="+mj-lt"/>
            </a:endParaRPr>
          </a:p>
          <a:p>
            <a:pPr marL="260193" indent="-260193" algn="just" defTabSz="971928">
              <a:buFont typeface="Wingdings" panose="05000000000000000000" pitchFamily="2" charset="2"/>
              <a:buChar char="q"/>
            </a:pPr>
            <a:r>
              <a:rPr lang="ru-RU" sz="1366" b="1" dirty="0">
                <a:solidFill>
                  <a:srgbClr val="006AB3"/>
                </a:solidFill>
                <a:latin typeface="+mj-lt"/>
              </a:rPr>
              <a:t>уважать честь и достоинство обучающихся и других участников образовательных отношений;</a:t>
            </a:r>
          </a:p>
          <a:p>
            <a:pPr marL="260193" indent="-260193" algn="just" defTabSz="971928">
              <a:buFont typeface="Wingdings" panose="05000000000000000000" pitchFamily="2" charset="2"/>
              <a:buChar char="q"/>
            </a:pPr>
            <a:r>
              <a:rPr lang="ru-RU" sz="1366" b="1" dirty="0">
                <a:solidFill>
                  <a:srgbClr val="006AB3"/>
                </a:solidFill>
                <a:latin typeface="+mj-lt"/>
              </a:rPr>
              <a:t>соблюдать трудовую дисциплину</a:t>
            </a:r>
          </a:p>
          <a:p>
            <a:pPr marL="260193" indent="-260193" algn="just" defTabSz="971928">
              <a:buFont typeface="Wingdings" panose="05000000000000000000" pitchFamily="2" charset="2"/>
              <a:buChar char="q"/>
            </a:pPr>
            <a:r>
              <a:rPr lang="ru-RU" sz="1366" b="1" dirty="0">
                <a:solidFill>
                  <a:srgbClr val="006AB3"/>
                </a:solidFill>
                <a:latin typeface="+mj-lt"/>
              </a:rPr>
              <a:t>работнику ППЭ рекомендуется соблюдать культуру речи, не допускать использования в присутствии всех участников экзамена грубости, оскорбительных выражений или реплик;</a:t>
            </a:r>
          </a:p>
          <a:p>
            <a:pPr marL="260193" indent="-260193" algn="just" defTabSz="971928">
              <a:buFont typeface="Wingdings" panose="05000000000000000000" pitchFamily="2" charset="2"/>
              <a:buChar char="q"/>
            </a:pPr>
            <a:r>
              <a:rPr lang="ru-RU" sz="1366" b="1" dirty="0">
                <a:solidFill>
                  <a:srgbClr val="006AB3"/>
                </a:solidFill>
                <a:latin typeface="+mj-lt"/>
              </a:rPr>
              <a:t>проявлять корректность и внимательность к участникам экзамена;</a:t>
            </a:r>
          </a:p>
          <a:p>
            <a:pPr marL="260193" indent="-260193" algn="just" defTabSz="971928">
              <a:buFont typeface="Wingdings" panose="05000000000000000000" pitchFamily="2" charset="2"/>
              <a:buChar char="q"/>
            </a:pPr>
            <a:r>
              <a:rPr lang="ru-RU" sz="1366" b="1" dirty="0">
                <a:solidFill>
                  <a:srgbClr val="006AB3"/>
                </a:solidFill>
                <a:latin typeface="+mj-lt"/>
              </a:rPr>
              <a:t>внешний вид работников ППЭ должен способствовать уважительному отношению </a:t>
            </a:r>
            <a:r>
              <a:rPr lang="ru-RU" sz="1366" b="1" dirty="0" smtClean="0">
                <a:solidFill>
                  <a:srgbClr val="006AB3"/>
                </a:solidFill>
                <a:latin typeface="+mj-lt"/>
              </a:rPr>
              <a:t>к другим </a:t>
            </a:r>
            <a:r>
              <a:rPr lang="ru-RU" sz="1366" b="1" dirty="0">
                <a:solidFill>
                  <a:srgbClr val="006AB3"/>
                </a:solidFill>
                <a:latin typeface="+mj-lt"/>
              </a:rPr>
              <a:t>работникам ППЭ, соответствовать общепринятому деловому стилю, который отличают официальность, сдержанность, </a:t>
            </a:r>
            <a:r>
              <a:rPr lang="ru-RU" sz="1366" b="1" dirty="0" smtClean="0">
                <a:solidFill>
                  <a:srgbClr val="006AB3"/>
                </a:solidFill>
                <a:latin typeface="+mj-lt"/>
              </a:rPr>
              <a:t>аккуратность</a:t>
            </a:r>
            <a:endParaRPr lang="ru-RU" sz="1366" b="1" dirty="0">
              <a:solidFill>
                <a:srgbClr val="006AB3"/>
              </a:solidFill>
              <a:latin typeface="+mj-lt"/>
            </a:endParaRPr>
          </a:p>
        </p:txBody>
      </p:sp>
      <p:sp>
        <p:nvSpPr>
          <p:cNvPr id="7" name="Объект 5"/>
          <p:cNvSpPr txBox="1">
            <a:spLocks/>
          </p:cNvSpPr>
          <p:nvPr/>
        </p:nvSpPr>
        <p:spPr>
          <a:xfrm>
            <a:off x="392378" y="4453417"/>
            <a:ext cx="7129945" cy="19840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just" defTabSz="1707833" eaLnBrk="1" fontAlgn="auto" hangingPunct="1">
              <a:spcBef>
                <a:spcPts val="0"/>
              </a:spcBef>
              <a:spcAft>
                <a:spcPts val="0"/>
              </a:spcAft>
              <a:defRPr sz="2400" b="1">
                <a:latin typeface="+mn-lt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366" dirty="0"/>
              <a:t>При выполнении обязанностей со стороны работника ППЭ не допускаются:</a:t>
            </a:r>
          </a:p>
          <a:p>
            <a:pPr marL="260193" indent="-260193">
              <a:buFont typeface="Wingdings" panose="05000000000000000000" pitchFamily="2" charset="2"/>
              <a:buChar char="q"/>
            </a:pPr>
            <a:r>
              <a:rPr lang="ru-RU" sz="1366" dirty="0">
                <a:solidFill>
                  <a:srgbClr val="006AB3"/>
                </a:solidFill>
                <a:latin typeface="+mj-lt"/>
                <a:cs typeface="+mn-cs"/>
              </a:rPr>
              <a:t>любого вида высказывания и действия дискриминационного характера по признакам пола, возраста, расы, национальности, языка, гражданства, социального, имущественного или семейного положения, политических или религиозных предпочтений;</a:t>
            </a:r>
          </a:p>
          <a:p>
            <a:pPr marL="260193" indent="-260193">
              <a:buFont typeface="Wingdings" panose="05000000000000000000" pitchFamily="2" charset="2"/>
              <a:buChar char="q"/>
            </a:pPr>
            <a:r>
              <a:rPr lang="en-US" sz="1366" dirty="0" err="1">
                <a:solidFill>
                  <a:srgbClr val="006AB3"/>
                </a:solidFill>
                <a:latin typeface="+mj-lt"/>
                <a:cs typeface="+mn-cs"/>
              </a:rPr>
              <a:t>Г</a:t>
            </a:r>
            <a:r>
              <a:rPr lang="ru-RU" sz="1366" dirty="0" err="1">
                <a:solidFill>
                  <a:srgbClr val="006AB3"/>
                </a:solidFill>
                <a:latin typeface="+mj-lt"/>
                <a:cs typeface="+mn-cs"/>
              </a:rPr>
              <a:t>рубость</a:t>
            </a:r>
            <a:r>
              <a:rPr lang="ru-RU" sz="1366" dirty="0">
                <a:solidFill>
                  <a:srgbClr val="006AB3"/>
                </a:solidFill>
                <a:latin typeface="+mj-lt"/>
                <a:cs typeface="+mn-cs"/>
              </a:rPr>
              <a:t>, пренебрежительный тон, заносчивость, предвзятые замечания, предъявление неправомерных, незаслуженных обвинений, угроз, оскорбительных выражений или реплик; действия, препятствующие нормальному общению или провоцирующие противоправное поведение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32043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Click="0" advTm="4000"/>
    </mc:Choice>
    <mc:Fallback>
      <p:transition advClick="0" advTm="4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://attractgetwomen.com/wp-content/uploads/2015/07/judged-by-wom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14427" y="4536961"/>
            <a:ext cx="1124871" cy="899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3354" y="1667002"/>
            <a:ext cx="3483019" cy="5127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366" b="1" dirty="0"/>
              <a:t>Работники ППЭ  при проведении экзамена занимаются личными делами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90047" y="1631974"/>
            <a:ext cx="4492852" cy="7927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38" b="1" dirty="0"/>
              <a:t>Организаторы читают, рисуют на бумаге, </a:t>
            </a:r>
          </a:p>
          <a:p>
            <a:r>
              <a:rPr lang="ru-RU" sz="1138" b="1" dirty="0"/>
              <a:t>разговаривают между собой, занимаются цветами, </a:t>
            </a:r>
          </a:p>
          <a:p>
            <a:r>
              <a:rPr lang="en-US" sz="1138" b="1" dirty="0" err="1"/>
              <a:t>с</a:t>
            </a:r>
            <a:r>
              <a:rPr lang="ru-RU" sz="1138" b="1" dirty="0"/>
              <a:t>пят, сидя в конце аудитории; весь экзамен просидели</a:t>
            </a:r>
          </a:p>
          <a:p>
            <a:r>
              <a:rPr lang="ru-RU" sz="1138" b="1" dirty="0"/>
              <a:t> за столом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3354" y="2786921"/>
            <a:ext cx="3483019" cy="7228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366" b="1" dirty="0"/>
              <a:t>Работники ППЭ при проведении экзамена не соблюдают корректное общение с участниками экзамена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88420" y="4077072"/>
            <a:ext cx="4492852" cy="4425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38" b="1" dirty="0"/>
              <a:t>Невнимание к обращению участника (прерывание речи ученика, беседа с другими во время обращения</a:t>
            </a:r>
            <a:r>
              <a:rPr lang="ru-RU" sz="1138" b="1" dirty="0" smtClean="0"/>
              <a:t>)</a:t>
            </a:r>
            <a:endParaRPr lang="ru-RU" sz="1138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490047" y="5290699"/>
            <a:ext cx="4491225" cy="4425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38" b="1" dirty="0"/>
              <a:t>Моральное порицание, постановка участника в неудобное, унизительное положение при проведении ГИА в </a:t>
            </a:r>
            <a:r>
              <a:rPr lang="ru-RU" sz="1138" b="1" dirty="0" smtClean="0"/>
              <a:t>ППЭ</a:t>
            </a:r>
            <a:endParaRPr lang="ru-RU" sz="1138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90046" y="2780928"/>
            <a:ext cx="4492852" cy="6176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138" dirty="0"/>
              <a:t>Обращение на «ты», не по имени и отчеству, а по фамилии. Приказной, административный характер просьб работника ППЭ без приглашающих интонаций, без слова "пожалуйста</a:t>
            </a:r>
            <a:r>
              <a:rPr lang="ru-RU" sz="1138" dirty="0" smtClean="0"/>
              <a:t>"</a:t>
            </a:r>
            <a:endParaRPr lang="ru-RU" sz="1138" dirty="0"/>
          </a:p>
        </p:txBody>
      </p:sp>
      <p:sp>
        <p:nvSpPr>
          <p:cNvPr id="13" name="TextBox 12"/>
          <p:cNvSpPr txBox="1"/>
          <p:nvPr/>
        </p:nvSpPr>
        <p:spPr>
          <a:xfrm>
            <a:off x="433354" y="3934268"/>
            <a:ext cx="3483019" cy="7228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366" dirty="0"/>
              <a:t>При решении конфликтных ситуаций не выслушивают мнение и точку зрения участника экзамена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3354" y="5250810"/>
            <a:ext cx="3483019" cy="5127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200" b="1">
                <a:solidFill>
                  <a:schemeClr val="dk1"/>
                </a:solidFill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ru-RU" sz="1366" dirty="0"/>
              <a:t>При удалении с экзамена член ГЭК нарушает полномочия</a:t>
            </a:r>
          </a:p>
        </p:txBody>
      </p:sp>
      <p:sp>
        <p:nvSpPr>
          <p:cNvPr id="21" name="Нашивка 20"/>
          <p:cNvSpPr/>
          <p:nvPr/>
        </p:nvSpPr>
        <p:spPr>
          <a:xfrm>
            <a:off x="3998327" y="1844622"/>
            <a:ext cx="367163" cy="32781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>
            <a:off x="4042584" y="2927497"/>
            <a:ext cx="367163" cy="32781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>
            <a:off x="4051555" y="4125604"/>
            <a:ext cx="367163" cy="32781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>
            <a:off x="4044379" y="5313928"/>
            <a:ext cx="367163" cy="32781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24">
              <a:solidFill>
                <a:schemeClr val="tx1"/>
              </a:solidFill>
            </a:endParaRPr>
          </a:p>
        </p:txBody>
      </p:sp>
      <p:pic>
        <p:nvPicPr>
          <p:cNvPr id="7170" name="Picture 2" descr="http://be.free.2776.free.fr/img/PERSO%20JARDIN%2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9249" y="1643050"/>
            <a:ext cx="1054751" cy="123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previews.123rf.com/images/kharlamova/kharlamova1111/kharlamova111100003/11196307-Angry-people-3d-render-Stock-Photo-person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34531" y="3142338"/>
            <a:ext cx="840022" cy="840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Наиболее распространённые нарушения поведения работников ППЭ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77005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5308" y="4617324"/>
            <a:ext cx="8424936" cy="1409033"/>
          </a:xfrm>
          <a:prstGeom prst="rect">
            <a:avLst/>
          </a:prstGeom>
        </p:spPr>
        <p:txBody>
          <a:bodyPr wrap="square" lIns="90291" tIns="45145" rIns="90291" bIns="45145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504" dirty="0">
                <a:solidFill>
                  <a:srgbClr val="0070C0"/>
                </a:solidFill>
              </a:rPr>
              <a:t>Соблюдение служебного этикета при проведении ГИА помогает эффективной работе, личному успеху и авторитету, успеху всей организации проведения экзамена</a:t>
            </a:r>
          </a:p>
        </p:txBody>
      </p:sp>
      <p:pic>
        <p:nvPicPr>
          <p:cNvPr id="2052" name="Picture 4" descr="http://urpnew.volganet.ru/upload/iblock/55c/3713764ec001e0e6e54e3cec09d82a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87073" y="1585049"/>
            <a:ext cx="3714826" cy="2704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58839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09625" y="1857384"/>
            <a:ext cx="6791082" cy="2153366"/>
          </a:xfrm>
        </p:spPr>
        <p:txBody>
          <a:bodyPr>
            <a:normAutofit/>
          </a:bodyPr>
          <a:lstStyle/>
          <a:p>
            <a:pPr algn="ctr"/>
            <a:r>
              <a:rPr lang="ru-RU" sz="3073" dirty="0" smtClean="0"/>
              <a:t>Теоретические </a:t>
            </a:r>
            <a:br>
              <a:rPr lang="ru-RU" sz="3073" dirty="0" smtClean="0"/>
            </a:br>
            <a:r>
              <a:rPr lang="ru-RU" sz="3073" dirty="0" smtClean="0"/>
              <a:t>и практические задания</a:t>
            </a:r>
            <a:br>
              <a:rPr lang="ru-RU" sz="3073" dirty="0" smtClean="0"/>
            </a:br>
            <a:endParaRPr lang="ru-RU" sz="3073" dirty="0"/>
          </a:p>
        </p:txBody>
      </p:sp>
    </p:spTree>
    <p:extLst>
      <p:ext uri="{BB962C8B-B14F-4D97-AF65-F5344CB8AC3E}">
        <p14:creationId xmlns:p14="http://schemas.microsoft.com/office/powerpoint/2010/main" xmlns="" val="1356659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49</TotalTime>
  <Words>715</Words>
  <Application>Microsoft Office PowerPoint</Application>
  <PresentationFormat>Экран (4:3)</PresentationFormat>
  <Paragraphs>70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Подготовка лиц,  задействованных при проведении государственной итоговой аттестации  по образовательным программам среднего общего образования в пункте проведения экзаменов (член ГЭК)</vt:lpstr>
      <vt:lpstr>Соблюдение работниками ППЭ профессиональной  и служебной этики,  морально-этических норм  при проведении экзамена</vt:lpstr>
      <vt:lpstr>Участники отношений</vt:lpstr>
      <vt:lpstr>Член ГЭК</vt:lpstr>
      <vt:lpstr>Слайд 5</vt:lpstr>
      <vt:lpstr>Профессиональная и служебная этика </vt:lpstr>
      <vt:lpstr>Наиболее распространённые нарушения поведения работников ППЭ</vt:lpstr>
      <vt:lpstr>Слайд 8</vt:lpstr>
      <vt:lpstr>Теоретические  и практические задания 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Кольчугин О.Д.</dc:creator>
  <cp:lastModifiedBy>vdavyidenkova</cp:lastModifiedBy>
  <cp:revision>20</cp:revision>
  <dcterms:created xsi:type="dcterms:W3CDTF">2018-02-22T12:32:05Z</dcterms:created>
  <dcterms:modified xsi:type="dcterms:W3CDTF">2018-03-23T10:25:20Z</dcterms:modified>
</cp:coreProperties>
</file>