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89" r:id="rId4"/>
    <p:sldId id="282" r:id="rId5"/>
    <p:sldId id="276" r:id="rId6"/>
    <p:sldId id="283" r:id="rId7"/>
    <p:sldId id="279" r:id="rId8"/>
    <p:sldId id="272" r:id="rId9"/>
    <p:sldId id="268" r:id="rId10"/>
    <p:sldId id="269" r:id="rId11"/>
    <p:sldId id="270" r:id="rId12"/>
    <p:sldId id="288" r:id="rId13"/>
    <p:sldId id="299" r:id="rId14"/>
    <p:sldId id="311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293" r:id="rId26"/>
    <p:sldId id="295" r:id="rId27"/>
    <p:sldId id="291" r:id="rId28"/>
    <p:sldId id="294" r:id="rId29"/>
    <p:sldId id="292" r:id="rId30"/>
    <p:sldId id="29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7" autoAdjust="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4570"/>
    </p:cViewPr>
  </p:sorterViewPr>
  <p:notesViewPr>
    <p:cSldViewPr snapToGrid="0">
      <p:cViewPr>
        <p:scale>
          <a:sx n="100" d="100"/>
          <a:sy n="100" d="100"/>
        </p:scale>
        <p:origin x="2400" y="-91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E3D20-5ADE-4933-BB53-1D44B3CDF3A1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E3057-B783-4A3A-8F12-69C26F0FA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6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29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0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92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01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50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6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21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06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9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97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52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01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6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9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2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5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0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2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BC8A-43BB-468D-8808-003BDDD24AE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728B-A5B9-46E5-960F-AC298DC01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0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BC8A-43BB-468D-8808-003BDDD24AE2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728B-A5B9-46E5-960F-AC298DC01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1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BC8A-43BB-468D-8808-003BDDD24A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728B-A5B9-46E5-960F-AC298DC01A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1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ru-RU" sz="3600" b="1" dirty="0"/>
              <a:t>Современный </a:t>
            </a:r>
            <a:r>
              <a:rPr lang="ru-RU" sz="3600" b="1" dirty="0" smtClean="0"/>
              <a:t>урок </a:t>
            </a:r>
            <a:r>
              <a:rPr lang="ru-RU" sz="3600" b="1" dirty="0"/>
              <a:t>в соответствии с требованиями </a:t>
            </a:r>
            <a:r>
              <a:rPr lang="ru-RU" sz="3600" b="1" dirty="0" smtClean="0"/>
              <a:t>ФГОС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/>
          <a:p>
            <a:pPr algn="r"/>
            <a:r>
              <a:rPr lang="ru-RU" dirty="0" smtClean="0"/>
              <a:t>Доктор филологических наук Елена Борисовна </a:t>
            </a:r>
            <a:r>
              <a:rPr lang="ru-RU" dirty="0" err="1" smtClean="0"/>
              <a:t>Чернышова</a:t>
            </a:r>
            <a:endParaRPr lang="ru-RU" dirty="0" smtClean="0"/>
          </a:p>
          <a:p>
            <a:pPr algn="r"/>
            <a:r>
              <a:rPr lang="en-US" dirty="0" smtClean="0"/>
              <a:t>elena-chernishova@yandex.ru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1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  <a:solidFill>
            <a:schemeClr val="accent6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Коммуникативные </a:t>
            </a:r>
            <a:r>
              <a:rPr lang="ru-RU" sz="3200" b="1" dirty="0"/>
              <a:t>универсальные учебные действия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44945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b="1" i="1" dirty="0"/>
              <a:t>Планирование </a:t>
            </a:r>
            <a:r>
              <a:rPr lang="ru-RU" dirty="0"/>
              <a:t>(определение цели, функций участников, способов взаимодействия). </a:t>
            </a:r>
            <a:endParaRPr lang="ru-RU" dirty="0" smtClean="0"/>
          </a:p>
          <a:p>
            <a:pPr algn="just"/>
            <a:r>
              <a:rPr lang="ru-RU" b="1" i="1" dirty="0" smtClean="0"/>
              <a:t>Постановка </a:t>
            </a:r>
            <a:r>
              <a:rPr lang="ru-RU" b="1" i="1" dirty="0"/>
              <a:t>вопросов </a:t>
            </a:r>
            <a:r>
              <a:rPr lang="ru-RU" dirty="0"/>
              <a:t>( инициативное сотрудничество в поиске и сборе информации). </a:t>
            </a:r>
            <a:endParaRPr lang="ru-RU" dirty="0" smtClean="0"/>
          </a:p>
          <a:p>
            <a:pPr algn="just"/>
            <a:r>
              <a:rPr lang="ru-RU" b="1" i="1" dirty="0" smtClean="0"/>
              <a:t>Разрешение </a:t>
            </a:r>
            <a:r>
              <a:rPr lang="ru-RU" b="1" i="1" dirty="0"/>
              <a:t>конфликтов </a:t>
            </a:r>
            <a:r>
              <a:rPr lang="ru-RU" dirty="0"/>
              <a:t>( выявление, идентификация проблемы, поиск и оценка альтернативных способов разрешения конфликта, принятие решения и его реализация). </a:t>
            </a:r>
            <a:endParaRPr lang="ru-RU" dirty="0" smtClean="0"/>
          </a:p>
          <a:p>
            <a:pPr algn="just"/>
            <a:r>
              <a:rPr lang="ru-RU" b="1" i="1" dirty="0" smtClean="0"/>
              <a:t>Управление </a:t>
            </a:r>
            <a:r>
              <a:rPr lang="ru-RU" b="1" i="1" dirty="0"/>
              <a:t>поведением партнёра </a:t>
            </a:r>
            <a:r>
              <a:rPr lang="ru-RU" dirty="0" smtClean="0"/>
              <a:t>(</a:t>
            </a:r>
            <a:r>
              <a:rPr lang="ru-RU" dirty="0"/>
              <a:t>контроль, коррекция, оценка действий партнёра, умение с достаточной полнотой и точностью выражать свои мысли).</a:t>
            </a:r>
          </a:p>
        </p:txBody>
      </p:sp>
    </p:spTree>
    <p:extLst>
      <p:ext uri="{BB962C8B-B14F-4D97-AF65-F5344CB8AC3E}">
        <p14:creationId xmlns:p14="http://schemas.microsoft.com/office/powerpoint/2010/main" val="32428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380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Типология уроков при системно-</a:t>
            </a:r>
            <a:r>
              <a:rPr lang="ru-RU" sz="4000" b="1" dirty="0" err="1" smtClean="0"/>
              <a:t>деятельностном</a:t>
            </a:r>
            <a:r>
              <a:rPr lang="ru-RU" sz="4000" b="1" dirty="0" smtClean="0"/>
              <a:t> подходе к обучению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83271"/>
            <a:ext cx="10515600" cy="332984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3600" dirty="0" smtClean="0"/>
              <a:t>урок </a:t>
            </a:r>
            <a:r>
              <a:rPr lang="ru-RU" sz="3600" dirty="0"/>
              <a:t>открытия </a:t>
            </a:r>
            <a:r>
              <a:rPr lang="ru-RU" sz="3600" dirty="0" smtClean="0"/>
              <a:t>нового знания</a:t>
            </a:r>
            <a:endParaRPr lang="ru-RU" sz="3600" dirty="0"/>
          </a:p>
          <a:p>
            <a:pPr lvl="0"/>
            <a:r>
              <a:rPr lang="ru-RU" sz="3600" dirty="0" smtClean="0"/>
              <a:t>урок рефлексии</a:t>
            </a:r>
            <a:endParaRPr lang="ru-RU" sz="3600" dirty="0"/>
          </a:p>
          <a:p>
            <a:pPr lvl="0"/>
            <a:r>
              <a:rPr lang="ru-RU" sz="3600" dirty="0" smtClean="0"/>
              <a:t>урок построения системы знаний</a:t>
            </a:r>
            <a:endParaRPr lang="ru-RU" sz="3600" dirty="0"/>
          </a:p>
          <a:p>
            <a:pPr lvl="0"/>
            <a:r>
              <a:rPr lang="ru-RU" sz="3600" dirty="0" smtClean="0"/>
              <a:t>урок </a:t>
            </a:r>
            <a:r>
              <a:rPr lang="ru-RU" sz="3600" dirty="0"/>
              <a:t>развивающего </a:t>
            </a:r>
            <a:r>
              <a:rPr lang="ru-RU" sz="3600" dirty="0" smtClean="0"/>
              <a:t>контроля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928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0"/>
            <a:ext cx="10196612" cy="7239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Урок открытия нового знания</a:t>
            </a: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876301"/>
            <a:ext cx="10962731" cy="51650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/>
              <a:t>Содержательная цель</a:t>
            </a:r>
            <a:r>
              <a:rPr lang="ru-RU" dirty="0"/>
              <a:t>: </a:t>
            </a:r>
            <a:r>
              <a:rPr lang="ru-RU" dirty="0" smtClean="0"/>
              <a:t>расширение понятийной базы </a:t>
            </a:r>
            <a:r>
              <a:rPr lang="ru-RU" dirty="0"/>
              <a:t>за счет включения новых элементов. </a:t>
            </a:r>
            <a:r>
              <a:rPr lang="ru-RU" dirty="0" smtClean="0"/>
              <a:t>На уроке </a:t>
            </a:r>
            <a:r>
              <a:rPr lang="ru-RU" dirty="0"/>
              <a:t>ученик </a:t>
            </a:r>
            <a:r>
              <a:rPr lang="ru-RU" dirty="0" smtClean="0"/>
              <a:t>познакомится с новыми понятиями, новыми правилами.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 smtClean="0"/>
              <a:t>Деятельностная</a:t>
            </a:r>
            <a:r>
              <a:rPr lang="ru-RU" b="1" dirty="0" smtClean="0"/>
              <a:t> </a:t>
            </a:r>
            <a:r>
              <a:rPr lang="ru-RU" b="1" dirty="0"/>
              <a:t>цель</a:t>
            </a:r>
            <a:r>
              <a:rPr lang="ru-RU" dirty="0"/>
              <a:t>: </a:t>
            </a:r>
            <a:r>
              <a:rPr lang="ru-RU" dirty="0" smtClean="0"/>
              <a:t>применение новых способов </a:t>
            </a:r>
            <a:r>
              <a:rPr lang="ru-RU" dirty="0"/>
              <a:t>действия. </a:t>
            </a:r>
            <a:r>
              <a:rPr lang="ru-RU" dirty="0" smtClean="0"/>
              <a:t>Уяснив </a:t>
            </a:r>
            <a:r>
              <a:rPr lang="ru-RU" dirty="0"/>
              <a:t>новые </a:t>
            </a:r>
            <a:r>
              <a:rPr lang="ru-RU" dirty="0" smtClean="0"/>
              <a:t>понятия и </a:t>
            </a:r>
            <a:r>
              <a:rPr lang="ru-RU" dirty="0"/>
              <a:t>правила, ученик должен уже на этом уроке попытаться реализовать эти знания, применить их на практике, испытать новое действие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3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Структура урока открытия нового знания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8557"/>
            <a:ext cx="10515600" cy="496864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1. Организационный момент.</a:t>
            </a:r>
          </a:p>
          <a:p>
            <a:pPr marL="0" indent="0">
              <a:buNone/>
            </a:pPr>
            <a:r>
              <a:rPr lang="ru-RU" dirty="0" smtClean="0"/>
              <a:t>2. Этап мотивации (самоопределения) к учебной деятельности.</a:t>
            </a:r>
          </a:p>
          <a:p>
            <a:pPr marL="0" indent="0">
              <a:buNone/>
            </a:pPr>
            <a:r>
              <a:rPr lang="ru-RU" dirty="0" smtClean="0"/>
              <a:t>3. Этап актуализации и фиксации индивидуального затруднения в пробном учебном действии.</a:t>
            </a:r>
          </a:p>
          <a:p>
            <a:pPr marL="0" indent="0">
              <a:buNone/>
            </a:pPr>
            <a:r>
              <a:rPr lang="ru-RU" dirty="0" smtClean="0"/>
              <a:t>4. Этап выявления места и причины затруднения.</a:t>
            </a:r>
          </a:p>
          <a:p>
            <a:pPr marL="0" indent="0">
              <a:buNone/>
            </a:pPr>
            <a:r>
              <a:rPr lang="ru-RU" dirty="0" smtClean="0"/>
              <a:t>5. Этап построения выхода из затруднения.</a:t>
            </a:r>
          </a:p>
          <a:p>
            <a:pPr marL="0" indent="0">
              <a:buNone/>
            </a:pPr>
            <a:r>
              <a:rPr lang="ru-RU" dirty="0" smtClean="0"/>
              <a:t>6. Этап реализации построенного проекта.</a:t>
            </a:r>
          </a:p>
          <a:p>
            <a:pPr marL="0" indent="0">
              <a:buNone/>
            </a:pPr>
            <a:r>
              <a:rPr lang="ru-RU" dirty="0" smtClean="0"/>
              <a:t>7. Этап первичного закрепления с проговариванием во внешней речи.</a:t>
            </a:r>
          </a:p>
          <a:p>
            <a:pPr marL="0" indent="0">
              <a:buNone/>
            </a:pPr>
            <a:r>
              <a:rPr lang="ru-RU" dirty="0" smtClean="0"/>
              <a:t>8. Этап самостоятельной работы с самопроверкой по эталону или образцу.</a:t>
            </a:r>
          </a:p>
          <a:p>
            <a:pPr marL="0" indent="0">
              <a:buNone/>
            </a:pPr>
            <a:r>
              <a:rPr lang="ru-RU" dirty="0" smtClean="0"/>
              <a:t>9. Этап включения нового знания в систему знаний, повторение.</a:t>
            </a:r>
          </a:p>
          <a:p>
            <a:pPr marL="0" indent="0">
              <a:buNone/>
            </a:pPr>
            <a:r>
              <a:rPr lang="ru-RU" dirty="0" smtClean="0"/>
              <a:t>10. Этап рефлексии учебной деятельности.</a:t>
            </a:r>
          </a:p>
          <a:p>
            <a:pPr marL="0" indent="0">
              <a:buNone/>
            </a:pPr>
            <a:r>
              <a:rPr lang="ru-RU" dirty="0" smtClean="0"/>
              <a:t>11. Итог урока.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0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Этап мотивации (самоопределения) к учебной деятельности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/>
              <a:t>Цель: </a:t>
            </a:r>
            <a:r>
              <a:rPr lang="ru-RU" dirty="0"/>
              <a:t>о</a:t>
            </a:r>
            <a:r>
              <a:rPr lang="ru-RU" dirty="0" smtClean="0"/>
              <a:t>сновной </a:t>
            </a:r>
            <a:r>
              <a:rPr lang="ru-RU" dirty="0"/>
              <a:t>целью этапа мотивации (самоопределения) к учебной деятельности является выработка на личностно значимом уровне внутренней готовности выполнения нормативных требований учебной деятельности. </a:t>
            </a:r>
          </a:p>
          <a:p>
            <a:pPr marL="0" indent="0">
              <a:buNone/>
            </a:pPr>
            <a:r>
              <a:rPr lang="ru-RU" b="1" i="1" dirty="0"/>
              <a:t>Для реализации этой цели необходимо: </a:t>
            </a:r>
            <a:endParaRPr lang="ru-RU" dirty="0"/>
          </a:p>
          <a:p>
            <a:pPr algn="just"/>
            <a:r>
              <a:rPr lang="ru-RU" dirty="0" smtClean="0"/>
              <a:t>актуализировать </a:t>
            </a:r>
            <a:r>
              <a:rPr lang="ru-RU" dirty="0"/>
              <a:t>требования к ученику со стороны учебной деятельности («надо»); 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установить тематические рамки учебной деятельности («могу</a:t>
            </a:r>
            <a:r>
              <a:rPr lang="ru-RU" dirty="0" smtClean="0"/>
              <a:t>»); </a:t>
            </a:r>
          </a:p>
          <a:p>
            <a:pPr algn="just"/>
            <a:r>
              <a:rPr lang="ru-RU" dirty="0" smtClean="0"/>
              <a:t>создать </a:t>
            </a:r>
            <a:r>
              <a:rPr lang="ru-RU" dirty="0"/>
              <a:t>условия для возникновения внутренней потребности включения в деятельность («хочу</a:t>
            </a:r>
            <a:r>
              <a:rPr lang="ru-RU" dirty="0" smtClean="0"/>
              <a:t>»).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70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95" y="200368"/>
            <a:ext cx="11269362" cy="52456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Методы мотивации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52224"/>
              </p:ext>
            </p:extLst>
          </p:nvPr>
        </p:nvGraphicFramePr>
        <p:xfrm>
          <a:off x="477793" y="823784"/>
          <a:ext cx="11294076" cy="5690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7038"/>
                <a:gridCol w="5647038"/>
              </a:tblGrid>
              <a:tr h="2855657"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Эмоциональные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поощрение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порицание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учебно-познавательная игра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создание ярких наглядно-образных представлений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создание ситуаций успеха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стимулирующее оценивание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свободный выбор задания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удовлетворение желания быть значимой личностью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Волевые</a:t>
                      </a:r>
                      <a:endParaRPr lang="ru-RU" sz="1800" b="1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предъявление учебных требований, информирование об обязательных результатах обучения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формирование ответственного отношения к учению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познавательные затруднения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самооценка деятельности и коррекции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рефлексия поведения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прогнозирование будущей деятельности</a:t>
                      </a:r>
                    </a:p>
                    <a:p>
                      <a:pPr algn="just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70786"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1" dirty="0" smtClean="0"/>
                        <a:t>Познавательные</a:t>
                      </a:r>
                      <a:endParaRPr lang="ru-RU" sz="180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опора на жизненный опыт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познавательный интерес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создание проблемной ситуации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побуждение к поиску альтернативных решений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выполнение творческих заданий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«мозговая атака»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развивающая кооперация (парная и групповая работа, проектный метод)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1" dirty="0" smtClean="0"/>
                        <a:t>Социальные</a:t>
                      </a:r>
                      <a:endParaRPr lang="ru-RU" sz="180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развитие желания быть полезным обществу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побуждение подражать сильной личности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создание ситуации взаимопомощи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поиск контактов и сотрудничества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заинтересованность в результатах коллектив­ной работы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взаимопроверка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рецензирование</a:t>
                      </a:r>
                    </a:p>
                    <a:p>
                      <a:pPr algn="just"/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43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535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Этап актуализации и фиксации индивидуального затруднения в пробном действии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0475"/>
            <a:ext cx="10515600" cy="50992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i="1" dirty="0" smtClean="0"/>
              <a:t>Целью </a:t>
            </a:r>
            <a:r>
              <a:rPr lang="ru-RU" sz="1800" b="1" dirty="0"/>
              <a:t>этапа актуализации и пробного учебного действия </a:t>
            </a:r>
            <a:r>
              <a:rPr lang="ru-RU" sz="1800" dirty="0"/>
              <a:t>является подготовка мышления учащихся и организация осознания ими внутренней потребности к построению учебных </a:t>
            </a:r>
            <a:r>
              <a:rPr lang="ru-RU" sz="1800" dirty="0" smtClean="0"/>
              <a:t>действий, фиксирование </a:t>
            </a:r>
            <a:r>
              <a:rPr lang="ru-RU" sz="1800" dirty="0"/>
              <a:t>каждым из них индивидуального затруднения в пробном действии.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i="1" dirty="0"/>
              <a:t>Для этого необходимо, чтобы учащиеся: </a:t>
            </a:r>
            <a:endParaRPr lang="ru-RU" sz="18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/>
              <a:t> </a:t>
            </a:r>
            <a:r>
              <a:rPr lang="ru-RU" sz="1800" dirty="0"/>
              <a:t>воспроизвели и зафиксировали знания, умения и навыки, достаточные для построения нового способа действий;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/>
              <a:t> </a:t>
            </a:r>
            <a:r>
              <a:rPr lang="ru-RU" sz="1800" dirty="0"/>
              <a:t>активизировали соответствующие мыслительные операции (анализ, синтез, сравнение, обобщение, </a:t>
            </a:r>
            <a:r>
              <a:rPr lang="ru-RU" sz="1800" dirty="0" smtClean="0"/>
              <a:t>классификация</a:t>
            </a:r>
            <a:r>
              <a:rPr lang="ru-RU" sz="1800" dirty="0"/>
              <a:t>, аналогия и т.д.) и познавательные процессы (внимание, память и т.д.);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/>
              <a:t> </a:t>
            </a:r>
            <a:r>
              <a:rPr lang="ru-RU" sz="1800" dirty="0"/>
              <a:t>актуализировали норму пробного учебного действия («надо» - «хочу» - «могу»);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/>
              <a:t> </a:t>
            </a:r>
            <a:r>
              <a:rPr lang="ru-RU" sz="1800" dirty="0"/>
              <a:t>попытались самостоятельно выполнить индивидуальное задание на применение нового знания, запланированного для изучения на данном уроке;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/>
              <a:t> </a:t>
            </a:r>
            <a:r>
              <a:rPr lang="ru-RU" sz="1800" dirty="0"/>
              <a:t>зафиксировали возникшее затруднение в выполнении пробного действия или его обосновании. </a:t>
            </a:r>
          </a:p>
        </p:txBody>
      </p:sp>
    </p:spTree>
    <p:extLst>
      <p:ext uri="{BB962C8B-B14F-4D97-AF65-F5344CB8AC3E}">
        <p14:creationId xmlns:p14="http://schemas.microsoft.com/office/powerpoint/2010/main" val="99778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Этап выявления места и причины затруднения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i="1" dirty="0"/>
              <a:t>Основная цель этапа - </a:t>
            </a:r>
            <a:r>
              <a:rPr lang="ru-RU" dirty="0"/>
              <a:t>организовать анализ учащимися возникшей ситуации и на этой основе выявить места и причины затруднения является осознание того, в чем именно состоит недостаточность их знаний, умений или способностей. </a:t>
            </a:r>
          </a:p>
          <a:p>
            <a:pPr marL="0" indent="0" algn="just">
              <a:buNone/>
            </a:pPr>
            <a:r>
              <a:rPr lang="ru-RU" b="1" i="1" dirty="0"/>
              <a:t>Для реализации этой цели необходимо, чтобы учащиеся: </a:t>
            </a:r>
            <a:endParaRPr lang="ru-RU" dirty="0"/>
          </a:p>
          <a:p>
            <a:pPr algn="just"/>
            <a:r>
              <a:rPr lang="ru-RU" dirty="0" smtClean="0"/>
              <a:t> </a:t>
            </a:r>
            <a:r>
              <a:rPr lang="ru-RU" dirty="0"/>
              <a:t>проанализировали шаг за шагом с опорой на знаковую запись и проговорили вслух, что и как они делали; 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зафиксировали операцию, шаг, на котором возникло затруднение (место затруднения); 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соотнесли свои действия на этом шаге с изученными способами и зафиксировали, какого знания или умения недостает для решения исходной задачи и задач такого класса или типа вообще (причина затруднения).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82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8034"/>
            <a:ext cx="10515600" cy="8128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Этап построения </a:t>
            </a:r>
            <a:r>
              <a:rPr lang="ru-RU" sz="4000" b="1" dirty="0"/>
              <a:t>проекта выхода из </a:t>
            </a:r>
            <a:r>
              <a:rPr lang="ru-RU" sz="4000" b="1" dirty="0" smtClean="0"/>
              <a:t>затруднения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297" y="1326292"/>
            <a:ext cx="10515600" cy="51884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i="1" dirty="0"/>
              <a:t>Основной целью этапа </a:t>
            </a:r>
            <a:r>
              <a:rPr lang="ru-RU" dirty="0"/>
              <a:t>построения проекта выхода из затруднения является постановка целей учебной деятельности и на этой основе - выбор способа и средств их реализации. </a:t>
            </a:r>
          </a:p>
          <a:p>
            <a:pPr marL="0" indent="0" algn="just">
              <a:buNone/>
            </a:pPr>
            <a:r>
              <a:rPr lang="ru-RU" b="1" i="1" dirty="0"/>
              <a:t>Для этого необходимо, чтобы учащиеся: </a:t>
            </a:r>
            <a:endParaRPr lang="ru-RU" dirty="0"/>
          </a:p>
          <a:p>
            <a:pPr algn="just"/>
            <a:r>
              <a:rPr lang="ru-RU" dirty="0" smtClean="0"/>
              <a:t>коммуникативной </a:t>
            </a:r>
            <a:r>
              <a:rPr lang="ru-RU" dirty="0"/>
              <a:t>форме сформулировали конкретную цель своих будущих учебных действий, устраняющих причину возникшего затруднения (то есть сформулировали, какие знания им нужно построить и чему научиться); </a:t>
            </a:r>
          </a:p>
          <a:p>
            <a:pPr algn="just"/>
            <a:r>
              <a:rPr lang="ru-RU" dirty="0" smtClean="0"/>
              <a:t>предложили </a:t>
            </a:r>
            <a:r>
              <a:rPr lang="ru-RU" dirty="0"/>
              <a:t>и согласовали тему урока, которую учитель может уточнить; </a:t>
            </a:r>
          </a:p>
          <a:p>
            <a:pPr algn="just"/>
            <a:r>
              <a:rPr lang="ru-RU" dirty="0" smtClean="0"/>
              <a:t>выбрали </a:t>
            </a:r>
            <a:r>
              <a:rPr lang="ru-RU" dirty="0"/>
              <a:t>способ построения нового знания (как?) - метод уточнения (если новый способ действий можно сконструировать из ранее изученных) или метод дополнения (если изученных аналогов нет и требуется введение принципиально нового знака или способа действий); </a:t>
            </a:r>
          </a:p>
          <a:p>
            <a:pPr algn="just"/>
            <a:r>
              <a:rPr lang="ru-RU" dirty="0" smtClean="0"/>
              <a:t>выбрали </a:t>
            </a:r>
            <a:r>
              <a:rPr lang="ru-RU" dirty="0"/>
              <a:t>средства для построения нового знания (с помощью чего?) - изученные понятия, алгоритмы, модели, формулы, способы записи и т.д. </a:t>
            </a:r>
          </a:p>
        </p:txBody>
      </p:sp>
    </p:spTree>
    <p:extLst>
      <p:ext uri="{BB962C8B-B14F-4D97-AF65-F5344CB8AC3E}">
        <p14:creationId xmlns:p14="http://schemas.microsoft.com/office/powerpoint/2010/main" val="1773359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372"/>
            <a:ext cx="10515600" cy="8998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Этап реализации </a:t>
            </a:r>
            <a:r>
              <a:rPr lang="ru-RU" b="1" dirty="0"/>
              <a:t>построенного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1621"/>
            <a:ext cx="10515600" cy="51156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/>
              <a:t>Основной целью этапа </a:t>
            </a:r>
            <a:r>
              <a:rPr lang="ru-RU" dirty="0"/>
              <a:t>реализации построенного проекта является построение учащимися нового способа действий и формирование умений его применять как при решении задачи, вызвавшей затруднение, так и при решении задач такого класса или типа вообще. </a:t>
            </a:r>
          </a:p>
          <a:p>
            <a:pPr marL="0" indent="0" algn="just">
              <a:buNone/>
            </a:pPr>
            <a:r>
              <a:rPr lang="ru-RU" b="1" i="1" dirty="0"/>
              <a:t>Для реализации этой цели учащиеся должны: </a:t>
            </a:r>
            <a:endParaRPr lang="ru-RU" dirty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основе выбранного метода выдвинуть и обосновать гипотезы; </a:t>
            </a:r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построении нового знания использовать предметные действия с моделями, схемами и т.д.; </a:t>
            </a:r>
          </a:p>
          <a:p>
            <a:pPr algn="just"/>
            <a:r>
              <a:rPr lang="ru-RU" dirty="0" smtClean="0"/>
              <a:t>применить </a:t>
            </a:r>
            <a:r>
              <a:rPr lang="ru-RU" dirty="0"/>
              <a:t>новый способ действий для решения задачи, вызвавшей затруднение; </a:t>
            </a:r>
          </a:p>
          <a:p>
            <a:pPr algn="just"/>
            <a:r>
              <a:rPr lang="ru-RU" dirty="0" smtClean="0"/>
              <a:t>зафиксировать </a:t>
            </a:r>
            <a:r>
              <a:rPr lang="ru-RU" dirty="0"/>
              <a:t>в обобщенном виде новый способ действий в речи и </a:t>
            </a:r>
            <a:r>
              <a:rPr lang="ru-RU" dirty="0" err="1"/>
              <a:t>знаково</a:t>
            </a:r>
            <a:r>
              <a:rPr lang="ru-RU" dirty="0"/>
              <a:t>; </a:t>
            </a:r>
          </a:p>
          <a:p>
            <a:pPr algn="just"/>
            <a:r>
              <a:rPr lang="ru-RU" dirty="0" smtClean="0"/>
              <a:t>зафиксировать </a:t>
            </a:r>
            <a:r>
              <a:rPr lang="ru-RU" dirty="0"/>
              <a:t>преодоление возникшего ранее затруднения. </a:t>
            </a:r>
          </a:p>
        </p:txBody>
      </p:sp>
    </p:spTree>
    <p:extLst>
      <p:ext uri="{BB962C8B-B14F-4D97-AF65-F5344CB8AC3E}">
        <p14:creationId xmlns:p14="http://schemas.microsoft.com/office/powerpoint/2010/main" val="409418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610" y="867681"/>
            <a:ext cx="10752910" cy="586649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«Надо учить не содержанию науки, а деятельности по ее освоению»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400" dirty="0" smtClean="0"/>
              <a:t>Белинский В.Г.</a:t>
            </a:r>
          </a:p>
          <a:p>
            <a:pPr marL="0" indent="0">
              <a:buNone/>
            </a:pPr>
            <a:r>
              <a:rPr lang="ru-RU" sz="2400" dirty="0" smtClean="0"/>
              <a:t>Избранные педагогические произведения.</a:t>
            </a:r>
          </a:p>
          <a:p>
            <a:pPr marL="0" indent="0">
              <a:buNone/>
            </a:pPr>
            <a:r>
              <a:rPr lang="ru-RU" sz="2400" dirty="0" smtClean="0"/>
              <a:t> – М., 1982. − С. 174.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81" y="1993102"/>
            <a:ext cx="3580039" cy="42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Этап первичного закрепления </a:t>
            </a:r>
            <a:r>
              <a:rPr lang="ru-RU" sz="4000" b="1" dirty="0"/>
              <a:t>с проговариванием во внешней речи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b="1" i="1" dirty="0"/>
              <a:t>Основной целью этапа </a:t>
            </a:r>
            <a:r>
              <a:rPr lang="ru-RU" dirty="0"/>
              <a:t>первичного закрепления с проговариванием во внешней речи является усвоение учащимися нового способа действия при решении типовых задач. </a:t>
            </a:r>
          </a:p>
          <a:p>
            <a:pPr marL="0" indent="0" algn="just">
              <a:buNone/>
            </a:pPr>
            <a:r>
              <a:rPr lang="ru-RU" b="1" i="1" dirty="0"/>
              <a:t>Для реализации этой цели необходимо, чтобы учащиеся: </a:t>
            </a:r>
            <a:endParaRPr lang="ru-RU" dirty="0"/>
          </a:p>
          <a:p>
            <a:pPr algn="just"/>
            <a:r>
              <a:rPr lang="ru-RU" dirty="0" smtClean="0"/>
              <a:t>решили </a:t>
            </a:r>
            <a:r>
              <a:rPr lang="ru-RU" dirty="0"/>
              <a:t>(фронтально, в группах, в парах) несколько типовых заданий на новый способ действия; </a:t>
            </a:r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этом проговаривали вслух выполненные шаги и их обоснование - определения, алгоритмы, свойства и т.д. </a:t>
            </a:r>
          </a:p>
        </p:txBody>
      </p:sp>
    </p:spTree>
    <p:extLst>
      <p:ext uri="{BB962C8B-B14F-4D97-AF65-F5344CB8AC3E}">
        <p14:creationId xmlns:p14="http://schemas.microsoft.com/office/powerpoint/2010/main" val="2715764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Этап самостоятельной работы </a:t>
            </a:r>
            <a:r>
              <a:rPr lang="ru-RU" b="1" dirty="0"/>
              <a:t>с самопроверкой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/>
              <a:t>Основной целью этапа </a:t>
            </a:r>
            <a:r>
              <a:rPr lang="ru-RU" b="1" dirty="0"/>
              <a:t>самостоятельной работы с самопроверкой по эталону </a:t>
            </a:r>
            <a:r>
              <a:rPr lang="ru-RU" dirty="0"/>
              <a:t>является </a:t>
            </a:r>
            <a:r>
              <a:rPr lang="ru-RU" dirty="0" err="1"/>
              <a:t>интериоризация</a:t>
            </a:r>
            <a:r>
              <a:rPr lang="ru-RU" dirty="0"/>
              <a:t> нового способа </a:t>
            </a:r>
            <a:r>
              <a:rPr lang="ru-RU" dirty="0" smtClean="0"/>
              <a:t>действия, </a:t>
            </a:r>
            <a:r>
              <a:rPr lang="ru-RU" dirty="0"/>
              <a:t>применение нового </a:t>
            </a:r>
            <a:r>
              <a:rPr lang="ru-RU" dirty="0" smtClean="0"/>
              <a:t>знания </a:t>
            </a:r>
            <a:r>
              <a:rPr lang="ru-RU" dirty="0"/>
              <a:t>в типовых заданиях. </a:t>
            </a:r>
          </a:p>
          <a:p>
            <a:pPr marL="0" indent="0" algn="just">
              <a:buNone/>
            </a:pPr>
            <a:r>
              <a:rPr lang="ru-RU" b="1" i="1" dirty="0"/>
              <a:t>Для этого необходимо: </a:t>
            </a:r>
            <a:endParaRPr lang="ru-RU" dirty="0"/>
          </a:p>
          <a:p>
            <a:pPr algn="just"/>
            <a:r>
              <a:rPr lang="ru-RU" dirty="0" smtClean="0"/>
              <a:t>организовать </a:t>
            </a:r>
            <a:r>
              <a:rPr lang="ru-RU" dirty="0"/>
              <a:t>самостоятельное выполнение учащимися типовых заданий на новый способ действия; </a:t>
            </a:r>
          </a:p>
          <a:p>
            <a:pPr algn="just"/>
            <a:r>
              <a:rPr lang="ru-RU" dirty="0" smtClean="0"/>
              <a:t>организовать </a:t>
            </a:r>
            <a:r>
              <a:rPr lang="ru-RU" dirty="0"/>
              <a:t>самопроверку учащимися своих решений по </a:t>
            </a:r>
            <a:r>
              <a:rPr lang="ru-RU" dirty="0" smtClean="0"/>
              <a:t>эталону или образцу; </a:t>
            </a:r>
            <a:endParaRPr lang="ru-RU" dirty="0"/>
          </a:p>
          <a:p>
            <a:pPr algn="just"/>
            <a:r>
              <a:rPr lang="ru-RU" dirty="0" smtClean="0"/>
              <a:t>создать </a:t>
            </a:r>
            <a:r>
              <a:rPr lang="ru-RU" dirty="0"/>
              <a:t>(по возможности) ситуацию успеха для каждого ребенка; </a:t>
            </a:r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учащихся, допустивших ошибки, предоставить возможность выявления причин ошибок и их исправления.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584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340" y="365125"/>
            <a:ext cx="10515600" cy="74698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Этап включения </a:t>
            </a:r>
            <a:r>
              <a:rPr lang="ru-RU" b="1" dirty="0"/>
              <a:t>в систему </a:t>
            </a:r>
            <a:r>
              <a:rPr lang="ru-RU" b="1" dirty="0" smtClean="0"/>
              <a:t>знаний, повторение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5676"/>
            <a:ext cx="10515600" cy="54781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/>
              <a:t>Основной целью этапа </a:t>
            </a:r>
            <a:r>
              <a:rPr lang="ru-RU" b="1" dirty="0"/>
              <a:t>включения в систему знаний и повторения </a:t>
            </a:r>
            <a:r>
              <a:rPr lang="ru-RU" dirty="0"/>
              <a:t>является выявление границы применимости нового знания и обучение использованию его в системе изученных ранее знаний, включение нового способа действий в систему </a:t>
            </a:r>
            <a:r>
              <a:rPr lang="ru-RU" dirty="0" smtClean="0"/>
              <a:t>знаний, а также повторение </a:t>
            </a:r>
            <a:r>
              <a:rPr lang="ru-RU" dirty="0"/>
              <a:t>и закрепление ранее изученного и подготовка к изучению следующих разделов </a:t>
            </a:r>
            <a:r>
              <a:rPr lang="ru-RU" dirty="0" smtClean="0"/>
              <a:t>курса. </a:t>
            </a:r>
            <a:endParaRPr lang="ru-RU" dirty="0"/>
          </a:p>
          <a:p>
            <a:pPr marL="0" indent="0" algn="just">
              <a:buNone/>
            </a:pPr>
            <a:r>
              <a:rPr lang="ru-RU" b="1" i="1" dirty="0"/>
              <a:t>Для этого нужно: </a:t>
            </a:r>
            <a:endParaRPr lang="ru-RU" dirty="0"/>
          </a:p>
          <a:p>
            <a:pPr algn="just"/>
            <a:r>
              <a:rPr lang="ru-RU" dirty="0" smtClean="0"/>
              <a:t>выявить </a:t>
            </a:r>
            <a:r>
              <a:rPr lang="ru-RU" dirty="0"/>
              <a:t>и зафиксировать границы применимости нового знания и научить использовать его в системе изученных ранее знаний; </a:t>
            </a:r>
          </a:p>
          <a:p>
            <a:pPr algn="just"/>
            <a:r>
              <a:rPr lang="ru-RU" dirty="0" smtClean="0"/>
              <a:t>доведения </a:t>
            </a:r>
            <a:r>
              <a:rPr lang="ru-RU" dirty="0"/>
              <a:t>его до уровня автоматизированного навыка; </a:t>
            </a:r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необходимости организовать подготовку к изучению следующих разделов курса; </a:t>
            </a:r>
          </a:p>
          <a:p>
            <a:pPr algn="just"/>
            <a:r>
              <a:rPr lang="ru-RU" dirty="0" smtClean="0"/>
              <a:t>повторить </a:t>
            </a:r>
            <a:r>
              <a:rPr lang="ru-RU" dirty="0"/>
              <a:t>учебное содержание, необходимое для обеспечения содержательной непрерывности.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98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Этап рефлексии учебной деятельности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6249"/>
            <a:ext cx="10515600" cy="49907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/>
              <a:t>Основной целью этапа </a:t>
            </a:r>
            <a:r>
              <a:rPr lang="ru-RU" b="1" dirty="0"/>
              <a:t>рефлексии учебной деятельности </a:t>
            </a:r>
            <a:r>
              <a:rPr lang="ru-RU" dirty="0"/>
              <a:t>на уроке является самооценка учащимися результатов своей учебной деятельности, осознание метода построения и границ применения нового способа действия. </a:t>
            </a:r>
          </a:p>
          <a:p>
            <a:pPr marL="0" indent="0" algn="just">
              <a:buNone/>
            </a:pPr>
            <a:r>
              <a:rPr lang="ru-RU" b="1" i="1" dirty="0"/>
              <a:t>Для реализации этой цели: </a:t>
            </a:r>
            <a:endParaRPr lang="ru-RU" dirty="0"/>
          </a:p>
          <a:p>
            <a:pPr algn="just"/>
            <a:r>
              <a:rPr lang="ru-RU" dirty="0" smtClean="0"/>
              <a:t>организуется </a:t>
            </a:r>
            <a:r>
              <a:rPr lang="ru-RU" dirty="0"/>
              <a:t>рефлексия и самооценка учениками собственной учебной деятельности на уроке; </a:t>
            </a:r>
          </a:p>
          <a:p>
            <a:pPr algn="just"/>
            <a:r>
              <a:rPr lang="ru-RU" dirty="0" smtClean="0"/>
              <a:t>учащиеся </a:t>
            </a:r>
            <a:r>
              <a:rPr lang="ru-RU" dirty="0"/>
              <a:t>соотносят цель и результаты своей учебной деятельности и фиксируют степень их соответствия; </a:t>
            </a:r>
          </a:p>
          <a:p>
            <a:pPr algn="just"/>
            <a:r>
              <a:rPr lang="ru-RU" dirty="0" smtClean="0"/>
              <a:t>намечаются </a:t>
            </a:r>
            <a:r>
              <a:rPr lang="ru-RU" dirty="0"/>
              <a:t>цели дальнейшей деятельности и определяются задания для самоподготовки (домашнее задание с элементами выбора, творчества).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468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рок рефлек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"/>
            <a:ext cx="10213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Урок общеметодологической направленн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7" b="24939"/>
          <a:stretch/>
        </p:blipFill>
        <p:spPr bwMode="auto">
          <a:xfrm>
            <a:off x="589642" y="1469570"/>
            <a:ext cx="10938329" cy="443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Урок построения системы знаний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0682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ages.myshared.ru/17/1100272/slide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1"/>
          <a:stretch/>
        </p:blipFill>
        <p:spPr bwMode="auto">
          <a:xfrm>
            <a:off x="1143000" y="1616528"/>
            <a:ext cx="10071100" cy="509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73" y="340178"/>
            <a:ext cx="7688262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135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Урок развивающего контрол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"/>
            <a:ext cx="10252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981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1641"/>
            <a:ext cx="10515600" cy="6145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Технологическая карта урока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817420"/>
              </p:ext>
            </p:extLst>
          </p:nvPr>
        </p:nvGraphicFramePr>
        <p:xfrm>
          <a:off x="342900" y="4702628"/>
          <a:ext cx="11506200" cy="1920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76550">
                  <a:extLst>
                    <a:ext uri="{9D8B030D-6E8A-4147-A177-3AD203B41FA5}">
                      <a16:colId xmlns="" xmlns:a16="http://schemas.microsoft.com/office/drawing/2014/main" val="3616216766"/>
                    </a:ext>
                  </a:extLst>
                </a:gridCol>
                <a:gridCol w="2876550">
                  <a:extLst>
                    <a:ext uri="{9D8B030D-6E8A-4147-A177-3AD203B41FA5}">
                      <a16:colId xmlns="" xmlns:a16="http://schemas.microsoft.com/office/drawing/2014/main" val="2422028650"/>
                    </a:ext>
                  </a:extLst>
                </a:gridCol>
                <a:gridCol w="2876550">
                  <a:extLst>
                    <a:ext uri="{9D8B030D-6E8A-4147-A177-3AD203B41FA5}">
                      <a16:colId xmlns="" xmlns:a16="http://schemas.microsoft.com/office/drawing/2014/main" val="460652513"/>
                    </a:ext>
                  </a:extLst>
                </a:gridCol>
                <a:gridCol w="2876550">
                  <a:extLst>
                    <a:ext uri="{9D8B030D-6E8A-4147-A177-3AD203B41FA5}">
                      <a16:colId xmlns="" xmlns:a16="http://schemas.microsoft.com/office/drawing/2014/main" val="896170034"/>
                    </a:ext>
                  </a:extLst>
                </a:gridCol>
              </a:tblGrid>
              <a:tr h="14194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Структура урока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Содержание деятельности учителя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Содержание деятельности обучающихся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Формируемые УУД</a:t>
                      </a:r>
                      <a:endParaRPr lang="ru-RU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22096265"/>
                  </a:ext>
                </a:extLst>
              </a:tr>
              <a:tr h="36140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754395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8911" y="1053855"/>
            <a:ext cx="727635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Тип </a:t>
            </a:r>
            <a:r>
              <a:rPr lang="ru-RU" sz="2800" dirty="0" smtClean="0"/>
              <a:t>урока:</a:t>
            </a:r>
            <a:endParaRPr lang="ru-RU" sz="2800" dirty="0"/>
          </a:p>
          <a:p>
            <a:r>
              <a:rPr lang="ru-RU" sz="2800" dirty="0" smtClean="0"/>
              <a:t>Тема урока:</a:t>
            </a:r>
          </a:p>
          <a:p>
            <a:r>
              <a:rPr lang="ru-RU" sz="2800" dirty="0" smtClean="0"/>
              <a:t>Цель урока:</a:t>
            </a:r>
          </a:p>
          <a:p>
            <a:r>
              <a:rPr lang="ru-RU" sz="2800" dirty="0" smtClean="0"/>
              <a:t>Планируемые </a:t>
            </a:r>
            <a:r>
              <a:rPr lang="ru-RU" sz="2800" smtClean="0"/>
              <a:t>результаты освоения ООП НОО:</a:t>
            </a:r>
            <a:endParaRPr lang="ru-RU" sz="2800" dirty="0" smtClean="0"/>
          </a:p>
          <a:p>
            <a:r>
              <a:rPr lang="ru-RU" sz="2800" dirty="0" smtClean="0"/>
              <a:t>предметные -</a:t>
            </a:r>
          </a:p>
          <a:p>
            <a:r>
              <a:rPr lang="ru-RU" sz="2800" dirty="0" err="1" smtClean="0"/>
              <a:t>метапредметные</a:t>
            </a:r>
            <a:r>
              <a:rPr lang="ru-RU" sz="2800" dirty="0" smtClean="0"/>
              <a:t> -</a:t>
            </a:r>
          </a:p>
          <a:p>
            <a:r>
              <a:rPr lang="ru-RU" sz="2800" dirty="0" smtClean="0"/>
              <a:t>личностные –</a:t>
            </a:r>
          </a:p>
          <a:p>
            <a:r>
              <a:rPr lang="ru-RU" sz="2800" dirty="0" smtClean="0"/>
              <a:t>Оборудование: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2624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65126"/>
            <a:ext cx="11005457" cy="734332"/>
          </a:xfrm>
        </p:spPr>
        <p:txBody>
          <a:bodyPr>
            <a:normAutofit/>
          </a:bodyPr>
          <a:lstStyle/>
          <a:p>
            <a:r>
              <a:rPr lang="ru-RU" sz="3100" b="1" dirty="0"/>
              <a:t>Цель современного урока: создать (обеспечить) условия </a:t>
            </a:r>
            <a:r>
              <a:rPr lang="ru-RU" sz="3100" b="1" dirty="0" smtClean="0"/>
              <a:t>для…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31101"/>
              </p:ext>
            </p:extLst>
          </p:nvPr>
        </p:nvGraphicFramePr>
        <p:xfrm>
          <a:off x="522514" y="1340151"/>
          <a:ext cx="10722428" cy="518039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61214">
                  <a:extLst>
                    <a:ext uri="{9D8B030D-6E8A-4147-A177-3AD203B41FA5}">
                      <a16:colId xmlns="" xmlns:a16="http://schemas.microsoft.com/office/drawing/2014/main" val="2891482332"/>
                    </a:ext>
                  </a:extLst>
                </a:gridCol>
                <a:gridCol w="5361214">
                  <a:extLst>
                    <a:ext uri="{9D8B030D-6E8A-4147-A177-3AD203B41FA5}">
                      <a16:colId xmlns="" xmlns:a16="http://schemas.microsoft.com/office/drawing/2014/main" val="3427089339"/>
                    </a:ext>
                  </a:extLst>
                </a:gridCol>
              </a:tblGrid>
              <a:tr h="51803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усвоения знаний о…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формирования умения…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установления уровня знаний по теме...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обобщения изученного материала по теме...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систематизации изученного материала по теме...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отработки умений учащихся.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осмысления и нахождения учащимися способов…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понимания учащимися…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ознакомления учащихся…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формирования представления о…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организации деятельности учащихся по первичному усвоению новых знаний, умению применять правило…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формирования у учащихся целостного представления о понятиях …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реализации новых способов действий 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расширения знаний учащихся о …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усвоения техники…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систематизации и обобщения знаний по теме …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обеспечения знаний учащимися каких-то понятий, определений, теорем ...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установления уровня знаний по теме...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обобщения изученного материала по теме...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систематизации изученного материала по теме...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/>
                        <a:t>организации деятельности учащихся по расширению области их знаний о …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3425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75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ru-RU" sz="3600" dirty="0"/>
              <a:t>Системно-</a:t>
            </a:r>
            <a:r>
              <a:rPr lang="ru-RU" sz="3600" dirty="0" err="1"/>
              <a:t>деятельностный</a:t>
            </a:r>
            <a:r>
              <a:rPr lang="ru-RU" sz="3600" dirty="0"/>
              <a:t> подход (СДП) – методологическая основа концепции </a:t>
            </a:r>
            <a:r>
              <a:rPr lang="ru-RU" sz="3600" dirty="0" smtClean="0"/>
              <a:t>ФГОС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81200"/>
            <a:ext cx="10668000" cy="45910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цель школьного обучения – формирование умения учиться;</a:t>
            </a:r>
          </a:p>
          <a:p>
            <a:pPr algn="just"/>
            <a:r>
              <a:rPr lang="ru-RU" dirty="0" smtClean="0"/>
              <a:t>изучение учащимися системы научных понятий, которые включаются в контекст решения жизненных задач;</a:t>
            </a:r>
          </a:p>
          <a:p>
            <a:pPr algn="just"/>
            <a:r>
              <a:rPr lang="ru-RU" dirty="0" smtClean="0"/>
              <a:t>от стихийности учебной деятельности ученика к стратегии ее целенаправленной организации и планомерного формирования;</a:t>
            </a:r>
          </a:p>
          <a:p>
            <a:pPr algn="just"/>
            <a:r>
              <a:rPr lang="ru-RU" dirty="0" smtClean="0"/>
              <a:t>от индивидуальной формы усвоения знаний к признанию решающей роли учебного сотрудничества в достижении целей обучения.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4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0400" y="1993901"/>
            <a:ext cx="10693400" cy="2590800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803275" algn="just">
              <a:buNone/>
            </a:pPr>
            <a:r>
              <a:rPr lang="ru-RU" sz="3600" b="1" dirty="0" smtClean="0"/>
              <a:t>Деятельность</a:t>
            </a:r>
            <a:r>
              <a:rPr lang="ru-RU" sz="3600" dirty="0" smtClean="0"/>
              <a:t> – это процесс активного взаимодействия субъекта с объектом, во время которого субъект удовлетворяет какие-либо свои потребности.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726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4" y="393700"/>
            <a:ext cx="10493203" cy="1797050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/>
              <a:t>Структурные элементы деятельности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2390775"/>
            <a:ext cx="10493976" cy="3786188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/>
              <a:t>ориентировка</a:t>
            </a:r>
            <a:endParaRPr lang="ru-RU" sz="3200" dirty="0"/>
          </a:p>
          <a:p>
            <a:r>
              <a:rPr lang="ru-RU" sz="3200" dirty="0" smtClean="0"/>
              <a:t>планирование</a:t>
            </a:r>
            <a:endParaRPr lang="ru-RU" sz="3200" dirty="0"/>
          </a:p>
          <a:p>
            <a:r>
              <a:rPr lang="ru-RU" sz="3200" dirty="0" smtClean="0"/>
              <a:t>осуществление</a:t>
            </a:r>
            <a:endParaRPr lang="ru-RU" sz="3200" dirty="0"/>
          </a:p>
          <a:p>
            <a:r>
              <a:rPr lang="ru-RU" sz="3200" dirty="0" smtClean="0"/>
              <a:t>контроль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73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истема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1158" y="357167"/>
            <a:ext cx="8429684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68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Пассивные методы обучения</a:t>
            </a:r>
          </a:p>
          <a:p>
            <a:r>
              <a:rPr lang="ru-RU" dirty="0" smtClean="0"/>
              <a:t>Активные методы обучения</a:t>
            </a:r>
          </a:p>
          <a:p>
            <a:r>
              <a:rPr lang="ru-RU" dirty="0" smtClean="0"/>
              <a:t>Интерактивные методы обучения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5284" t="53377" r="27747" b="8744"/>
          <a:stretch/>
        </p:blipFill>
        <p:spPr>
          <a:xfrm>
            <a:off x="1101651" y="3796190"/>
            <a:ext cx="2826328" cy="1709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5440" t="41866" r="21080" b="13312"/>
          <a:stretch/>
        </p:blipFill>
        <p:spPr>
          <a:xfrm>
            <a:off x="7684261" y="3796190"/>
            <a:ext cx="3225039" cy="2024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99" t="32666"/>
          <a:stretch/>
        </p:blipFill>
        <p:spPr>
          <a:xfrm>
            <a:off x="4191430" y="3796190"/>
            <a:ext cx="3426083" cy="17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  <a:solidFill>
            <a:schemeClr val="accent6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Познавательные </a:t>
            </a:r>
            <a:r>
              <a:rPr lang="ru-RU" sz="3200" b="1" dirty="0"/>
              <a:t>универсальные учебные действия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44945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i="1" dirty="0" err="1" smtClean="0"/>
              <a:t>Общеучебные</a:t>
            </a:r>
            <a:r>
              <a:rPr lang="ru-RU" b="1" i="1" dirty="0" smtClean="0"/>
              <a:t>:</a:t>
            </a:r>
          </a:p>
          <a:p>
            <a:pPr marL="0" indent="0">
              <a:buNone/>
            </a:pPr>
            <a:r>
              <a:rPr lang="ru-RU" b="1" i="1" dirty="0" smtClean="0"/>
              <a:t> </a:t>
            </a:r>
            <a:r>
              <a:rPr lang="ru-RU" dirty="0"/>
              <a:t>- формулирование познавательной цели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поиск и выделение информации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знаково-символические действия;</a:t>
            </a:r>
          </a:p>
          <a:p>
            <a:pPr>
              <a:buFontTx/>
              <a:buChar char="-"/>
            </a:pPr>
            <a:r>
              <a:rPr lang="ru-RU" dirty="0" smtClean="0"/>
              <a:t>моделирование.</a:t>
            </a:r>
          </a:p>
          <a:p>
            <a:r>
              <a:rPr lang="ru-RU" b="1" i="1" dirty="0" smtClean="0"/>
              <a:t>Логические:</a:t>
            </a:r>
          </a:p>
          <a:p>
            <a:pPr marL="0" indent="0">
              <a:buNone/>
            </a:pPr>
            <a:r>
              <a:rPr lang="ru-RU" dirty="0" smtClean="0"/>
              <a:t>- анализ/синтез; </a:t>
            </a:r>
          </a:p>
          <a:p>
            <a:pPr marL="0" indent="0">
              <a:buNone/>
            </a:pPr>
            <a:r>
              <a:rPr lang="ru-RU" dirty="0" smtClean="0"/>
              <a:t>- сравнение; </a:t>
            </a:r>
          </a:p>
          <a:p>
            <a:pPr marL="0" indent="0">
              <a:buNone/>
            </a:pPr>
            <a:r>
              <a:rPr lang="ru-RU" dirty="0" smtClean="0"/>
              <a:t>- классификации </a:t>
            </a:r>
            <a:r>
              <a:rPr lang="ru-RU" dirty="0"/>
              <a:t>объектов;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построение логической цепи рассуждений;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выдвижение гипотез и их </a:t>
            </a:r>
            <a:r>
              <a:rPr lang="ru-RU" dirty="0" smtClean="0"/>
              <a:t>обоснование и др. </a:t>
            </a:r>
          </a:p>
          <a:p>
            <a:r>
              <a:rPr lang="ru-RU" b="1" i="1" dirty="0" smtClean="0"/>
              <a:t>Действия </a:t>
            </a:r>
            <a:r>
              <a:rPr lang="ru-RU" b="1" i="1" dirty="0"/>
              <a:t>постановки и решения проблем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формулирование проблемы;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самостоятельное создание способов решения проблем творческого и поискового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27837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  <a:solidFill>
            <a:schemeClr val="accent6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Регулятивные </a:t>
            </a:r>
            <a:r>
              <a:rPr lang="ru-RU" sz="3200" b="1" dirty="0"/>
              <a:t>универсальные учебные действия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44945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i="1" dirty="0"/>
              <a:t>Целеполагание</a:t>
            </a:r>
            <a:r>
              <a:rPr lang="ru-RU" dirty="0"/>
              <a:t> (постановка учебной задачи на основе соотнесения того, что уже известно и усвоено учащимися, и того, что ещё неизвестно). </a:t>
            </a:r>
            <a:endParaRPr lang="ru-RU" dirty="0" smtClean="0"/>
          </a:p>
          <a:p>
            <a:pPr algn="just"/>
            <a:r>
              <a:rPr lang="ru-RU" b="1" i="1" dirty="0" smtClean="0"/>
              <a:t>Планирование</a:t>
            </a:r>
            <a:r>
              <a:rPr lang="ru-RU" dirty="0" smtClean="0"/>
              <a:t> </a:t>
            </a:r>
            <a:r>
              <a:rPr lang="ru-RU" dirty="0"/>
              <a:t>(определение последовательности промежуточных целей с учётом конечного результата; составление плана и последовательности действий). </a:t>
            </a:r>
            <a:endParaRPr lang="ru-RU" dirty="0" smtClean="0"/>
          </a:p>
          <a:p>
            <a:pPr algn="just"/>
            <a:r>
              <a:rPr lang="ru-RU" b="1" i="1" dirty="0" smtClean="0"/>
              <a:t>Прогнозирование</a:t>
            </a:r>
            <a:r>
              <a:rPr lang="ru-RU" dirty="0" smtClean="0"/>
              <a:t> </a:t>
            </a:r>
            <a:r>
              <a:rPr lang="ru-RU" dirty="0"/>
              <a:t>(предвосхищение результата и уровня усвоения, его временных характеристик). </a:t>
            </a:r>
            <a:endParaRPr lang="ru-RU" dirty="0" smtClean="0"/>
          </a:p>
          <a:p>
            <a:pPr algn="just"/>
            <a:r>
              <a:rPr lang="ru-RU" b="1" i="1" dirty="0" smtClean="0"/>
              <a:t>Контроль</a:t>
            </a:r>
            <a:r>
              <a:rPr lang="ru-RU" dirty="0" smtClean="0"/>
              <a:t> </a:t>
            </a:r>
            <a:r>
              <a:rPr lang="ru-RU" dirty="0"/>
              <a:t>(в форме сличения способа действия и его результата с заданным эталоном с целью обнаружения отклонений и отличий от эталона</a:t>
            </a:r>
            <a:r>
              <a:rPr lang="ru-RU" dirty="0" smtClean="0"/>
              <a:t>). </a:t>
            </a:r>
          </a:p>
          <a:p>
            <a:pPr algn="just"/>
            <a:r>
              <a:rPr lang="ru-RU" b="1" i="1" dirty="0" smtClean="0"/>
              <a:t>Коррекция</a:t>
            </a:r>
            <a:r>
              <a:rPr lang="ru-RU" dirty="0" smtClean="0"/>
              <a:t> </a:t>
            </a:r>
            <a:r>
              <a:rPr lang="ru-RU" dirty="0"/>
              <a:t>(внесение необходимых дополнений и корректив в план и способ действия в случае расхождения эталона, реального действия и его продукта). </a:t>
            </a:r>
            <a:endParaRPr lang="ru-RU" dirty="0" smtClean="0"/>
          </a:p>
          <a:p>
            <a:pPr algn="just"/>
            <a:r>
              <a:rPr lang="ru-RU" b="1" i="1" dirty="0" smtClean="0"/>
              <a:t>Оценка</a:t>
            </a:r>
            <a:r>
              <a:rPr lang="ru-RU" dirty="0" smtClean="0"/>
              <a:t> </a:t>
            </a:r>
            <a:r>
              <a:rPr lang="ru-RU" dirty="0"/>
              <a:t>(выделение и осознание учащимися того, что уже усвоено и что ещё подлежит усвоению, осознание качества и уровня усвоения). </a:t>
            </a:r>
            <a:endParaRPr lang="ru-RU" dirty="0" smtClean="0"/>
          </a:p>
          <a:p>
            <a:pPr algn="just"/>
            <a:r>
              <a:rPr lang="ru-RU" b="1" i="1" dirty="0" smtClean="0"/>
              <a:t>Волевая </a:t>
            </a:r>
            <a:r>
              <a:rPr lang="ru-RU" b="1" i="1" dirty="0" err="1"/>
              <a:t>саморегуляция</a:t>
            </a:r>
            <a:r>
              <a:rPr lang="ru-RU" b="1" i="1" dirty="0"/>
              <a:t> </a:t>
            </a:r>
            <a:r>
              <a:rPr lang="ru-RU" dirty="0"/>
              <a:t>(способность к мобилизации сил и энергии; способность к волевому усилию – к выбору в ситуации мотивационного конфликта и к преодолению препятствий).</a:t>
            </a:r>
          </a:p>
        </p:txBody>
      </p:sp>
    </p:spTree>
    <p:extLst>
      <p:ext uri="{BB962C8B-B14F-4D97-AF65-F5344CB8AC3E}">
        <p14:creationId xmlns:p14="http://schemas.microsoft.com/office/powerpoint/2010/main" val="9506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1804</Words>
  <Application>Microsoft Office PowerPoint</Application>
  <PresentationFormat>Произвольный</PresentationFormat>
  <Paragraphs>204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1_Тема Office</vt:lpstr>
      <vt:lpstr>Современный урок в соответствии с требованиями ФГОС</vt:lpstr>
      <vt:lpstr>Презентация PowerPoint</vt:lpstr>
      <vt:lpstr>Системно-деятельностный подход (СДП) – методологическая основа концепции ФГОС</vt:lpstr>
      <vt:lpstr>Презентация PowerPoint</vt:lpstr>
      <vt:lpstr>Структурные элементы деятельности </vt:lpstr>
      <vt:lpstr>Презентация PowerPoint</vt:lpstr>
      <vt:lpstr>Методы обучения</vt:lpstr>
      <vt:lpstr>Познавательные универсальные учебные действия</vt:lpstr>
      <vt:lpstr>Регулятивные универсальные учебные действия</vt:lpstr>
      <vt:lpstr>Коммуникативные универсальные учебные действия</vt:lpstr>
      <vt:lpstr>Типология уроков при системно-деятельностном подходе к обучению</vt:lpstr>
      <vt:lpstr>Урок открытия нового знания</vt:lpstr>
      <vt:lpstr>Структура урока открытия нового знания</vt:lpstr>
      <vt:lpstr>Этап мотивации (самоопределения) к учебной деятельности</vt:lpstr>
      <vt:lpstr>Методы мотивации</vt:lpstr>
      <vt:lpstr>Этап актуализации и фиксации индивидуального затруднения в пробном действии</vt:lpstr>
      <vt:lpstr>Этап выявления места и причины затруднения</vt:lpstr>
      <vt:lpstr>Этап построения проекта выхода из затруднения</vt:lpstr>
      <vt:lpstr>Этап реализации построенного проекта </vt:lpstr>
      <vt:lpstr>Этап первичного закрепления с проговариванием во внешней речи </vt:lpstr>
      <vt:lpstr> Этап самостоятельной работы с самопроверкой  </vt:lpstr>
      <vt:lpstr>Этап включения в систему знаний, повторение</vt:lpstr>
      <vt:lpstr>Этап рефлексии учебной деятельности</vt:lpstr>
      <vt:lpstr>Презентация PowerPoint</vt:lpstr>
      <vt:lpstr>Урок построения системы знаний</vt:lpstr>
      <vt:lpstr>Презентация PowerPoint</vt:lpstr>
      <vt:lpstr>Презентация PowerPoint</vt:lpstr>
      <vt:lpstr>Технологическая карта урока</vt:lpstr>
      <vt:lpstr>Цель современного урока: создать (обеспечить) условия для…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русского языка и литературы в соответствии с требованиями ФГОС ООО в условиях поликультурной образовательной среды</dc:title>
  <dc:creator>Install</dc:creator>
  <cp:lastModifiedBy>Чернышова</cp:lastModifiedBy>
  <cp:revision>110</cp:revision>
  <dcterms:created xsi:type="dcterms:W3CDTF">2022-08-05T14:43:06Z</dcterms:created>
  <dcterms:modified xsi:type="dcterms:W3CDTF">2024-01-24T10:08:27Z</dcterms:modified>
</cp:coreProperties>
</file>