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6" r:id="rId7"/>
    <p:sldId id="278" r:id="rId8"/>
    <p:sldId id="277" r:id="rId9"/>
    <p:sldId id="279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1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18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03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74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29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94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8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3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03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24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02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97247E-0B1D-40B0-8A73-E708D8358526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A5DC5A9-DEE4-4E62-9D1B-5EDA81A21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11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telegram.org/a/#-1849078976" TargetMode="External"/><Relationship Id="rId2" Type="http://schemas.openxmlformats.org/officeDocument/2006/relationships/hyperlink" Target="mailto:aminaam@list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0001202307140040" TargetMode="External"/><Relationship Id="rId2" Type="http://schemas.openxmlformats.org/officeDocument/2006/relationships/hyperlink" Target="http://publication.pravo.gov.ru/document/000120230713004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ublication.pravo.gov.ru/document/000120230713001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4843" y="969974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Основные цели, задачи, принципы и структура Федеральной образовательной программы по кабардино-черкесскому языку и литературному чтению НОО, кабардино-черкесскому языку и литературе ООО, СОО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Шогенова</a:t>
            </a:r>
            <a:r>
              <a:rPr lang="ru-RU" dirty="0"/>
              <a:t> А.Т., зав</a:t>
            </a:r>
            <a:r>
              <a:rPr lang="en-US" dirty="0"/>
              <a:t>.</a:t>
            </a:r>
            <a:r>
              <a:rPr lang="ru-RU" dirty="0"/>
              <a:t>лабораторией развития кабардино-черкесского языка ГБУ ДПО «ЦНППМ» </a:t>
            </a:r>
            <a:r>
              <a:rPr lang="ru-RU" dirty="0" err="1"/>
              <a:t>Минпросвещения</a:t>
            </a:r>
            <a:r>
              <a:rPr lang="ru-RU" dirty="0"/>
              <a:t> КБР</a:t>
            </a:r>
          </a:p>
        </p:txBody>
      </p:sp>
    </p:spTree>
    <p:extLst>
      <p:ext uri="{BB962C8B-B14F-4D97-AF65-F5344CB8AC3E}">
        <p14:creationId xmlns:p14="http://schemas.microsoft.com/office/powerpoint/2010/main" val="2120714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68851" y="2629916"/>
            <a:ext cx="7315200" cy="4026386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Контакты: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+79286934817</a:t>
            </a:r>
          </a:p>
          <a:p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aminaam@list.ru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Лаборатория развития кабардино-черкесского языка ЦНППМ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КБР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3"/>
              </a:rPr>
              <a:t>https://web.telegram.org/a/#-1849078976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26" y="1958362"/>
            <a:ext cx="2684747" cy="268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793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6CAD6D-C894-4F99-9257-692AD332C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9" y="1123837"/>
            <a:ext cx="3346882" cy="4601183"/>
          </a:xfrm>
        </p:spPr>
        <p:txBody>
          <a:bodyPr/>
          <a:lstStyle/>
          <a:p>
            <a:pPr algn="ctr"/>
            <a:r>
              <a:rPr lang="ru-RU" dirty="0" err="1"/>
              <a:t>Адыгэбзэмрэ</a:t>
            </a:r>
            <a:r>
              <a:rPr lang="ru-RU" dirty="0"/>
              <a:t> </a:t>
            </a:r>
            <a:r>
              <a:rPr lang="ru-RU" dirty="0" err="1"/>
              <a:t>литературэмк</a:t>
            </a:r>
            <a:r>
              <a:rPr lang="en-US" dirty="0"/>
              <a:t>I</a:t>
            </a:r>
            <a:r>
              <a:rPr lang="ru-RU" dirty="0"/>
              <a:t>э </a:t>
            </a:r>
            <a:r>
              <a:rPr lang="ru-RU" dirty="0" err="1"/>
              <a:t>программэхэр</a:t>
            </a:r>
            <a:r>
              <a:rPr lang="ru-RU" dirty="0"/>
              <a:t> (ФОП)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BEF3CB-C3B7-4426-BB3E-6A33872CD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> ФОП НОО </a:t>
            </a:r>
            <a:r>
              <a:rPr lang="ru-RU" u="sng" dirty="0">
                <a:latin typeface="Roboto"/>
                <a:hlinkClick r:id="rId2"/>
              </a:rPr>
              <a:t>Приказ Министерства просвещения Российской Федерации от 18.05.2023 № 372 «Об утверждении федеральной образовательной программы начального общего образования»</a:t>
            </a:r>
            <a:r>
              <a:rPr lang="ru-RU" u="sng" dirty="0">
                <a:latin typeface="Roboto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ФОП ООО </a:t>
            </a:r>
            <a:r>
              <a:rPr lang="ru-RU" u="sng" dirty="0">
                <a:latin typeface="Roboto"/>
                <a:hlinkClick r:id="rId3"/>
              </a:rPr>
              <a:t>Приказ Министерства просвещения Российской Федерации от 18.05.2023 № 370 «Об утверждении федеральной образовательной программы основного общего образования»</a:t>
            </a:r>
            <a:endParaRPr lang="ru-RU" u="sng" dirty="0">
              <a:latin typeface="Roboto"/>
            </a:endParaRP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ФОП СОО </a:t>
            </a:r>
            <a:r>
              <a:rPr lang="ru-RU" u="sng" dirty="0">
                <a:latin typeface="Roboto"/>
                <a:hlinkClick r:id="rId4"/>
              </a:rPr>
              <a:t>Приказ Министерства просвещения Российской Федерации от 18.05.2023 № 371 «Об утверждении федеральной образовательной программы среднего общего образования»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39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509EFA-5107-4457-B7C0-1F87CD1E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173862" cy="4601183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ФОП НОО Приказ Министерства просвещения Российской Федерации от 18.05.2023 № 372 «Об утверждении федеральной образовательной программы начального общего образования» 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B58285E-9BBF-4AC6-9673-F1A17AD11D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210836"/>
              </p:ext>
            </p:extLst>
          </p:nvPr>
        </p:nvGraphicFramePr>
        <p:xfrm>
          <a:off x="3586580" y="958788"/>
          <a:ext cx="7684985" cy="4174316"/>
        </p:xfrm>
        <a:graphic>
          <a:graphicData uri="http://schemas.openxmlformats.org/drawingml/2006/table">
            <a:tbl>
              <a:tblPr firstRow="1" firstCol="1" bandRow="1"/>
              <a:tblGrid>
                <a:gridCol w="458878">
                  <a:extLst>
                    <a:ext uri="{9D8B030D-6E8A-4147-A177-3AD203B41FA5}">
                      <a16:colId xmlns:a16="http://schemas.microsoft.com/office/drawing/2014/main" val="2201760218"/>
                    </a:ext>
                  </a:extLst>
                </a:gridCol>
                <a:gridCol w="5225291">
                  <a:extLst>
                    <a:ext uri="{9D8B030D-6E8A-4147-A177-3AD203B41FA5}">
                      <a16:colId xmlns:a16="http://schemas.microsoft.com/office/drawing/2014/main" val="1545458228"/>
                    </a:ext>
                  </a:extLst>
                </a:gridCol>
                <a:gridCol w="932506">
                  <a:extLst>
                    <a:ext uri="{9D8B030D-6E8A-4147-A177-3AD203B41FA5}">
                      <a16:colId xmlns:a16="http://schemas.microsoft.com/office/drawing/2014/main" val="2946268059"/>
                    </a:ext>
                  </a:extLst>
                </a:gridCol>
                <a:gridCol w="1068310">
                  <a:extLst>
                    <a:ext uri="{9D8B030D-6E8A-4147-A177-3AD203B41FA5}">
                      <a16:colId xmlns:a16="http://schemas.microsoft.com/office/drawing/2014/main" val="1753886327"/>
                    </a:ext>
                  </a:extLst>
                </a:gridCol>
              </a:tblGrid>
              <a:tr h="648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ФОП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в приказе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стр.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088057"/>
                  </a:ext>
                </a:extLst>
              </a:tr>
              <a:tr h="14308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НОО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69347770"/>
                  </a:ext>
                </a:extLst>
              </a:tr>
              <a:tr h="981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518 стр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097051"/>
                  </a:ext>
                </a:extLst>
              </a:tr>
              <a:tr h="13142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 (для обучающихся, не владеющих родным (кабардино-черкесским) языком)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548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50898"/>
                  </a:ext>
                </a:extLst>
              </a:tr>
              <a:tr h="981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«Литературное чтение на родном (кабардино-черкесском) языке»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2336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71648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FA63AC1F-EC8F-4B78-A4A9-E1507A8F8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98528" y="-106076"/>
            <a:ext cx="14190528" cy="563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6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4C616-7AE9-4A99-AD74-98D2E6EA6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09025" cy="4601183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ФОП ООО Приказ Министерства просвещения Российской Федерации от 18.05.2023 № 370 «Об утверждении федеральной образовательной программы основного общего образования»</a:t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F1624FD3-8108-49FA-8224-BFA08685C6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452103"/>
              </p:ext>
            </p:extLst>
          </p:nvPr>
        </p:nvGraphicFramePr>
        <p:xfrm>
          <a:off x="3791469" y="1013988"/>
          <a:ext cx="7154172" cy="4711031"/>
        </p:xfrm>
        <a:graphic>
          <a:graphicData uri="http://schemas.openxmlformats.org/drawingml/2006/table">
            <a:tbl>
              <a:tblPr firstRow="1" firstCol="1" bandRow="1"/>
              <a:tblGrid>
                <a:gridCol w="5182029">
                  <a:extLst>
                    <a:ext uri="{9D8B030D-6E8A-4147-A177-3AD203B41FA5}">
                      <a16:colId xmlns:a16="http://schemas.microsoft.com/office/drawing/2014/main" val="777771616"/>
                    </a:ext>
                  </a:extLst>
                </a:gridCol>
                <a:gridCol w="915645">
                  <a:extLst>
                    <a:ext uri="{9D8B030D-6E8A-4147-A177-3AD203B41FA5}">
                      <a16:colId xmlns:a16="http://schemas.microsoft.com/office/drawing/2014/main" val="2610170519"/>
                    </a:ext>
                  </a:extLst>
                </a:gridCol>
                <a:gridCol w="892577">
                  <a:extLst>
                    <a:ext uri="{9D8B030D-6E8A-4147-A177-3AD203B41FA5}">
                      <a16:colId xmlns:a16="http://schemas.microsoft.com/office/drawing/2014/main" val="2395207448"/>
                    </a:ext>
                  </a:extLst>
                </a:gridCol>
                <a:gridCol w="163921">
                  <a:extLst>
                    <a:ext uri="{9D8B030D-6E8A-4147-A177-3AD203B41FA5}">
                      <a16:colId xmlns:a16="http://schemas.microsoft.com/office/drawing/2014/main" val="301636538"/>
                    </a:ext>
                  </a:extLst>
                </a:gridCol>
              </a:tblGrid>
              <a:tr h="844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ФРП ООО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в приказе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стр.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687804"/>
                  </a:ext>
                </a:extLst>
              </a:tr>
              <a:tr h="85214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703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3551"/>
                  </a:ext>
                </a:extLst>
              </a:tr>
              <a:tr h="172580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 (для обучающихся, не владеющих родным (кабардино-черкесским) языком)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731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692948"/>
                  </a:ext>
                </a:extLst>
              </a:tr>
              <a:tr h="1288976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«Родная (кабардино-черкесская) литература».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2864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646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0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FF73F-AB9A-41A4-9C58-F8D7E2BF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ФОП СОО Приказ Министерства просвещения Российской Федерации от 18.05.2023 № 371 «Об утверждении федеральной образовательной программы среднего общего образования»</a:t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CBF33E6-6F3C-4B15-91EA-4B3CCD9AA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707642"/>
              </p:ext>
            </p:extLst>
          </p:nvPr>
        </p:nvGraphicFramePr>
        <p:xfrm>
          <a:off x="3811509" y="1123837"/>
          <a:ext cx="7047155" cy="4846834"/>
        </p:xfrm>
        <a:graphic>
          <a:graphicData uri="http://schemas.openxmlformats.org/drawingml/2006/table">
            <a:tbl>
              <a:tblPr firstRow="1" firstCol="1" bandRow="1"/>
              <a:tblGrid>
                <a:gridCol w="5103704">
                  <a:extLst>
                    <a:ext uri="{9D8B030D-6E8A-4147-A177-3AD203B41FA5}">
                      <a16:colId xmlns:a16="http://schemas.microsoft.com/office/drawing/2014/main" val="1546028775"/>
                    </a:ext>
                  </a:extLst>
                </a:gridCol>
                <a:gridCol w="901806">
                  <a:extLst>
                    <a:ext uri="{9D8B030D-6E8A-4147-A177-3AD203B41FA5}">
                      <a16:colId xmlns:a16="http://schemas.microsoft.com/office/drawing/2014/main" val="2103078686"/>
                    </a:ext>
                  </a:extLst>
                </a:gridCol>
                <a:gridCol w="879085">
                  <a:extLst>
                    <a:ext uri="{9D8B030D-6E8A-4147-A177-3AD203B41FA5}">
                      <a16:colId xmlns:a16="http://schemas.microsoft.com/office/drawing/2014/main" val="4224954859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083892287"/>
                    </a:ext>
                  </a:extLst>
                </a:gridCol>
              </a:tblGrid>
              <a:tr h="8010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ФОП СОО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в приказе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стр.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503883"/>
                  </a:ext>
                </a:extLst>
              </a:tr>
              <a:tr h="121170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306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444015"/>
                  </a:ext>
                </a:extLst>
              </a:tr>
              <a:tr h="162235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«Родной (кабардино-черкесский) язык» (для обучающихся, не владеющих родным (кабардино-черкесским) языком)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325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911498"/>
                  </a:ext>
                </a:extLst>
              </a:tr>
              <a:tr h="121170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Федеральная рабочая программа по учебному предмету «Родная (кабардино-черкесская) литература».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923 стр.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257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41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16EB4-3FE2-4237-9A4F-81FBF328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Зэрылажьэ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программэхэм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(ФРП) 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зэхэлъык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C85FE8D-2B1F-43C1-9D71-A4A6C43501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161382"/>
              </p:ext>
            </p:extLst>
          </p:nvPr>
        </p:nvGraphicFramePr>
        <p:xfrm>
          <a:off x="3200401" y="195309"/>
          <a:ext cx="8012337" cy="6419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83">
                  <a:extLst>
                    <a:ext uri="{9D8B030D-6E8A-4147-A177-3AD203B41FA5}">
                      <a16:colId xmlns:a16="http://schemas.microsoft.com/office/drawing/2014/main" val="2699933914"/>
                    </a:ext>
                  </a:extLst>
                </a:gridCol>
                <a:gridCol w="2691575">
                  <a:extLst>
                    <a:ext uri="{9D8B030D-6E8A-4147-A177-3AD203B41FA5}">
                      <a16:colId xmlns:a16="http://schemas.microsoft.com/office/drawing/2014/main" val="3372962410"/>
                    </a:ext>
                  </a:extLst>
                </a:gridCol>
                <a:gridCol w="2670779">
                  <a:extLst>
                    <a:ext uri="{9D8B030D-6E8A-4147-A177-3AD203B41FA5}">
                      <a16:colId xmlns:a16="http://schemas.microsoft.com/office/drawing/2014/main" val="1273438301"/>
                    </a:ext>
                  </a:extLst>
                </a:gridCol>
              </a:tblGrid>
              <a:tr h="41495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СОО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596620"/>
                  </a:ext>
                </a:extLst>
              </a:tr>
              <a:tr h="366276"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Пояснительная записка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Пояснительная записка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Пояснительная записка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173017"/>
                  </a:ext>
                </a:extLst>
              </a:tr>
              <a:tr h="1809542"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Содержание обучения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Содержание обучения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Содержание обучения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класс</a:t>
                      </a:r>
                    </a:p>
                    <a:p>
                      <a:pPr marL="640080" marR="0" lvl="1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 класс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869580"/>
                  </a:ext>
                </a:extLst>
              </a:tr>
              <a:tr h="1510068"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Планируемые результаты освоения программы  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Личностные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Метапредметные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Предметные результаты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Планируемые результаты освоения программы  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Личностные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Метапредметные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Предметные результаты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Планируемые результаты освоения программы  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Личностные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Метапредметные результаты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Предметные результаты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555833"/>
                  </a:ext>
                </a:extLst>
              </a:tr>
              <a:tr h="414959"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4. Тематическое планирование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4. Тематическое планирование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65000"/>
                              <a:lumOff val="3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4. Тематическое планирование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 класс</a:t>
                      </a:r>
                    </a:p>
                    <a:p>
                      <a:pPr marL="182880" marR="0" lvl="0" indent="-18288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40BAD2"/>
                        </a:buClr>
                        <a:buSzTx/>
                        <a:buFont typeface="Wingdings 2" pitchFamily="18" charset="2"/>
                        <a:buChar char=""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00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057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802178"/>
              </p:ext>
            </p:extLst>
          </p:nvPr>
        </p:nvGraphicFramePr>
        <p:xfrm>
          <a:off x="225469" y="168263"/>
          <a:ext cx="11511419" cy="6382850"/>
        </p:xfrm>
        <a:graphic>
          <a:graphicData uri="http://schemas.openxmlformats.org/drawingml/2006/table">
            <a:tbl>
              <a:tblPr firstRow="1" firstCol="1" bandRow="1"/>
              <a:tblGrid>
                <a:gridCol w="225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6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7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822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уровень обр.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Пояснительная записка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 обучения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Планируемые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результ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Тематич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планирование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каб-черк. язык, литератур-ное чтение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НОО 2021г.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 литература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5,6 кл.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 2022 г.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 литература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7-9 кл.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 </a:t>
                      </a: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10-11 кл.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 2022 г.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литература, </a:t>
                      </a: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10-11 кл.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НОО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каб-черк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 язык для </a:t>
                      </a:r>
                      <a:r>
                        <a:rPr lang="ru-RU" sz="1400" b="1" dirty="0" err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невладеющ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НОО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НОО 2021г.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5,6 кл</a:t>
                      </a: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 (для невладеющ.)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 2022 г.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4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7-9 кл</a:t>
                      </a: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 (для невладеющ.)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9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ФРП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Каб.-черк. язык,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10-11 кл</a:t>
                      </a: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 (для невладеющ.)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ФОП СОО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ПОП ООО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24" marR="350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973763" y="8503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2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715749" cy="4588031"/>
          </a:xfrm>
        </p:spPr>
        <p:txBody>
          <a:bodyPr/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Зэрылажьэ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программэхэм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(ФРП) 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зэхэлъык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363394"/>
              </p:ext>
            </p:extLst>
          </p:nvPr>
        </p:nvGraphicFramePr>
        <p:xfrm>
          <a:off x="3620022" y="1290907"/>
          <a:ext cx="8129390" cy="5324702"/>
        </p:xfrm>
        <a:graphic>
          <a:graphicData uri="http://schemas.openxmlformats.org/drawingml/2006/table">
            <a:tbl>
              <a:tblPr firstRow="1" firstCol="1" bandRow="1"/>
              <a:tblGrid>
                <a:gridCol w="1346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469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 курс, тема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Программное содержание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NSimSun"/>
                          <a:cs typeface="Times New Roman"/>
                        </a:rPr>
                        <a:t>Кол-во часов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NSimSun"/>
                          <a:cs typeface="Times New Roman"/>
                        </a:rPr>
                        <a:t>Основные виды деятельности обучающихся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Общие сведения о языке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Вводная тема о родном языке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Определять язык как основное средство общения.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Определять значение кабардино-черкесского языка для общества.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Участвовать в учебном коллективном диалоге по теме «Что значит для меня мой родной язык»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7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Разделы науки о языке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 и речь.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Устная и письменная речи.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Общие понятия о кабардино-черкесском языке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Понимать отличие устной и письменной речи.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Формулировать понятия о языке и речи, видах речи и формах речи: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диалоге и монологе.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Формулировать понятие о культуре речи, речевом этикете кабардино-черкесского языка.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Ставить вопросы по содержанию текста и формулировать ответы на них.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Составлять собственные тексты, пользуясь материалом урока, образцом, ключевыми словами, вопросами или планом.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203" marR="5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20022" y="356175"/>
            <a:ext cx="12440716" cy="1261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ТЕМАТИЧЕСКОЕ ПЛАНИРОВАНИЕ (и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зэхэлъык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 и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щапхъэ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                                                          </a:t>
            </a:r>
          </a:p>
          <a:p>
            <a:pPr marL="0" marR="0" lvl="0" indent="222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2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класс </a:t>
            </a:r>
            <a:r>
              <a:rPr kumimoji="0" lang="en-US" b="1" i="0" u="none" strike="noStrike" cap="none" normalizeH="0" baseline="0" dirty="0" bmk="_Toc10938532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b="1" dirty="0" bmk="_Toc109385324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68 </a:t>
            </a:r>
            <a:r>
              <a:rPr kumimoji="0" lang="ru-RU" b="1" i="0" u="none" strike="noStrike" cap="none" normalizeH="0" baseline="0" dirty="0" bmk="_Toc10938532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ч.</a:t>
            </a:r>
            <a:r>
              <a:rPr kumimoji="0" lang="en-US" b="1" i="0" u="none" strike="noStrike" cap="none" normalizeH="0" baseline="0" dirty="0" bmk="_Toc10938532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 Light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11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200401" cy="4713292"/>
          </a:xfrm>
        </p:spPr>
        <p:txBody>
          <a:bodyPr/>
          <a:lstStyle/>
          <a:p>
            <a:pPr algn="ctr"/>
            <a:r>
              <a:rPr lang="ru-RU" dirty="0" err="1"/>
              <a:t>Егъэджак</a:t>
            </a:r>
            <a:r>
              <a:rPr lang="en-US" dirty="0"/>
              <a:t>I</a:t>
            </a:r>
            <a:r>
              <a:rPr lang="ru-RU" dirty="0" err="1"/>
              <a:t>уэхэм</a:t>
            </a:r>
            <a:r>
              <a:rPr lang="ru-RU" dirty="0"/>
              <a:t> я </a:t>
            </a:r>
            <a:r>
              <a:rPr lang="en-US" dirty="0"/>
              <a:t>I</a:t>
            </a:r>
            <a:r>
              <a:rPr lang="ru-RU" dirty="0" err="1"/>
              <a:t>эщ</a:t>
            </a:r>
            <a:r>
              <a:rPr lang="en-US" dirty="0"/>
              <a:t>I</a:t>
            </a:r>
            <a:r>
              <a:rPr lang="ru-RU" dirty="0" err="1"/>
              <a:t>агъэм</a:t>
            </a:r>
            <a:r>
              <a:rPr lang="ru-RU" dirty="0"/>
              <a:t> и ф</a:t>
            </a:r>
            <a:r>
              <a:rPr lang="en-US" dirty="0"/>
              <a:t>I</a:t>
            </a:r>
            <a:r>
              <a:rPr lang="ru-RU" dirty="0" err="1"/>
              <a:t>агъ</a:t>
            </a:r>
            <a:r>
              <a:rPr lang="ru-RU" dirty="0"/>
              <a:t> </a:t>
            </a:r>
            <a:r>
              <a:rPr lang="ru-RU" dirty="0" err="1"/>
              <a:t>щыхагъахъуэ</a:t>
            </a:r>
            <a:r>
              <a:rPr lang="ru-RU" dirty="0"/>
              <a:t> </a:t>
            </a:r>
            <a:r>
              <a:rPr lang="ru-RU" dirty="0" err="1"/>
              <a:t>курсхэр</a:t>
            </a:r>
            <a:br>
              <a:rPr lang="ru-RU" dirty="0"/>
            </a:br>
            <a:r>
              <a:rPr lang="ru-RU" dirty="0"/>
              <a:t>(КПК)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6975" y="337351"/>
            <a:ext cx="8467595" cy="6201235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Программы повышения квалификации: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«Современные подходы к преподаванию учебных предметов «Родного (кабардино-черкесского) языка» и Родной (кабардино-черкесской) литературы» с учётом обновленных ФГОС » (108 ч.)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гъ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егъэджак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уэу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176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гъ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– 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егъэджак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уэу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122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«Современные подходы к этнокультурному образованию дошкольников в условиях реализации ФГОС ДО и ФОП ДО» (108 ч.)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2023 г. –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егъэджак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уэу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23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Полилингвальное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образование в ДОУ с обучением кабардино-черкесскому языку в условиях реализации обновленных ФГОС»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гъ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гъэсак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уэу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16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«Реализация требований обновленных ФГОС НОО,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OOO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работе учителя»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гъ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-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егъэджак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уэу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102 </a:t>
            </a:r>
          </a:p>
        </p:txBody>
      </p:sp>
    </p:spTree>
    <p:extLst>
      <p:ext uri="{BB962C8B-B14F-4D97-AF65-F5344CB8AC3E}">
        <p14:creationId xmlns:p14="http://schemas.microsoft.com/office/powerpoint/2010/main" val="2089926897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Рам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877</TotalTime>
  <Words>1081</Words>
  <Application>Microsoft Office PowerPoint</Application>
  <PresentationFormat>Широкоэкранный</PresentationFormat>
  <Paragraphs>214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NSimSun</vt:lpstr>
      <vt:lpstr>Arial</vt:lpstr>
      <vt:lpstr>Calibri</vt:lpstr>
      <vt:lpstr>Calibri Light</vt:lpstr>
      <vt:lpstr>Corbel</vt:lpstr>
      <vt:lpstr>Roboto</vt:lpstr>
      <vt:lpstr>Times New Roman</vt:lpstr>
      <vt:lpstr>Wingdings 2</vt:lpstr>
      <vt:lpstr>Рама</vt:lpstr>
      <vt:lpstr>Основные цели, задачи, принципы и структура Федеральной образовательной программы по кабардино-черкесскому языку и литературному чтению НОО, кабардино-черкесскому языку и литературе ООО, СОО</vt:lpstr>
      <vt:lpstr>Адыгэбзэмрэ литературэмкIэ программэхэр (ФОП)</vt:lpstr>
      <vt:lpstr>ФОП НОО Приказ Министерства просвещения Российской Федерации от 18.05.2023 № 372 «Об утверждении федеральной образовательной программы начального общего образования» </vt:lpstr>
      <vt:lpstr>ФОП ООО Приказ Министерства просвещения Российской Федерации от 18.05.2023 № 370 «Об утверждении федеральной образовательной программы основного общего образования» </vt:lpstr>
      <vt:lpstr>ФОП СОО Приказ Министерства просвещения Российской Федерации от 18.05.2023 № 371 «Об утверждении федеральной образовательной программы среднего общего образования» </vt:lpstr>
      <vt:lpstr>Зэрылажьэ программэхэм (ФРП) я зэхэлъыкIэр</vt:lpstr>
      <vt:lpstr>Презентация PowerPoint</vt:lpstr>
      <vt:lpstr>Зэрылажьэ программэхэм (ФРП) я зэхэлъыкIэр</vt:lpstr>
      <vt:lpstr>ЕгъэджакIуэхэм я IэщIагъэм и фIагъ щыхагъахъуэ курсхэр (КПК)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ShontukovaIV</dc:creator>
  <cp:lastModifiedBy>Shogenova</cp:lastModifiedBy>
  <cp:revision>45</cp:revision>
  <dcterms:created xsi:type="dcterms:W3CDTF">2021-03-19T13:39:54Z</dcterms:created>
  <dcterms:modified xsi:type="dcterms:W3CDTF">2023-08-25T12:40:28Z</dcterms:modified>
</cp:coreProperties>
</file>