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303" r:id="rId4"/>
    <p:sldId id="323" r:id="rId5"/>
    <p:sldId id="324" r:id="rId6"/>
    <p:sldId id="302" r:id="rId7"/>
    <p:sldId id="304" r:id="rId8"/>
    <p:sldId id="305" r:id="rId9"/>
    <p:sldId id="325" r:id="rId10"/>
    <p:sldId id="326" r:id="rId11"/>
    <p:sldId id="306" r:id="rId12"/>
    <p:sldId id="307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265" r:id="rId27"/>
    <p:sldId id="267" r:id="rId28"/>
    <p:sldId id="268" r:id="rId29"/>
    <p:sldId id="271" r:id="rId30"/>
    <p:sldId id="32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7279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61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2208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0071B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‹#›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14106425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98797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2870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054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419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156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735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034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735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072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C13A1-4AB7-4323-88D1-C8653A019E51}" type="datetimeFigureOut">
              <a:rPr lang="ru-RU" smtClean="0"/>
              <a:t>17.11.2022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2A17A-5BFF-4047-BAC3-D5ED03F9209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822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46466" y="5418634"/>
            <a:ext cx="4464496" cy="117653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object 6"/>
          <p:cNvSpPr txBox="1">
            <a:spLocks noGrp="1"/>
          </p:cNvSpPr>
          <p:nvPr>
            <p:ph type="ctrTitle"/>
          </p:nvPr>
        </p:nvSpPr>
        <p:spPr>
          <a:xfrm>
            <a:off x="685800" y="1910625"/>
            <a:ext cx="7772400" cy="190962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12700" marR="5080" algn="ctr">
              <a:lnSpc>
                <a:spcPct val="90000"/>
              </a:lnSpc>
              <a:spcBef>
                <a:spcPts val="635"/>
              </a:spcBef>
            </a:pPr>
            <a:r>
              <a:rPr sz="4400" b="0" spc="-40" dirty="0">
                <a:solidFill>
                  <a:srgbClr val="1F3863"/>
                </a:solidFill>
                <a:latin typeface="Calibri Light"/>
                <a:cs typeface="Calibri Light"/>
              </a:rPr>
              <a:t>Проектирование</a:t>
            </a:r>
            <a:r>
              <a:rPr sz="4400" b="0" spc="-100" dirty="0">
                <a:solidFill>
                  <a:srgbClr val="1F3863"/>
                </a:solidFill>
                <a:latin typeface="Calibri Light"/>
                <a:cs typeface="Calibri Light"/>
              </a:rPr>
              <a:t> </a:t>
            </a:r>
            <a:r>
              <a:rPr sz="4400" b="0" spc="-30" dirty="0">
                <a:solidFill>
                  <a:srgbClr val="1F3863"/>
                </a:solidFill>
                <a:latin typeface="Calibri Light"/>
                <a:cs typeface="Calibri Light"/>
              </a:rPr>
              <a:t>урока</a:t>
            </a:r>
            <a:r>
              <a:rPr sz="4400" b="0" spc="-85" dirty="0">
                <a:solidFill>
                  <a:srgbClr val="1F3863"/>
                </a:solidFill>
                <a:latin typeface="Calibri Light"/>
                <a:cs typeface="Calibri Light"/>
              </a:rPr>
              <a:t> </a:t>
            </a:r>
            <a:r>
              <a:rPr sz="4400" b="0" dirty="0">
                <a:solidFill>
                  <a:srgbClr val="1F3863"/>
                </a:solidFill>
                <a:latin typeface="Calibri Light"/>
                <a:cs typeface="Calibri Light"/>
              </a:rPr>
              <a:t>в</a:t>
            </a:r>
            <a:r>
              <a:rPr sz="4400" b="0" spc="-45" dirty="0">
                <a:solidFill>
                  <a:srgbClr val="1F3863"/>
                </a:solidFill>
                <a:latin typeface="Calibri Light"/>
                <a:cs typeface="Calibri Light"/>
              </a:rPr>
              <a:t> </a:t>
            </a:r>
            <a:r>
              <a:rPr sz="4400" b="0" spc="-35" dirty="0">
                <a:solidFill>
                  <a:srgbClr val="1F3863"/>
                </a:solidFill>
                <a:latin typeface="Calibri Light"/>
                <a:cs typeface="Calibri Light"/>
              </a:rPr>
              <a:t>соответствии </a:t>
            </a:r>
            <a:r>
              <a:rPr sz="4400" b="0" spc="-980" dirty="0">
                <a:solidFill>
                  <a:srgbClr val="1F3863"/>
                </a:solidFill>
                <a:latin typeface="Calibri Light"/>
                <a:cs typeface="Calibri Light"/>
              </a:rPr>
              <a:t> </a:t>
            </a:r>
            <a:r>
              <a:rPr sz="4400" b="0" dirty="0">
                <a:solidFill>
                  <a:srgbClr val="1F3863"/>
                </a:solidFill>
                <a:latin typeface="Calibri Light"/>
                <a:cs typeface="Calibri Light"/>
              </a:rPr>
              <a:t>с </a:t>
            </a:r>
            <a:r>
              <a:rPr sz="4400" b="0" spc="-35" dirty="0">
                <a:solidFill>
                  <a:srgbClr val="1F3863"/>
                </a:solidFill>
                <a:latin typeface="Calibri Light"/>
                <a:cs typeface="Calibri Light"/>
              </a:rPr>
              <a:t>требованиями </a:t>
            </a:r>
            <a:r>
              <a:rPr sz="4400" b="0" spc="-40" dirty="0">
                <a:solidFill>
                  <a:srgbClr val="1F3863"/>
                </a:solidFill>
                <a:latin typeface="Calibri Light"/>
                <a:cs typeface="Calibri Light"/>
              </a:rPr>
              <a:t>обновленных </a:t>
            </a:r>
            <a:r>
              <a:rPr sz="4400" b="0" spc="-35" dirty="0">
                <a:solidFill>
                  <a:srgbClr val="1F3863"/>
                </a:solidFill>
                <a:latin typeface="Calibri Light"/>
                <a:cs typeface="Calibri Light"/>
              </a:rPr>
              <a:t>ФГОС. </a:t>
            </a:r>
            <a:r>
              <a:rPr sz="4400" b="0" spc="-30" dirty="0">
                <a:solidFill>
                  <a:srgbClr val="1F3863"/>
                </a:solidFill>
                <a:latin typeface="Calibri Light"/>
                <a:cs typeface="Calibri Light"/>
              </a:rPr>
              <a:t> </a:t>
            </a:r>
            <a:endParaRPr sz="4400" dirty="0">
              <a:latin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45575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truktura_uroka_po_fgos.pdf - Adobe Acrobat Pro DC (32-bit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8" t="13420" r="9811" b="8577"/>
          <a:stretch/>
        </p:blipFill>
        <p:spPr>
          <a:xfrm>
            <a:off x="467544" y="332656"/>
            <a:ext cx="8510372" cy="4416775"/>
          </a:xfrm>
          <a:prstGeom prst="rect">
            <a:avLst/>
          </a:prstGeom>
        </p:spPr>
      </p:pic>
      <p:pic>
        <p:nvPicPr>
          <p:cNvPr id="3" name="Рисунок 2" descr="struktura_uroka_po_fgos.pdf - Adobe Acrobat Pro DC (32-bit)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" t="57524" r="10188" b="5982"/>
          <a:stretch/>
        </p:blipFill>
        <p:spPr>
          <a:xfrm>
            <a:off x="467545" y="4749431"/>
            <a:ext cx="8424935" cy="1820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305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740" y="360933"/>
            <a:ext cx="74663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На</a:t>
            </a:r>
            <a:r>
              <a:rPr sz="3200" spc="-10" dirty="0"/>
              <a:t> каждом</a:t>
            </a:r>
            <a:r>
              <a:rPr sz="3200" spc="-25" dirty="0"/>
              <a:t> </a:t>
            </a:r>
            <a:r>
              <a:rPr sz="3200" spc="-10" dirty="0"/>
              <a:t>этапе</a:t>
            </a:r>
            <a:r>
              <a:rPr sz="3200" spc="-30" dirty="0"/>
              <a:t> </a:t>
            </a:r>
            <a:r>
              <a:rPr sz="3200" spc="-15" dirty="0"/>
              <a:t>учебного</a:t>
            </a:r>
            <a:r>
              <a:rPr sz="3200" spc="-35" dirty="0"/>
              <a:t> </a:t>
            </a:r>
            <a:r>
              <a:rPr sz="3200" spc="-10" dirty="0"/>
              <a:t>занятия…</a:t>
            </a:r>
            <a:endParaRPr sz="3200"/>
          </a:p>
        </p:txBody>
      </p:sp>
      <p:sp>
        <p:nvSpPr>
          <p:cNvPr id="4" name="object 4"/>
          <p:cNvSpPr txBox="1"/>
          <p:nvPr/>
        </p:nvSpPr>
        <p:spPr>
          <a:xfrm>
            <a:off x="1619672" y="5008818"/>
            <a:ext cx="29527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Наличие</a:t>
            </a:r>
            <a:r>
              <a:rPr sz="2000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обратной</a:t>
            </a:r>
            <a:r>
              <a:rPr sz="2000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связи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52033" y="2731962"/>
            <a:ext cx="319805" cy="31980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5457" y="5008818"/>
            <a:ext cx="319805" cy="319805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70321" y="1782510"/>
            <a:ext cx="319805" cy="31980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1475656" y="1765554"/>
            <a:ext cx="5952828" cy="24628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Организация</a:t>
            </a:r>
            <a:r>
              <a:rPr sz="2000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разных</a:t>
            </a:r>
            <a:r>
              <a:rPr sz="20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видов</a:t>
            </a:r>
            <a:r>
              <a:rPr sz="20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учебной</a:t>
            </a:r>
            <a:r>
              <a:rPr sz="20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деятельности</a:t>
            </a:r>
            <a:endParaRPr sz="2000" dirty="0">
              <a:latin typeface="Arial"/>
              <a:cs typeface="Arial"/>
            </a:endParaRPr>
          </a:p>
          <a:p>
            <a:pPr marL="99695" marR="5080" indent="-41275">
              <a:lnSpc>
                <a:spcPts val="7740"/>
              </a:lnSpc>
              <a:spcBef>
                <a:spcPts val="345"/>
              </a:spcBef>
            </a:pP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Организация</a:t>
            </a:r>
            <a:r>
              <a:rPr sz="2000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разных</a:t>
            </a:r>
            <a:r>
              <a:rPr sz="20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FC0"/>
                </a:solidFill>
                <a:latin typeface="Arial"/>
                <a:cs typeface="Arial"/>
              </a:rPr>
              <a:t>форм</a:t>
            </a:r>
            <a:r>
              <a:rPr sz="20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учебной</a:t>
            </a:r>
            <a:r>
              <a:rPr sz="20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деятельности </a:t>
            </a:r>
            <a:r>
              <a:rPr sz="2000" spc="-5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Нацеленность</a:t>
            </a:r>
            <a:r>
              <a:rPr sz="2000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на</a:t>
            </a:r>
            <a:r>
              <a:rPr sz="20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формирование</a:t>
            </a:r>
            <a:endParaRPr sz="2000" dirty="0">
              <a:latin typeface="Arial"/>
              <a:cs typeface="Arial"/>
            </a:endParaRPr>
          </a:p>
          <a:p>
            <a:pPr marL="99695">
              <a:lnSpc>
                <a:spcPts val="1010"/>
              </a:lnSpc>
            </a:pP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планируемых</a:t>
            </a:r>
            <a:r>
              <a:rPr sz="20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006FC0"/>
                </a:solidFill>
                <a:latin typeface="Arial"/>
                <a:cs typeface="Arial"/>
              </a:rPr>
              <a:t>результатов</a:t>
            </a:r>
            <a:r>
              <a:rPr sz="20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обучения</a:t>
            </a:r>
            <a:endParaRPr sz="2000" dirty="0">
              <a:latin typeface="Arial"/>
              <a:cs typeface="Arial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1073" y="3737718"/>
            <a:ext cx="319805" cy="318515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8715502" y="6516836"/>
            <a:ext cx="1612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11</a:t>
            </a:fld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2062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2"/>
          <p:cNvSpPr txBox="1"/>
          <p:nvPr/>
        </p:nvSpPr>
        <p:spPr>
          <a:xfrm>
            <a:off x="467544" y="1799082"/>
            <a:ext cx="3559625" cy="389080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 marR="348615" indent="-25781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69875" algn="l"/>
                <a:tab pos="270510" algn="l"/>
              </a:tabLst>
            </a:pP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Учебная задача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-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задача,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требующая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006FC0"/>
                </a:solidFill>
                <a:latin typeface="Arial"/>
                <a:cs typeface="Arial"/>
              </a:rPr>
              <a:t>от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учащихся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открытия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освоения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общего </a:t>
            </a:r>
            <a:r>
              <a:rPr sz="1800" spc="-4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способа (принципа)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решения </a:t>
            </a:r>
            <a:r>
              <a:rPr sz="1800" spc="-4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широкого </a:t>
            </a:r>
            <a:r>
              <a:rPr sz="1800" spc="-20" dirty="0">
                <a:solidFill>
                  <a:srgbClr val="006FC0"/>
                </a:solidFill>
                <a:latin typeface="Arial"/>
                <a:cs typeface="Arial"/>
              </a:rPr>
              <a:t>круга</a:t>
            </a:r>
            <a:r>
              <a:rPr sz="1800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частных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практических</a:t>
            </a:r>
            <a:r>
              <a:rPr sz="18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задач.</a:t>
            </a:r>
            <a:endParaRPr sz="1800" dirty="0">
              <a:latin typeface="Arial"/>
              <a:cs typeface="Arial"/>
            </a:endParaRPr>
          </a:p>
          <a:p>
            <a:pPr marL="269875" marR="5080" indent="-257810">
              <a:lnSpc>
                <a:spcPct val="100000"/>
              </a:lnSpc>
              <a:buFont typeface="Wingdings"/>
              <a:buChar char=""/>
              <a:tabLst>
                <a:tab pos="269875" algn="l"/>
                <a:tab pos="270510" algn="l"/>
              </a:tabLst>
            </a:pP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Учебные задачи воплощаются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в </a:t>
            </a:r>
            <a:r>
              <a:rPr sz="1800" spc="-4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учебных</a:t>
            </a:r>
            <a:r>
              <a:rPr sz="1800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заданиях.</a:t>
            </a:r>
            <a:endParaRPr sz="1800" dirty="0">
              <a:latin typeface="Arial"/>
              <a:cs typeface="Arial"/>
            </a:endParaRPr>
          </a:p>
          <a:p>
            <a:pPr marL="269875" marR="222885" indent="-257810">
              <a:lnSpc>
                <a:spcPct val="100000"/>
              </a:lnSpc>
              <a:buFont typeface="Wingdings"/>
              <a:buChar char=""/>
              <a:tabLst>
                <a:tab pos="269875" algn="l"/>
                <a:tab pos="270510" algn="l"/>
                <a:tab pos="2372995" algn="l"/>
              </a:tabLst>
            </a:pP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Учебное</a:t>
            </a:r>
            <a:r>
              <a:rPr sz="1800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задание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-	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средство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реализации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содержания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образования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8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формирования </a:t>
            </a:r>
            <a:r>
              <a:rPr sz="1800" spc="-48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деятельности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обучающихся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459740" y="325882"/>
            <a:ext cx="71469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40785" algn="l"/>
              </a:tabLst>
            </a:pPr>
            <a:r>
              <a:rPr sz="3200" spc="-10" dirty="0">
                <a:solidFill>
                  <a:srgbClr val="006FC0"/>
                </a:solidFill>
              </a:rPr>
              <a:t>Учебная</a:t>
            </a:r>
            <a:r>
              <a:rPr sz="3200" spc="-20" dirty="0">
                <a:solidFill>
                  <a:srgbClr val="006FC0"/>
                </a:solidFill>
              </a:rPr>
              <a:t> </a:t>
            </a:r>
            <a:r>
              <a:rPr sz="3200" spc="-25" dirty="0">
                <a:solidFill>
                  <a:srgbClr val="006FC0"/>
                </a:solidFill>
              </a:rPr>
              <a:t>задача</a:t>
            </a:r>
            <a:r>
              <a:rPr sz="3200" dirty="0">
                <a:solidFill>
                  <a:srgbClr val="006FC0"/>
                </a:solidFill>
              </a:rPr>
              <a:t> и	</a:t>
            </a:r>
            <a:r>
              <a:rPr sz="3200" spc="-10" dirty="0">
                <a:solidFill>
                  <a:srgbClr val="006FC0"/>
                </a:solidFill>
              </a:rPr>
              <a:t>учебное</a:t>
            </a:r>
            <a:r>
              <a:rPr sz="3200" spc="-85" dirty="0">
                <a:solidFill>
                  <a:srgbClr val="006FC0"/>
                </a:solidFill>
              </a:rPr>
              <a:t> </a:t>
            </a:r>
            <a:r>
              <a:rPr sz="3200" spc="-10" dirty="0">
                <a:solidFill>
                  <a:srgbClr val="006FC0"/>
                </a:solidFill>
              </a:rPr>
              <a:t>задание</a:t>
            </a:r>
            <a:endParaRPr sz="3200"/>
          </a:p>
        </p:txBody>
      </p:sp>
      <p:sp>
        <p:nvSpPr>
          <p:cNvPr id="24" name="object 24"/>
          <p:cNvSpPr/>
          <p:nvPr/>
        </p:nvSpPr>
        <p:spPr>
          <a:xfrm>
            <a:off x="4113276" y="1452372"/>
            <a:ext cx="771525" cy="4055745"/>
          </a:xfrm>
          <a:custGeom>
            <a:avLst/>
            <a:gdLst/>
            <a:ahLst/>
            <a:cxnLst/>
            <a:rect l="l" t="t" r="r" b="b"/>
            <a:pathLst>
              <a:path w="771525" h="4055745">
                <a:moveTo>
                  <a:pt x="771144" y="0"/>
                </a:moveTo>
                <a:lnTo>
                  <a:pt x="0" y="0"/>
                </a:lnTo>
                <a:lnTo>
                  <a:pt x="0" y="4055364"/>
                </a:lnTo>
                <a:lnTo>
                  <a:pt x="771144" y="4055364"/>
                </a:lnTo>
                <a:lnTo>
                  <a:pt x="77114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4458558" y="2103759"/>
            <a:ext cx="408940" cy="27546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3085"/>
              </a:lnSpc>
            </a:pPr>
            <a:r>
              <a:rPr sz="2700" spc="-15" dirty="0">
                <a:solidFill>
                  <a:srgbClr val="006FC0"/>
                </a:solidFill>
                <a:latin typeface="Arial"/>
                <a:cs typeface="Arial"/>
              </a:rPr>
              <a:t>задачи</a:t>
            </a:r>
            <a:r>
              <a:rPr sz="2700" spc="-8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700" dirty="0">
                <a:solidFill>
                  <a:srgbClr val="006FC0"/>
                </a:solidFill>
                <a:latin typeface="Arial"/>
                <a:cs typeface="Arial"/>
              </a:rPr>
              <a:t>(задания)</a:t>
            </a:r>
            <a:endParaRPr sz="27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715502" y="6516836"/>
            <a:ext cx="1612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12</a:t>
            </a:fld>
            <a:endParaRPr sz="1200">
              <a:latin typeface="Arial"/>
              <a:cs typeface="Arial"/>
            </a:endParaRPr>
          </a:p>
        </p:txBody>
      </p:sp>
      <p:graphicFrame>
        <p:nvGraphicFramePr>
          <p:cNvPr id="26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505122"/>
              </p:ext>
            </p:extLst>
          </p:nvPr>
        </p:nvGraphicFramePr>
        <p:xfrm>
          <a:off x="4107179" y="1446275"/>
          <a:ext cx="4117338" cy="42436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0890"/>
                <a:gridCol w="252729"/>
                <a:gridCol w="251459"/>
                <a:gridCol w="2842260"/>
              </a:tblGrid>
              <a:tr h="481131">
                <a:tc rowSpan="11">
                  <a:txBody>
                    <a:bodyPr/>
                    <a:lstStyle/>
                    <a:p>
                      <a:pPr algn="ctr">
                        <a:lnSpc>
                          <a:spcPts val="3005"/>
                        </a:lnSpc>
                      </a:pPr>
                      <a:r>
                        <a:rPr sz="2700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Структура</a:t>
                      </a:r>
                      <a:r>
                        <a:rPr sz="2700" spc="-2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2700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учебной</a:t>
                      </a:r>
                      <a:endParaRPr sz="2700" dirty="0">
                        <a:latin typeface="Arial"/>
                        <a:cs typeface="Arial"/>
                      </a:endParaRPr>
                    </a:p>
                  </a:txBody>
                  <a:tcPr marL="0" marR="0" marT="0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519367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250" dirty="0">
                        <a:latin typeface="Times New Roman"/>
                        <a:cs typeface="Times New Roman"/>
                      </a:endParaRPr>
                    </a:p>
                    <a:p>
                      <a:pPr marL="23495" marR="15240" indent="1270" algn="ctr">
                        <a:lnSpc>
                          <a:spcPct val="96100"/>
                        </a:lnSpc>
                        <a:spcBef>
                          <a:spcPts val="5"/>
                        </a:spcBef>
                      </a:pPr>
                      <a:r>
                        <a:rPr sz="1400" b="1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Целеполагающая часть </a:t>
                      </a:r>
                      <a:r>
                        <a:rPr sz="140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способствует мотивации, </a:t>
                      </a:r>
                      <a:r>
                        <a:rPr sz="1400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постановке</a:t>
                      </a:r>
                      <a:r>
                        <a:rPr sz="1400" spc="-4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2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цели</a:t>
                      </a:r>
                      <a:r>
                        <a:rPr sz="1400" spc="-2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400" spc="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планированию</a:t>
                      </a:r>
                      <a:endParaRPr sz="1400" dirty="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1777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381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233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9875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29845" marR="22860" indent="370205">
                        <a:lnSpc>
                          <a:spcPct val="96100"/>
                        </a:lnSpc>
                        <a:spcBef>
                          <a:spcPts val="1075"/>
                        </a:spcBef>
                      </a:pPr>
                      <a:r>
                        <a:rPr sz="1400" b="1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Содержательная</a:t>
                      </a:r>
                      <a:r>
                        <a:rPr sz="1400" b="1" spc="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часть </a:t>
                      </a:r>
                      <a:r>
                        <a:rPr sz="140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состоит из </a:t>
                      </a:r>
                      <a:r>
                        <a:rPr sz="1200" i="1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условия </a:t>
                      </a:r>
                      <a:r>
                        <a:rPr sz="120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в </a:t>
                      </a:r>
                      <a:r>
                        <a:rPr sz="1200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виде различной </a:t>
                      </a:r>
                      <a:r>
                        <a:rPr sz="120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информации </a:t>
                      </a:r>
                      <a:r>
                        <a:rPr sz="120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sz="1200" i="1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вопроса, </a:t>
                      </a:r>
                      <a:r>
                        <a:rPr sz="1200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связанного </a:t>
                      </a:r>
                      <a:r>
                        <a:rPr sz="1200" i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с </a:t>
                      </a:r>
                      <a:r>
                        <a:rPr sz="1200" i="1" spc="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определенными</a:t>
                      </a:r>
                      <a:r>
                        <a:rPr sz="1200" spc="-2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учебными</a:t>
                      </a:r>
                      <a:r>
                        <a:rPr sz="1200" spc="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200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действиями</a:t>
                      </a:r>
                      <a:endParaRPr sz="1200">
                        <a:latin typeface="Arial"/>
                        <a:cs typeface="Arial"/>
                      </a:endParaRPr>
                    </a:p>
                  </a:txBody>
                  <a:tcPr marL="0" marR="0" marT="136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791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6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799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652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0232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8899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2540" algn="ctr">
                        <a:lnSpc>
                          <a:spcPts val="1455"/>
                        </a:lnSpc>
                      </a:pPr>
                      <a:r>
                        <a:rPr sz="1400" b="1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Критерии</a:t>
                      </a:r>
                      <a:r>
                        <a:rPr sz="1400" b="1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400" b="1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оценки</a:t>
                      </a:r>
                      <a:endParaRPr sz="1400">
                        <a:latin typeface="Arial"/>
                        <a:cs typeface="Arial"/>
                      </a:endParaRPr>
                    </a:p>
                    <a:p>
                      <a:pPr marL="180975" marR="171450" indent="-635" algn="ctr">
                        <a:lnSpc>
                          <a:spcPts val="1490"/>
                        </a:lnSpc>
                        <a:spcBef>
                          <a:spcPts val="80"/>
                        </a:spcBef>
                      </a:pPr>
                      <a:r>
                        <a:rPr sz="1300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мотивируют</a:t>
                      </a:r>
                      <a:r>
                        <a:rPr sz="1300" spc="3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деятельность</a:t>
                      </a:r>
                      <a:r>
                        <a:rPr sz="1300" spc="4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и </a:t>
                      </a:r>
                      <a:r>
                        <a:rPr sz="130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являются</a:t>
                      </a:r>
                      <a:r>
                        <a:rPr sz="1300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эталоном</a:t>
                      </a:r>
                      <a:r>
                        <a:rPr sz="1300" spc="-1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300" spc="-10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выполнения</a:t>
                      </a:r>
                      <a:endParaRPr sz="1300">
                        <a:latin typeface="Arial"/>
                        <a:cs typeface="Arial"/>
                      </a:endParaRPr>
                    </a:p>
                    <a:p>
                      <a:pPr marL="3175" algn="ctr">
                        <a:lnSpc>
                          <a:spcPts val="1255"/>
                        </a:lnSpc>
                      </a:pPr>
                      <a:r>
                        <a:rPr sz="1300" spc="-5" dirty="0">
                          <a:solidFill>
                            <a:srgbClr val="006FC0"/>
                          </a:solidFill>
                          <a:latin typeface="Arial"/>
                          <a:cs typeface="Arial"/>
                        </a:rPr>
                        <a:t>задания</a:t>
                      </a:r>
                      <a:endParaRPr sz="13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430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82724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vert="vert27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65223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1551178"/>
            <a:ext cx="32683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172335" algn="l"/>
                <a:tab pos="3157220" algn="l"/>
              </a:tabLst>
            </a:pP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Индивидуальная	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работа	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-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выполнению учебных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заданий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32403" y="1551178"/>
            <a:ext cx="44951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060575" algn="l"/>
                <a:tab pos="3002915" algn="l"/>
                <a:tab pos="4231640" algn="l"/>
              </a:tabLst>
            </a:pP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са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м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ос</a:t>
            </a:r>
            <a:r>
              <a:rPr sz="1800" spc="-30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оя</a:t>
            </a:r>
            <a:r>
              <a:rPr sz="1800" spc="-20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800" spc="-70" dirty="0">
                <a:solidFill>
                  <a:srgbClr val="006FC0"/>
                </a:solidFill>
                <a:latin typeface="Arial"/>
                <a:cs typeface="Arial"/>
              </a:rPr>
              <a:t>е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льная	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р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аб</a:t>
            </a:r>
            <a:r>
              <a:rPr sz="1800" spc="-50" dirty="0">
                <a:solidFill>
                  <a:srgbClr val="006FC0"/>
                </a:solidFill>
                <a:latin typeface="Arial"/>
                <a:cs typeface="Arial"/>
              </a:rPr>
              <a:t>о</a:t>
            </a:r>
            <a:r>
              <a:rPr sz="1800" spc="-20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а	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у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ч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а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щ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800" spc="-40" dirty="0">
                <a:solidFill>
                  <a:srgbClr val="006FC0"/>
                </a:solidFill>
                <a:latin typeface="Arial"/>
                <a:cs typeface="Arial"/>
              </a:rPr>
              <a:t>х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я	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по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" y="2648839"/>
            <a:ext cx="7443470" cy="3592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Фронтальная</a:t>
            </a:r>
            <a:r>
              <a:rPr sz="18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работа</a:t>
            </a:r>
            <a:r>
              <a:rPr sz="18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-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 работа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со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всем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классом.</a:t>
            </a:r>
            <a:r>
              <a:rPr sz="18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Виды:</a:t>
            </a:r>
            <a:endParaRPr sz="1800">
              <a:latin typeface="Arial"/>
              <a:cs typeface="Arial"/>
            </a:endParaRPr>
          </a:p>
          <a:p>
            <a:pPr marL="142240" indent="-129539">
              <a:lnSpc>
                <a:spcPct val="100000"/>
              </a:lnSpc>
              <a:buChar char="•"/>
              <a:tabLst>
                <a:tab pos="142240" algn="l"/>
              </a:tabLst>
            </a:pP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беседа;</a:t>
            </a:r>
            <a:endParaRPr sz="1800">
              <a:latin typeface="Arial"/>
              <a:cs typeface="Arial"/>
            </a:endParaRPr>
          </a:p>
          <a:p>
            <a:pPr marL="142240" indent="-129539">
              <a:lnSpc>
                <a:spcPct val="100000"/>
              </a:lnSpc>
              <a:buChar char="•"/>
              <a:tabLst>
                <a:tab pos="142240" algn="l"/>
              </a:tabLst>
            </a:pP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обсуждение;</a:t>
            </a:r>
            <a:endParaRPr sz="1800">
              <a:latin typeface="Arial"/>
              <a:cs typeface="Arial"/>
            </a:endParaRPr>
          </a:p>
          <a:p>
            <a:pPr marL="142240" indent="-129539">
              <a:lnSpc>
                <a:spcPct val="100000"/>
              </a:lnSpc>
              <a:buChar char="•"/>
              <a:tabLst>
                <a:tab pos="142240" algn="l"/>
              </a:tabLst>
            </a:pP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диктант</a:t>
            </a:r>
            <a:r>
              <a:rPr sz="18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8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5" dirty="0">
                <a:solidFill>
                  <a:srgbClr val="006FC0"/>
                </a:solidFill>
                <a:latin typeface="Arial"/>
                <a:cs typeface="Arial"/>
              </a:rPr>
              <a:t>т.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д.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Clr>
                <a:srgbClr val="006FC0"/>
              </a:buClr>
              <a:buFont typeface="Arial"/>
              <a:buChar char="•"/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6FC0"/>
              </a:buClr>
              <a:buFont typeface="Arial"/>
              <a:buChar char="•"/>
            </a:pPr>
            <a:endParaRPr sz="1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Групповая</a:t>
            </a:r>
            <a:r>
              <a:rPr sz="18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форма</a:t>
            </a:r>
            <a:r>
              <a:rPr sz="18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работы</a:t>
            </a:r>
            <a:r>
              <a:rPr sz="18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предусматривает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142240" indent="-129539">
              <a:lnSpc>
                <a:spcPct val="100000"/>
              </a:lnSpc>
              <a:buChar char="•"/>
              <a:tabLst>
                <a:tab pos="142240" algn="l"/>
              </a:tabLst>
            </a:pP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составление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групп</a:t>
            </a:r>
            <a:r>
              <a:rPr sz="1800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на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разных</a:t>
            </a:r>
            <a:r>
              <a:rPr sz="1800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основаниях;</a:t>
            </a:r>
            <a:endParaRPr sz="1800">
              <a:latin typeface="Arial"/>
              <a:cs typeface="Arial"/>
            </a:endParaRPr>
          </a:p>
          <a:p>
            <a:pPr marL="142240" indent="-129539">
              <a:lnSpc>
                <a:spcPct val="100000"/>
              </a:lnSpc>
              <a:buChar char="•"/>
              <a:tabLst>
                <a:tab pos="142240" algn="l"/>
              </a:tabLst>
            </a:pP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совместное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выполнение</a:t>
            </a:r>
            <a:r>
              <a:rPr sz="1800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одинаковых/</a:t>
            </a:r>
            <a:r>
              <a:rPr sz="1800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различных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заданий;</a:t>
            </a:r>
            <a:endParaRPr sz="1800">
              <a:latin typeface="Arial"/>
              <a:cs typeface="Arial"/>
            </a:endParaRPr>
          </a:p>
          <a:p>
            <a:pPr marL="142240" indent="-129539">
              <a:lnSpc>
                <a:spcPct val="100000"/>
              </a:lnSpc>
              <a:buChar char="•"/>
              <a:tabLst>
                <a:tab pos="142240" algn="l"/>
              </a:tabLst>
            </a:pP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наличие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учеников</a:t>
            </a:r>
            <a:r>
              <a:rPr sz="1800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разного</a:t>
            </a:r>
            <a:r>
              <a:rPr sz="1800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уровня</a:t>
            </a:r>
            <a:r>
              <a:rPr sz="1800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20" dirty="0">
                <a:solidFill>
                  <a:srgbClr val="006FC0"/>
                </a:solidFill>
                <a:latin typeface="Arial"/>
                <a:cs typeface="Arial"/>
              </a:rPr>
              <a:t>подготовки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в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каждой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группе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7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Формы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организации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учебной</a:t>
            </a:r>
            <a:r>
              <a:rPr sz="1800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деятельности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применяются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сочетании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12140" y="42418"/>
            <a:ext cx="4634230" cy="1002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Формы </a:t>
            </a:r>
            <a:r>
              <a:rPr sz="3200" spc="-5" dirty="0"/>
              <a:t>организации </a:t>
            </a:r>
            <a:r>
              <a:rPr sz="3200" dirty="0"/>
              <a:t> </a:t>
            </a:r>
            <a:r>
              <a:rPr sz="3200" spc="-10" dirty="0"/>
              <a:t>учебной</a:t>
            </a:r>
            <a:r>
              <a:rPr sz="3200" spc="-45" dirty="0"/>
              <a:t> </a:t>
            </a:r>
            <a:r>
              <a:rPr sz="3200" spc="-10" dirty="0"/>
              <a:t>деятельности</a:t>
            </a:r>
            <a:endParaRPr sz="3200"/>
          </a:p>
        </p:txBody>
      </p:sp>
    </p:spTree>
    <p:extLst>
      <p:ext uri="{BB962C8B-B14F-4D97-AF65-F5344CB8AC3E}">
        <p14:creationId xmlns:p14="http://schemas.microsoft.com/office/powerpoint/2010/main" val="2010052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841" y="1432305"/>
            <a:ext cx="7778750" cy="448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39420">
              <a:lnSpc>
                <a:spcPct val="100000"/>
              </a:lnSpc>
              <a:spcBef>
                <a:spcPts val="100"/>
              </a:spcBef>
            </a:pPr>
            <a:r>
              <a:rPr sz="2400" b="1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Особенности</a:t>
            </a:r>
            <a:r>
              <a:rPr sz="2400" b="1" u="heavy" spc="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и</a:t>
            </a:r>
            <a:r>
              <a:rPr sz="2400" b="1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 </a:t>
            </a:r>
            <a:r>
              <a:rPr sz="24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Arial"/>
                <a:cs typeface="Arial"/>
              </a:rPr>
              <a:t>преимущества</a:t>
            </a:r>
            <a:endParaRPr sz="2400">
              <a:latin typeface="Arial"/>
              <a:cs typeface="Arial"/>
            </a:endParaRPr>
          </a:p>
          <a:p>
            <a:pPr marL="22225" marR="2600960">
              <a:lnSpc>
                <a:spcPct val="100000"/>
              </a:lnSpc>
              <a:spcBef>
                <a:spcPts val="1445"/>
              </a:spcBef>
            </a:pPr>
            <a:r>
              <a:rPr sz="2000" dirty="0">
                <a:solidFill>
                  <a:srgbClr val="006FC0"/>
                </a:solidFill>
                <a:latin typeface="Arial"/>
                <a:cs typeface="Arial"/>
              </a:rPr>
              <a:t>Активизация </a:t>
            </a:r>
            <a:r>
              <a:rPr sz="2000" spc="-20" dirty="0">
                <a:solidFill>
                  <a:srgbClr val="006FC0"/>
                </a:solidFill>
                <a:latin typeface="Arial"/>
                <a:cs typeface="Arial"/>
              </a:rPr>
              <a:t>познавательной 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деятельности </a:t>
            </a:r>
            <a:r>
              <a:rPr sz="2000" spc="-5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через</a:t>
            </a:r>
            <a:r>
              <a:rPr sz="20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организацию</a:t>
            </a:r>
            <a:r>
              <a:rPr sz="2000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FC0"/>
                </a:solidFill>
                <a:latin typeface="Arial"/>
                <a:cs typeface="Arial"/>
              </a:rPr>
              <a:t>совместных</a:t>
            </a:r>
            <a:r>
              <a:rPr sz="2000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действий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Arial"/>
              <a:cs typeface="Arial"/>
            </a:endParaRPr>
          </a:p>
          <a:p>
            <a:pPr marL="22225">
              <a:lnSpc>
                <a:spcPct val="100000"/>
              </a:lnSpc>
            </a:pP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Взаимообучение</a:t>
            </a:r>
            <a:r>
              <a:rPr sz="2000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(горизонтальное</a:t>
            </a:r>
            <a:r>
              <a:rPr sz="2000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обучение)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Развитие</a:t>
            </a:r>
            <a:r>
              <a:rPr sz="20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умений</a:t>
            </a:r>
            <a:r>
              <a:rPr sz="20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организации</a:t>
            </a:r>
            <a:r>
              <a:rPr sz="2000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FC0"/>
                </a:solidFill>
                <a:latin typeface="Arial"/>
                <a:cs typeface="Arial"/>
              </a:rPr>
              <a:t>совместной</a:t>
            </a:r>
            <a:r>
              <a:rPr sz="2000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деятельности</a:t>
            </a:r>
            <a:endParaRPr sz="2000">
              <a:latin typeface="Arial"/>
              <a:cs typeface="Arial"/>
            </a:endParaRPr>
          </a:p>
          <a:p>
            <a:pPr marL="23495" marR="5080" indent="-11430">
              <a:lnSpc>
                <a:spcPct val="211500"/>
              </a:lnSpc>
              <a:spcBef>
                <a:spcPts val="590"/>
              </a:spcBef>
              <a:tabLst>
                <a:tab pos="1255395" algn="l"/>
              </a:tabLst>
            </a:pP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Развитие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умений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руководить, выполнять поручения, подчиняться </a:t>
            </a:r>
            <a:r>
              <a:rPr sz="2000" spc="-5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Развитие	</a:t>
            </a:r>
            <a:r>
              <a:rPr sz="2000" dirty="0">
                <a:solidFill>
                  <a:srgbClr val="006FC0"/>
                </a:solidFill>
                <a:latin typeface="Arial"/>
                <a:cs typeface="Arial"/>
              </a:rPr>
              <a:t>межличностных</a:t>
            </a:r>
            <a:r>
              <a:rPr sz="2000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отношений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250">
              <a:latin typeface="Arial"/>
              <a:cs typeface="Arial"/>
            </a:endParaRPr>
          </a:p>
          <a:p>
            <a:pPr marL="22225">
              <a:lnSpc>
                <a:spcPct val="100000"/>
              </a:lnSpc>
              <a:spcBef>
                <a:spcPts val="5"/>
              </a:spcBef>
            </a:pP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Развитие</a:t>
            </a:r>
            <a:r>
              <a:rPr sz="20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умений</a:t>
            </a:r>
            <a:r>
              <a:rPr sz="20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рефлексии</a:t>
            </a:r>
            <a:r>
              <a:rPr sz="20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FC0"/>
                </a:solidFill>
                <a:latin typeface="Arial"/>
                <a:cs typeface="Arial"/>
              </a:rPr>
              <a:t>совместной</a:t>
            </a:r>
            <a:r>
              <a:rPr sz="2000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деятельности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4294967295"/>
          </p:nvPr>
        </p:nvSpPr>
        <p:spPr>
          <a:xfrm>
            <a:off x="8672830" y="6516836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99643" y="27508"/>
            <a:ext cx="6307455" cy="100266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25" dirty="0"/>
              <a:t>Групповая</a:t>
            </a:r>
            <a:r>
              <a:rPr sz="3200" spc="-65" dirty="0"/>
              <a:t> </a:t>
            </a:r>
            <a:r>
              <a:rPr sz="3200" spc="-20" dirty="0"/>
              <a:t>форма</a:t>
            </a:r>
            <a:r>
              <a:rPr sz="3200" spc="-65" dirty="0"/>
              <a:t> </a:t>
            </a:r>
            <a:r>
              <a:rPr sz="3200" spc="-5" dirty="0"/>
              <a:t>организации </a:t>
            </a:r>
            <a:r>
              <a:rPr sz="3200" spc="-875" dirty="0"/>
              <a:t> </a:t>
            </a:r>
            <a:r>
              <a:rPr sz="3200" spc="-10" dirty="0"/>
              <a:t>учебной</a:t>
            </a:r>
            <a:r>
              <a:rPr sz="3200" spc="-15" dirty="0"/>
              <a:t> </a:t>
            </a:r>
            <a:r>
              <a:rPr sz="3200" spc="-5" dirty="0"/>
              <a:t>деятельности</a:t>
            </a:r>
            <a:endParaRPr sz="3200"/>
          </a:p>
        </p:txBody>
      </p:sp>
    </p:spTree>
    <p:extLst>
      <p:ext uri="{BB962C8B-B14F-4D97-AF65-F5344CB8AC3E}">
        <p14:creationId xmlns:p14="http://schemas.microsoft.com/office/powerpoint/2010/main" val="2498582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3444" y="43799"/>
            <a:ext cx="6530884" cy="136704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Варианты </a:t>
            </a:r>
            <a:r>
              <a:rPr spc="-20" dirty="0"/>
              <a:t>комплектования</a:t>
            </a:r>
            <a:r>
              <a:rPr spc="10" dirty="0"/>
              <a:t> </a:t>
            </a:r>
            <a:r>
              <a:rPr spc="-15" dirty="0"/>
              <a:t>групп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990600" y="1444497"/>
            <a:ext cx="6248400" cy="4652010"/>
            <a:chOff x="990600" y="1444497"/>
            <a:chExt cx="6248400" cy="4652010"/>
          </a:xfrm>
        </p:grpSpPr>
        <p:sp>
          <p:nvSpPr>
            <p:cNvPr id="4" name="object 4"/>
            <p:cNvSpPr/>
            <p:nvPr/>
          </p:nvSpPr>
          <p:spPr>
            <a:xfrm>
              <a:off x="990600" y="1447799"/>
              <a:ext cx="6248400" cy="4648200"/>
            </a:xfrm>
            <a:custGeom>
              <a:avLst/>
              <a:gdLst/>
              <a:ahLst/>
              <a:cxnLst/>
              <a:rect l="l" t="t" r="r" b="b"/>
              <a:pathLst>
                <a:path w="6248400" h="4648200">
                  <a:moveTo>
                    <a:pt x="6248400" y="0"/>
                  </a:moveTo>
                  <a:lnTo>
                    <a:pt x="0" y="0"/>
                  </a:lnTo>
                  <a:lnTo>
                    <a:pt x="0" y="4648200"/>
                  </a:lnTo>
                  <a:lnTo>
                    <a:pt x="6248400" y="4648200"/>
                  </a:lnTo>
                  <a:lnTo>
                    <a:pt x="6248400" y="0"/>
                  </a:lnTo>
                  <a:close/>
                </a:path>
              </a:pathLst>
            </a:custGeom>
            <a:solidFill>
              <a:srgbClr val="D5DC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363467" y="1450847"/>
              <a:ext cx="1527175" cy="992505"/>
            </a:xfrm>
            <a:custGeom>
              <a:avLst/>
              <a:gdLst/>
              <a:ahLst/>
              <a:cxnLst/>
              <a:rect l="l" t="t" r="r" b="b"/>
              <a:pathLst>
                <a:path w="1527175" h="992505">
                  <a:moveTo>
                    <a:pt x="1361694" y="0"/>
                  </a:moveTo>
                  <a:lnTo>
                    <a:pt x="165354" y="0"/>
                  </a:lnTo>
                  <a:lnTo>
                    <a:pt x="121399" y="5907"/>
                  </a:lnTo>
                  <a:lnTo>
                    <a:pt x="81900" y="22577"/>
                  </a:lnTo>
                  <a:lnTo>
                    <a:pt x="48434" y="48434"/>
                  </a:lnTo>
                  <a:lnTo>
                    <a:pt x="22577" y="81900"/>
                  </a:lnTo>
                  <a:lnTo>
                    <a:pt x="5907" y="121399"/>
                  </a:lnTo>
                  <a:lnTo>
                    <a:pt x="0" y="165353"/>
                  </a:lnTo>
                  <a:lnTo>
                    <a:pt x="0" y="826769"/>
                  </a:lnTo>
                  <a:lnTo>
                    <a:pt x="5907" y="870724"/>
                  </a:lnTo>
                  <a:lnTo>
                    <a:pt x="22577" y="910223"/>
                  </a:lnTo>
                  <a:lnTo>
                    <a:pt x="48434" y="943689"/>
                  </a:lnTo>
                  <a:lnTo>
                    <a:pt x="81900" y="969546"/>
                  </a:lnTo>
                  <a:lnTo>
                    <a:pt x="121399" y="986216"/>
                  </a:lnTo>
                  <a:lnTo>
                    <a:pt x="165354" y="992124"/>
                  </a:lnTo>
                  <a:lnTo>
                    <a:pt x="1361694" y="992124"/>
                  </a:lnTo>
                  <a:lnTo>
                    <a:pt x="1405648" y="986216"/>
                  </a:lnTo>
                  <a:lnTo>
                    <a:pt x="1445147" y="969546"/>
                  </a:lnTo>
                  <a:lnTo>
                    <a:pt x="1478613" y="943689"/>
                  </a:lnTo>
                  <a:lnTo>
                    <a:pt x="1504470" y="910223"/>
                  </a:lnTo>
                  <a:lnTo>
                    <a:pt x="1521140" y="870724"/>
                  </a:lnTo>
                  <a:lnTo>
                    <a:pt x="1527048" y="826769"/>
                  </a:lnTo>
                  <a:lnTo>
                    <a:pt x="1527048" y="165353"/>
                  </a:lnTo>
                  <a:lnTo>
                    <a:pt x="1521140" y="121399"/>
                  </a:lnTo>
                  <a:lnTo>
                    <a:pt x="1504470" y="81900"/>
                  </a:lnTo>
                  <a:lnTo>
                    <a:pt x="1478613" y="48434"/>
                  </a:lnTo>
                  <a:lnTo>
                    <a:pt x="1445147" y="22577"/>
                  </a:lnTo>
                  <a:lnTo>
                    <a:pt x="1405648" y="5907"/>
                  </a:lnTo>
                  <a:lnTo>
                    <a:pt x="13616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63467" y="1450847"/>
              <a:ext cx="1527175" cy="992505"/>
            </a:xfrm>
            <a:custGeom>
              <a:avLst/>
              <a:gdLst/>
              <a:ahLst/>
              <a:cxnLst/>
              <a:rect l="l" t="t" r="r" b="b"/>
              <a:pathLst>
                <a:path w="1527175" h="992505">
                  <a:moveTo>
                    <a:pt x="0" y="165353"/>
                  </a:moveTo>
                  <a:lnTo>
                    <a:pt x="5907" y="121399"/>
                  </a:lnTo>
                  <a:lnTo>
                    <a:pt x="22577" y="81900"/>
                  </a:lnTo>
                  <a:lnTo>
                    <a:pt x="48434" y="48434"/>
                  </a:lnTo>
                  <a:lnTo>
                    <a:pt x="81900" y="22577"/>
                  </a:lnTo>
                  <a:lnTo>
                    <a:pt x="121399" y="5907"/>
                  </a:lnTo>
                  <a:lnTo>
                    <a:pt x="165354" y="0"/>
                  </a:lnTo>
                  <a:lnTo>
                    <a:pt x="1361694" y="0"/>
                  </a:lnTo>
                  <a:lnTo>
                    <a:pt x="1405648" y="5907"/>
                  </a:lnTo>
                  <a:lnTo>
                    <a:pt x="1445147" y="22577"/>
                  </a:lnTo>
                  <a:lnTo>
                    <a:pt x="1478613" y="48434"/>
                  </a:lnTo>
                  <a:lnTo>
                    <a:pt x="1504470" y="81900"/>
                  </a:lnTo>
                  <a:lnTo>
                    <a:pt x="1521140" y="121399"/>
                  </a:lnTo>
                  <a:lnTo>
                    <a:pt x="1527048" y="165353"/>
                  </a:lnTo>
                  <a:lnTo>
                    <a:pt x="1527048" y="826769"/>
                  </a:lnTo>
                  <a:lnTo>
                    <a:pt x="1521140" y="870724"/>
                  </a:lnTo>
                  <a:lnTo>
                    <a:pt x="1504470" y="910223"/>
                  </a:lnTo>
                  <a:lnTo>
                    <a:pt x="1478613" y="943689"/>
                  </a:lnTo>
                  <a:lnTo>
                    <a:pt x="1445147" y="969546"/>
                  </a:lnTo>
                  <a:lnTo>
                    <a:pt x="1405648" y="986216"/>
                  </a:lnTo>
                  <a:lnTo>
                    <a:pt x="1361694" y="992124"/>
                  </a:lnTo>
                  <a:lnTo>
                    <a:pt x="165354" y="992124"/>
                  </a:lnTo>
                  <a:lnTo>
                    <a:pt x="121399" y="986216"/>
                  </a:lnTo>
                  <a:lnTo>
                    <a:pt x="81900" y="969546"/>
                  </a:lnTo>
                  <a:lnTo>
                    <a:pt x="48434" y="943689"/>
                  </a:lnTo>
                  <a:lnTo>
                    <a:pt x="22577" y="910223"/>
                  </a:lnTo>
                  <a:lnTo>
                    <a:pt x="5907" y="870724"/>
                  </a:lnTo>
                  <a:lnTo>
                    <a:pt x="0" y="826769"/>
                  </a:lnTo>
                  <a:lnTo>
                    <a:pt x="0" y="165353"/>
                  </a:lnTo>
                  <a:close/>
                </a:path>
              </a:pathLst>
            </a:custGeom>
            <a:ln w="12192">
              <a:solidFill>
                <a:srgbClr val="3C4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551554" y="1625600"/>
            <a:ext cx="1162685" cy="62357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R="5080" indent="406400">
              <a:lnSpc>
                <a:spcPts val="2300"/>
              </a:lnSpc>
              <a:spcBef>
                <a:spcPts val="265"/>
              </a:spcBef>
            </a:pP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По </a:t>
            </a:r>
            <a:r>
              <a:rPr sz="20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spc="-30" dirty="0">
                <a:solidFill>
                  <a:srgbClr val="006FC0"/>
                </a:solidFill>
                <a:latin typeface="Arial"/>
                <a:cs typeface="Arial"/>
              </a:rPr>
              <a:t>ж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елан</a:t>
            </a:r>
            <a:r>
              <a:rPr sz="2000" b="1" spc="5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ю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898263" y="2100326"/>
            <a:ext cx="2078989" cy="1719580"/>
            <a:chOff x="4898263" y="2100326"/>
            <a:chExt cx="2078989" cy="1719580"/>
          </a:xfrm>
        </p:grpSpPr>
        <p:sp>
          <p:nvSpPr>
            <p:cNvPr id="9" name="object 9"/>
            <p:cNvSpPr/>
            <p:nvPr/>
          </p:nvSpPr>
          <p:spPr>
            <a:xfrm>
              <a:off x="4901438" y="2103501"/>
              <a:ext cx="862330" cy="706755"/>
            </a:xfrm>
            <a:custGeom>
              <a:avLst/>
              <a:gdLst/>
              <a:ahLst/>
              <a:cxnLst/>
              <a:rect l="l" t="t" r="r" b="b"/>
              <a:pathLst>
                <a:path w="862329" h="706755">
                  <a:moveTo>
                    <a:pt x="0" y="0"/>
                  </a:moveTo>
                  <a:lnTo>
                    <a:pt x="45236" y="19862"/>
                  </a:lnTo>
                  <a:lnTo>
                    <a:pt x="89892" y="40811"/>
                  </a:lnTo>
                  <a:lnTo>
                    <a:pt x="133949" y="62832"/>
                  </a:lnTo>
                  <a:lnTo>
                    <a:pt x="177390" y="85911"/>
                  </a:lnTo>
                  <a:lnTo>
                    <a:pt x="220197" y="110032"/>
                  </a:lnTo>
                  <a:lnTo>
                    <a:pt x="262353" y="135183"/>
                  </a:lnTo>
                  <a:lnTo>
                    <a:pt x="303840" y="161347"/>
                  </a:lnTo>
                  <a:lnTo>
                    <a:pt x="344639" y="188512"/>
                  </a:lnTo>
                  <a:lnTo>
                    <a:pt x="384734" y="216663"/>
                  </a:lnTo>
                  <a:lnTo>
                    <a:pt x="424107" y="245785"/>
                  </a:lnTo>
                  <a:lnTo>
                    <a:pt x="462740" y="275864"/>
                  </a:lnTo>
                  <a:lnTo>
                    <a:pt x="500616" y="306886"/>
                  </a:lnTo>
                  <a:lnTo>
                    <a:pt x="537717" y="338836"/>
                  </a:lnTo>
                  <a:lnTo>
                    <a:pt x="574024" y="371701"/>
                  </a:lnTo>
                  <a:lnTo>
                    <a:pt x="609521" y="405465"/>
                  </a:lnTo>
                  <a:lnTo>
                    <a:pt x="644190" y="440114"/>
                  </a:lnTo>
                  <a:lnTo>
                    <a:pt x="678014" y="475635"/>
                  </a:lnTo>
                  <a:lnTo>
                    <a:pt x="710973" y="512012"/>
                  </a:lnTo>
                  <a:lnTo>
                    <a:pt x="743052" y="549232"/>
                  </a:lnTo>
                  <a:lnTo>
                    <a:pt x="774232" y="587279"/>
                  </a:lnTo>
                  <a:lnTo>
                    <a:pt x="804496" y="626140"/>
                  </a:lnTo>
                  <a:lnTo>
                    <a:pt x="833825" y="665801"/>
                  </a:lnTo>
                  <a:lnTo>
                    <a:pt x="862202" y="706247"/>
                  </a:lnTo>
                </a:path>
              </a:pathLst>
            </a:custGeom>
            <a:ln w="6095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053584" y="2819400"/>
              <a:ext cx="1917700" cy="993775"/>
            </a:xfrm>
            <a:custGeom>
              <a:avLst/>
              <a:gdLst/>
              <a:ahLst/>
              <a:cxnLst/>
              <a:rect l="l" t="t" r="r" b="b"/>
              <a:pathLst>
                <a:path w="1917700" h="993775">
                  <a:moveTo>
                    <a:pt x="1751584" y="0"/>
                  </a:moveTo>
                  <a:lnTo>
                    <a:pt x="165607" y="0"/>
                  </a:lnTo>
                  <a:lnTo>
                    <a:pt x="121590" y="5917"/>
                  </a:lnTo>
                  <a:lnTo>
                    <a:pt x="82032" y="22615"/>
                  </a:lnTo>
                  <a:lnTo>
                    <a:pt x="48514" y="48513"/>
                  </a:lnTo>
                  <a:lnTo>
                    <a:pt x="22615" y="82032"/>
                  </a:lnTo>
                  <a:lnTo>
                    <a:pt x="5917" y="121590"/>
                  </a:lnTo>
                  <a:lnTo>
                    <a:pt x="0" y="165608"/>
                  </a:lnTo>
                  <a:lnTo>
                    <a:pt x="0" y="828039"/>
                  </a:lnTo>
                  <a:lnTo>
                    <a:pt x="5917" y="872057"/>
                  </a:lnTo>
                  <a:lnTo>
                    <a:pt x="22615" y="911615"/>
                  </a:lnTo>
                  <a:lnTo>
                    <a:pt x="48513" y="945134"/>
                  </a:lnTo>
                  <a:lnTo>
                    <a:pt x="82032" y="971032"/>
                  </a:lnTo>
                  <a:lnTo>
                    <a:pt x="121590" y="987730"/>
                  </a:lnTo>
                  <a:lnTo>
                    <a:pt x="165607" y="993648"/>
                  </a:lnTo>
                  <a:lnTo>
                    <a:pt x="1751584" y="993648"/>
                  </a:lnTo>
                  <a:lnTo>
                    <a:pt x="1795601" y="987730"/>
                  </a:lnTo>
                  <a:lnTo>
                    <a:pt x="1835159" y="971032"/>
                  </a:lnTo>
                  <a:lnTo>
                    <a:pt x="1868678" y="945134"/>
                  </a:lnTo>
                  <a:lnTo>
                    <a:pt x="1894576" y="911615"/>
                  </a:lnTo>
                  <a:lnTo>
                    <a:pt x="1911274" y="872057"/>
                  </a:lnTo>
                  <a:lnTo>
                    <a:pt x="1917191" y="828039"/>
                  </a:lnTo>
                  <a:lnTo>
                    <a:pt x="1917191" y="165608"/>
                  </a:lnTo>
                  <a:lnTo>
                    <a:pt x="1911274" y="121590"/>
                  </a:lnTo>
                  <a:lnTo>
                    <a:pt x="1894576" y="82032"/>
                  </a:lnTo>
                  <a:lnTo>
                    <a:pt x="1868678" y="48514"/>
                  </a:lnTo>
                  <a:lnTo>
                    <a:pt x="1835159" y="22615"/>
                  </a:lnTo>
                  <a:lnTo>
                    <a:pt x="1795601" y="5917"/>
                  </a:lnTo>
                  <a:lnTo>
                    <a:pt x="17515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053584" y="2819400"/>
              <a:ext cx="1917700" cy="993775"/>
            </a:xfrm>
            <a:custGeom>
              <a:avLst/>
              <a:gdLst/>
              <a:ahLst/>
              <a:cxnLst/>
              <a:rect l="l" t="t" r="r" b="b"/>
              <a:pathLst>
                <a:path w="1917700" h="993775">
                  <a:moveTo>
                    <a:pt x="0" y="165608"/>
                  </a:moveTo>
                  <a:lnTo>
                    <a:pt x="5917" y="121590"/>
                  </a:lnTo>
                  <a:lnTo>
                    <a:pt x="22615" y="82032"/>
                  </a:lnTo>
                  <a:lnTo>
                    <a:pt x="48514" y="48513"/>
                  </a:lnTo>
                  <a:lnTo>
                    <a:pt x="82032" y="22615"/>
                  </a:lnTo>
                  <a:lnTo>
                    <a:pt x="121590" y="5917"/>
                  </a:lnTo>
                  <a:lnTo>
                    <a:pt x="165607" y="0"/>
                  </a:lnTo>
                  <a:lnTo>
                    <a:pt x="1751584" y="0"/>
                  </a:lnTo>
                  <a:lnTo>
                    <a:pt x="1795601" y="5917"/>
                  </a:lnTo>
                  <a:lnTo>
                    <a:pt x="1835159" y="22615"/>
                  </a:lnTo>
                  <a:lnTo>
                    <a:pt x="1868678" y="48514"/>
                  </a:lnTo>
                  <a:lnTo>
                    <a:pt x="1894576" y="82032"/>
                  </a:lnTo>
                  <a:lnTo>
                    <a:pt x="1911274" y="121590"/>
                  </a:lnTo>
                  <a:lnTo>
                    <a:pt x="1917191" y="165608"/>
                  </a:lnTo>
                  <a:lnTo>
                    <a:pt x="1917191" y="828039"/>
                  </a:lnTo>
                  <a:lnTo>
                    <a:pt x="1911274" y="872057"/>
                  </a:lnTo>
                  <a:lnTo>
                    <a:pt x="1894576" y="911615"/>
                  </a:lnTo>
                  <a:lnTo>
                    <a:pt x="1868678" y="945134"/>
                  </a:lnTo>
                  <a:lnTo>
                    <a:pt x="1835159" y="971032"/>
                  </a:lnTo>
                  <a:lnTo>
                    <a:pt x="1795601" y="987730"/>
                  </a:lnTo>
                  <a:lnTo>
                    <a:pt x="1751584" y="993648"/>
                  </a:lnTo>
                  <a:lnTo>
                    <a:pt x="165607" y="993648"/>
                  </a:lnTo>
                  <a:lnTo>
                    <a:pt x="121590" y="987730"/>
                  </a:lnTo>
                  <a:lnTo>
                    <a:pt x="82032" y="971032"/>
                  </a:lnTo>
                  <a:lnTo>
                    <a:pt x="48513" y="945134"/>
                  </a:lnTo>
                  <a:lnTo>
                    <a:pt x="22615" y="911615"/>
                  </a:lnTo>
                  <a:lnTo>
                    <a:pt x="5917" y="872057"/>
                  </a:lnTo>
                  <a:lnTo>
                    <a:pt x="0" y="828039"/>
                  </a:lnTo>
                  <a:lnTo>
                    <a:pt x="0" y="165608"/>
                  </a:lnTo>
                  <a:close/>
                </a:path>
              </a:pathLst>
            </a:custGeom>
            <a:ln w="12192">
              <a:solidFill>
                <a:srgbClr val="3C4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5269103" y="2994736"/>
            <a:ext cx="1499870" cy="624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ts val="2355"/>
              </a:lnSpc>
              <a:spcBef>
                <a:spcPts val="105"/>
              </a:spcBef>
            </a:pP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2000" b="1" spc="-25" dirty="0">
                <a:solidFill>
                  <a:srgbClr val="006FC0"/>
                </a:solidFill>
                <a:latin typeface="Arial"/>
                <a:cs typeface="Arial"/>
              </a:rPr>
              <a:t>л</a:t>
            </a:r>
            <a:r>
              <a:rPr sz="2000" b="1" spc="-40" dirty="0">
                <a:solidFill>
                  <a:srgbClr val="006FC0"/>
                </a:solidFill>
                <a:latin typeface="Arial"/>
                <a:cs typeface="Arial"/>
              </a:rPr>
              <a:t>у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чайным</a:t>
            </a:r>
            <a:endParaRPr sz="2000">
              <a:latin typeface="Arial"/>
              <a:cs typeface="Arial"/>
            </a:endParaRPr>
          </a:p>
          <a:p>
            <a:pPr marR="6985" algn="ctr">
              <a:lnSpc>
                <a:spcPts val="2355"/>
              </a:lnSpc>
            </a:pPr>
            <a:r>
              <a:rPr sz="2000" b="1" spc="-10" dirty="0">
                <a:solidFill>
                  <a:srgbClr val="006FC0"/>
                </a:solidFill>
                <a:latin typeface="Arial"/>
                <a:cs typeface="Arial"/>
              </a:rPr>
              <a:t>образом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335526" y="3821176"/>
            <a:ext cx="2445385" cy="2229485"/>
            <a:chOff x="4335526" y="3821176"/>
            <a:chExt cx="2445385" cy="2229485"/>
          </a:xfrm>
        </p:grpSpPr>
        <p:sp>
          <p:nvSpPr>
            <p:cNvPr id="14" name="object 14"/>
            <p:cNvSpPr/>
            <p:nvPr/>
          </p:nvSpPr>
          <p:spPr>
            <a:xfrm>
              <a:off x="5978271" y="3824351"/>
              <a:ext cx="172085" cy="1216025"/>
            </a:xfrm>
            <a:custGeom>
              <a:avLst/>
              <a:gdLst/>
              <a:ahLst/>
              <a:cxnLst/>
              <a:rect l="l" t="t" r="r" b="b"/>
              <a:pathLst>
                <a:path w="172085" h="1216025">
                  <a:moveTo>
                    <a:pt x="129539" y="0"/>
                  </a:moveTo>
                  <a:lnTo>
                    <a:pt x="139242" y="49148"/>
                  </a:lnTo>
                  <a:lnTo>
                    <a:pt x="147685" y="98433"/>
                  </a:lnTo>
                  <a:lnTo>
                    <a:pt x="154870" y="147832"/>
                  </a:lnTo>
                  <a:lnTo>
                    <a:pt x="160802" y="197320"/>
                  </a:lnTo>
                  <a:lnTo>
                    <a:pt x="165482" y="246874"/>
                  </a:lnTo>
                  <a:lnTo>
                    <a:pt x="168912" y="296472"/>
                  </a:lnTo>
                  <a:lnTo>
                    <a:pt x="171095" y="346090"/>
                  </a:lnTo>
                  <a:lnTo>
                    <a:pt x="172034" y="395704"/>
                  </a:lnTo>
                  <a:lnTo>
                    <a:pt x="171730" y="445291"/>
                  </a:lnTo>
                  <a:lnTo>
                    <a:pt x="170188" y="494828"/>
                  </a:lnTo>
                  <a:lnTo>
                    <a:pt x="167408" y="544292"/>
                  </a:lnTo>
                  <a:lnTo>
                    <a:pt x="163394" y="593659"/>
                  </a:lnTo>
                  <a:lnTo>
                    <a:pt x="158147" y="642906"/>
                  </a:lnTo>
                  <a:lnTo>
                    <a:pt x="151672" y="692010"/>
                  </a:lnTo>
                  <a:lnTo>
                    <a:pt x="143969" y="740947"/>
                  </a:lnTo>
                  <a:lnTo>
                    <a:pt x="135041" y="789694"/>
                  </a:lnTo>
                  <a:lnTo>
                    <a:pt x="124892" y="838228"/>
                  </a:lnTo>
                  <a:lnTo>
                    <a:pt x="113523" y="886525"/>
                  </a:lnTo>
                  <a:lnTo>
                    <a:pt x="100937" y="934563"/>
                  </a:lnTo>
                  <a:lnTo>
                    <a:pt x="87136" y="982317"/>
                  </a:lnTo>
                  <a:lnTo>
                    <a:pt x="72123" y="1029765"/>
                  </a:lnTo>
                  <a:lnTo>
                    <a:pt x="55900" y="1076883"/>
                  </a:lnTo>
                  <a:lnTo>
                    <a:pt x="38470" y="1123648"/>
                  </a:lnTo>
                  <a:lnTo>
                    <a:pt x="19836" y="1170036"/>
                  </a:lnTo>
                  <a:lnTo>
                    <a:pt x="0" y="1216025"/>
                  </a:lnTo>
                </a:path>
              </a:pathLst>
            </a:custGeom>
            <a:ln w="6096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341876" y="5052060"/>
              <a:ext cx="2432685" cy="992505"/>
            </a:xfrm>
            <a:custGeom>
              <a:avLst/>
              <a:gdLst/>
              <a:ahLst/>
              <a:cxnLst/>
              <a:rect l="l" t="t" r="r" b="b"/>
              <a:pathLst>
                <a:path w="2432684" h="992504">
                  <a:moveTo>
                    <a:pt x="2266950" y="0"/>
                  </a:moveTo>
                  <a:lnTo>
                    <a:pt x="165353" y="0"/>
                  </a:lnTo>
                  <a:lnTo>
                    <a:pt x="121399" y="5907"/>
                  </a:lnTo>
                  <a:lnTo>
                    <a:pt x="81900" y="22577"/>
                  </a:lnTo>
                  <a:lnTo>
                    <a:pt x="48434" y="48434"/>
                  </a:lnTo>
                  <a:lnTo>
                    <a:pt x="22577" y="81900"/>
                  </a:lnTo>
                  <a:lnTo>
                    <a:pt x="5907" y="121399"/>
                  </a:lnTo>
                  <a:lnTo>
                    <a:pt x="0" y="165353"/>
                  </a:lnTo>
                  <a:lnTo>
                    <a:pt x="0" y="826769"/>
                  </a:lnTo>
                  <a:lnTo>
                    <a:pt x="5907" y="870728"/>
                  </a:lnTo>
                  <a:lnTo>
                    <a:pt x="22577" y="910228"/>
                  </a:lnTo>
                  <a:lnTo>
                    <a:pt x="48434" y="943694"/>
                  </a:lnTo>
                  <a:lnTo>
                    <a:pt x="81900" y="969549"/>
                  </a:lnTo>
                  <a:lnTo>
                    <a:pt x="121399" y="986217"/>
                  </a:lnTo>
                  <a:lnTo>
                    <a:pt x="165353" y="992123"/>
                  </a:lnTo>
                  <a:lnTo>
                    <a:pt x="2266950" y="992123"/>
                  </a:lnTo>
                  <a:lnTo>
                    <a:pt x="2310904" y="986217"/>
                  </a:lnTo>
                  <a:lnTo>
                    <a:pt x="2350403" y="969549"/>
                  </a:lnTo>
                  <a:lnTo>
                    <a:pt x="2383869" y="943694"/>
                  </a:lnTo>
                  <a:lnTo>
                    <a:pt x="2409726" y="910228"/>
                  </a:lnTo>
                  <a:lnTo>
                    <a:pt x="2426396" y="870728"/>
                  </a:lnTo>
                  <a:lnTo>
                    <a:pt x="2432304" y="826769"/>
                  </a:lnTo>
                  <a:lnTo>
                    <a:pt x="2432304" y="165353"/>
                  </a:lnTo>
                  <a:lnTo>
                    <a:pt x="2426396" y="121399"/>
                  </a:lnTo>
                  <a:lnTo>
                    <a:pt x="2409726" y="81900"/>
                  </a:lnTo>
                  <a:lnTo>
                    <a:pt x="2383869" y="48434"/>
                  </a:lnTo>
                  <a:lnTo>
                    <a:pt x="2350403" y="22577"/>
                  </a:lnTo>
                  <a:lnTo>
                    <a:pt x="2310904" y="5907"/>
                  </a:lnTo>
                  <a:lnTo>
                    <a:pt x="226695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341876" y="5052060"/>
              <a:ext cx="2432685" cy="992505"/>
            </a:xfrm>
            <a:custGeom>
              <a:avLst/>
              <a:gdLst/>
              <a:ahLst/>
              <a:cxnLst/>
              <a:rect l="l" t="t" r="r" b="b"/>
              <a:pathLst>
                <a:path w="2432684" h="992504">
                  <a:moveTo>
                    <a:pt x="0" y="165353"/>
                  </a:moveTo>
                  <a:lnTo>
                    <a:pt x="5907" y="121399"/>
                  </a:lnTo>
                  <a:lnTo>
                    <a:pt x="22577" y="81900"/>
                  </a:lnTo>
                  <a:lnTo>
                    <a:pt x="48434" y="48434"/>
                  </a:lnTo>
                  <a:lnTo>
                    <a:pt x="81900" y="22577"/>
                  </a:lnTo>
                  <a:lnTo>
                    <a:pt x="121399" y="5907"/>
                  </a:lnTo>
                  <a:lnTo>
                    <a:pt x="165353" y="0"/>
                  </a:lnTo>
                  <a:lnTo>
                    <a:pt x="2266950" y="0"/>
                  </a:lnTo>
                  <a:lnTo>
                    <a:pt x="2310904" y="5907"/>
                  </a:lnTo>
                  <a:lnTo>
                    <a:pt x="2350403" y="22577"/>
                  </a:lnTo>
                  <a:lnTo>
                    <a:pt x="2383869" y="48434"/>
                  </a:lnTo>
                  <a:lnTo>
                    <a:pt x="2409726" y="81900"/>
                  </a:lnTo>
                  <a:lnTo>
                    <a:pt x="2426396" y="121399"/>
                  </a:lnTo>
                  <a:lnTo>
                    <a:pt x="2432304" y="165353"/>
                  </a:lnTo>
                  <a:lnTo>
                    <a:pt x="2432304" y="826769"/>
                  </a:lnTo>
                  <a:lnTo>
                    <a:pt x="2426396" y="870728"/>
                  </a:lnTo>
                  <a:lnTo>
                    <a:pt x="2409726" y="910228"/>
                  </a:lnTo>
                  <a:lnTo>
                    <a:pt x="2383869" y="943694"/>
                  </a:lnTo>
                  <a:lnTo>
                    <a:pt x="2350403" y="969549"/>
                  </a:lnTo>
                  <a:lnTo>
                    <a:pt x="2310904" y="986217"/>
                  </a:lnTo>
                  <a:lnTo>
                    <a:pt x="2266950" y="992123"/>
                  </a:lnTo>
                  <a:lnTo>
                    <a:pt x="165353" y="992123"/>
                  </a:lnTo>
                  <a:lnTo>
                    <a:pt x="121399" y="986217"/>
                  </a:lnTo>
                  <a:lnTo>
                    <a:pt x="81900" y="969549"/>
                  </a:lnTo>
                  <a:lnTo>
                    <a:pt x="48434" y="943694"/>
                  </a:lnTo>
                  <a:lnTo>
                    <a:pt x="22577" y="910228"/>
                  </a:lnTo>
                  <a:lnTo>
                    <a:pt x="5907" y="870728"/>
                  </a:lnTo>
                  <a:lnTo>
                    <a:pt x="0" y="826769"/>
                  </a:lnTo>
                  <a:lnTo>
                    <a:pt x="0" y="165353"/>
                  </a:lnTo>
                  <a:close/>
                </a:path>
              </a:pathLst>
            </a:custGeom>
            <a:ln w="12191">
              <a:solidFill>
                <a:srgbClr val="3C4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4865496" y="5227701"/>
            <a:ext cx="1402715" cy="623570"/>
          </a:xfrm>
          <a:prstGeom prst="rect">
            <a:avLst/>
          </a:prstGeom>
        </p:spPr>
        <p:txBody>
          <a:bodyPr vert="horz" wrap="square" lIns="0" tIns="33020" rIns="0" bIns="0" rtlCol="0">
            <a:spAutoFit/>
          </a:bodyPr>
          <a:lstStyle/>
          <a:p>
            <a:pPr marL="139700" marR="5080" indent="-140335">
              <a:lnSpc>
                <a:spcPts val="2300"/>
              </a:lnSpc>
              <a:spcBef>
                <a:spcPts val="260"/>
              </a:spcBef>
            </a:pP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По</a:t>
            </a:r>
            <a:r>
              <a:rPr sz="2000" b="1" spc="-8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выбору </a:t>
            </a:r>
            <a:r>
              <a:rPr sz="2000" b="1" spc="-5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педагога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651761" y="5028946"/>
            <a:ext cx="2915920" cy="1017905"/>
            <a:chOff x="1651761" y="5028946"/>
            <a:chExt cx="2915920" cy="1017905"/>
          </a:xfrm>
        </p:grpSpPr>
        <p:sp>
          <p:nvSpPr>
            <p:cNvPr id="19" name="object 19"/>
            <p:cNvSpPr/>
            <p:nvPr/>
          </p:nvSpPr>
          <p:spPr>
            <a:xfrm>
              <a:off x="4270375" y="5906960"/>
              <a:ext cx="294005" cy="136525"/>
            </a:xfrm>
            <a:custGeom>
              <a:avLst/>
              <a:gdLst/>
              <a:ahLst/>
              <a:cxnLst/>
              <a:rect l="l" t="t" r="r" b="b"/>
              <a:pathLst>
                <a:path w="294004" h="136525">
                  <a:moveTo>
                    <a:pt x="293750" y="136436"/>
                  </a:moveTo>
                  <a:lnTo>
                    <a:pt x="243284" y="117056"/>
                  </a:lnTo>
                  <a:lnTo>
                    <a:pt x="193378" y="96316"/>
                  </a:lnTo>
                  <a:lnTo>
                    <a:pt x="144065" y="74228"/>
                  </a:lnTo>
                  <a:lnTo>
                    <a:pt x="95376" y="50804"/>
                  </a:lnTo>
                  <a:lnTo>
                    <a:pt x="47344" y="26057"/>
                  </a:lnTo>
                  <a:lnTo>
                    <a:pt x="0" y="0"/>
                  </a:lnTo>
                </a:path>
              </a:pathLst>
            </a:custGeom>
            <a:ln w="6096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58111" y="5035296"/>
              <a:ext cx="2609215" cy="992505"/>
            </a:xfrm>
            <a:custGeom>
              <a:avLst/>
              <a:gdLst/>
              <a:ahLst/>
              <a:cxnLst/>
              <a:rect l="l" t="t" r="r" b="b"/>
              <a:pathLst>
                <a:path w="2609215" h="992504">
                  <a:moveTo>
                    <a:pt x="2443734" y="0"/>
                  </a:moveTo>
                  <a:lnTo>
                    <a:pt x="165354" y="0"/>
                  </a:lnTo>
                  <a:lnTo>
                    <a:pt x="121399" y="5907"/>
                  </a:lnTo>
                  <a:lnTo>
                    <a:pt x="81900" y="22577"/>
                  </a:lnTo>
                  <a:lnTo>
                    <a:pt x="48434" y="48434"/>
                  </a:lnTo>
                  <a:lnTo>
                    <a:pt x="22577" y="81900"/>
                  </a:lnTo>
                  <a:lnTo>
                    <a:pt x="5907" y="121399"/>
                  </a:lnTo>
                  <a:lnTo>
                    <a:pt x="0" y="165353"/>
                  </a:lnTo>
                  <a:lnTo>
                    <a:pt x="0" y="826769"/>
                  </a:lnTo>
                  <a:lnTo>
                    <a:pt x="5907" y="870728"/>
                  </a:lnTo>
                  <a:lnTo>
                    <a:pt x="22577" y="910228"/>
                  </a:lnTo>
                  <a:lnTo>
                    <a:pt x="48434" y="943694"/>
                  </a:lnTo>
                  <a:lnTo>
                    <a:pt x="81900" y="969549"/>
                  </a:lnTo>
                  <a:lnTo>
                    <a:pt x="121399" y="986217"/>
                  </a:lnTo>
                  <a:lnTo>
                    <a:pt x="165354" y="992123"/>
                  </a:lnTo>
                  <a:lnTo>
                    <a:pt x="2443734" y="992123"/>
                  </a:lnTo>
                  <a:lnTo>
                    <a:pt x="2487688" y="986217"/>
                  </a:lnTo>
                  <a:lnTo>
                    <a:pt x="2527187" y="969549"/>
                  </a:lnTo>
                  <a:lnTo>
                    <a:pt x="2560653" y="943694"/>
                  </a:lnTo>
                  <a:lnTo>
                    <a:pt x="2586510" y="910228"/>
                  </a:lnTo>
                  <a:lnTo>
                    <a:pt x="2603180" y="870728"/>
                  </a:lnTo>
                  <a:lnTo>
                    <a:pt x="2609088" y="826769"/>
                  </a:lnTo>
                  <a:lnTo>
                    <a:pt x="2609088" y="165353"/>
                  </a:lnTo>
                  <a:lnTo>
                    <a:pt x="2603180" y="121399"/>
                  </a:lnTo>
                  <a:lnTo>
                    <a:pt x="2586510" y="81900"/>
                  </a:lnTo>
                  <a:lnTo>
                    <a:pt x="2560653" y="48434"/>
                  </a:lnTo>
                  <a:lnTo>
                    <a:pt x="2527187" y="22577"/>
                  </a:lnTo>
                  <a:lnTo>
                    <a:pt x="2487688" y="5907"/>
                  </a:lnTo>
                  <a:lnTo>
                    <a:pt x="244373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58111" y="5035296"/>
              <a:ext cx="2609215" cy="992505"/>
            </a:xfrm>
            <a:custGeom>
              <a:avLst/>
              <a:gdLst/>
              <a:ahLst/>
              <a:cxnLst/>
              <a:rect l="l" t="t" r="r" b="b"/>
              <a:pathLst>
                <a:path w="2609215" h="992504">
                  <a:moveTo>
                    <a:pt x="0" y="165353"/>
                  </a:moveTo>
                  <a:lnTo>
                    <a:pt x="5907" y="121399"/>
                  </a:lnTo>
                  <a:lnTo>
                    <a:pt x="22577" y="81900"/>
                  </a:lnTo>
                  <a:lnTo>
                    <a:pt x="48434" y="48434"/>
                  </a:lnTo>
                  <a:lnTo>
                    <a:pt x="81900" y="22577"/>
                  </a:lnTo>
                  <a:lnTo>
                    <a:pt x="121399" y="5907"/>
                  </a:lnTo>
                  <a:lnTo>
                    <a:pt x="165354" y="0"/>
                  </a:lnTo>
                  <a:lnTo>
                    <a:pt x="2443734" y="0"/>
                  </a:lnTo>
                  <a:lnTo>
                    <a:pt x="2487688" y="5907"/>
                  </a:lnTo>
                  <a:lnTo>
                    <a:pt x="2527187" y="22577"/>
                  </a:lnTo>
                  <a:lnTo>
                    <a:pt x="2560653" y="48434"/>
                  </a:lnTo>
                  <a:lnTo>
                    <a:pt x="2586510" y="81900"/>
                  </a:lnTo>
                  <a:lnTo>
                    <a:pt x="2603180" y="121399"/>
                  </a:lnTo>
                  <a:lnTo>
                    <a:pt x="2609088" y="165353"/>
                  </a:lnTo>
                  <a:lnTo>
                    <a:pt x="2609088" y="826769"/>
                  </a:lnTo>
                  <a:lnTo>
                    <a:pt x="2603180" y="870728"/>
                  </a:lnTo>
                  <a:lnTo>
                    <a:pt x="2586510" y="910228"/>
                  </a:lnTo>
                  <a:lnTo>
                    <a:pt x="2560653" y="943694"/>
                  </a:lnTo>
                  <a:lnTo>
                    <a:pt x="2527187" y="969549"/>
                  </a:lnTo>
                  <a:lnTo>
                    <a:pt x="2487688" y="986217"/>
                  </a:lnTo>
                  <a:lnTo>
                    <a:pt x="2443734" y="992123"/>
                  </a:lnTo>
                  <a:lnTo>
                    <a:pt x="165354" y="992123"/>
                  </a:lnTo>
                  <a:lnTo>
                    <a:pt x="121399" y="986217"/>
                  </a:lnTo>
                  <a:lnTo>
                    <a:pt x="81900" y="969549"/>
                  </a:lnTo>
                  <a:lnTo>
                    <a:pt x="48434" y="943694"/>
                  </a:lnTo>
                  <a:lnTo>
                    <a:pt x="22577" y="910228"/>
                  </a:lnTo>
                  <a:lnTo>
                    <a:pt x="5907" y="870728"/>
                  </a:lnTo>
                  <a:lnTo>
                    <a:pt x="0" y="826769"/>
                  </a:lnTo>
                  <a:lnTo>
                    <a:pt x="0" y="165353"/>
                  </a:lnTo>
                  <a:close/>
                </a:path>
              </a:pathLst>
            </a:custGeom>
            <a:ln w="12192">
              <a:solidFill>
                <a:srgbClr val="3C4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965960" y="5065267"/>
            <a:ext cx="2009775" cy="9163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7620" algn="ctr">
              <a:lnSpc>
                <a:spcPts val="2350"/>
              </a:lnSpc>
              <a:spcBef>
                <a:spcPts val="100"/>
              </a:spcBef>
            </a:pP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По</a:t>
            </a:r>
            <a:endParaRPr sz="2000">
              <a:latin typeface="Arial"/>
              <a:cs typeface="Arial"/>
            </a:endParaRPr>
          </a:p>
          <a:p>
            <a:pPr marR="5080" algn="ctr">
              <a:lnSpc>
                <a:spcPts val="2300"/>
              </a:lnSpc>
              <a:spcBef>
                <a:spcPts val="114"/>
              </a:spcBef>
            </a:pP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опреде</a:t>
            </a:r>
            <a:r>
              <a:rPr sz="2000" b="1" spc="-20" dirty="0">
                <a:solidFill>
                  <a:srgbClr val="006FC0"/>
                </a:solidFill>
                <a:latin typeface="Arial"/>
                <a:cs typeface="Arial"/>
              </a:rPr>
              <a:t>л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енн</a:t>
            </a:r>
            <a:r>
              <a:rPr sz="2000" b="1" spc="-25" dirty="0">
                <a:solidFill>
                  <a:srgbClr val="006FC0"/>
                </a:solidFill>
                <a:latin typeface="Arial"/>
                <a:cs typeface="Arial"/>
              </a:rPr>
              <a:t>о</a:t>
            </a:r>
            <a:r>
              <a:rPr sz="2000" b="1" spc="-30" dirty="0">
                <a:solidFill>
                  <a:srgbClr val="006FC0"/>
                </a:solidFill>
                <a:latin typeface="Arial"/>
                <a:cs typeface="Arial"/>
              </a:rPr>
              <a:t>м</a:t>
            </a: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у  признаку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252474" y="2813050"/>
            <a:ext cx="1980564" cy="2214880"/>
            <a:chOff x="1252474" y="2813050"/>
            <a:chExt cx="1980564" cy="2214880"/>
          </a:xfrm>
        </p:grpSpPr>
        <p:sp>
          <p:nvSpPr>
            <p:cNvPr id="24" name="object 24"/>
            <p:cNvSpPr/>
            <p:nvPr/>
          </p:nvSpPr>
          <p:spPr>
            <a:xfrm>
              <a:off x="2145754" y="3824350"/>
              <a:ext cx="331470" cy="1200150"/>
            </a:xfrm>
            <a:custGeom>
              <a:avLst/>
              <a:gdLst/>
              <a:ahLst/>
              <a:cxnLst/>
              <a:rect l="l" t="t" r="r" b="b"/>
              <a:pathLst>
                <a:path w="331469" h="1200150">
                  <a:moveTo>
                    <a:pt x="330999" y="1199896"/>
                  </a:moveTo>
                  <a:lnTo>
                    <a:pt x="303337" y="1157061"/>
                  </a:lnTo>
                  <a:lnTo>
                    <a:pt x="276835" y="1113613"/>
                  </a:lnTo>
                  <a:lnTo>
                    <a:pt x="251500" y="1069575"/>
                  </a:lnTo>
                  <a:lnTo>
                    <a:pt x="227338" y="1024971"/>
                  </a:lnTo>
                  <a:lnTo>
                    <a:pt x="204356" y="979826"/>
                  </a:lnTo>
                  <a:lnTo>
                    <a:pt x="182560" y="934162"/>
                  </a:lnTo>
                  <a:lnTo>
                    <a:pt x="161958" y="888005"/>
                  </a:lnTo>
                  <a:lnTo>
                    <a:pt x="142555" y="841377"/>
                  </a:lnTo>
                  <a:lnTo>
                    <a:pt x="124359" y="794304"/>
                  </a:lnTo>
                  <a:lnTo>
                    <a:pt x="107375" y="746808"/>
                  </a:lnTo>
                  <a:lnTo>
                    <a:pt x="91612" y="698914"/>
                  </a:lnTo>
                  <a:lnTo>
                    <a:pt x="77075" y="650646"/>
                  </a:lnTo>
                  <a:lnTo>
                    <a:pt x="63770" y="602028"/>
                  </a:lnTo>
                  <a:lnTo>
                    <a:pt x="51706" y="553083"/>
                  </a:lnTo>
                  <a:lnTo>
                    <a:pt x="40887" y="503836"/>
                  </a:lnTo>
                  <a:lnTo>
                    <a:pt x="31322" y="454310"/>
                  </a:lnTo>
                  <a:lnTo>
                    <a:pt x="23016" y="404530"/>
                  </a:lnTo>
                  <a:lnTo>
                    <a:pt x="15976" y="354519"/>
                  </a:lnTo>
                  <a:lnTo>
                    <a:pt x="10208" y="304302"/>
                  </a:lnTo>
                  <a:lnTo>
                    <a:pt x="5720" y="253902"/>
                  </a:lnTo>
                  <a:lnTo>
                    <a:pt x="2519" y="203343"/>
                  </a:lnTo>
                  <a:lnTo>
                    <a:pt x="609" y="152650"/>
                  </a:lnTo>
                  <a:lnTo>
                    <a:pt x="0" y="101845"/>
                  </a:lnTo>
                  <a:lnTo>
                    <a:pt x="695" y="50954"/>
                  </a:lnTo>
                  <a:lnTo>
                    <a:pt x="2704" y="0"/>
                  </a:lnTo>
                </a:path>
              </a:pathLst>
            </a:custGeom>
            <a:ln w="6096">
              <a:solidFill>
                <a:srgbClr val="44536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58824" y="2819400"/>
              <a:ext cx="1967864" cy="993775"/>
            </a:xfrm>
            <a:custGeom>
              <a:avLst/>
              <a:gdLst/>
              <a:ahLst/>
              <a:cxnLst/>
              <a:rect l="l" t="t" r="r" b="b"/>
              <a:pathLst>
                <a:path w="1967864" h="993775">
                  <a:moveTo>
                    <a:pt x="1801876" y="0"/>
                  </a:moveTo>
                  <a:lnTo>
                    <a:pt x="165607" y="0"/>
                  </a:lnTo>
                  <a:lnTo>
                    <a:pt x="121590" y="5917"/>
                  </a:lnTo>
                  <a:lnTo>
                    <a:pt x="82032" y="22615"/>
                  </a:lnTo>
                  <a:lnTo>
                    <a:pt x="48513" y="48513"/>
                  </a:lnTo>
                  <a:lnTo>
                    <a:pt x="22615" y="82032"/>
                  </a:lnTo>
                  <a:lnTo>
                    <a:pt x="5917" y="121590"/>
                  </a:lnTo>
                  <a:lnTo>
                    <a:pt x="0" y="165608"/>
                  </a:lnTo>
                  <a:lnTo>
                    <a:pt x="0" y="828039"/>
                  </a:lnTo>
                  <a:lnTo>
                    <a:pt x="5917" y="872057"/>
                  </a:lnTo>
                  <a:lnTo>
                    <a:pt x="22615" y="911615"/>
                  </a:lnTo>
                  <a:lnTo>
                    <a:pt x="48513" y="945134"/>
                  </a:lnTo>
                  <a:lnTo>
                    <a:pt x="82032" y="971032"/>
                  </a:lnTo>
                  <a:lnTo>
                    <a:pt x="121590" y="987730"/>
                  </a:lnTo>
                  <a:lnTo>
                    <a:pt x="165607" y="993648"/>
                  </a:lnTo>
                  <a:lnTo>
                    <a:pt x="1801876" y="993648"/>
                  </a:lnTo>
                  <a:lnTo>
                    <a:pt x="1845893" y="987730"/>
                  </a:lnTo>
                  <a:lnTo>
                    <a:pt x="1885451" y="971032"/>
                  </a:lnTo>
                  <a:lnTo>
                    <a:pt x="1918970" y="945134"/>
                  </a:lnTo>
                  <a:lnTo>
                    <a:pt x="1944868" y="911615"/>
                  </a:lnTo>
                  <a:lnTo>
                    <a:pt x="1961566" y="872057"/>
                  </a:lnTo>
                  <a:lnTo>
                    <a:pt x="1967483" y="828039"/>
                  </a:lnTo>
                  <a:lnTo>
                    <a:pt x="1967483" y="165608"/>
                  </a:lnTo>
                  <a:lnTo>
                    <a:pt x="1961566" y="121590"/>
                  </a:lnTo>
                  <a:lnTo>
                    <a:pt x="1944868" y="82032"/>
                  </a:lnTo>
                  <a:lnTo>
                    <a:pt x="1918970" y="48514"/>
                  </a:lnTo>
                  <a:lnTo>
                    <a:pt x="1885451" y="22615"/>
                  </a:lnTo>
                  <a:lnTo>
                    <a:pt x="1845893" y="5917"/>
                  </a:lnTo>
                  <a:lnTo>
                    <a:pt x="180187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258824" y="2819400"/>
              <a:ext cx="1967864" cy="993775"/>
            </a:xfrm>
            <a:custGeom>
              <a:avLst/>
              <a:gdLst/>
              <a:ahLst/>
              <a:cxnLst/>
              <a:rect l="l" t="t" r="r" b="b"/>
              <a:pathLst>
                <a:path w="1967864" h="993775">
                  <a:moveTo>
                    <a:pt x="0" y="165608"/>
                  </a:moveTo>
                  <a:lnTo>
                    <a:pt x="5917" y="121590"/>
                  </a:lnTo>
                  <a:lnTo>
                    <a:pt x="22615" y="82032"/>
                  </a:lnTo>
                  <a:lnTo>
                    <a:pt x="48513" y="48513"/>
                  </a:lnTo>
                  <a:lnTo>
                    <a:pt x="82032" y="22615"/>
                  </a:lnTo>
                  <a:lnTo>
                    <a:pt x="121590" y="5917"/>
                  </a:lnTo>
                  <a:lnTo>
                    <a:pt x="165607" y="0"/>
                  </a:lnTo>
                  <a:lnTo>
                    <a:pt x="1801876" y="0"/>
                  </a:lnTo>
                  <a:lnTo>
                    <a:pt x="1845893" y="5917"/>
                  </a:lnTo>
                  <a:lnTo>
                    <a:pt x="1885451" y="22615"/>
                  </a:lnTo>
                  <a:lnTo>
                    <a:pt x="1918970" y="48514"/>
                  </a:lnTo>
                  <a:lnTo>
                    <a:pt x="1944868" y="82032"/>
                  </a:lnTo>
                  <a:lnTo>
                    <a:pt x="1961566" y="121590"/>
                  </a:lnTo>
                  <a:lnTo>
                    <a:pt x="1967483" y="165608"/>
                  </a:lnTo>
                  <a:lnTo>
                    <a:pt x="1967483" y="828039"/>
                  </a:lnTo>
                  <a:lnTo>
                    <a:pt x="1961566" y="872057"/>
                  </a:lnTo>
                  <a:lnTo>
                    <a:pt x="1944868" y="911615"/>
                  </a:lnTo>
                  <a:lnTo>
                    <a:pt x="1918970" y="945134"/>
                  </a:lnTo>
                  <a:lnTo>
                    <a:pt x="1885451" y="971032"/>
                  </a:lnTo>
                  <a:lnTo>
                    <a:pt x="1845893" y="987730"/>
                  </a:lnTo>
                  <a:lnTo>
                    <a:pt x="1801876" y="993648"/>
                  </a:lnTo>
                  <a:lnTo>
                    <a:pt x="165607" y="993648"/>
                  </a:lnTo>
                  <a:lnTo>
                    <a:pt x="121590" y="987730"/>
                  </a:lnTo>
                  <a:lnTo>
                    <a:pt x="82032" y="971032"/>
                  </a:lnTo>
                  <a:lnTo>
                    <a:pt x="48513" y="945134"/>
                  </a:lnTo>
                  <a:lnTo>
                    <a:pt x="22615" y="911615"/>
                  </a:lnTo>
                  <a:lnTo>
                    <a:pt x="5917" y="872057"/>
                  </a:lnTo>
                  <a:lnTo>
                    <a:pt x="0" y="828039"/>
                  </a:lnTo>
                  <a:lnTo>
                    <a:pt x="0" y="165608"/>
                  </a:lnTo>
                  <a:close/>
                </a:path>
              </a:pathLst>
            </a:custGeom>
            <a:ln w="12192">
              <a:solidFill>
                <a:srgbClr val="3C4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550161" y="2994736"/>
            <a:ext cx="1403350" cy="624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ctr">
              <a:lnSpc>
                <a:spcPts val="2355"/>
              </a:lnSpc>
              <a:spcBef>
                <a:spcPts val="105"/>
              </a:spcBef>
            </a:pPr>
            <a:r>
              <a:rPr sz="2000" b="1" dirty="0">
                <a:solidFill>
                  <a:srgbClr val="006FC0"/>
                </a:solidFill>
                <a:latin typeface="Arial"/>
                <a:cs typeface="Arial"/>
              </a:rPr>
              <a:t>По</a:t>
            </a:r>
            <a:r>
              <a:rPr sz="2000" b="1" spc="-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выбору</a:t>
            </a:r>
            <a:endParaRPr sz="2000">
              <a:latin typeface="Arial"/>
              <a:cs typeface="Arial"/>
            </a:endParaRPr>
          </a:p>
          <a:p>
            <a:pPr marR="10795" algn="ctr">
              <a:lnSpc>
                <a:spcPts val="2355"/>
              </a:lnSpc>
            </a:pPr>
            <a:r>
              <a:rPr sz="2000" b="1" spc="-5" dirty="0">
                <a:solidFill>
                  <a:srgbClr val="006FC0"/>
                </a:solidFill>
                <a:latin typeface="Arial"/>
                <a:cs typeface="Arial"/>
              </a:rPr>
              <a:t>лидера</a:t>
            </a:r>
            <a:endParaRPr sz="20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491358" y="2103501"/>
            <a:ext cx="862330" cy="706755"/>
          </a:xfrm>
          <a:custGeom>
            <a:avLst/>
            <a:gdLst/>
            <a:ahLst/>
            <a:cxnLst/>
            <a:rect l="l" t="t" r="r" b="b"/>
            <a:pathLst>
              <a:path w="862329" h="706755">
                <a:moveTo>
                  <a:pt x="0" y="706247"/>
                </a:moveTo>
                <a:lnTo>
                  <a:pt x="28376" y="665801"/>
                </a:lnTo>
                <a:lnTo>
                  <a:pt x="57704" y="626140"/>
                </a:lnTo>
                <a:lnTo>
                  <a:pt x="87964" y="587279"/>
                </a:lnTo>
                <a:lnTo>
                  <a:pt x="119140" y="549232"/>
                </a:lnTo>
                <a:lnTo>
                  <a:pt x="151213" y="512012"/>
                </a:lnTo>
                <a:lnTo>
                  <a:pt x="184167" y="475635"/>
                </a:lnTo>
                <a:lnTo>
                  <a:pt x="217983" y="440114"/>
                </a:lnTo>
                <a:lnTo>
                  <a:pt x="252645" y="405465"/>
                </a:lnTo>
                <a:lnTo>
                  <a:pt x="288135" y="371701"/>
                </a:lnTo>
                <a:lnTo>
                  <a:pt x="324434" y="338836"/>
                </a:lnTo>
                <a:lnTo>
                  <a:pt x="361527" y="306886"/>
                </a:lnTo>
                <a:lnTo>
                  <a:pt x="399394" y="275864"/>
                </a:lnTo>
                <a:lnTo>
                  <a:pt x="438019" y="245785"/>
                </a:lnTo>
                <a:lnTo>
                  <a:pt x="477384" y="216663"/>
                </a:lnTo>
                <a:lnTo>
                  <a:pt x="517471" y="188512"/>
                </a:lnTo>
                <a:lnTo>
                  <a:pt x="558264" y="161347"/>
                </a:lnTo>
                <a:lnTo>
                  <a:pt x="599743" y="135183"/>
                </a:lnTo>
                <a:lnTo>
                  <a:pt x="641893" y="110032"/>
                </a:lnTo>
                <a:lnTo>
                  <a:pt x="684695" y="85911"/>
                </a:lnTo>
                <a:lnTo>
                  <a:pt x="728132" y="62832"/>
                </a:lnTo>
                <a:lnTo>
                  <a:pt x="772186" y="40811"/>
                </a:lnTo>
                <a:lnTo>
                  <a:pt x="816840" y="19862"/>
                </a:lnTo>
                <a:lnTo>
                  <a:pt x="862076" y="0"/>
                </a:lnTo>
              </a:path>
            </a:pathLst>
          </a:custGeom>
          <a:ln w="6096">
            <a:solidFill>
              <a:srgbClr val="4453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221475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25169" y="1345183"/>
            <a:ext cx="7399655" cy="5234940"/>
            <a:chOff x="725169" y="1345183"/>
            <a:chExt cx="7399655" cy="5234940"/>
          </a:xfrm>
        </p:grpSpPr>
        <p:sp>
          <p:nvSpPr>
            <p:cNvPr id="3" name="object 3"/>
            <p:cNvSpPr/>
            <p:nvPr/>
          </p:nvSpPr>
          <p:spPr>
            <a:xfrm>
              <a:off x="737006" y="1351533"/>
              <a:ext cx="1096645" cy="5222240"/>
            </a:xfrm>
            <a:custGeom>
              <a:avLst/>
              <a:gdLst/>
              <a:ahLst/>
              <a:cxnLst/>
              <a:rect l="l" t="t" r="r" b="b"/>
              <a:pathLst>
                <a:path w="1096645" h="5222240">
                  <a:moveTo>
                    <a:pt x="15303" y="0"/>
                  </a:moveTo>
                  <a:lnTo>
                    <a:pt x="49349" y="34503"/>
                  </a:lnTo>
                  <a:lnTo>
                    <a:pt x="82850" y="69340"/>
                  </a:lnTo>
                  <a:lnTo>
                    <a:pt x="115806" y="104504"/>
                  </a:lnTo>
                  <a:lnTo>
                    <a:pt x="148218" y="139991"/>
                  </a:lnTo>
                  <a:lnTo>
                    <a:pt x="180084" y="175795"/>
                  </a:lnTo>
                  <a:lnTo>
                    <a:pt x="211407" y="211910"/>
                  </a:lnTo>
                  <a:lnTo>
                    <a:pt x="242184" y="248331"/>
                  </a:lnTo>
                  <a:lnTo>
                    <a:pt x="272417" y="285054"/>
                  </a:lnTo>
                  <a:lnTo>
                    <a:pt x="302104" y="322071"/>
                  </a:lnTo>
                  <a:lnTo>
                    <a:pt x="331248" y="359379"/>
                  </a:lnTo>
                  <a:lnTo>
                    <a:pt x="359846" y="396972"/>
                  </a:lnTo>
                  <a:lnTo>
                    <a:pt x="387900" y="434843"/>
                  </a:lnTo>
                  <a:lnTo>
                    <a:pt x="415409" y="472989"/>
                  </a:lnTo>
                  <a:lnTo>
                    <a:pt x="442373" y="511404"/>
                  </a:lnTo>
                  <a:lnTo>
                    <a:pt x="468792" y="550081"/>
                  </a:lnTo>
                  <a:lnTo>
                    <a:pt x="494667" y="589017"/>
                  </a:lnTo>
                  <a:lnTo>
                    <a:pt x="519997" y="628204"/>
                  </a:lnTo>
                  <a:lnTo>
                    <a:pt x="544783" y="667639"/>
                  </a:lnTo>
                  <a:lnTo>
                    <a:pt x="569023" y="707316"/>
                  </a:lnTo>
                  <a:lnTo>
                    <a:pt x="592719" y="747229"/>
                  </a:lnTo>
                  <a:lnTo>
                    <a:pt x="615870" y="787373"/>
                  </a:lnTo>
                  <a:lnTo>
                    <a:pt x="638477" y="827743"/>
                  </a:lnTo>
                  <a:lnTo>
                    <a:pt x="660538" y="868333"/>
                  </a:lnTo>
                  <a:lnTo>
                    <a:pt x="682055" y="909138"/>
                  </a:lnTo>
                  <a:lnTo>
                    <a:pt x="703027" y="950152"/>
                  </a:lnTo>
                  <a:lnTo>
                    <a:pt x="723455" y="991371"/>
                  </a:lnTo>
                  <a:lnTo>
                    <a:pt x="743337" y="1032788"/>
                  </a:lnTo>
                  <a:lnTo>
                    <a:pt x="762675" y="1074399"/>
                  </a:lnTo>
                  <a:lnTo>
                    <a:pt x="781469" y="1116197"/>
                  </a:lnTo>
                  <a:lnTo>
                    <a:pt x="799717" y="1158178"/>
                  </a:lnTo>
                  <a:lnTo>
                    <a:pt x="817421" y="1200337"/>
                  </a:lnTo>
                  <a:lnTo>
                    <a:pt x="834580" y="1242667"/>
                  </a:lnTo>
                  <a:lnTo>
                    <a:pt x="851194" y="1285164"/>
                  </a:lnTo>
                  <a:lnTo>
                    <a:pt x="867264" y="1327822"/>
                  </a:lnTo>
                  <a:lnTo>
                    <a:pt x="882789" y="1370636"/>
                  </a:lnTo>
                  <a:lnTo>
                    <a:pt x="897769" y="1413600"/>
                  </a:lnTo>
                  <a:lnTo>
                    <a:pt x="912204" y="1456710"/>
                  </a:lnTo>
                  <a:lnTo>
                    <a:pt x="926095" y="1499959"/>
                  </a:lnTo>
                  <a:lnTo>
                    <a:pt x="939441" y="1543342"/>
                  </a:lnTo>
                  <a:lnTo>
                    <a:pt x="952242" y="1586854"/>
                  </a:lnTo>
                  <a:lnTo>
                    <a:pt x="964499" y="1630490"/>
                  </a:lnTo>
                  <a:lnTo>
                    <a:pt x="976210" y="1674244"/>
                  </a:lnTo>
                  <a:lnTo>
                    <a:pt x="987377" y="1718111"/>
                  </a:lnTo>
                  <a:lnTo>
                    <a:pt x="998000" y="1762085"/>
                  </a:lnTo>
                  <a:lnTo>
                    <a:pt x="1008077" y="1806161"/>
                  </a:lnTo>
                  <a:lnTo>
                    <a:pt x="1017610" y="1850334"/>
                  </a:lnTo>
                  <a:lnTo>
                    <a:pt x="1026598" y="1894598"/>
                  </a:lnTo>
                  <a:lnTo>
                    <a:pt x="1035041" y="1938948"/>
                  </a:lnTo>
                  <a:lnTo>
                    <a:pt x="1042940" y="1983379"/>
                  </a:lnTo>
                  <a:lnTo>
                    <a:pt x="1050294" y="2027885"/>
                  </a:lnTo>
                  <a:lnTo>
                    <a:pt x="1057103" y="2072460"/>
                  </a:lnTo>
                  <a:lnTo>
                    <a:pt x="1063368" y="2117101"/>
                  </a:lnTo>
                  <a:lnTo>
                    <a:pt x="1069087" y="2161800"/>
                  </a:lnTo>
                  <a:lnTo>
                    <a:pt x="1074262" y="2206553"/>
                  </a:lnTo>
                  <a:lnTo>
                    <a:pt x="1078892" y="2251354"/>
                  </a:lnTo>
                  <a:lnTo>
                    <a:pt x="1082978" y="2296199"/>
                  </a:lnTo>
                  <a:lnTo>
                    <a:pt x="1086519" y="2341081"/>
                  </a:lnTo>
                  <a:lnTo>
                    <a:pt x="1089515" y="2385995"/>
                  </a:lnTo>
                  <a:lnTo>
                    <a:pt x="1091966" y="2430936"/>
                  </a:lnTo>
                  <a:lnTo>
                    <a:pt x="1093873" y="2475898"/>
                  </a:lnTo>
                  <a:lnTo>
                    <a:pt x="1095234" y="2520877"/>
                  </a:lnTo>
                  <a:lnTo>
                    <a:pt x="1096051" y="2565866"/>
                  </a:lnTo>
                  <a:lnTo>
                    <a:pt x="1096324" y="2610861"/>
                  </a:lnTo>
                  <a:lnTo>
                    <a:pt x="1096051" y="2655855"/>
                  </a:lnTo>
                  <a:lnTo>
                    <a:pt x="1095234" y="2700845"/>
                  </a:lnTo>
                  <a:lnTo>
                    <a:pt x="1093873" y="2745823"/>
                  </a:lnTo>
                  <a:lnTo>
                    <a:pt x="1091966" y="2790786"/>
                  </a:lnTo>
                  <a:lnTo>
                    <a:pt x="1089515" y="2835727"/>
                  </a:lnTo>
                  <a:lnTo>
                    <a:pt x="1086519" y="2880641"/>
                  </a:lnTo>
                  <a:lnTo>
                    <a:pt x="1082978" y="2925522"/>
                  </a:lnTo>
                  <a:lnTo>
                    <a:pt x="1078892" y="2970367"/>
                  </a:lnTo>
                  <a:lnTo>
                    <a:pt x="1074262" y="3015168"/>
                  </a:lnTo>
                  <a:lnTo>
                    <a:pt x="1069087" y="3059921"/>
                  </a:lnTo>
                  <a:lnTo>
                    <a:pt x="1063368" y="3104620"/>
                  </a:lnTo>
                  <a:lnTo>
                    <a:pt x="1057103" y="3149260"/>
                  </a:lnTo>
                  <a:lnTo>
                    <a:pt x="1050294" y="3193836"/>
                  </a:lnTo>
                  <a:lnTo>
                    <a:pt x="1042940" y="3238341"/>
                  </a:lnTo>
                  <a:lnTo>
                    <a:pt x="1035041" y="3282772"/>
                  </a:lnTo>
                  <a:lnTo>
                    <a:pt x="1026598" y="3327122"/>
                  </a:lnTo>
                  <a:lnTo>
                    <a:pt x="1017610" y="3371386"/>
                  </a:lnTo>
                  <a:lnTo>
                    <a:pt x="1008077" y="3415558"/>
                  </a:lnTo>
                  <a:lnTo>
                    <a:pt x="998000" y="3459634"/>
                  </a:lnTo>
                  <a:lnTo>
                    <a:pt x="987377" y="3503608"/>
                  </a:lnTo>
                  <a:lnTo>
                    <a:pt x="976210" y="3547475"/>
                  </a:lnTo>
                  <a:lnTo>
                    <a:pt x="964499" y="3591228"/>
                  </a:lnTo>
                  <a:lnTo>
                    <a:pt x="952242" y="3634864"/>
                  </a:lnTo>
                  <a:lnTo>
                    <a:pt x="939441" y="3678375"/>
                  </a:lnTo>
                  <a:lnTo>
                    <a:pt x="926095" y="3721758"/>
                  </a:lnTo>
                  <a:lnTo>
                    <a:pt x="912204" y="3765007"/>
                  </a:lnTo>
                  <a:lnTo>
                    <a:pt x="897769" y="3808116"/>
                  </a:lnTo>
                  <a:lnTo>
                    <a:pt x="882789" y="3851080"/>
                  </a:lnTo>
                  <a:lnTo>
                    <a:pt x="867264" y="3893893"/>
                  </a:lnTo>
                  <a:lnTo>
                    <a:pt x="851194" y="3936551"/>
                  </a:lnTo>
                  <a:lnTo>
                    <a:pt x="834580" y="3979047"/>
                  </a:lnTo>
                  <a:lnTo>
                    <a:pt x="817421" y="4021377"/>
                  </a:lnTo>
                  <a:lnTo>
                    <a:pt x="799717" y="4063535"/>
                  </a:lnTo>
                  <a:lnTo>
                    <a:pt x="781469" y="4105516"/>
                  </a:lnTo>
                  <a:lnTo>
                    <a:pt x="762675" y="4147314"/>
                  </a:lnTo>
                  <a:lnTo>
                    <a:pt x="743337" y="4188924"/>
                  </a:lnTo>
                  <a:lnTo>
                    <a:pt x="723455" y="4230341"/>
                  </a:lnTo>
                  <a:lnTo>
                    <a:pt x="703027" y="4271559"/>
                  </a:lnTo>
                  <a:lnTo>
                    <a:pt x="682055" y="4312573"/>
                  </a:lnTo>
                  <a:lnTo>
                    <a:pt x="660538" y="4353377"/>
                  </a:lnTo>
                  <a:lnTo>
                    <a:pt x="638477" y="4393966"/>
                  </a:lnTo>
                  <a:lnTo>
                    <a:pt x="615870" y="4434335"/>
                  </a:lnTo>
                  <a:lnTo>
                    <a:pt x="592719" y="4474479"/>
                  </a:lnTo>
                  <a:lnTo>
                    <a:pt x="569023" y="4514391"/>
                  </a:lnTo>
                  <a:lnTo>
                    <a:pt x="544783" y="4554067"/>
                  </a:lnTo>
                  <a:lnTo>
                    <a:pt x="519997" y="4593502"/>
                  </a:lnTo>
                  <a:lnTo>
                    <a:pt x="494667" y="4632689"/>
                  </a:lnTo>
                  <a:lnTo>
                    <a:pt x="468792" y="4671624"/>
                  </a:lnTo>
                  <a:lnTo>
                    <a:pt x="442373" y="4710301"/>
                  </a:lnTo>
                  <a:lnTo>
                    <a:pt x="415409" y="4748714"/>
                  </a:lnTo>
                  <a:lnTo>
                    <a:pt x="387900" y="4786859"/>
                  </a:lnTo>
                  <a:lnTo>
                    <a:pt x="359846" y="4824730"/>
                  </a:lnTo>
                  <a:lnTo>
                    <a:pt x="331248" y="4862322"/>
                  </a:lnTo>
                  <a:lnTo>
                    <a:pt x="302104" y="4899629"/>
                  </a:lnTo>
                  <a:lnTo>
                    <a:pt x="272417" y="4936646"/>
                  </a:lnTo>
                  <a:lnTo>
                    <a:pt x="242184" y="4973368"/>
                  </a:lnTo>
                  <a:lnTo>
                    <a:pt x="211407" y="5009788"/>
                  </a:lnTo>
                  <a:lnTo>
                    <a:pt x="180084" y="5045903"/>
                  </a:lnTo>
                  <a:lnTo>
                    <a:pt x="148218" y="5081705"/>
                  </a:lnTo>
                  <a:lnTo>
                    <a:pt x="115806" y="5117191"/>
                  </a:lnTo>
                  <a:lnTo>
                    <a:pt x="82850" y="5152355"/>
                  </a:lnTo>
                  <a:lnTo>
                    <a:pt x="49349" y="5187191"/>
                  </a:lnTo>
                  <a:lnTo>
                    <a:pt x="15303" y="5221693"/>
                  </a:lnTo>
                  <a:lnTo>
                    <a:pt x="0" y="5206403"/>
                  </a:lnTo>
                  <a:lnTo>
                    <a:pt x="33846" y="5172102"/>
                  </a:lnTo>
                  <a:lnTo>
                    <a:pt x="67150" y="5137469"/>
                  </a:lnTo>
                  <a:lnTo>
                    <a:pt x="99914" y="5102512"/>
                  </a:lnTo>
                  <a:lnTo>
                    <a:pt x="132135" y="5067233"/>
                  </a:lnTo>
                  <a:lnTo>
                    <a:pt x="163815" y="5031640"/>
                  </a:lnTo>
                  <a:lnTo>
                    <a:pt x="194954" y="4995737"/>
                  </a:lnTo>
                  <a:lnTo>
                    <a:pt x="225551" y="4959529"/>
                  </a:lnTo>
                  <a:lnTo>
                    <a:pt x="255607" y="4923023"/>
                  </a:lnTo>
                  <a:lnTo>
                    <a:pt x="285120" y="4886222"/>
                  </a:lnTo>
                  <a:lnTo>
                    <a:pt x="314093" y="4849134"/>
                  </a:lnTo>
                  <a:lnTo>
                    <a:pt x="342524" y="4811762"/>
                  </a:lnTo>
                  <a:lnTo>
                    <a:pt x="370413" y="4774113"/>
                  </a:lnTo>
                  <a:lnTo>
                    <a:pt x="397761" y="4736191"/>
                  </a:lnTo>
                  <a:lnTo>
                    <a:pt x="424567" y="4698002"/>
                  </a:lnTo>
                  <a:lnTo>
                    <a:pt x="450832" y="4659552"/>
                  </a:lnTo>
                  <a:lnTo>
                    <a:pt x="476555" y="4620845"/>
                  </a:lnTo>
                  <a:lnTo>
                    <a:pt x="501737" y="4581887"/>
                  </a:lnTo>
                  <a:lnTo>
                    <a:pt x="526377" y="4542684"/>
                  </a:lnTo>
                  <a:lnTo>
                    <a:pt x="550475" y="4503240"/>
                  </a:lnTo>
                  <a:lnTo>
                    <a:pt x="574032" y="4463561"/>
                  </a:lnTo>
                  <a:lnTo>
                    <a:pt x="597048" y="4423653"/>
                  </a:lnTo>
                  <a:lnTo>
                    <a:pt x="619522" y="4383520"/>
                  </a:lnTo>
                  <a:lnTo>
                    <a:pt x="641454" y="4343168"/>
                  </a:lnTo>
                  <a:lnTo>
                    <a:pt x="662845" y="4302603"/>
                  </a:lnTo>
                  <a:lnTo>
                    <a:pt x="683694" y="4261830"/>
                  </a:lnTo>
                  <a:lnTo>
                    <a:pt x="704002" y="4220853"/>
                  </a:lnTo>
                  <a:lnTo>
                    <a:pt x="723768" y="4179679"/>
                  </a:lnTo>
                  <a:lnTo>
                    <a:pt x="742993" y="4138313"/>
                  </a:lnTo>
                  <a:lnTo>
                    <a:pt x="761676" y="4096760"/>
                  </a:lnTo>
                  <a:lnTo>
                    <a:pt x="779818" y="4055025"/>
                  </a:lnTo>
                  <a:lnTo>
                    <a:pt x="797418" y="4013114"/>
                  </a:lnTo>
                  <a:lnTo>
                    <a:pt x="814476" y="3971032"/>
                  </a:lnTo>
                  <a:lnTo>
                    <a:pt x="830993" y="3928784"/>
                  </a:lnTo>
                  <a:lnTo>
                    <a:pt x="846969" y="3886377"/>
                  </a:lnTo>
                  <a:lnTo>
                    <a:pt x="862402" y="3843814"/>
                  </a:lnTo>
                  <a:lnTo>
                    <a:pt x="877295" y="3801102"/>
                  </a:lnTo>
                  <a:lnTo>
                    <a:pt x="891646" y="3758246"/>
                  </a:lnTo>
                  <a:lnTo>
                    <a:pt x="905455" y="3715251"/>
                  </a:lnTo>
                  <a:lnTo>
                    <a:pt x="918723" y="3672122"/>
                  </a:lnTo>
                  <a:lnTo>
                    <a:pt x="931449" y="3628866"/>
                  </a:lnTo>
                  <a:lnTo>
                    <a:pt x="943633" y="3585486"/>
                  </a:lnTo>
                  <a:lnTo>
                    <a:pt x="955277" y="3541989"/>
                  </a:lnTo>
                  <a:lnTo>
                    <a:pt x="966378" y="3498380"/>
                  </a:lnTo>
                  <a:lnTo>
                    <a:pt x="976938" y="3454664"/>
                  </a:lnTo>
                  <a:lnTo>
                    <a:pt x="986957" y="3410846"/>
                  </a:lnTo>
                  <a:lnTo>
                    <a:pt x="996434" y="3366933"/>
                  </a:lnTo>
                  <a:lnTo>
                    <a:pt x="1005369" y="3322928"/>
                  </a:lnTo>
                  <a:lnTo>
                    <a:pt x="1013763" y="3278839"/>
                  </a:lnTo>
                  <a:lnTo>
                    <a:pt x="1021615" y="3234669"/>
                  </a:lnTo>
                  <a:lnTo>
                    <a:pt x="1028926" y="3190424"/>
                  </a:lnTo>
                  <a:lnTo>
                    <a:pt x="1035695" y="3146110"/>
                  </a:lnTo>
                  <a:lnTo>
                    <a:pt x="1041923" y="3101732"/>
                  </a:lnTo>
                  <a:lnTo>
                    <a:pt x="1047609" y="3057295"/>
                  </a:lnTo>
                  <a:lnTo>
                    <a:pt x="1052754" y="3012805"/>
                  </a:lnTo>
                  <a:lnTo>
                    <a:pt x="1057357" y="2968266"/>
                  </a:lnTo>
                  <a:lnTo>
                    <a:pt x="1061418" y="2923685"/>
                  </a:lnTo>
                  <a:lnTo>
                    <a:pt x="1064938" y="2879067"/>
                  </a:lnTo>
                  <a:lnTo>
                    <a:pt x="1067917" y="2834416"/>
                  </a:lnTo>
                  <a:lnTo>
                    <a:pt x="1070354" y="2789739"/>
                  </a:lnTo>
                  <a:lnTo>
                    <a:pt x="1072249" y="2745041"/>
                  </a:lnTo>
                  <a:lnTo>
                    <a:pt x="1073603" y="2700326"/>
                  </a:lnTo>
                  <a:lnTo>
                    <a:pt x="1074415" y="2655601"/>
                  </a:lnTo>
                  <a:lnTo>
                    <a:pt x="1074686" y="2610870"/>
                  </a:lnTo>
                  <a:lnTo>
                    <a:pt x="1074415" y="2566140"/>
                  </a:lnTo>
                  <a:lnTo>
                    <a:pt x="1073603" y="2521415"/>
                  </a:lnTo>
                  <a:lnTo>
                    <a:pt x="1072249" y="2476700"/>
                  </a:lnTo>
                  <a:lnTo>
                    <a:pt x="1070354" y="2432002"/>
                  </a:lnTo>
                  <a:lnTo>
                    <a:pt x="1067917" y="2387324"/>
                  </a:lnTo>
                  <a:lnTo>
                    <a:pt x="1064938" y="2342674"/>
                  </a:lnTo>
                  <a:lnTo>
                    <a:pt x="1061418" y="2298056"/>
                  </a:lnTo>
                  <a:lnTo>
                    <a:pt x="1057357" y="2253475"/>
                  </a:lnTo>
                  <a:lnTo>
                    <a:pt x="1052754" y="2208936"/>
                  </a:lnTo>
                  <a:lnTo>
                    <a:pt x="1047609" y="2164446"/>
                  </a:lnTo>
                  <a:lnTo>
                    <a:pt x="1041923" y="2120010"/>
                  </a:lnTo>
                  <a:lnTo>
                    <a:pt x="1035695" y="2075632"/>
                  </a:lnTo>
                  <a:lnTo>
                    <a:pt x="1028926" y="2031318"/>
                  </a:lnTo>
                  <a:lnTo>
                    <a:pt x="1021615" y="1987073"/>
                  </a:lnTo>
                  <a:lnTo>
                    <a:pt x="1013763" y="1942903"/>
                  </a:lnTo>
                  <a:lnTo>
                    <a:pt x="1005369" y="1898814"/>
                  </a:lnTo>
                  <a:lnTo>
                    <a:pt x="996434" y="1854810"/>
                  </a:lnTo>
                  <a:lnTo>
                    <a:pt x="986957" y="1810896"/>
                  </a:lnTo>
                  <a:lnTo>
                    <a:pt x="976938" y="1767079"/>
                  </a:lnTo>
                  <a:lnTo>
                    <a:pt x="966378" y="1723364"/>
                  </a:lnTo>
                  <a:lnTo>
                    <a:pt x="955277" y="1679755"/>
                  </a:lnTo>
                  <a:lnTo>
                    <a:pt x="943633" y="1636258"/>
                  </a:lnTo>
                  <a:lnTo>
                    <a:pt x="931449" y="1592879"/>
                  </a:lnTo>
                  <a:lnTo>
                    <a:pt x="918723" y="1549622"/>
                  </a:lnTo>
                  <a:lnTo>
                    <a:pt x="905455" y="1506494"/>
                  </a:lnTo>
                  <a:lnTo>
                    <a:pt x="891646" y="1463499"/>
                  </a:lnTo>
                  <a:lnTo>
                    <a:pt x="877295" y="1420643"/>
                  </a:lnTo>
                  <a:lnTo>
                    <a:pt x="862402" y="1377932"/>
                  </a:lnTo>
                  <a:lnTo>
                    <a:pt x="846969" y="1335370"/>
                  </a:lnTo>
                  <a:lnTo>
                    <a:pt x="830993" y="1292963"/>
                  </a:lnTo>
                  <a:lnTo>
                    <a:pt x="814476" y="1250716"/>
                  </a:lnTo>
                  <a:lnTo>
                    <a:pt x="797418" y="1208634"/>
                  </a:lnTo>
                  <a:lnTo>
                    <a:pt x="779818" y="1166724"/>
                  </a:lnTo>
                  <a:lnTo>
                    <a:pt x="761676" y="1124989"/>
                  </a:lnTo>
                  <a:lnTo>
                    <a:pt x="742993" y="1083437"/>
                  </a:lnTo>
                  <a:lnTo>
                    <a:pt x="723768" y="1042071"/>
                  </a:lnTo>
                  <a:lnTo>
                    <a:pt x="704002" y="1000897"/>
                  </a:lnTo>
                  <a:lnTo>
                    <a:pt x="683694" y="959921"/>
                  </a:lnTo>
                  <a:lnTo>
                    <a:pt x="662845" y="919148"/>
                  </a:lnTo>
                  <a:lnTo>
                    <a:pt x="641454" y="878584"/>
                  </a:lnTo>
                  <a:lnTo>
                    <a:pt x="619522" y="838233"/>
                  </a:lnTo>
                  <a:lnTo>
                    <a:pt x="597048" y="798101"/>
                  </a:lnTo>
                  <a:lnTo>
                    <a:pt x="574032" y="758193"/>
                  </a:lnTo>
                  <a:lnTo>
                    <a:pt x="550475" y="718515"/>
                  </a:lnTo>
                  <a:lnTo>
                    <a:pt x="526377" y="679072"/>
                  </a:lnTo>
                  <a:lnTo>
                    <a:pt x="501737" y="639869"/>
                  </a:lnTo>
                  <a:lnTo>
                    <a:pt x="476555" y="600912"/>
                  </a:lnTo>
                  <a:lnTo>
                    <a:pt x="450832" y="562206"/>
                  </a:lnTo>
                  <a:lnTo>
                    <a:pt x="424567" y="523756"/>
                  </a:lnTo>
                  <a:lnTo>
                    <a:pt x="397761" y="485568"/>
                  </a:lnTo>
                  <a:lnTo>
                    <a:pt x="370413" y="447647"/>
                  </a:lnTo>
                  <a:lnTo>
                    <a:pt x="342524" y="409998"/>
                  </a:lnTo>
                  <a:lnTo>
                    <a:pt x="314093" y="372627"/>
                  </a:lnTo>
                  <a:lnTo>
                    <a:pt x="285120" y="335539"/>
                  </a:lnTo>
                  <a:lnTo>
                    <a:pt x="255607" y="298740"/>
                  </a:lnTo>
                  <a:lnTo>
                    <a:pt x="225551" y="262234"/>
                  </a:lnTo>
                  <a:lnTo>
                    <a:pt x="194954" y="226027"/>
                  </a:lnTo>
                  <a:lnTo>
                    <a:pt x="163815" y="190125"/>
                  </a:lnTo>
                  <a:lnTo>
                    <a:pt x="132135" y="154532"/>
                  </a:lnTo>
                  <a:lnTo>
                    <a:pt x="99914" y="119255"/>
                  </a:lnTo>
                  <a:lnTo>
                    <a:pt x="67150" y="84298"/>
                  </a:lnTo>
                  <a:lnTo>
                    <a:pt x="33846" y="49667"/>
                  </a:lnTo>
                  <a:lnTo>
                    <a:pt x="0" y="15366"/>
                  </a:lnTo>
                  <a:lnTo>
                    <a:pt x="15303" y="0"/>
                  </a:lnTo>
                  <a:close/>
                </a:path>
              </a:pathLst>
            </a:custGeom>
            <a:ln w="12192">
              <a:solidFill>
                <a:srgbClr val="8868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92707" y="1383791"/>
              <a:ext cx="7025640" cy="826135"/>
            </a:xfrm>
            <a:custGeom>
              <a:avLst/>
              <a:gdLst/>
              <a:ahLst/>
              <a:cxnLst/>
              <a:rect l="l" t="t" r="r" b="b"/>
              <a:pathLst>
                <a:path w="7025640" h="826135">
                  <a:moveTo>
                    <a:pt x="7025640" y="0"/>
                  </a:moveTo>
                  <a:lnTo>
                    <a:pt x="0" y="0"/>
                  </a:lnTo>
                  <a:lnTo>
                    <a:pt x="0" y="826008"/>
                  </a:lnTo>
                  <a:lnTo>
                    <a:pt x="7025640" y="826008"/>
                  </a:lnTo>
                  <a:lnTo>
                    <a:pt x="7025640" y="0"/>
                  </a:lnTo>
                  <a:close/>
                </a:path>
              </a:pathLst>
            </a:custGeom>
            <a:solidFill>
              <a:srgbClr val="DCD7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92707" y="1383791"/>
              <a:ext cx="7025640" cy="826135"/>
            </a:xfrm>
            <a:custGeom>
              <a:avLst/>
              <a:gdLst/>
              <a:ahLst/>
              <a:cxnLst/>
              <a:rect l="l" t="t" r="r" b="b"/>
              <a:pathLst>
                <a:path w="7025640" h="826135">
                  <a:moveTo>
                    <a:pt x="0" y="826008"/>
                  </a:moveTo>
                  <a:lnTo>
                    <a:pt x="7025640" y="826008"/>
                  </a:lnTo>
                  <a:lnTo>
                    <a:pt x="7025640" y="0"/>
                  </a:lnTo>
                  <a:lnTo>
                    <a:pt x="0" y="0"/>
                  </a:lnTo>
                  <a:lnTo>
                    <a:pt x="0" y="82600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31519" y="1435607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30" h="722630">
                  <a:moveTo>
                    <a:pt x="361188" y="0"/>
                  </a:moveTo>
                  <a:lnTo>
                    <a:pt x="312176" y="3296"/>
                  </a:lnTo>
                  <a:lnTo>
                    <a:pt x="265169" y="12899"/>
                  </a:lnTo>
                  <a:lnTo>
                    <a:pt x="220597" y="28378"/>
                  </a:lnTo>
                  <a:lnTo>
                    <a:pt x="178889" y="49304"/>
                  </a:lnTo>
                  <a:lnTo>
                    <a:pt x="140476" y="75246"/>
                  </a:lnTo>
                  <a:lnTo>
                    <a:pt x="105789" y="105775"/>
                  </a:lnTo>
                  <a:lnTo>
                    <a:pt x="75257" y="140460"/>
                  </a:lnTo>
                  <a:lnTo>
                    <a:pt x="49312" y="178872"/>
                  </a:lnTo>
                  <a:lnTo>
                    <a:pt x="28383" y="220581"/>
                  </a:lnTo>
                  <a:lnTo>
                    <a:pt x="12901" y="265156"/>
                  </a:lnTo>
                  <a:lnTo>
                    <a:pt x="3297" y="312168"/>
                  </a:lnTo>
                  <a:lnTo>
                    <a:pt x="0" y="361188"/>
                  </a:lnTo>
                  <a:lnTo>
                    <a:pt x="3297" y="410207"/>
                  </a:lnTo>
                  <a:lnTo>
                    <a:pt x="12901" y="457219"/>
                  </a:lnTo>
                  <a:lnTo>
                    <a:pt x="28383" y="501794"/>
                  </a:lnTo>
                  <a:lnTo>
                    <a:pt x="49312" y="543503"/>
                  </a:lnTo>
                  <a:lnTo>
                    <a:pt x="75257" y="581915"/>
                  </a:lnTo>
                  <a:lnTo>
                    <a:pt x="105789" y="616600"/>
                  </a:lnTo>
                  <a:lnTo>
                    <a:pt x="140476" y="647129"/>
                  </a:lnTo>
                  <a:lnTo>
                    <a:pt x="178889" y="673071"/>
                  </a:lnTo>
                  <a:lnTo>
                    <a:pt x="220597" y="693997"/>
                  </a:lnTo>
                  <a:lnTo>
                    <a:pt x="265169" y="709476"/>
                  </a:lnTo>
                  <a:lnTo>
                    <a:pt x="312176" y="719079"/>
                  </a:lnTo>
                  <a:lnTo>
                    <a:pt x="361188" y="722376"/>
                  </a:lnTo>
                  <a:lnTo>
                    <a:pt x="410207" y="719079"/>
                  </a:lnTo>
                  <a:lnTo>
                    <a:pt x="457219" y="709476"/>
                  </a:lnTo>
                  <a:lnTo>
                    <a:pt x="501794" y="693997"/>
                  </a:lnTo>
                  <a:lnTo>
                    <a:pt x="543503" y="673071"/>
                  </a:lnTo>
                  <a:lnTo>
                    <a:pt x="581915" y="647129"/>
                  </a:lnTo>
                  <a:lnTo>
                    <a:pt x="616600" y="616600"/>
                  </a:lnTo>
                  <a:lnTo>
                    <a:pt x="647129" y="581915"/>
                  </a:lnTo>
                  <a:lnTo>
                    <a:pt x="673071" y="543503"/>
                  </a:lnTo>
                  <a:lnTo>
                    <a:pt x="693997" y="501794"/>
                  </a:lnTo>
                  <a:lnTo>
                    <a:pt x="709476" y="457219"/>
                  </a:lnTo>
                  <a:lnTo>
                    <a:pt x="719079" y="410207"/>
                  </a:lnTo>
                  <a:lnTo>
                    <a:pt x="722376" y="361188"/>
                  </a:lnTo>
                  <a:lnTo>
                    <a:pt x="719079" y="312168"/>
                  </a:lnTo>
                  <a:lnTo>
                    <a:pt x="709476" y="265156"/>
                  </a:lnTo>
                  <a:lnTo>
                    <a:pt x="693997" y="220581"/>
                  </a:lnTo>
                  <a:lnTo>
                    <a:pt x="673071" y="178872"/>
                  </a:lnTo>
                  <a:lnTo>
                    <a:pt x="647129" y="140460"/>
                  </a:lnTo>
                  <a:lnTo>
                    <a:pt x="616600" y="105775"/>
                  </a:lnTo>
                  <a:lnTo>
                    <a:pt x="581915" y="75246"/>
                  </a:lnTo>
                  <a:lnTo>
                    <a:pt x="543503" y="49304"/>
                  </a:lnTo>
                  <a:lnTo>
                    <a:pt x="501794" y="28378"/>
                  </a:lnTo>
                  <a:lnTo>
                    <a:pt x="457219" y="12899"/>
                  </a:lnTo>
                  <a:lnTo>
                    <a:pt x="410207" y="3296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31519" y="1435607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30" h="722630">
                  <a:moveTo>
                    <a:pt x="0" y="361188"/>
                  </a:moveTo>
                  <a:lnTo>
                    <a:pt x="3297" y="312168"/>
                  </a:lnTo>
                  <a:lnTo>
                    <a:pt x="12901" y="265156"/>
                  </a:lnTo>
                  <a:lnTo>
                    <a:pt x="28383" y="220581"/>
                  </a:lnTo>
                  <a:lnTo>
                    <a:pt x="49312" y="178872"/>
                  </a:lnTo>
                  <a:lnTo>
                    <a:pt x="75257" y="140460"/>
                  </a:lnTo>
                  <a:lnTo>
                    <a:pt x="105789" y="105775"/>
                  </a:lnTo>
                  <a:lnTo>
                    <a:pt x="140476" y="75246"/>
                  </a:lnTo>
                  <a:lnTo>
                    <a:pt x="178889" y="49304"/>
                  </a:lnTo>
                  <a:lnTo>
                    <a:pt x="220597" y="28378"/>
                  </a:lnTo>
                  <a:lnTo>
                    <a:pt x="265169" y="12899"/>
                  </a:lnTo>
                  <a:lnTo>
                    <a:pt x="312176" y="3296"/>
                  </a:lnTo>
                  <a:lnTo>
                    <a:pt x="361188" y="0"/>
                  </a:lnTo>
                  <a:lnTo>
                    <a:pt x="410207" y="3296"/>
                  </a:lnTo>
                  <a:lnTo>
                    <a:pt x="457219" y="12899"/>
                  </a:lnTo>
                  <a:lnTo>
                    <a:pt x="501794" y="28378"/>
                  </a:lnTo>
                  <a:lnTo>
                    <a:pt x="543503" y="49304"/>
                  </a:lnTo>
                  <a:lnTo>
                    <a:pt x="581915" y="75246"/>
                  </a:lnTo>
                  <a:lnTo>
                    <a:pt x="616600" y="105775"/>
                  </a:lnTo>
                  <a:lnTo>
                    <a:pt x="647129" y="140460"/>
                  </a:lnTo>
                  <a:lnTo>
                    <a:pt x="673071" y="178872"/>
                  </a:lnTo>
                  <a:lnTo>
                    <a:pt x="693997" y="220581"/>
                  </a:lnTo>
                  <a:lnTo>
                    <a:pt x="709476" y="265156"/>
                  </a:lnTo>
                  <a:lnTo>
                    <a:pt x="719079" y="312168"/>
                  </a:lnTo>
                  <a:lnTo>
                    <a:pt x="722376" y="361188"/>
                  </a:lnTo>
                  <a:lnTo>
                    <a:pt x="719079" y="410207"/>
                  </a:lnTo>
                  <a:lnTo>
                    <a:pt x="709476" y="457219"/>
                  </a:lnTo>
                  <a:lnTo>
                    <a:pt x="693997" y="501794"/>
                  </a:lnTo>
                  <a:lnTo>
                    <a:pt x="673071" y="543503"/>
                  </a:lnTo>
                  <a:lnTo>
                    <a:pt x="647129" y="581915"/>
                  </a:lnTo>
                  <a:lnTo>
                    <a:pt x="616600" y="616600"/>
                  </a:lnTo>
                  <a:lnTo>
                    <a:pt x="581915" y="647129"/>
                  </a:lnTo>
                  <a:lnTo>
                    <a:pt x="543503" y="673071"/>
                  </a:lnTo>
                  <a:lnTo>
                    <a:pt x="501794" y="693997"/>
                  </a:lnTo>
                  <a:lnTo>
                    <a:pt x="457219" y="709476"/>
                  </a:lnTo>
                  <a:lnTo>
                    <a:pt x="410207" y="719079"/>
                  </a:lnTo>
                  <a:lnTo>
                    <a:pt x="361188" y="722376"/>
                  </a:lnTo>
                  <a:lnTo>
                    <a:pt x="312176" y="719079"/>
                  </a:lnTo>
                  <a:lnTo>
                    <a:pt x="265169" y="709476"/>
                  </a:lnTo>
                  <a:lnTo>
                    <a:pt x="220597" y="693997"/>
                  </a:lnTo>
                  <a:lnTo>
                    <a:pt x="178889" y="673071"/>
                  </a:lnTo>
                  <a:lnTo>
                    <a:pt x="140476" y="647129"/>
                  </a:lnTo>
                  <a:lnTo>
                    <a:pt x="105789" y="616600"/>
                  </a:lnTo>
                  <a:lnTo>
                    <a:pt x="75257" y="581915"/>
                  </a:lnTo>
                  <a:lnTo>
                    <a:pt x="49312" y="543503"/>
                  </a:lnTo>
                  <a:lnTo>
                    <a:pt x="28383" y="501794"/>
                  </a:lnTo>
                  <a:lnTo>
                    <a:pt x="12901" y="457219"/>
                  </a:lnTo>
                  <a:lnTo>
                    <a:pt x="3297" y="410207"/>
                  </a:lnTo>
                  <a:lnTo>
                    <a:pt x="0" y="361188"/>
                  </a:lnTo>
                  <a:close/>
                </a:path>
              </a:pathLst>
            </a:custGeom>
            <a:ln w="12192">
              <a:solidFill>
                <a:srgbClr val="AC84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68195" y="2286000"/>
              <a:ext cx="6550659" cy="754380"/>
            </a:xfrm>
            <a:custGeom>
              <a:avLst/>
              <a:gdLst/>
              <a:ahLst/>
              <a:cxnLst/>
              <a:rect l="l" t="t" r="r" b="b"/>
              <a:pathLst>
                <a:path w="6550659" h="754380">
                  <a:moveTo>
                    <a:pt x="6550152" y="0"/>
                  </a:moveTo>
                  <a:lnTo>
                    <a:pt x="0" y="0"/>
                  </a:lnTo>
                  <a:lnTo>
                    <a:pt x="0" y="754379"/>
                  </a:lnTo>
                  <a:lnTo>
                    <a:pt x="6550152" y="754379"/>
                  </a:lnTo>
                  <a:lnTo>
                    <a:pt x="6550152" y="0"/>
                  </a:lnTo>
                  <a:close/>
                </a:path>
              </a:pathLst>
            </a:custGeom>
            <a:solidFill>
              <a:srgbClr val="DCD7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68195" y="2286000"/>
              <a:ext cx="6550659" cy="754380"/>
            </a:xfrm>
            <a:custGeom>
              <a:avLst/>
              <a:gdLst/>
              <a:ahLst/>
              <a:cxnLst/>
              <a:rect l="l" t="t" r="r" b="b"/>
              <a:pathLst>
                <a:path w="6550659" h="754380">
                  <a:moveTo>
                    <a:pt x="0" y="754379"/>
                  </a:moveTo>
                  <a:lnTo>
                    <a:pt x="6550152" y="754379"/>
                  </a:lnTo>
                  <a:lnTo>
                    <a:pt x="6550152" y="0"/>
                  </a:lnTo>
                  <a:lnTo>
                    <a:pt x="0" y="0"/>
                  </a:lnTo>
                  <a:lnTo>
                    <a:pt x="0" y="75437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7007" y="2302763"/>
              <a:ext cx="721360" cy="721360"/>
            </a:xfrm>
            <a:custGeom>
              <a:avLst/>
              <a:gdLst/>
              <a:ahLst/>
              <a:cxnLst/>
              <a:rect l="l" t="t" r="r" b="b"/>
              <a:pathLst>
                <a:path w="721360" h="721360">
                  <a:moveTo>
                    <a:pt x="360425" y="0"/>
                  </a:moveTo>
                  <a:lnTo>
                    <a:pt x="311528" y="3291"/>
                  </a:lnTo>
                  <a:lnTo>
                    <a:pt x="264627" y="12878"/>
                  </a:lnTo>
                  <a:lnTo>
                    <a:pt x="220152" y="28330"/>
                  </a:lnTo>
                  <a:lnTo>
                    <a:pt x="178533" y="49219"/>
                  </a:lnTo>
                  <a:lnTo>
                    <a:pt x="140201" y="75114"/>
                  </a:lnTo>
                  <a:lnTo>
                    <a:pt x="105584" y="105584"/>
                  </a:lnTo>
                  <a:lnTo>
                    <a:pt x="75114" y="140201"/>
                  </a:lnTo>
                  <a:lnTo>
                    <a:pt x="49219" y="178533"/>
                  </a:lnTo>
                  <a:lnTo>
                    <a:pt x="28330" y="220152"/>
                  </a:lnTo>
                  <a:lnTo>
                    <a:pt x="12878" y="264627"/>
                  </a:lnTo>
                  <a:lnTo>
                    <a:pt x="3291" y="311528"/>
                  </a:lnTo>
                  <a:lnTo>
                    <a:pt x="0" y="360425"/>
                  </a:lnTo>
                  <a:lnTo>
                    <a:pt x="3291" y="409323"/>
                  </a:lnTo>
                  <a:lnTo>
                    <a:pt x="12878" y="456224"/>
                  </a:lnTo>
                  <a:lnTo>
                    <a:pt x="28330" y="500699"/>
                  </a:lnTo>
                  <a:lnTo>
                    <a:pt x="49219" y="542318"/>
                  </a:lnTo>
                  <a:lnTo>
                    <a:pt x="75114" y="580650"/>
                  </a:lnTo>
                  <a:lnTo>
                    <a:pt x="105584" y="615267"/>
                  </a:lnTo>
                  <a:lnTo>
                    <a:pt x="140201" y="645737"/>
                  </a:lnTo>
                  <a:lnTo>
                    <a:pt x="178533" y="671632"/>
                  </a:lnTo>
                  <a:lnTo>
                    <a:pt x="220152" y="692521"/>
                  </a:lnTo>
                  <a:lnTo>
                    <a:pt x="264627" y="707973"/>
                  </a:lnTo>
                  <a:lnTo>
                    <a:pt x="311528" y="717560"/>
                  </a:lnTo>
                  <a:lnTo>
                    <a:pt x="360425" y="720851"/>
                  </a:lnTo>
                  <a:lnTo>
                    <a:pt x="409323" y="717560"/>
                  </a:lnTo>
                  <a:lnTo>
                    <a:pt x="456224" y="707973"/>
                  </a:lnTo>
                  <a:lnTo>
                    <a:pt x="500699" y="692521"/>
                  </a:lnTo>
                  <a:lnTo>
                    <a:pt x="542318" y="671632"/>
                  </a:lnTo>
                  <a:lnTo>
                    <a:pt x="580650" y="645737"/>
                  </a:lnTo>
                  <a:lnTo>
                    <a:pt x="615267" y="615267"/>
                  </a:lnTo>
                  <a:lnTo>
                    <a:pt x="645737" y="580650"/>
                  </a:lnTo>
                  <a:lnTo>
                    <a:pt x="671632" y="542318"/>
                  </a:lnTo>
                  <a:lnTo>
                    <a:pt x="692521" y="500699"/>
                  </a:lnTo>
                  <a:lnTo>
                    <a:pt x="707973" y="456224"/>
                  </a:lnTo>
                  <a:lnTo>
                    <a:pt x="717560" y="409323"/>
                  </a:lnTo>
                  <a:lnTo>
                    <a:pt x="720852" y="360425"/>
                  </a:lnTo>
                  <a:lnTo>
                    <a:pt x="717560" y="311528"/>
                  </a:lnTo>
                  <a:lnTo>
                    <a:pt x="707973" y="264627"/>
                  </a:lnTo>
                  <a:lnTo>
                    <a:pt x="692521" y="220152"/>
                  </a:lnTo>
                  <a:lnTo>
                    <a:pt x="671632" y="178533"/>
                  </a:lnTo>
                  <a:lnTo>
                    <a:pt x="645737" y="140201"/>
                  </a:lnTo>
                  <a:lnTo>
                    <a:pt x="615267" y="105584"/>
                  </a:lnTo>
                  <a:lnTo>
                    <a:pt x="580650" y="75114"/>
                  </a:lnTo>
                  <a:lnTo>
                    <a:pt x="542318" y="49219"/>
                  </a:lnTo>
                  <a:lnTo>
                    <a:pt x="500699" y="28330"/>
                  </a:lnTo>
                  <a:lnTo>
                    <a:pt x="456224" y="12878"/>
                  </a:lnTo>
                  <a:lnTo>
                    <a:pt x="409323" y="3291"/>
                  </a:lnTo>
                  <a:lnTo>
                    <a:pt x="360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07007" y="2302763"/>
              <a:ext cx="721360" cy="721360"/>
            </a:xfrm>
            <a:custGeom>
              <a:avLst/>
              <a:gdLst/>
              <a:ahLst/>
              <a:cxnLst/>
              <a:rect l="l" t="t" r="r" b="b"/>
              <a:pathLst>
                <a:path w="721360" h="721360">
                  <a:moveTo>
                    <a:pt x="0" y="360425"/>
                  </a:moveTo>
                  <a:lnTo>
                    <a:pt x="3291" y="311528"/>
                  </a:lnTo>
                  <a:lnTo>
                    <a:pt x="12878" y="264627"/>
                  </a:lnTo>
                  <a:lnTo>
                    <a:pt x="28330" y="220152"/>
                  </a:lnTo>
                  <a:lnTo>
                    <a:pt x="49219" y="178533"/>
                  </a:lnTo>
                  <a:lnTo>
                    <a:pt x="75114" y="140201"/>
                  </a:lnTo>
                  <a:lnTo>
                    <a:pt x="105584" y="105584"/>
                  </a:lnTo>
                  <a:lnTo>
                    <a:pt x="140201" y="75114"/>
                  </a:lnTo>
                  <a:lnTo>
                    <a:pt x="178533" y="49219"/>
                  </a:lnTo>
                  <a:lnTo>
                    <a:pt x="220152" y="28330"/>
                  </a:lnTo>
                  <a:lnTo>
                    <a:pt x="264627" y="12878"/>
                  </a:lnTo>
                  <a:lnTo>
                    <a:pt x="311528" y="3291"/>
                  </a:lnTo>
                  <a:lnTo>
                    <a:pt x="360425" y="0"/>
                  </a:lnTo>
                  <a:lnTo>
                    <a:pt x="409323" y="3291"/>
                  </a:lnTo>
                  <a:lnTo>
                    <a:pt x="456224" y="12878"/>
                  </a:lnTo>
                  <a:lnTo>
                    <a:pt x="500699" y="28330"/>
                  </a:lnTo>
                  <a:lnTo>
                    <a:pt x="542318" y="49219"/>
                  </a:lnTo>
                  <a:lnTo>
                    <a:pt x="580650" y="75114"/>
                  </a:lnTo>
                  <a:lnTo>
                    <a:pt x="615267" y="105584"/>
                  </a:lnTo>
                  <a:lnTo>
                    <a:pt x="645737" y="140201"/>
                  </a:lnTo>
                  <a:lnTo>
                    <a:pt x="671632" y="178533"/>
                  </a:lnTo>
                  <a:lnTo>
                    <a:pt x="692521" y="220152"/>
                  </a:lnTo>
                  <a:lnTo>
                    <a:pt x="707973" y="264627"/>
                  </a:lnTo>
                  <a:lnTo>
                    <a:pt x="717560" y="311528"/>
                  </a:lnTo>
                  <a:lnTo>
                    <a:pt x="720852" y="360425"/>
                  </a:lnTo>
                  <a:lnTo>
                    <a:pt x="717560" y="409323"/>
                  </a:lnTo>
                  <a:lnTo>
                    <a:pt x="707973" y="456224"/>
                  </a:lnTo>
                  <a:lnTo>
                    <a:pt x="692521" y="500699"/>
                  </a:lnTo>
                  <a:lnTo>
                    <a:pt x="671632" y="542318"/>
                  </a:lnTo>
                  <a:lnTo>
                    <a:pt x="645737" y="580650"/>
                  </a:lnTo>
                  <a:lnTo>
                    <a:pt x="615267" y="615267"/>
                  </a:lnTo>
                  <a:lnTo>
                    <a:pt x="580650" y="645737"/>
                  </a:lnTo>
                  <a:lnTo>
                    <a:pt x="542318" y="671632"/>
                  </a:lnTo>
                  <a:lnTo>
                    <a:pt x="500699" y="692521"/>
                  </a:lnTo>
                  <a:lnTo>
                    <a:pt x="456224" y="707973"/>
                  </a:lnTo>
                  <a:lnTo>
                    <a:pt x="409323" y="717560"/>
                  </a:lnTo>
                  <a:lnTo>
                    <a:pt x="360425" y="720851"/>
                  </a:lnTo>
                  <a:lnTo>
                    <a:pt x="311528" y="717560"/>
                  </a:lnTo>
                  <a:lnTo>
                    <a:pt x="264627" y="707973"/>
                  </a:lnTo>
                  <a:lnTo>
                    <a:pt x="220152" y="692521"/>
                  </a:lnTo>
                  <a:lnTo>
                    <a:pt x="178533" y="671632"/>
                  </a:lnTo>
                  <a:lnTo>
                    <a:pt x="140201" y="645737"/>
                  </a:lnTo>
                  <a:lnTo>
                    <a:pt x="105584" y="615267"/>
                  </a:lnTo>
                  <a:lnTo>
                    <a:pt x="75114" y="580650"/>
                  </a:lnTo>
                  <a:lnTo>
                    <a:pt x="49219" y="542318"/>
                  </a:lnTo>
                  <a:lnTo>
                    <a:pt x="28330" y="500699"/>
                  </a:lnTo>
                  <a:lnTo>
                    <a:pt x="12878" y="456224"/>
                  </a:lnTo>
                  <a:lnTo>
                    <a:pt x="3291" y="409323"/>
                  </a:lnTo>
                  <a:lnTo>
                    <a:pt x="0" y="360425"/>
                  </a:lnTo>
                  <a:close/>
                </a:path>
              </a:pathLst>
            </a:custGeom>
            <a:ln w="12192">
              <a:solidFill>
                <a:srgbClr val="AC84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84603" y="3124200"/>
              <a:ext cx="6334125" cy="810895"/>
            </a:xfrm>
            <a:custGeom>
              <a:avLst/>
              <a:gdLst/>
              <a:ahLst/>
              <a:cxnLst/>
              <a:rect l="l" t="t" r="r" b="b"/>
              <a:pathLst>
                <a:path w="6334125" h="810895">
                  <a:moveTo>
                    <a:pt x="6333744" y="0"/>
                  </a:moveTo>
                  <a:lnTo>
                    <a:pt x="0" y="0"/>
                  </a:lnTo>
                  <a:lnTo>
                    <a:pt x="0" y="810768"/>
                  </a:lnTo>
                  <a:lnTo>
                    <a:pt x="6333744" y="810768"/>
                  </a:lnTo>
                  <a:lnTo>
                    <a:pt x="6333744" y="0"/>
                  </a:lnTo>
                  <a:close/>
                </a:path>
              </a:pathLst>
            </a:custGeom>
            <a:solidFill>
              <a:srgbClr val="DCD7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84603" y="3124200"/>
              <a:ext cx="6334125" cy="810895"/>
            </a:xfrm>
            <a:custGeom>
              <a:avLst/>
              <a:gdLst/>
              <a:ahLst/>
              <a:cxnLst/>
              <a:rect l="l" t="t" r="r" b="b"/>
              <a:pathLst>
                <a:path w="6334125" h="810895">
                  <a:moveTo>
                    <a:pt x="0" y="810768"/>
                  </a:moveTo>
                  <a:lnTo>
                    <a:pt x="6333744" y="810768"/>
                  </a:lnTo>
                  <a:lnTo>
                    <a:pt x="6333744" y="0"/>
                  </a:lnTo>
                  <a:lnTo>
                    <a:pt x="0" y="0"/>
                  </a:lnTo>
                  <a:lnTo>
                    <a:pt x="0" y="810768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23415" y="3168395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30" h="722629">
                  <a:moveTo>
                    <a:pt x="361188" y="0"/>
                  </a:moveTo>
                  <a:lnTo>
                    <a:pt x="312168" y="3296"/>
                  </a:lnTo>
                  <a:lnTo>
                    <a:pt x="265156" y="12899"/>
                  </a:lnTo>
                  <a:lnTo>
                    <a:pt x="220581" y="28378"/>
                  </a:lnTo>
                  <a:lnTo>
                    <a:pt x="178872" y="49304"/>
                  </a:lnTo>
                  <a:lnTo>
                    <a:pt x="140460" y="75246"/>
                  </a:lnTo>
                  <a:lnTo>
                    <a:pt x="105775" y="105775"/>
                  </a:lnTo>
                  <a:lnTo>
                    <a:pt x="75246" y="140460"/>
                  </a:lnTo>
                  <a:lnTo>
                    <a:pt x="49304" y="178872"/>
                  </a:lnTo>
                  <a:lnTo>
                    <a:pt x="28378" y="220581"/>
                  </a:lnTo>
                  <a:lnTo>
                    <a:pt x="12899" y="265156"/>
                  </a:lnTo>
                  <a:lnTo>
                    <a:pt x="3296" y="312168"/>
                  </a:lnTo>
                  <a:lnTo>
                    <a:pt x="0" y="361188"/>
                  </a:lnTo>
                  <a:lnTo>
                    <a:pt x="3296" y="410207"/>
                  </a:lnTo>
                  <a:lnTo>
                    <a:pt x="12899" y="457219"/>
                  </a:lnTo>
                  <a:lnTo>
                    <a:pt x="28378" y="501794"/>
                  </a:lnTo>
                  <a:lnTo>
                    <a:pt x="49304" y="543503"/>
                  </a:lnTo>
                  <a:lnTo>
                    <a:pt x="75246" y="581915"/>
                  </a:lnTo>
                  <a:lnTo>
                    <a:pt x="105775" y="616600"/>
                  </a:lnTo>
                  <a:lnTo>
                    <a:pt x="140460" y="647129"/>
                  </a:lnTo>
                  <a:lnTo>
                    <a:pt x="178872" y="673071"/>
                  </a:lnTo>
                  <a:lnTo>
                    <a:pt x="220581" y="693997"/>
                  </a:lnTo>
                  <a:lnTo>
                    <a:pt x="265156" y="709476"/>
                  </a:lnTo>
                  <a:lnTo>
                    <a:pt x="312168" y="719079"/>
                  </a:lnTo>
                  <a:lnTo>
                    <a:pt x="361188" y="722376"/>
                  </a:lnTo>
                  <a:lnTo>
                    <a:pt x="410207" y="719079"/>
                  </a:lnTo>
                  <a:lnTo>
                    <a:pt x="457219" y="709476"/>
                  </a:lnTo>
                  <a:lnTo>
                    <a:pt x="501794" y="693997"/>
                  </a:lnTo>
                  <a:lnTo>
                    <a:pt x="543503" y="673071"/>
                  </a:lnTo>
                  <a:lnTo>
                    <a:pt x="581915" y="647129"/>
                  </a:lnTo>
                  <a:lnTo>
                    <a:pt x="616600" y="616600"/>
                  </a:lnTo>
                  <a:lnTo>
                    <a:pt x="647129" y="581915"/>
                  </a:lnTo>
                  <a:lnTo>
                    <a:pt x="673071" y="543503"/>
                  </a:lnTo>
                  <a:lnTo>
                    <a:pt x="693997" y="501794"/>
                  </a:lnTo>
                  <a:lnTo>
                    <a:pt x="709476" y="457219"/>
                  </a:lnTo>
                  <a:lnTo>
                    <a:pt x="719079" y="410207"/>
                  </a:lnTo>
                  <a:lnTo>
                    <a:pt x="722376" y="361188"/>
                  </a:lnTo>
                  <a:lnTo>
                    <a:pt x="719079" y="312168"/>
                  </a:lnTo>
                  <a:lnTo>
                    <a:pt x="709476" y="265156"/>
                  </a:lnTo>
                  <a:lnTo>
                    <a:pt x="693997" y="220581"/>
                  </a:lnTo>
                  <a:lnTo>
                    <a:pt x="673071" y="178872"/>
                  </a:lnTo>
                  <a:lnTo>
                    <a:pt x="647129" y="140460"/>
                  </a:lnTo>
                  <a:lnTo>
                    <a:pt x="616600" y="105775"/>
                  </a:lnTo>
                  <a:lnTo>
                    <a:pt x="581915" y="75246"/>
                  </a:lnTo>
                  <a:lnTo>
                    <a:pt x="543503" y="49304"/>
                  </a:lnTo>
                  <a:lnTo>
                    <a:pt x="501794" y="28378"/>
                  </a:lnTo>
                  <a:lnTo>
                    <a:pt x="457219" y="12899"/>
                  </a:lnTo>
                  <a:lnTo>
                    <a:pt x="410207" y="3296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23415" y="3168395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30" h="722629">
                  <a:moveTo>
                    <a:pt x="0" y="361188"/>
                  </a:moveTo>
                  <a:lnTo>
                    <a:pt x="3296" y="312168"/>
                  </a:lnTo>
                  <a:lnTo>
                    <a:pt x="12899" y="265156"/>
                  </a:lnTo>
                  <a:lnTo>
                    <a:pt x="28378" y="220581"/>
                  </a:lnTo>
                  <a:lnTo>
                    <a:pt x="49304" y="178872"/>
                  </a:lnTo>
                  <a:lnTo>
                    <a:pt x="75246" y="140460"/>
                  </a:lnTo>
                  <a:lnTo>
                    <a:pt x="105775" y="105775"/>
                  </a:lnTo>
                  <a:lnTo>
                    <a:pt x="140460" y="75246"/>
                  </a:lnTo>
                  <a:lnTo>
                    <a:pt x="178872" y="49304"/>
                  </a:lnTo>
                  <a:lnTo>
                    <a:pt x="220581" y="28378"/>
                  </a:lnTo>
                  <a:lnTo>
                    <a:pt x="265156" y="12899"/>
                  </a:lnTo>
                  <a:lnTo>
                    <a:pt x="312168" y="3296"/>
                  </a:lnTo>
                  <a:lnTo>
                    <a:pt x="361188" y="0"/>
                  </a:lnTo>
                  <a:lnTo>
                    <a:pt x="410207" y="3296"/>
                  </a:lnTo>
                  <a:lnTo>
                    <a:pt x="457219" y="12899"/>
                  </a:lnTo>
                  <a:lnTo>
                    <a:pt x="501794" y="28378"/>
                  </a:lnTo>
                  <a:lnTo>
                    <a:pt x="543503" y="49304"/>
                  </a:lnTo>
                  <a:lnTo>
                    <a:pt x="581915" y="75246"/>
                  </a:lnTo>
                  <a:lnTo>
                    <a:pt x="616600" y="105775"/>
                  </a:lnTo>
                  <a:lnTo>
                    <a:pt x="647129" y="140460"/>
                  </a:lnTo>
                  <a:lnTo>
                    <a:pt x="673071" y="178872"/>
                  </a:lnTo>
                  <a:lnTo>
                    <a:pt x="693997" y="220581"/>
                  </a:lnTo>
                  <a:lnTo>
                    <a:pt x="709476" y="265156"/>
                  </a:lnTo>
                  <a:lnTo>
                    <a:pt x="719079" y="312168"/>
                  </a:lnTo>
                  <a:lnTo>
                    <a:pt x="722376" y="361188"/>
                  </a:lnTo>
                  <a:lnTo>
                    <a:pt x="719079" y="410207"/>
                  </a:lnTo>
                  <a:lnTo>
                    <a:pt x="709476" y="457219"/>
                  </a:lnTo>
                  <a:lnTo>
                    <a:pt x="693997" y="501794"/>
                  </a:lnTo>
                  <a:lnTo>
                    <a:pt x="673071" y="543503"/>
                  </a:lnTo>
                  <a:lnTo>
                    <a:pt x="647129" y="581915"/>
                  </a:lnTo>
                  <a:lnTo>
                    <a:pt x="616600" y="616600"/>
                  </a:lnTo>
                  <a:lnTo>
                    <a:pt x="581915" y="647129"/>
                  </a:lnTo>
                  <a:lnTo>
                    <a:pt x="543503" y="673071"/>
                  </a:lnTo>
                  <a:lnTo>
                    <a:pt x="501794" y="693997"/>
                  </a:lnTo>
                  <a:lnTo>
                    <a:pt x="457219" y="709476"/>
                  </a:lnTo>
                  <a:lnTo>
                    <a:pt x="410207" y="719079"/>
                  </a:lnTo>
                  <a:lnTo>
                    <a:pt x="361188" y="722376"/>
                  </a:lnTo>
                  <a:lnTo>
                    <a:pt x="312168" y="719079"/>
                  </a:lnTo>
                  <a:lnTo>
                    <a:pt x="265156" y="709476"/>
                  </a:lnTo>
                  <a:lnTo>
                    <a:pt x="220581" y="693997"/>
                  </a:lnTo>
                  <a:lnTo>
                    <a:pt x="178872" y="673071"/>
                  </a:lnTo>
                  <a:lnTo>
                    <a:pt x="140460" y="647129"/>
                  </a:lnTo>
                  <a:lnTo>
                    <a:pt x="105775" y="616600"/>
                  </a:lnTo>
                  <a:lnTo>
                    <a:pt x="75246" y="581915"/>
                  </a:lnTo>
                  <a:lnTo>
                    <a:pt x="49304" y="543503"/>
                  </a:lnTo>
                  <a:lnTo>
                    <a:pt x="28378" y="501794"/>
                  </a:lnTo>
                  <a:lnTo>
                    <a:pt x="12899" y="457219"/>
                  </a:lnTo>
                  <a:lnTo>
                    <a:pt x="3296" y="410207"/>
                  </a:lnTo>
                  <a:lnTo>
                    <a:pt x="0" y="361188"/>
                  </a:lnTo>
                  <a:close/>
                </a:path>
              </a:pathLst>
            </a:custGeom>
            <a:ln w="12192">
              <a:solidFill>
                <a:srgbClr val="AC84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84603" y="3962400"/>
              <a:ext cx="6334125" cy="866140"/>
            </a:xfrm>
            <a:custGeom>
              <a:avLst/>
              <a:gdLst/>
              <a:ahLst/>
              <a:cxnLst/>
              <a:rect l="l" t="t" r="r" b="b"/>
              <a:pathLst>
                <a:path w="6334125" h="866139">
                  <a:moveTo>
                    <a:pt x="6333744" y="0"/>
                  </a:moveTo>
                  <a:lnTo>
                    <a:pt x="0" y="0"/>
                  </a:lnTo>
                  <a:lnTo>
                    <a:pt x="0" y="865632"/>
                  </a:lnTo>
                  <a:lnTo>
                    <a:pt x="6333744" y="865632"/>
                  </a:lnTo>
                  <a:lnTo>
                    <a:pt x="6333744" y="0"/>
                  </a:lnTo>
                  <a:close/>
                </a:path>
              </a:pathLst>
            </a:custGeom>
            <a:solidFill>
              <a:srgbClr val="DCD7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784603" y="3962400"/>
              <a:ext cx="6334125" cy="866140"/>
            </a:xfrm>
            <a:custGeom>
              <a:avLst/>
              <a:gdLst/>
              <a:ahLst/>
              <a:cxnLst/>
              <a:rect l="l" t="t" r="r" b="b"/>
              <a:pathLst>
                <a:path w="6334125" h="866139">
                  <a:moveTo>
                    <a:pt x="0" y="865632"/>
                  </a:moveTo>
                  <a:lnTo>
                    <a:pt x="6333744" y="865632"/>
                  </a:lnTo>
                  <a:lnTo>
                    <a:pt x="6333744" y="0"/>
                  </a:lnTo>
                  <a:lnTo>
                    <a:pt x="0" y="0"/>
                  </a:lnTo>
                  <a:lnTo>
                    <a:pt x="0" y="865632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23415" y="4034027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30" h="722629">
                  <a:moveTo>
                    <a:pt x="361188" y="0"/>
                  </a:moveTo>
                  <a:lnTo>
                    <a:pt x="312168" y="3296"/>
                  </a:lnTo>
                  <a:lnTo>
                    <a:pt x="265156" y="12899"/>
                  </a:lnTo>
                  <a:lnTo>
                    <a:pt x="220581" y="28378"/>
                  </a:lnTo>
                  <a:lnTo>
                    <a:pt x="178872" y="49304"/>
                  </a:lnTo>
                  <a:lnTo>
                    <a:pt x="140460" y="75246"/>
                  </a:lnTo>
                  <a:lnTo>
                    <a:pt x="105775" y="105775"/>
                  </a:lnTo>
                  <a:lnTo>
                    <a:pt x="75246" y="140460"/>
                  </a:lnTo>
                  <a:lnTo>
                    <a:pt x="49304" y="178872"/>
                  </a:lnTo>
                  <a:lnTo>
                    <a:pt x="28378" y="220581"/>
                  </a:lnTo>
                  <a:lnTo>
                    <a:pt x="12899" y="265156"/>
                  </a:lnTo>
                  <a:lnTo>
                    <a:pt x="3296" y="312168"/>
                  </a:lnTo>
                  <a:lnTo>
                    <a:pt x="0" y="361188"/>
                  </a:lnTo>
                  <a:lnTo>
                    <a:pt x="3296" y="410207"/>
                  </a:lnTo>
                  <a:lnTo>
                    <a:pt x="12899" y="457219"/>
                  </a:lnTo>
                  <a:lnTo>
                    <a:pt x="28378" y="501794"/>
                  </a:lnTo>
                  <a:lnTo>
                    <a:pt x="49304" y="543503"/>
                  </a:lnTo>
                  <a:lnTo>
                    <a:pt x="75246" y="581915"/>
                  </a:lnTo>
                  <a:lnTo>
                    <a:pt x="105775" y="616600"/>
                  </a:lnTo>
                  <a:lnTo>
                    <a:pt x="140460" y="647129"/>
                  </a:lnTo>
                  <a:lnTo>
                    <a:pt x="178872" y="673071"/>
                  </a:lnTo>
                  <a:lnTo>
                    <a:pt x="220581" y="693997"/>
                  </a:lnTo>
                  <a:lnTo>
                    <a:pt x="265156" y="709476"/>
                  </a:lnTo>
                  <a:lnTo>
                    <a:pt x="312168" y="719079"/>
                  </a:lnTo>
                  <a:lnTo>
                    <a:pt x="361188" y="722376"/>
                  </a:lnTo>
                  <a:lnTo>
                    <a:pt x="410207" y="719079"/>
                  </a:lnTo>
                  <a:lnTo>
                    <a:pt x="457219" y="709476"/>
                  </a:lnTo>
                  <a:lnTo>
                    <a:pt x="501794" y="693997"/>
                  </a:lnTo>
                  <a:lnTo>
                    <a:pt x="543503" y="673071"/>
                  </a:lnTo>
                  <a:lnTo>
                    <a:pt x="581915" y="647129"/>
                  </a:lnTo>
                  <a:lnTo>
                    <a:pt x="616600" y="616600"/>
                  </a:lnTo>
                  <a:lnTo>
                    <a:pt x="647129" y="581915"/>
                  </a:lnTo>
                  <a:lnTo>
                    <a:pt x="673071" y="543503"/>
                  </a:lnTo>
                  <a:lnTo>
                    <a:pt x="693997" y="501794"/>
                  </a:lnTo>
                  <a:lnTo>
                    <a:pt x="709476" y="457219"/>
                  </a:lnTo>
                  <a:lnTo>
                    <a:pt x="719079" y="410207"/>
                  </a:lnTo>
                  <a:lnTo>
                    <a:pt x="722376" y="361188"/>
                  </a:lnTo>
                  <a:lnTo>
                    <a:pt x="719079" y="312168"/>
                  </a:lnTo>
                  <a:lnTo>
                    <a:pt x="709476" y="265156"/>
                  </a:lnTo>
                  <a:lnTo>
                    <a:pt x="693997" y="220581"/>
                  </a:lnTo>
                  <a:lnTo>
                    <a:pt x="673071" y="178872"/>
                  </a:lnTo>
                  <a:lnTo>
                    <a:pt x="647129" y="140460"/>
                  </a:lnTo>
                  <a:lnTo>
                    <a:pt x="616600" y="105775"/>
                  </a:lnTo>
                  <a:lnTo>
                    <a:pt x="581915" y="75246"/>
                  </a:lnTo>
                  <a:lnTo>
                    <a:pt x="543503" y="49304"/>
                  </a:lnTo>
                  <a:lnTo>
                    <a:pt x="501794" y="28378"/>
                  </a:lnTo>
                  <a:lnTo>
                    <a:pt x="457219" y="12899"/>
                  </a:lnTo>
                  <a:lnTo>
                    <a:pt x="410207" y="3296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423415" y="4034027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30" h="722629">
                  <a:moveTo>
                    <a:pt x="0" y="361188"/>
                  </a:moveTo>
                  <a:lnTo>
                    <a:pt x="3296" y="312168"/>
                  </a:lnTo>
                  <a:lnTo>
                    <a:pt x="12899" y="265156"/>
                  </a:lnTo>
                  <a:lnTo>
                    <a:pt x="28378" y="220581"/>
                  </a:lnTo>
                  <a:lnTo>
                    <a:pt x="49304" y="178872"/>
                  </a:lnTo>
                  <a:lnTo>
                    <a:pt x="75246" y="140460"/>
                  </a:lnTo>
                  <a:lnTo>
                    <a:pt x="105775" y="105775"/>
                  </a:lnTo>
                  <a:lnTo>
                    <a:pt x="140460" y="75246"/>
                  </a:lnTo>
                  <a:lnTo>
                    <a:pt x="178872" y="49304"/>
                  </a:lnTo>
                  <a:lnTo>
                    <a:pt x="220581" y="28378"/>
                  </a:lnTo>
                  <a:lnTo>
                    <a:pt x="265156" y="12899"/>
                  </a:lnTo>
                  <a:lnTo>
                    <a:pt x="312168" y="3296"/>
                  </a:lnTo>
                  <a:lnTo>
                    <a:pt x="361188" y="0"/>
                  </a:lnTo>
                  <a:lnTo>
                    <a:pt x="410207" y="3296"/>
                  </a:lnTo>
                  <a:lnTo>
                    <a:pt x="457219" y="12899"/>
                  </a:lnTo>
                  <a:lnTo>
                    <a:pt x="501794" y="28378"/>
                  </a:lnTo>
                  <a:lnTo>
                    <a:pt x="543503" y="49304"/>
                  </a:lnTo>
                  <a:lnTo>
                    <a:pt x="581915" y="75246"/>
                  </a:lnTo>
                  <a:lnTo>
                    <a:pt x="616600" y="105775"/>
                  </a:lnTo>
                  <a:lnTo>
                    <a:pt x="647129" y="140460"/>
                  </a:lnTo>
                  <a:lnTo>
                    <a:pt x="673071" y="178872"/>
                  </a:lnTo>
                  <a:lnTo>
                    <a:pt x="693997" y="220581"/>
                  </a:lnTo>
                  <a:lnTo>
                    <a:pt x="709476" y="265156"/>
                  </a:lnTo>
                  <a:lnTo>
                    <a:pt x="719079" y="312168"/>
                  </a:lnTo>
                  <a:lnTo>
                    <a:pt x="722376" y="361188"/>
                  </a:lnTo>
                  <a:lnTo>
                    <a:pt x="719079" y="410207"/>
                  </a:lnTo>
                  <a:lnTo>
                    <a:pt x="709476" y="457219"/>
                  </a:lnTo>
                  <a:lnTo>
                    <a:pt x="693997" y="501794"/>
                  </a:lnTo>
                  <a:lnTo>
                    <a:pt x="673071" y="543503"/>
                  </a:lnTo>
                  <a:lnTo>
                    <a:pt x="647129" y="581915"/>
                  </a:lnTo>
                  <a:lnTo>
                    <a:pt x="616600" y="616600"/>
                  </a:lnTo>
                  <a:lnTo>
                    <a:pt x="581915" y="647129"/>
                  </a:lnTo>
                  <a:lnTo>
                    <a:pt x="543503" y="673071"/>
                  </a:lnTo>
                  <a:lnTo>
                    <a:pt x="501794" y="693997"/>
                  </a:lnTo>
                  <a:lnTo>
                    <a:pt x="457219" y="709476"/>
                  </a:lnTo>
                  <a:lnTo>
                    <a:pt x="410207" y="719079"/>
                  </a:lnTo>
                  <a:lnTo>
                    <a:pt x="361188" y="722376"/>
                  </a:lnTo>
                  <a:lnTo>
                    <a:pt x="312168" y="719079"/>
                  </a:lnTo>
                  <a:lnTo>
                    <a:pt x="265156" y="709476"/>
                  </a:lnTo>
                  <a:lnTo>
                    <a:pt x="220581" y="693997"/>
                  </a:lnTo>
                  <a:lnTo>
                    <a:pt x="178872" y="673071"/>
                  </a:lnTo>
                  <a:lnTo>
                    <a:pt x="140460" y="647129"/>
                  </a:lnTo>
                  <a:lnTo>
                    <a:pt x="105775" y="616600"/>
                  </a:lnTo>
                  <a:lnTo>
                    <a:pt x="75246" y="581915"/>
                  </a:lnTo>
                  <a:lnTo>
                    <a:pt x="49304" y="543503"/>
                  </a:lnTo>
                  <a:lnTo>
                    <a:pt x="28378" y="501794"/>
                  </a:lnTo>
                  <a:lnTo>
                    <a:pt x="12899" y="457219"/>
                  </a:lnTo>
                  <a:lnTo>
                    <a:pt x="3296" y="410207"/>
                  </a:lnTo>
                  <a:lnTo>
                    <a:pt x="0" y="361188"/>
                  </a:lnTo>
                  <a:close/>
                </a:path>
              </a:pathLst>
            </a:custGeom>
            <a:ln w="12192">
              <a:solidFill>
                <a:srgbClr val="AC84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68195" y="4876799"/>
              <a:ext cx="6550659" cy="769620"/>
            </a:xfrm>
            <a:custGeom>
              <a:avLst/>
              <a:gdLst/>
              <a:ahLst/>
              <a:cxnLst/>
              <a:rect l="l" t="t" r="r" b="b"/>
              <a:pathLst>
                <a:path w="6550659" h="769620">
                  <a:moveTo>
                    <a:pt x="6550152" y="0"/>
                  </a:moveTo>
                  <a:lnTo>
                    <a:pt x="0" y="0"/>
                  </a:lnTo>
                  <a:lnTo>
                    <a:pt x="0" y="769619"/>
                  </a:lnTo>
                  <a:lnTo>
                    <a:pt x="6550152" y="769619"/>
                  </a:lnTo>
                  <a:lnTo>
                    <a:pt x="6550152" y="0"/>
                  </a:lnTo>
                  <a:close/>
                </a:path>
              </a:pathLst>
            </a:custGeom>
            <a:solidFill>
              <a:srgbClr val="DCD7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568195" y="4876799"/>
              <a:ext cx="6550659" cy="769620"/>
            </a:xfrm>
            <a:custGeom>
              <a:avLst/>
              <a:gdLst/>
              <a:ahLst/>
              <a:cxnLst/>
              <a:rect l="l" t="t" r="r" b="b"/>
              <a:pathLst>
                <a:path w="6550659" h="769620">
                  <a:moveTo>
                    <a:pt x="0" y="769619"/>
                  </a:moveTo>
                  <a:lnTo>
                    <a:pt x="6550152" y="769619"/>
                  </a:lnTo>
                  <a:lnTo>
                    <a:pt x="6550152" y="0"/>
                  </a:lnTo>
                  <a:lnTo>
                    <a:pt x="0" y="0"/>
                  </a:lnTo>
                  <a:lnTo>
                    <a:pt x="0" y="769619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207007" y="4901183"/>
              <a:ext cx="721360" cy="721360"/>
            </a:xfrm>
            <a:custGeom>
              <a:avLst/>
              <a:gdLst/>
              <a:ahLst/>
              <a:cxnLst/>
              <a:rect l="l" t="t" r="r" b="b"/>
              <a:pathLst>
                <a:path w="721360" h="721360">
                  <a:moveTo>
                    <a:pt x="360425" y="0"/>
                  </a:moveTo>
                  <a:lnTo>
                    <a:pt x="311528" y="3291"/>
                  </a:lnTo>
                  <a:lnTo>
                    <a:pt x="264627" y="12878"/>
                  </a:lnTo>
                  <a:lnTo>
                    <a:pt x="220152" y="28330"/>
                  </a:lnTo>
                  <a:lnTo>
                    <a:pt x="178533" y="49219"/>
                  </a:lnTo>
                  <a:lnTo>
                    <a:pt x="140201" y="75114"/>
                  </a:lnTo>
                  <a:lnTo>
                    <a:pt x="105584" y="105584"/>
                  </a:lnTo>
                  <a:lnTo>
                    <a:pt x="75114" y="140201"/>
                  </a:lnTo>
                  <a:lnTo>
                    <a:pt x="49219" y="178533"/>
                  </a:lnTo>
                  <a:lnTo>
                    <a:pt x="28330" y="220152"/>
                  </a:lnTo>
                  <a:lnTo>
                    <a:pt x="12878" y="264627"/>
                  </a:lnTo>
                  <a:lnTo>
                    <a:pt x="3291" y="311528"/>
                  </a:lnTo>
                  <a:lnTo>
                    <a:pt x="0" y="360426"/>
                  </a:lnTo>
                  <a:lnTo>
                    <a:pt x="3291" y="409323"/>
                  </a:lnTo>
                  <a:lnTo>
                    <a:pt x="12878" y="456224"/>
                  </a:lnTo>
                  <a:lnTo>
                    <a:pt x="28330" y="500699"/>
                  </a:lnTo>
                  <a:lnTo>
                    <a:pt x="49219" y="542318"/>
                  </a:lnTo>
                  <a:lnTo>
                    <a:pt x="75114" y="580650"/>
                  </a:lnTo>
                  <a:lnTo>
                    <a:pt x="105584" y="615267"/>
                  </a:lnTo>
                  <a:lnTo>
                    <a:pt x="140201" y="645737"/>
                  </a:lnTo>
                  <a:lnTo>
                    <a:pt x="178533" y="671632"/>
                  </a:lnTo>
                  <a:lnTo>
                    <a:pt x="220152" y="692521"/>
                  </a:lnTo>
                  <a:lnTo>
                    <a:pt x="264627" y="707973"/>
                  </a:lnTo>
                  <a:lnTo>
                    <a:pt x="311528" y="717560"/>
                  </a:lnTo>
                  <a:lnTo>
                    <a:pt x="360425" y="720852"/>
                  </a:lnTo>
                  <a:lnTo>
                    <a:pt x="409323" y="717560"/>
                  </a:lnTo>
                  <a:lnTo>
                    <a:pt x="456224" y="707973"/>
                  </a:lnTo>
                  <a:lnTo>
                    <a:pt x="500699" y="692521"/>
                  </a:lnTo>
                  <a:lnTo>
                    <a:pt x="542318" y="671632"/>
                  </a:lnTo>
                  <a:lnTo>
                    <a:pt x="580650" y="645737"/>
                  </a:lnTo>
                  <a:lnTo>
                    <a:pt x="615267" y="615267"/>
                  </a:lnTo>
                  <a:lnTo>
                    <a:pt x="645737" y="580650"/>
                  </a:lnTo>
                  <a:lnTo>
                    <a:pt x="671632" y="542318"/>
                  </a:lnTo>
                  <a:lnTo>
                    <a:pt x="692521" y="500699"/>
                  </a:lnTo>
                  <a:lnTo>
                    <a:pt x="707973" y="456224"/>
                  </a:lnTo>
                  <a:lnTo>
                    <a:pt x="717560" y="409323"/>
                  </a:lnTo>
                  <a:lnTo>
                    <a:pt x="720852" y="360426"/>
                  </a:lnTo>
                  <a:lnTo>
                    <a:pt x="717560" y="311528"/>
                  </a:lnTo>
                  <a:lnTo>
                    <a:pt x="707973" y="264627"/>
                  </a:lnTo>
                  <a:lnTo>
                    <a:pt x="692521" y="220152"/>
                  </a:lnTo>
                  <a:lnTo>
                    <a:pt x="671632" y="178533"/>
                  </a:lnTo>
                  <a:lnTo>
                    <a:pt x="645737" y="140201"/>
                  </a:lnTo>
                  <a:lnTo>
                    <a:pt x="615267" y="105584"/>
                  </a:lnTo>
                  <a:lnTo>
                    <a:pt x="580650" y="75114"/>
                  </a:lnTo>
                  <a:lnTo>
                    <a:pt x="542318" y="49219"/>
                  </a:lnTo>
                  <a:lnTo>
                    <a:pt x="500699" y="28330"/>
                  </a:lnTo>
                  <a:lnTo>
                    <a:pt x="456224" y="12878"/>
                  </a:lnTo>
                  <a:lnTo>
                    <a:pt x="409323" y="3291"/>
                  </a:lnTo>
                  <a:lnTo>
                    <a:pt x="3604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207007" y="4901183"/>
              <a:ext cx="721360" cy="721360"/>
            </a:xfrm>
            <a:custGeom>
              <a:avLst/>
              <a:gdLst/>
              <a:ahLst/>
              <a:cxnLst/>
              <a:rect l="l" t="t" r="r" b="b"/>
              <a:pathLst>
                <a:path w="721360" h="721360">
                  <a:moveTo>
                    <a:pt x="0" y="360426"/>
                  </a:moveTo>
                  <a:lnTo>
                    <a:pt x="3291" y="311528"/>
                  </a:lnTo>
                  <a:lnTo>
                    <a:pt x="12878" y="264627"/>
                  </a:lnTo>
                  <a:lnTo>
                    <a:pt x="28330" y="220152"/>
                  </a:lnTo>
                  <a:lnTo>
                    <a:pt x="49219" y="178533"/>
                  </a:lnTo>
                  <a:lnTo>
                    <a:pt x="75114" y="140201"/>
                  </a:lnTo>
                  <a:lnTo>
                    <a:pt x="105584" y="105584"/>
                  </a:lnTo>
                  <a:lnTo>
                    <a:pt x="140201" y="75114"/>
                  </a:lnTo>
                  <a:lnTo>
                    <a:pt x="178533" y="49219"/>
                  </a:lnTo>
                  <a:lnTo>
                    <a:pt x="220152" y="28330"/>
                  </a:lnTo>
                  <a:lnTo>
                    <a:pt x="264627" y="12878"/>
                  </a:lnTo>
                  <a:lnTo>
                    <a:pt x="311528" y="3291"/>
                  </a:lnTo>
                  <a:lnTo>
                    <a:pt x="360425" y="0"/>
                  </a:lnTo>
                  <a:lnTo>
                    <a:pt x="409323" y="3291"/>
                  </a:lnTo>
                  <a:lnTo>
                    <a:pt x="456224" y="12878"/>
                  </a:lnTo>
                  <a:lnTo>
                    <a:pt x="500699" y="28330"/>
                  </a:lnTo>
                  <a:lnTo>
                    <a:pt x="542318" y="49219"/>
                  </a:lnTo>
                  <a:lnTo>
                    <a:pt x="580650" y="75114"/>
                  </a:lnTo>
                  <a:lnTo>
                    <a:pt x="615267" y="105584"/>
                  </a:lnTo>
                  <a:lnTo>
                    <a:pt x="645737" y="140201"/>
                  </a:lnTo>
                  <a:lnTo>
                    <a:pt x="671632" y="178533"/>
                  </a:lnTo>
                  <a:lnTo>
                    <a:pt x="692521" y="220152"/>
                  </a:lnTo>
                  <a:lnTo>
                    <a:pt x="707973" y="264627"/>
                  </a:lnTo>
                  <a:lnTo>
                    <a:pt x="717560" y="311528"/>
                  </a:lnTo>
                  <a:lnTo>
                    <a:pt x="720852" y="360426"/>
                  </a:lnTo>
                  <a:lnTo>
                    <a:pt x="717560" y="409323"/>
                  </a:lnTo>
                  <a:lnTo>
                    <a:pt x="707973" y="456224"/>
                  </a:lnTo>
                  <a:lnTo>
                    <a:pt x="692521" y="500699"/>
                  </a:lnTo>
                  <a:lnTo>
                    <a:pt x="671632" y="542318"/>
                  </a:lnTo>
                  <a:lnTo>
                    <a:pt x="645737" y="580650"/>
                  </a:lnTo>
                  <a:lnTo>
                    <a:pt x="615267" y="615267"/>
                  </a:lnTo>
                  <a:lnTo>
                    <a:pt x="580650" y="645737"/>
                  </a:lnTo>
                  <a:lnTo>
                    <a:pt x="542318" y="671632"/>
                  </a:lnTo>
                  <a:lnTo>
                    <a:pt x="500699" y="692521"/>
                  </a:lnTo>
                  <a:lnTo>
                    <a:pt x="456224" y="707973"/>
                  </a:lnTo>
                  <a:lnTo>
                    <a:pt x="409323" y="717560"/>
                  </a:lnTo>
                  <a:lnTo>
                    <a:pt x="360425" y="720852"/>
                  </a:lnTo>
                  <a:lnTo>
                    <a:pt x="311528" y="717560"/>
                  </a:lnTo>
                  <a:lnTo>
                    <a:pt x="264627" y="707973"/>
                  </a:lnTo>
                  <a:lnTo>
                    <a:pt x="220152" y="692521"/>
                  </a:lnTo>
                  <a:lnTo>
                    <a:pt x="178533" y="671632"/>
                  </a:lnTo>
                  <a:lnTo>
                    <a:pt x="140201" y="645737"/>
                  </a:lnTo>
                  <a:lnTo>
                    <a:pt x="105584" y="615267"/>
                  </a:lnTo>
                  <a:lnTo>
                    <a:pt x="75114" y="580650"/>
                  </a:lnTo>
                  <a:lnTo>
                    <a:pt x="49219" y="542318"/>
                  </a:lnTo>
                  <a:lnTo>
                    <a:pt x="28330" y="500699"/>
                  </a:lnTo>
                  <a:lnTo>
                    <a:pt x="12878" y="456224"/>
                  </a:lnTo>
                  <a:lnTo>
                    <a:pt x="3291" y="409323"/>
                  </a:lnTo>
                  <a:lnTo>
                    <a:pt x="0" y="360426"/>
                  </a:lnTo>
                  <a:close/>
                </a:path>
              </a:pathLst>
            </a:custGeom>
            <a:ln w="12192">
              <a:solidFill>
                <a:srgbClr val="AC84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92707" y="5714999"/>
              <a:ext cx="7025640" cy="826135"/>
            </a:xfrm>
            <a:custGeom>
              <a:avLst/>
              <a:gdLst/>
              <a:ahLst/>
              <a:cxnLst/>
              <a:rect l="l" t="t" r="r" b="b"/>
              <a:pathLst>
                <a:path w="7025640" h="826134">
                  <a:moveTo>
                    <a:pt x="7025640" y="0"/>
                  </a:moveTo>
                  <a:lnTo>
                    <a:pt x="0" y="0"/>
                  </a:lnTo>
                  <a:lnTo>
                    <a:pt x="0" y="826007"/>
                  </a:lnTo>
                  <a:lnTo>
                    <a:pt x="7025640" y="826007"/>
                  </a:lnTo>
                  <a:lnTo>
                    <a:pt x="7025640" y="0"/>
                  </a:lnTo>
                  <a:close/>
                </a:path>
              </a:pathLst>
            </a:custGeom>
            <a:solidFill>
              <a:srgbClr val="DCD7D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92707" y="5714999"/>
              <a:ext cx="7025640" cy="826135"/>
            </a:xfrm>
            <a:custGeom>
              <a:avLst/>
              <a:gdLst/>
              <a:ahLst/>
              <a:cxnLst/>
              <a:rect l="l" t="t" r="r" b="b"/>
              <a:pathLst>
                <a:path w="7025640" h="826134">
                  <a:moveTo>
                    <a:pt x="0" y="826007"/>
                  </a:moveTo>
                  <a:lnTo>
                    <a:pt x="7025640" y="826007"/>
                  </a:lnTo>
                  <a:lnTo>
                    <a:pt x="7025640" y="0"/>
                  </a:lnTo>
                  <a:lnTo>
                    <a:pt x="0" y="0"/>
                  </a:lnTo>
                  <a:lnTo>
                    <a:pt x="0" y="82600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538477" y="1506423"/>
            <a:ext cx="6388100" cy="4987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014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Бригадный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метод.</a:t>
            </a:r>
            <a:r>
              <a:rPr sz="18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Каждая</a:t>
            </a:r>
            <a:r>
              <a:rPr sz="18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группа</a:t>
            </a:r>
            <a:r>
              <a:rPr sz="18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выполняет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свое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ts val="2014"/>
              </a:lnSpc>
            </a:pP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задание.</a:t>
            </a:r>
            <a:r>
              <a:rPr sz="18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Результаты</a:t>
            </a:r>
            <a:r>
              <a:rPr sz="1800" b="1" spc="7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докладывает</a:t>
            </a:r>
            <a:r>
              <a:rPr sz="18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руководители</a:t>
            </a:r>
            <a:r>
              <a:rPr sz="1800" b="1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групп.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marL="487680" marR="544195">
              <a:lnSpc>
                <a:spcPts val="1870"/>
              </a:lnSpc>
            </a:pP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Метод</a:t>
            </a:r>
            <a:r>
              <a:rPr sz="18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«пилы».</a:t>
            </a:r>
            <a:r>
              <a:rPr sz="1800" b="1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Каждая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группа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выполняет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свое </a:t>
            </a:r>
            <a:r>
              <a:rPr sz="1800" b="1" spc="-48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задание.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Затем</a:t>
            </a:r>
            <a:r>
              <a:rPr sz="18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происходит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перемешивание</a:t>
            </a:r>
            <a:endParaRPr sz="1800">
              <a:latin typeface="Arial"/>
              <a:cs typeface="Arial"/>
            </a:endParaRPr>
          </a:p>
          <a:p>
            <a:pPr marL="487680">
              <a:lnSpc>
                <a:spcPts val="1850"/>
              </a:lnSpc>
            </a:pP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участников</a:t>
            </a:r>
            <a:r>
              <a:rPr sz="18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групп</a:t>
            </a:r>
            <a:r>
              <a:rPr sz="18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взаимообучение.</a:t>
            </a:r>
            <a:endParaRPr sz="1800">
              <a:latin typeface="Arial"/>
              <a:cs typeface="Arial"/>
            </a:endParaRPr>
          </a:p>
          <a:p>
            <a:pPr marL="704850" marR="201930">
              <a:lnSpc>
                <a:spcPct val="95900"/>
              </a:lnSpc>
              <a:spcBef>
                <a:spcPts val="925"/>
              </a:spcBef>
            </a:pP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Аквариумное</a:t>
            </a:r>
            <a:r>
              <a:rPr sz="1800" b="1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обсуждение.</a:t>
            </a:r>
            <a:r>
              <a:rPr sz="1800"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Группы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выполняют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одинаковые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 задания.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006FC0"/>
                </a:solidFill>
                <a:latin typeface="Arial"/>
                <a:cs typeface="Arial"/>
              </a:rPr>
              <a:t>Результаты</a:t>
            </a:r>
            <a:r>
              <a:rPr sz="1800" b="1" spc="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докладывают </a:t>
            </a:r>
            <a:r>
              <a:rPr sz="1800" b="1" spc="-48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руководители</a:t>
            </a:r>
            <a:r>
              <a:rPr sz="18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групп.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>
              <a:latin typeface="Arial"/>
              <a:cs typeface="Arial"/>
            </a:endParaRPr>
          </a:p>
          <a:p>
            <a:pPr marL="704850" marR="123189" indent="63500">
              <a:lnSpc>
                <a:spcPts val="1870"/>
              </a:lnSpc>
            </a:pP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Полилог.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Руководителя</a:t>
            </a:r>
            <a:r>
              <a:rPr sz="1800" b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5" dirty="0">
                <a:solidFill>
                  <a:srgbClr val="006FC0"/>
                </a:solidFill>
                <a:latin typeface="Arial"/>
                <a:cs typeface="Arial"/>
              </a:rPr>
              <a:t>нет.</a:t>
            </a:r>
            <a:r>
              <a:rPr sz="18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Любой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член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группы </a:t>
            </a:r>
            <a:r>
              <a:rPr sz="1800" b="1" spc="-48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готов</a:t>
            </a:r>
            <a:r>
              <a:rPr sz="1800" b="1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доложить</a:t>
            </a:r>
            <a:r>
              <a:rPr sz="18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35" dirty="0">
                <a:solidFill>
                  <a:srgbClr val="006FC0"/>
                </a:solidFill>
                <a:latin typeface="Arial"/>
                <a:cs typeface="Arial"/>
              </a:rPr>
              <a:t>результаты</a:t>
            </a:r>
            <a:r>
              <a:rPr sz="1800" b="1" spc="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общей</a:t>
            </a:r>
            <a:r>
              <a:rPr sz="18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работы.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650">
              <a:latin typeface="Arial"/>
              <a:cs typeface="Arial"/>
            </a:endParaRPr>
          </a:p>
          <a:p>
            <a:pPr marL="487680" marR="459105">
              <a:lnSpc>
                <a:spcPts val="1870"/>
              </a:lnSpc>
            </a:pP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Мозговой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 штурм.</a:t>
            </a:r>
            <a:r>
              <a:rPr sz="1800" b="1" spc="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Одна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группа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генерирует</a:t>
            </a:r>
            <a:r>
              <a:rPr sz="18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идеи, </a:t>
            </a:r>
            <a:r>
              <a:rPr sz="1800" b="1" spc="-48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другая</a:t>
            </a:r>
            <a:r>
              <a:rPr sz="1800"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–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критикует.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00">
              <a:latin typeface="Arial"/>
              <a:cs typeface="Arial"/>
            </a:endParaRPr>
          </a:p>
          <a:p>
            <a:pPr marL="12700">
              <a:lnSpc>
                <a:spcPts val="2014"/>
              </a:lnSpc>
              <a:spcBef>
                <a:spcPts val="5"/>
              </a:spcBef>
            </a:pP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Коллективный</a:t>
            </a:r>
            <a:r>
              <a:rPr sz="18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способ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обучения.</a:t>
            </a:r>
            <a:r>
              <a:rPr sz="1800" b="1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Учитель</a:t>
            </a:r>
            <a:r>
              <a:rPr sz="18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обучает</a:t>
            </a:r>
            <a:endParaRPr sz="1800">
              <a:latin typeface="Arial"/>
              <a:cs typeface="Arial"/>
            </a:endParaRPr>
          </a:p>
          <a:p>
            <a:pPr marL="12700" marR="172720">
              <a:lnSpc>
                <a:spcPts val="1860"/>
              </a:lnSpc>
              <a:spcBef>
                <a:spcPts val="165"/>
              </a:spcBef>
            </a:pPr>
            <a:r>
              <a:rPr sz="1800" b="1" spc="-30" dirty="0">
                <a:solidFill>
                  <a:srgbClr val="006FC0"/>
                </a:solidFill>
                <a:latin typeface="Arial"/>
                <a:cs typeface="Arial"/>
              </a:rPr>
              <a:t>консультантов</a:t>
            </a:r>
            <a:r>
              <a:rPr sz="1800" b="1" spc="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группы,</a:t>
            </a:r>
            <a:r>
              <a:rPr sz="18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5" dirty="0">
                <a:solidFill>
                  <a:srgbClr val="006FC0"/>
                </a:solidFill>
                <a:latin typeface="Arial"/>
                <a:cs typeface="Arial"/>
              </a:rPr>
              <a:t>консультанты</a:t>
            </a:r>
            <a:r>
              <a:rPr sz="1800" b="1" spc="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обучают</a:t>
            </a:r>
            <a:r>
              <a:rPr sz="1800" b="1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членов </a:t>
            </a:r>
            <a:r>
              <a:rPr sz="1800" b="1" spc="-48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группы.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25423" y="5760720"/>
            <a:ext cx="734695" cy="734695"/>
            <a:chOff x="725423" y="5760720"/>
            <a:chExt cx="734695" cy="734695"/>
          </a:xfrm>
        </p:grpSpPr>
        <p:sp>
          <p:nvSpPr>
            <p:cNvPr id="28" name="object 28"/>
            <p:cNvSpPr/>
            <p:nvPr/>
          </p:nvSpPr>
          <p:spPr>
            <a:xfrm>
              <a:off x="731519" y="5766816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30" h="722629">
                  <a:moveTo>
                    <a:pt x="361188" y="0"/>
                  </a:moveTo>
                  <a:lnTo>
                    <a:pt x="312176" y="3297"/>
                  </a:lnTo>
                  <a:lnTo>
                    <a:pt x="265169" y="12901"/>
                  </a:lnTo>
                  <a:lnTo>
                    <a:pt x="220597" y="28383"/>
                  </a:lnTo>
                  <a:lnTo>
                    <a:pt x="178889" y="49312"/>
                  </a:lnTo>
                  <a:lnTo>
                    <a:pt x="140476" y="75257"/>
                  </a:lnTo>
                  <a:lnTo>
                    <a:pt x="105789" y="105789"/>
                  </a:lnTo>
                  <a:lnTo>
                    <a:pt x="75257" y="140476"/>
                  </a:lnTo>
                  <a:lnTo>
                    <a:pt x="49312" y="178889"/>
                  </a:lnTo>
                  <a:lnTo>
                    <a:pt x="28383" y="220597"/>
                  </a:lnTo>
                  <a:lnTo>
                    <a:pt x="12901" y="265169"/>
                  </a:lnTo>
                  <a:lnTo>
                    <a:pt x="3297" y="312176"/>
                  </a:lnTo>
                  <a:lnTo>
                    <a:pt x="0" y="361188"/>
                  </a:lnTo>
                  <a:lnTo>
                    <a:pt x="3297" y="410199"/>
                  </a:lnTo>
                  <a:lnTo>
                    <a:pt x="12901" y="457206"/>
                  </a:lnTo>
                  <a:lnTo>
                    <a:pt x="28383" y="501778"/>
                  </a:lnTo>
                  <a:lnTo>
                    <a:pt x="49312" y="543486"/>
                  </a:lnTo>
                  <a:lnTo>
                    <a:pt x="75257" y="581899"/>
                  </a:lnTo>
                  <a:lnTo>
                    <a:pt x="105789" y="616586"/>
                  </a:lnTo>
                  <a:lnTo>
                    <a:pt x="140476" y="647118"/>
                  </a:lnTo>
                  <a:lnTo>
                    <a:pt x="178889" y="673063"/>
                  </a:lnTo>
                  <a:lnTo>
                    <a:pt x="220597" y="693992"/>
                  </a:lnTo>
                  <a:lnTo>
                    <a:pt x="265169" y="709474"/>
                  </a:lnTo>
                  <a:lnTo>
                    <a:pt x="312176" y="719078"/>
                  </a:lnTo>
                  <a:lnTo>
                    <a:pt x="361188" y="722376"/>
                  </a:lnTo>
                  <a:lnTo>
                    <a:pt x="410207" y="719078"/>
                  </a:lnTo>
                  <a:lnTo>
                    <a:pt x="457219" y="709474"/>
                  </a:lnTo>
                  <a:lnTo>
                    <a:pt x="501794" y="693992"/>
                  </a:lnTo>
                  <a:lnTo>
                    <a:pt x="543503" y="673063"/>
                  </a:lnTo>
                  <a:lnTo>
                    <a:pt x="581915" y="647118"/>
                  </a:lnTo>
                  <a:lnTo>
                    <a:pt x="616600" y="616586"/>
                  </a:lnTo>
                  <a:lnTo>
                    <a:pt x="647129" y="581899"/>
                  </a:lnTo>
                  <a:lnTo>
                    <a:pt x="673071" y="543486"/>
                  </a:lnTo>
                  <a:lnTo>
                    <a:pt x="693997" y="501778"/>
                  </a:lnTo>
                  <a:lnTo>
                    <a:pt x="709476" y="457206"/>
                  </a:lnTo>
                  <a:lnTo>
                    <a:pt x="719079" y="410199"/>
                  </a:lnTo>
                  <a:lnTo>
                    <a:pt x="722376" y="361188"/>
                  </a:lnTo>
                  <a:lnTo>
                    <a:pt x="719079" y="312176"/>
                  </a:lnTo>
                  <a:lnTo>
                    <a:pt x="709476" y="265169"/>
                  </a:lnTo>
                  <a:lnTo>
                    <a:pt x="693997" y="220597"/>
                  </a:lnTo>
                  <a:lnTo>
                    <a:pt x="673071" y="178889"/>
                  </a:lnTo>
                  <a:lnTo>
                    <a:pt x="647129" y="140476"/>
                  </a:lnTo>
                  <a:lnTo>
                    <a:pt x="616600" y="105789"/>
                  </a:lnTo>
                  <a:lnTo>
                    <a:pt x="581915" y="75257"/>
                  </a:lnTo>
                  <a:lnTo>
                    <a:pt x="543503" y="49312"/>
                  </a:lnTo>
                  <a:lnTo>
                    <a:pt x="501794" y="28383"/>
                  </a:lnTo>
                  <a:lnTo>
                    <a:pt x="457219" y="12901"/>
                  </a:lnTo>
                  <a:lnTo>
                    <a:pt x="410207" y="3297"/>
                  </a:lnTo>
                  <a:lnTo>
                    <a:pt x="3611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31519" y="5766816"/>
              <a:ext cx="722630" cy="722630"/>
            </a:xfrm>
            <a:custGeom>
              <a:avLst/>
              <a:gdLst/>
              <a:ahLst/>
              <a:cxnLst/>
              <a:rect l="l" t="t" r="r" b="b"/>
              <a:pathLst>
                <a:path w="722630" h="722629">
                  <a:moveTo>
                    <a:pt x="0" y="361188"/>
                  </a:moveTo>
                  <a:lnTo>
                    <a:pt x="3297" y="312176"/>
                  </a:lnTo>
                  <a:lnTo>
                    <a:pt x="12901" y="265169"/>
                  </a:lnTo>
                  <a:lnTo>
                    <a:pt x="28383" y="220597"/>
                  </a:lnTo>
                  <a:lnTo>
                    <a:pt x="49312" y="178889"/>
                  </a:lnTo>
                  <a:lnTo>
                    <a:pt x="75257" y="140476"/>
                  </a:lnTo>
                  <a:lnTo>
                    <a:pt x="105789" y="105789"/>
                  </a:lnTo>
                  <a:lnTo>
                    <a:pt x="140476" y="75257"/>
                  </a:lnTo>
                  <a:lnTo>
                    <a:pt x="178889" y="49312"/>
                  </a:lnTo>
                  <a:lnTo>
                    <a:pt x="220597" y="28383"/>
                  </a:lnTo>
                  <a:lnTo>
                    <a:pt x="265169" y="12901"/>
                  </a:lnTo>
                  <a:lnTo>
                    <a:pt x="312176" y="3297"/>
                  </a:lnTo>
                  <a:lnTo>
                    <a:pt x="361188" y="0"/>
                  </a:lnTo>
                  <a:lnTo>
                    <a:pt x="410207" y="3297"/>
                  </a:lnTo>
                  <a:lnTo>
                    <a:pt x="457219" y="12901"/>
                  </a:lnTo>
                  <a:lnTo>
                    <a:pt x="501794" y="28383"/>
                  </a:lnTo>
                  <a:lnTo>
                    <a:pt x="543503" y="49312"/>
                  </a:lnTo>
                  <a:lnTo>
                    <a:pt x="581915" y="75257"/>
                  </a:lnTo>
                  <a:lnTo>
                    <a:pt x="616600" y="105789"/>
                  </a:lnTo>
                  <a:lnTo>
                    <a:pt x="647129" y="140476"/>
                  </a:lnTo>
                  <a:lnTo>
                    <a:pt x="673071" y="178889"/>
                  </a:lnTo>
                  <a:lnTo>
                    <a:pt x="693997" y="220597"/>
                  </a:lnTo>
                  <a:lnTo>
                    <a:pt x="709476" y="265169"/>
                  </a:lnTo>
                  <a:lnTo>
                    <a:pt x="719079" y="312176"/>
                  </a:lnTo>
                  <a:lnTo>
                    <a:pt x="722376" y="361188"/>
                  </a:lnTo>
                  <a:lnTo>
                    <a:pt x="719079" y="410199"/>
                  </a:lnTo>
                  <a:lnTo>
                    <a:pt x="709476" y="457206"/>
                  </a:lnTo>
                  <a:lnTo>
                    <a:pt x="693997" y="501778"/>
                  </a:lnTo>
                  <a:lnTo>
                    <a:pt x="673071" y="543486"/>
                  </a:lnTo>
                  <a:lnTo>
                    <a:pt x="647129" y="581899"/>
                  </a:lnTo>
                  <a:lnTo>
                    <a:pt x="616600" y="616586"/>
                  </a:lnTo>
                  <a:lnTo>
                    <a:pt x="581915" y="647118"/>
                  </a:lnTo>
                  <a:lnTo>
                    <a:pt x="543503" y="673063"/>
                  </a:lnTo>
                  <a:lnTo>
                    <a:pt x="501794" y="693992"/>
                  </a:lnTo>
                  <a:lnTo>
                    <a:pt x="457219" y="709474"/>
                  </a:lnTo>
                  <a:lnTo>
                    <a:pt x="410207" y="719078"/>
                  </a:lnTo>
                  <a:lnTo>
                    <a:pt x="361188" y="722376"/>
                  </a:lnTo>
                  <a:lnTo>
                    <a:pt x="312176" y="719078"/>
                  </a:lnTo>
                  <a:lnTo>
                    <a:pt x="265169" y="709474"/>
                  </a:lnTo>
                  <a:lnTo>
                    <a:pt x="220597" y="693992"/>
                  </a:lnTo>
                  <a:lnTo>
                    <a:pt x="178889" y="673063"/>
                  </a:lnTo>
                  <a:lnTo>
                    <a:pt x="140476" y="647118"/>
                  </a:lnTo>
                  <a:lnTo>
                    <a:pt x="105789" y="616586"/>
                  </a:lnTo>
                  <a:lnTo>
                    <a:pt x="75257" y="581899"/>
                  </a:lnTo>
                  <a:lnTo>
                    <a:pt x="49312" y="543486"/>
                  </a:lnTo>
                  <a:lnTo>
                    <a:pt x="28383" y="501778"/>
                  </a:lnTo>
                  <a:lnTo>
                    <a:pt x="12901" y="457206"/>
                  </a:lnTo>
                  <a:lnTo>
                    <a:pt x="3297" y="410199"/>
                  </a:lnTo>
                  <a:lnTo>
                    <a:pt x="0" y="361188"/>
                  </a:lnTo>
                  <a:close/>
                </a:path>
              </a:pathLst>
            </a:custGeom>
            <a:ln w="12192">
              <a:solidFill>
                <a:srgbClr val="AC84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>
            <a:spLocks noGrp="1"/>
          </p:cNvSpPr>
          <p:nvPr>
            <p:ph type="title"/>
          </p:nvPr>
        </p:nvSpPr>
        <p:spPr>
          <a:xfrm>
            <a:off x="764540" y="300304"/>
            <a:ext cx="603631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15" dirty="0"/>
              <a:t>Методы</a:t>
            </a:r>
            <a:r>
              <a:rPr sz="3200" spc="-60" dirty="0"/>
              <a:t> </a:t>
            </a:r>
            <a:r>
              <a:rPr sz="3200" spc="-15" dirty="0"/>
              <a:t>группового</a:t>
            </a:r>
            <a:r>
              <a:rPr sz="3200" spc="-60" dirty="0"/>
              <a:t> </a:t>
            </a:r>
            <a:r>
              <a:rPr sz="3200" spc="-5" dirty="0"/>
              <a:t>познания</a:t>
            </a:r>
            <a:endParaRPr sz="3200"/>
          </a:p>
        </p:txBody>
      </p:sp>
    </p:spTree>
    <p:extLst>
      <p:ext uri="{BB962C8B-B14F-4D97-AF65-F5344CB8AC3E}">
        <p14:creationId xmlns:p14="http://schemas.microsoft.com/office/powerpoint/2010/main" val="3565724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71600" y="260648"/>
            <a:ext cx="7077164" cy="9662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2700" marR="5080">
              <a:lnSpc>
                <a:spcPts val="3460"/>
              </a:lnSpc>
              <a:spcBef>
                <a:spcPts val="535"/>
              </a:spcBef>
            </a:pPr>
            <a:r>
              <a:rPr sz="3200" spc="-30" dirty="0"/>
              <a:t>Технологический </a:t>
            </a:r>
            <a:r>
              <a:rPr sz="3200" spc="-10" dirty="0"/>
              <a:t>процесс </a:t>
            </a:r>
            <a:r>
              <a:rPr sz="3200" spc="-875" dirty="0"/>
              <a:t> </a:t>
            </a:r>
            <a:r>
              <a:rPr sz="3200" spc="-15" dirty="0"/>
              <a:t>групповой</a:t>
            </a:r>
            <a:r>
              <a:rPr sz="3200" spc="-30" dirty="0"/>
              <a:t> </a:t>
            </a:r>
            <a:r>
              <a:rPr sz="3200" spc="-15" dirty="0"/>
              <a:t>работы</a:t>
            </a:r>
            <a:endParaRPr sz="3200" dirty="0"/>
          </a:p>
        </p:txBody>
      </p:sp>
      <p:sp>
        <p:nvSpPr>
          <p:cNvPr id="3" name="object 3"/>
          <p:cNvSpPr/>
          <p:nvPr/>
        </p:nvSpPr>
        <p:spPr>
          <a:xfrm>
            <a:off x="7620" y="1914144"/>
            <a:ext cx="2202180" cy="3241675"/>
          </a:xfrm>
          <a:custGeom>
            <a:avLst/>
            <a:gdLst/>
            <a:ahLst/>
            <a:cxnLst/>
            <a:rect l="l" t="t" r="r" b="b"/>
            <a:pathLst>
              <a:path w="2202180" h="3241675">
                <a:moveTo>
                  <a:pt x="1981962" y="0"/>
                </a:moveTo>
                <a:lnTo>
                  <a:pt x="220218" y="0"/>
                </a:lnTo>
                <a:lnTo>
                  <a:pt x="175836" y="4472"/>
                </a:lnTo>
                <a:lnTo>
                  <a:pt x="134499" y="17299"/>
                </a:lnTo>
                <a:lnTo>
                  <a:pt x="97092" y="37598"/>
                </a:lnTo>
                <a:lnTo>
                  <a:pt x="64500" y="64484"/>
                </a:lnTo>
                <a:lnTo>
                  <a:pt x="37609" y="97073"/>
                </a:lnTo>
                <a:lnTo>
                  <a:pt x="17305" y="134481"/>
                </a:lnTo>
                <a:lnTo>
                  <a:pt x="4474" y="175824"/>
                </a:lnTo>
                <a:lnTo>
                  <a:pt x="0" y="220217"/>
                </a:lnTo>
                <a:lnTo>
                  <a:pt x="0" y="3021329"/>
                </a:lnTo>
                <a:lnTo>
                  <a:pt x="4474" y="3065723"/>
                </a:lnTo>
                <a:lnTo>
                  <a:pt x="17305" y="3107066"/>
                </a:lnTo>
                <a:lnTo>
                  <a:pt x="37609" y="3144474"/>
                </a:lnTo>
                <a:lnTo>
                  <a:pt x="64500" y="3177063"/>
                </a:lnTo>
                <a:lnTo>
                  <a:pt x="97092" y="3203949"/>
                </a:lnTo>
                <a:lnTo>
                  <a:pt x="134499" y="3224248"/>
                </a:lnTo>
                <a:lnTo>
                  <a:pt x="175836" y="3237075"/>
                </a:lnTo>
                <a:lnTo>
                  <a:pt x="220218" y="3241547"/>
                </a:lnTo>
                <a:lnTo>
                  <a:pt x="1981962" y="3241547"/>
                </a:lnTo>
                <a:lnTo>
                  <a:pt x="2026355" y="3237075"/>
                </a:lnTo>
                <a:lnTo>
                  <a:pt x="2067698" y="3224248"/>
                </a:lnTo>
                <a:lnTo>
                  <a:pt x="2105106" y="3203949"/>
                </a:lnTo>
                <a:lnTo>
                  <a:pt x="2137695" y="3177063"/>
                </a:lnTo>
                <a:lnTo>
                  <a:pt x="2164581" y="3144474"/>
                </a:lnTo>
                <a:lnTo>
                  <a:pt x="2184880" y="3107066"/>
                </a:lnTo>
                <a:lnTo>
                  <a:pt x="2197707" y="3065723"/>
                </a:lnTo>
                <a:lnTo>
                  <a:pt x="2202180" y="3021329"/>
                </a:lnTo>
                <a:lnTo>
                  <a:pt x="2202180" y="220217"/>
                </a:lnTo>
                <a:lnTo>
                  <a:pt x="2197707" y="175824"/>
                </a:lnTo>
                <a:lnTo>
                  <a:pt x="2184880" y="134481"/>
                </a:lnTo>
                <a:lnTo>
                  <a:pt x="2164581" y="97073"/>
                </a:lnTo>
                <a:lnTo>
                  <a:pt x="2137695" y="64484"/>
                </a:lnTo>
                <a:lnTo>
                  <a:pt x="2105106" y="37598"/>
                </a:lnTo>
                <a:lnTo>
                  <a:pt x="2067698" y="17299"/>
                </a:lnTo>
                <a:lnTo>
                  <a:pt x="2026355" y="4472"/>
                </a:lnTo>
                <a:lnTo>
                  <a:pt x="1981962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23850" y="1993773"/>
            <a:ext cx="1943735" cy="300799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 marR="407034">
              <a:lnSpc>
                <a:spcPct val="86100"/>
              </a:lnSpc>
              <a:spcBef>
                <a:spcPts val="385"/>
              </a:spcBef>
            </a:pPr>
            <a:r>
              <a:rPr sz="1700" b="1" i="1" spc="-5" dirty="0">
                <a:solidFill>
                  <a:srgbClr val="FFFFFF"/>
                </a:solidFill>
                <a:latin typeface="Arial"/>
                <a:cs typeface="Arial"/>
              </a:rPr>
              <a:t>Подготовка</a:t>
            </a:r>
            <a:r>
              <a:rPr sz="1700" b="1" i="1" spc="-11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i="1" dirty="0">
                <a:solidFill>
                  <a:srgbClr val="FFFFFF"/>
                </a:solidFill>
                <a:latin typeface="Arial"/>
                <a:cs typeface="Arial"/>
              </a:rPr>
              <a:t>к </a:t>
            </a:r>
            <a:r>
              <a:rPr sz="1700" b="1" i="1" spc="-4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i="1" dirty="0">
                <a:solidFill>
                  <a:srgbClr val="FFFFFF"/>
                </a:solidFill>
                <a:latin typeface="Arial"/>
                <a:cs typeface="Arial"/>
              </a:rPr>
              <a:t>выполнению </a:t>
            </a:r>
            <a:r>
              <a:rPr sz="1700" b="1" i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i="1" spc="-15" dirty="0">
                <a:solidFill>
                  <a:srgbClr val="FFFFFF"/>
                </a:solidFill>
                <a:latin typeface="Arial"/>
                <a:cs typeface="Arial"/>
              </a:rPr>
              <a:t>группового </a:t>
            </a:r>
            <a:r>
              <a:rPr sz="1700" b="1" i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i="1" spc="-5" dirty="0">
                <a:solidFill>
                  <a:srgbClr val="FFFFFF"/>
                </a:solidFill>
                <a:latin typeface="Arial"/>
                <a:cs typeface="Arial"/>
              </a:rPr>
              <a:t>задания:</a:t>
            </a:r>
            <a:endParaRPr sz="1700" dirty="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484"/>
              </a:spcBef>
              <a:buChar char="•"/>
              <a:tabLst>
                <a:tab pos="127000" algn="l"/>
              </a:tabLst>
            </a:pP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определение</a:t>
            </a:r>
            <a:r>
              <a:rPr sz="13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группы;</a:t>
            </a:r>
            <a:endParaRPr sz="1300" dirty="0">
              <a:latin typeface="Arial"/>
              <a:cs typeface="Arial"/>
            </a:endParaRPr>
          </a:p>
          <a:p>
            <a:pPr marL="126364" marR="5080" indent="-114300">
              <a:lnSpc>
                <a:spcPts val="1340"/>
              </a:lnSpc>
              <a:spcBef>
                <a:spcPts val="240"/>
              </a:spcBef>
              <a:buChar char="•"/>
              <a:tabLst>
                <a:tab pos="127000" algn="l"/>
              </a:tabLst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постановка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познавательной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задачи </a:t>
            </a:r>
            <a:r>
              <a:rPr sz="1300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(проблемной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ситуации);</a:t>
            </a:r>
            <a:endParaRPr sz="1300" dirty="0">
              <a:latin typeface="Arial"/>
              <a:cs typeface="Arial"/>
            </a:endParaRPr>
          </a:p>
          <a:p>
            <a:pPr marL="126364" marR="229870" indent="-114300">
              <a:lnSpc>
                <a:spcPts val="1340"/>
              </a:lnSpc>
              <a:spcBef>
                <a:spcPts val="245"/>
              </a:spcBef>
              <a:buChar char="•"/>
              <a:tabLst>
                <a:tab pos="127000" algn="l"/>
              </a:tabLst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инструктаж</a:t>
            </a:r>
            <a:r>
              <a:rPr sz="13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о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п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осл</a:t>
            </a:r>
            <a:r>
              <a:rPr sz="1300" spc="-3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до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1300" spc="-3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300" spc="-25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300" spc="-5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льност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и 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работы;</a:t>
            </a:r>
            <a:endParaRPr sz="1300" dirty="0">
              <a:latin typeface="Arial"/>
              <a:cs typeface="Arial"/>
            </a:endParaRPr>
          </a:p>
          <a:p>
            <a:pPr marL="126364" marR="47625" indent="-114300">
              <a:lnSpc>
                <a:spcPts val="1340"/>
              </a:lnSpc>
              <a:spcBef>
                <a:spcPts val="240"/>
              </a:spcBef>
              <a:buChar char="•"/>
              <a:tabLst>
                <a:tab pos="127000" algn="l"/>
              </a:tabLst>
            </a:pP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раздача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дидактического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материала</a:t>
            </a:r>
            <a:r>
              <a:rPr sz="13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по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группам.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429255" y="3262884"/>
            <a:ext cx="466725" cy="546100"/>
          </a:xfrm>
          <a:custGeom>
            <a:avLst/>
            <a:gdLst/>
            <a:ahLst/>
            <a:cxnLst/>
            <a:rect l="l" t="t" r="r" b="b"/>
            <a:pathLst>
              <a:path w="466725" h="546100">
                <a:moveTo>
                  <a:pt x="233171" y="0"/>
                </a:moveTo>
                <a:lnTo>
                  <a:pt x="233171" y="109092"/>
                </a:lnTo>
                <a:lnTo>
                  <a:pt x="0" y="109092"/>
                </a:lnTo>
                <a:lnTo>
                  <a:pt x="0" y="436498"/>
                </a:lnTo>
                <a:lnTo>
                  <a:pt x="233171" y="436498"/>
                </a:lnTo>
                <a:lnTo>
                  <a:pt x="233171" y="545591"/>
                </a:lnTo>
                <a:lnTo>
                  <a:pt x="466344" y="272795"/>
                </a:lnTo>
                <a:lnTo>
                  <a:pt x="233171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90672" y="1914144"/>
            <a:ext cx="2200910" cy="3241675"/>
          </a:xfrm>
          <a:custGeom>
            <a:avLst/>
            <a:gdLst/>
            <a:ahLst/>
            <a:cxnLst/>
            <a:rect l="l" t="t" r="r" b="b"/>
            <a:pathLst>
              <a:path w="2200910" h="3241675">
                <a:moveTo>
                  <a:pt x="1980564" y="0"/>
                </a:moveTo>
                <a:lnTo>
                  <a:pt x="220090" y="0"/>
                </a:lnTo>
                <a:lnTo>
                  <a:pt x="175738" y="4472"/>
                </a:lnTo>
                <a:lnTo>
                  <a:pt x="134427" y="17297"/>
                </a:lnTo>
                <a:lnTo>
                  <a:pt x="97042" y="37591"/>
                </a:lnTo>
                <a:lnTo>
                  <a:pt x="64468" y="64468"/>
                </a:lnTo>
                <a:lnTo>
                  <a:pt x="37591" y="97042"/>
                </a:lnTo>
                <a:lnTo>
                  <a:pt x="17297" y="134427"/>
                </a:lnTo>
                <a:lnTo>
                  <a:pt x="4472" y="175738"/>
                </a:lnTo>
                <a:lnTo>
                  <a:pt x="0" y="220090"/>
                </a:lnTo>
                <a:lnTo>
                  <a:pt x="0" y="3021456"/>
                </a:lnTo>
                <a:lnTo>
                  <a:pt x="4472" y="3065809"/>
                </a:lnTo>
                <a:lnTo>
                  <a:pt x="17297" y="3107120"/>
                </a:lnTo>
                <a:lnTo>
                  <a:pt x="37591" y="3144505"/>
                </a:lnTo>
                <a:lnTo>
                  <a:pt x="64468" y="3177079"/>
                </a:lnTo>
                <a:lnTo>
                  <a:pt x="97042" y="3203956"/>
                </a:lnTo>
                <a:lnTo>
                  <a:pt x="134427" y="3224250"/>
                </a:lnTo>
                <a:lnTo>
                  <a:pt x="175738" y="3237075"/>
                </a:lnTo>
                <a:lnTo>
                  <a:pt x="220090" y="3241547"/>
                </a:lnTo>
                <a:lnTo>
                  <a:pt x="1980564" y="3241547"/>
                </a:lnTo>
                <a:lnTo>
                  <a:pt x="2024917" y="3237075"/>
                </a:lnTo>
                <a:lnTo>
                  <a:pt x="2066228" y="3224250"/>
                </a:lnTo>
                <a:lnTo>
                  <a:pt x="2103613" y="3203956"/>
                </a:lnTo>
                <a:lnTo>
                  <a:pt x="2136187" y="3177079"/>
                </a:lnTo>
                <a:lnTo>
                  <a:pt x="2163064" y="3144505"/>
                </a:lnTo>
                <a:lnTo>
                  <a:pt x="2183358" y="3107120"/>
                </a:lnTo>
                <a:lnTo>
                  <a:pt x="2196183" y="3065809"/>
                </a:lnTo>
                <a:lnTo>
                  <a:pt x="2200655" y="3021456"/>
                </a:lnTo>
                <a:lnTo>
                  <a:pt x="2200655" y="220090"/>
                </a:lnTo>
                <a:lnTo>
                  <a:pt x="2196183" y="175738"/>
                </a:lnTo>
                <a:lnTo>
                  <a:pt x="2183358" y="134427"/>
                </a:lnTo>
                <a:lnTo>
                  <a:pt x="2163064" y="97042"/>
                </a:lnTo>
                <a:lnTo>
                  <a:pt x="2136187" y="64468"/>
                </a:lnTo>
                <a:lnTo>
                  <a:pt x="2103613" y="37591"/>
                </a:lnTo>
                <a:lnTo>
                  <a:pt x="2066228" y="17297"/>
                </a:lnTo>
                <a:lnTo>
                  <a:pt x="2024917" y="4472"/>
                </a:lnTo>
                <a:lnTo>
                  <a:pt x="1980564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207257" y="1993773"/>
            <a:ext cx="1954530" cy="281305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58165">
              <a:lnSpc>
                <a:spcPts val="1750"/>
              </a:lnSpc>
              <a:spcBef>
                <a:spcPts val="405"/>
              </a:spcBef>
            </a:pPr>
            <a:r>
              <a:rPr sz="1700" b="1" i="1" dirty="0">
                <a:solidFill>
                  <a:srgbClr val="FFFFFF"/>
                </a:solidFill>
                <a:latin typeface="Arial"/>
                <a:cs typeface="Arial"/>
              </a:rPr>
              <a:t>Выполнен</a:t>
            </a:r>
            <a:r>
              <a:rPr sz="1700" b="1" i="1" spc="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1700" b="1" i="1" dirty="0">
                <a:solidFill>
                  <a:srgbClr val="FFFFFF"/>
                </a:solidFill>
                <a:latin typeface="Arial"/>
                <a:cs typeface="Arial"/>
              </a:rPr>
              <a:t>е  </a:t>
            </a:r>
            <a:r>
              <a:rPr sz="1700" b="1" i="1" spc="-10" dirty="0">
                <a:solidFill>
                  <a:srgbClr val="FFFFFF"/>
                </a:solidFill>
                <a:latin typeface="Arial"/>
                <a:cs typeface="Arial"/>
              </a:rPr>
              <a:t>групповой</a:t>
            </a:r>
            <a:endParaRPr sz="1700" dirty="0">
              <a:latin typeface="Arial"/>
              <a:cs typeface="Arial"/>
            </a:endParaRPr>
          </a:p>
          <a:p>
            <a:pPr marL="12700">
              <a:lnSpc>
                <a:spcPts val="1755"/>
              </a:lnSpc>
            </a:pPr>
            <a:r>
              <a:rPr sz="1700" b="1" i="1" dirty="0">
                <a:solidFill>
                  <a:srgbClr val="FFFFFF"/>
                </a:solidFill>
                <a:latin typeface="Arial"/>
                <a:cs typeface="Arial"/>
              </a:rPr>
              <a:t>работы:</a:t>
            </a:r>
            <a:endParaRPr sz="1700" dirty="0">
              <a:latin typeface="Arial"/>
              <a:cs typeface="Arial"/>
            </a:endParaRPr>
          </a:p>
          <a:p>
            <a:pPr marL="127000" marR="817244" indent="-114300">
              <a:lnSpc>
                <a:spcPts val="1340"/>
              </a:lnSpc>
              <a:spcBef>
                <a:spcPts val="700"/>
              </a:spcBef>
              <a:buChar char="•"/>
              <a:tabLst>
                <a:tab pos="127000" algn="l"/>
              </a:tabLst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знакомство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300" spc="-3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материалом;</a:t>
            </a:r>
            <a:endParaRPr sz="1300" dirty="0">
              <a:latin typeface="Arial"/>
              <a:cs typeface="Arial"/>
            </a:endParaRPr>
          </a:p>
          <a:p>
            <a:pPr marL="127000" marR="5080" indent="-114300">
              <a:lnSpc>
                <a:spcPts val="1340"/>
              </a:lnSpc>
              <a:spcBef>
                <a:spcPts val="235"/>
              </a:spcBef>
              <a:buChar char="•"/>
              <a:tabLst>
                <a:tab pos="127000" algn="l"/>
              </a:tabLst>
            </a:pP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распределение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заданий</a:t>
            </a:r>
            <a:r>
              <a:rPr sz="13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внутри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группы;</a:t>
            </a:r>
            <a:endParaRPr sz="1300" dirty="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10"/>
              </a:spcBef>
              <a:buChar char="•"/>
              <a:tabLst>
                <a:tab pos="127000" algn="l"/>
              </a:tabLst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выполнение</a:t>
            </a:r>
            <a:r>
              <a:rPr sz="13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задания;</a:t>
            </a:r>
            <a:endParaRPr sz="1300" dirty="0">
              <a:latin typeface="Arial"/>
              <a:cs typeface="Arial"/>
            </a:endParaRPr>
          </a:p>
          <a:p>
            <a:pPr marL="127000" marR="289560" indent="-114300">
              <a:lnSpc>
                <a:spcPct val="86200"/>
              </a:lnSpc>
              <a:spcBef>
                <a:spcPts val="225"/>
              </a:spcBef>
              <a:buChar char="•"/>
              <a:tabLst>
                <a:tab pos="127000" algn="l"/>
              </a:tabLst>
            </a:pP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обсуждение</a:t>
            </a:r>
            <a:r>
              <a:rPr sz="13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общего </a:t>
            </a:r>
            <a:r>
              <a:rPr sz="1300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задания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группы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(дополнения,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обобщения);</a:t>
            </a:r>
            <a:endParaRPr sz="1300" dirty="0">
              <a:latin typeface="Arial"/>
              <a:cs typeface="Arial"/>
            </a:endParaRPr>
          </a:p>
          <a:p>
            <a:pPr marL="127000" marR="273050" indent="-114300">
              <a:lnSpc>
                <a:spcPts val="1340"/>
              </a:lnSpc>
              <a:spcBef>
                <a:spcPts val="240"/>
              </a:spcBef>
              <a:buChar char="•"/>
              <a:tabLst>
                <a:tab pos="127000" algn="l"/>
              </a:tabLst>
            </a:pP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подведение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итогов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группового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задания.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12308" y="3262884"/>
            <a:ext cx="466725" cy="546100"/>
          </a:xfrm>
          <a:custGeom>
            <a:avLst/>
            <a:gdLst/>
            <a:ahLst/>
            <a:cxnLst/>
            <a:rect l="l" t="t" r="r" b="b"/>
            <a:pathLst>
              <a:path w="466725" h="546100">
                <a:moveTo>
                  <a:pt x="233171" y="0"/>
                </a:moveTo>
                <a:lnTo>
                  <a:pt x="233171" y="109092"/>
                </a:lnTo>
                <a:lnTo>
                  <a:pt x="0" y="109092"/>
                </a:lnTo>
                <a:lnTo>
                  <a:pt x="0" y="436498"/>
                </a:lnTo>
                <a:lnTo>
                  <a:pt x="233171" y="436498"/>
                </a:lnTo>
                <a:lnTo>
                  <a:pt x="233171" y="545591"/>
                </a:lnTo>
                <a:lnTo>
                  <a:pt x="466343" y="272795"/>
                </a:lnTo>
                <a:lnTo>
                  <a:pt x="233171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172200" y="1914144"/>
            <a:ext cx="2202180" cy="3241675"/>
          </a:xfrm>
          <a:custGeom>
            <a:avLst/>
            <a:gdLst/>
            <a:ahLst/>
            <a:cxnLst/>
            <a:rect l="l" t="t" r="r" b="b"/>
            <a:pathLst>
              <a:path w="2202179" h="3241675">
                <a:moveTo>
                  <a:pt x="1981961" y="0"/>
                </a:moveTo>
                <a:lnTo>
                  <a:pt x="220217" y="0"/>
                </a:lnTo>
                <a:lnTo>
                  <a:pt x="175824" y="4472"/>
                </a:lnTo>
                <a:lnTo>
                  <a:pt x="134481" y="17299"/>
                </a:lnTo>
                <a:lnTo>
                  <a:pt x="97073" y="37598"/>
                </a:lnTo>
                <a:lnTo>
                  <a:pt x="64484" y="64484"/>
                </a:lnTo>
                <a:lnTo>
                  <a:pt x="37598" y="97073"/>
                </a:lnTo>
                <a:lnTo>
                  <a:pt x="17299" y="134481"/>
                </a:lnTo>
                <a:lnTo>
                  <a:pt x="4472" y="175824"/>
                </a:lnTo>
                <a:lnTo>
                  <a:pt x="0" y="220217"/>
                </a:lnTo>
                <a:lnTo>
                  <a:pt x="0" y="3021329"/>
                </a:lnTo>
                <a:lnTo>
                  <a:pt x="4472" y="3065723"/>
                </a:lnTo>
                <a:lnTo>
                  <a:pt x="17299" y="3107066"/>
                </a:lnTo>
                <a:lnTo>
                  <a:pt x="37598" y="3144474"/>
                </a:lnTo>
                <a:lnTo>
                  <a:pt x="64484" y="3177063"/>
                </a:lnTo>
                <a:lnTo>
                  <a:pt x="97073" y="3203949"/>
                </a:lnTo>
                <a:lnTo>
                  <a:pt x="134481" y="3224248"/>
                </a:lnTo>
                <a:lnTo>
                  <a:pt x="175824" y="3237075"/>
                </a:lnTo>
                <a:lnTo>
                  <a:pt x="220217" y="3241547"/>
                </a:lnTo>
                <a:lnTo>
                  <a:pt x="1981961" y="3241547"/>
                </a:lnTo>
                <a:lnTo>
                  <a:pt x="2026355" y="3237075"/>
                </a:lnTo>
                <a:lnTo>
                  <a:pt x="2067698" y="3224248"/>
                </a:lnTo>
                <a:lnTo>
                  <a:pt x="2105106" y="3203949"/>
                </a:lnTo>
                <a:lnTo>
                  <a:pt x="2137695" y="3177063"/>
                </a:lnTo>
                <a:lnTo>
                  <a:pt x="2164581" y="3144474"/>
                </a:lnTo>
                <a:lnTo>
                  <a:pt x="2184880" y="3107066"/>
                </a:lnTo>
                <a:lnTo>
                  <a:pt x="2197707" y="3065723"/>
                </a:lnTo>
                <a:lnTo>
                  <a:pt x="2202179" y="3021329"/>
                </a:lnTo>
                <a:lnTo>
                  <a:pt x="2202179" y="220217"/>
                </a:lnTo>
                <a:lnTo>
                  <a:pt x="2197707" y="175824"/>
                </a:lnTo>
                <a:lnTo>
                  <a:pt x="2184880" y="134481"/>
                </a:lnTo>
                <a:lnTo>
                  <a:pt x="2164581" y="97073"/>
                </a:lnTo>
                <a:lnTo>
                  <a:pt x="2137695" y="64484"/>
                </a:lnTo>
                <a:lnTo>
                  <a:pt x="2105106" y="37598"/>
                </a:lnTo>
                <a:lnTo>
                  <a:pt x="2067698" y="17299"/>
                </a:lnTo>
                <a:lnTo>
                  <a:pt x="2026355" y="4472"/>
                </a:lnTo>
                <a:lnTo>
                  <a:pt x="1981961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6290309" y="1993773"/>
            <a:ext cx="1919605" cy="2020570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12700" marR="5080">
              <a:lnSpc>
                <a:spcPts val="1750"/>
              </a:lnSpc>
              <a:spcBef>
                <a:spcPts val="405"/>
              </a:spcBef>
            </a:pPr>
            <a:r>
              <a:rPr sz="1700" b="1" i="1" dirty="0">
                <a:solidFill>
                  <a:srgbClr val="FFFFFF"/>
                </a:solidFill>
                <a:latin typeface="Arial"/>
                <a:cs typeface="Arial"/>
              </a:rPr>
              <a:t>За</a:t>
            </a:r>
            <a:r>
              <a:rPr sz="1700" b="1" i="1" spc="40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700" b="1" i="1" spc="-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700" b="1" i="1" spc="-110" dirty="0">
                <a:solidFill>
                  <a:srgbClr val="FFFFFF"/>
                </a:solidFill>
                <a:latin typeface="Arial"/>
                <a:cs typeface="Arial"/>
              </a:rPr>
              <a:t>ю</a:t>
            </a:r>
            <a:r>
              <a:rPr sz="1700" b="1" i="1" dirty="0">
                <a:solidFill>
                  <a:srgbClr val="FFFFFF"/>
                </a:solidFill>
                <a:latin typeface="Arial"/>
                <a:cs typeface="Arial"/>
              </a:rPr>
              <a:t>чи</a:t>
            </a:r>
            <a:r>
              <a:rPr sz="1700" b="1" i="1" spc="-3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700" b="1" i="1" spc="20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700" b="1" i="1" spc="-5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700" b="1" i="1" spc="-10" dirty="0">
                <a:solidFill>
                  <a:srgbClr val="FFFFFF"/>
                </a:solidFill>
                <a:latin typeface="Arial"/>
                <a:cs typeface="Arial"/>
              </a:rPr>
              <a:t>ь</a:t>
            </a:r>
            <a:r>
              <a:rPr sz="1700" b="1" i="1" dirty="0">
                <a:solidFill>
                  <a:srgbClr val="FFFFFF"/>
                </a:solidFill>
                <a:latin typeface="Arial"/>
                <a:cs typeface="Arial"/>
              </a:rPr>
              <a:t>ная  часть:</a:t>
            </a:r>
            <a:endParaRPr sz="1700">
              <a:latin typeface="Arial"/>
              <a:cs typeface="Arial"/>
            </a:endParaRPr>
          </a:p>
          <a:p>
            <a:pPr marL="127000" marR="132715" indent="-114300">
              <a:lnSpc>
                <a:spcPct val="86600"/>
              </a:lnSpc>
              <a:spcBef>
                <a:spcPts val="670"/>
              </a:spcBef>
              <a:buChar char="•"/>
              <a:tabLst>
                <a:tab pos="127000" algn="l"/>
              </a:tabLst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сообщение</a:t>
            </a:r>
            <a:r>
              <a:rPr sz="13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о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30" dirty="0">
                <a:solidFill>
                  <a:srgbClr val="FFFFFF"/>
                </a:solidFill>
                <a:latin typeface="Arial"/>
                <a:cs typeface="Arial"/>
              </a:rPr>
              <a:t>результатах</a:t>
            </a:r>
            <a:r>
              <a:rPr sz="13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работы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в </a:t>
            </a:r>
            <a:r>
              <a:rPr sz="1300" spc="-3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группах;</a:t>
            </a:r>
            <a:endParaRPr sz="1300">
              <a:latin typeface="Arial"/>
              <a:cs typeface="Arial"/>
            </a:endParaRPr>
          </a:p>
          <a:p>
            <a:pPr marL="127000" marR="96520" indent="-114300">
              <a:lnSpc>
                <a:spcPts val="1340"/>
              </a:lnSpc>
              <a:spcBef>
                <a:spcPts val="240"/>
              </a:spcBef>
              <a:buChar char="•"/>
              <a:tabLst>
                <a:tab pos="127000" algn="l"/>
              </a:tabLst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общий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вывод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о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групповой</a:t>
            </a:r>
            <a:r>
              <a:rPr sz="1300" spc="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5" dirty="0">
                <a:solidFill>
                  <a:srgbClr val="FFFFFF"/>
                </a:solidFill>
                <a:latin typeface="Arial"/>
                <a:cs typeface="Arial"/>
              </a:rPr>
              <a:t>работе</a:t>
            </a:r>
            <a:r>
              <a:rPr sz="13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13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достижении 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поставленной</a:t>
            </a:r>
            <a:r>
              <a:rPr sz="13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задачи;</a:t>
            </a:r>
            <a:endParaRPr sz="1300">
              <a:latin typeface="Arial"/>
              <a:cs typeface="Arial"/>
            </a:endParaRPr>
          </a:p>
          <a:p>
            <a:pPr marL="127000" indent="-114300">
              <a:lnSpc>
                <a:spcPct val="100000"/>
              </a:lnSpc>
              <a:spcBef>
                <a:spcPts val="15"/>
              </a:spcBef>
              <a:buChar char="•"/>
              <a:tabLst>
                <a:tab pos="127000" algn="l"/>
              </a:tabLst>
            </a:pP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выставление</a:t>
            </a: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Arial"/>
                <a:cs typeface="Arial"/>
              </a:rPr>
              <a:t>оценок.</a:t>
            </a:r>
            <a:endParaRPr sz="13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62591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19200" y="1219200"/>
            <a:ext cx="6858000" cy="4953000"/>
            <a:chOff x="1219200" y="1219200"/>
            <a:chExt cx="6858000" cy="4953000"/>
          </a:xfrm>
        </p:grpSpPr>
        <p:sp>
          <p:nvSpPr>
            <p:cNvPr id="3" name="object 3"/>
            <p:cNvSpPr/>
            <p:nvPr/>
          </p:nvSpPr>
          <p:spPr>
            <a:xfrm>
              <a:off x="1219200" y="1219200"/>
              <a:ext cx="6858000" cy="4953000"/>
            </a:xfrm>
            <a:custGeom>
              <a:avLst/>
              <a:gdLst/>
              <a:ahLst/>
              <a:cxnLst/>
              <a:rect l="l" t="t" r="r" b="b"/>
              <a:pathLst>
                <a:path w="6858000" h="4953000">
                  <a:moveTo>
                    <a:pt x="6858000" y="0"/>
                  </a:moveTo>
                  <a:lnTo>
                    <a:pt x="0" y="0"/>
                  </a:lnTo>
                  <a:lnTo>
                    <a:pt x="0" y="4953000"/>
                  </a:lnTo>
                  <a:lnTo>
                    <a:pt x="6858000" y="4953000"/>
                  </a:lnTo>
                  <a:lnTo>
                    <a:pt x="6858000" y="0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604772" y="3986783"/>
              <a:ext cx="1602105" cy="800100"/>
            </a:xfrm>
            <a:custGeom>
              <a:avLst/>
              <a:gdLst/>
              <a:ahLst/>
              <a:cxnLst/>
              <a:rect l="l" t="t" r="r" b="b"/>
              <a:pathLst>
                <a:path w="1602105" h="800100">
                  <a:moveTo>
                    <a:pt x="1521714" y="0"/>
                  </a:moveTo>
                  <a:lnTo>
                    <a:pt x="80009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720090"/>
                  </a:lnTo>
                  <a:lnTo>
                    <a:pt x="6286" y="751236"/>
                  </a:lnTo>
                  <a:lnTo>
                    <a:pt x="23431" y="776668"/>
                  </a:lnTo>
                  <a:lnTo>
                    <a:pt x="48863" y="793813"/>
                  </a:lnTo>
                  <a:lnTo>
                    <a:pt x="80009" y="800100"/>
                  </a:lnTo>
                  <a:lnTo>
                    <a:pt x="1521714" y="800100"/>
                  </a:lnTo>
                  <a:lnTo>
                    <a:pt x="1552860" y="793813"/>
                  </a:lnTo>
                  <a:lnTo>
                    <a:pt x="1578292" y="776668"/>
                  </a:lnTo>
                  <a:lnTo>
                    <a:pt x="1595437" y="751236"/>
                  </a:lnTo>
                  <a:lnTo>
                    <a:pt x="1601723" y="720090"/>
                  </a:lnTo>
                  <a:lnTo>
                    <a:pt x="1601723" y="80010"/>
                  </a:lnTo>
                  <a:lnTo>
                    <a:pt x="1595437" y="48863"/>
                  </a:lnTo>
                  <a:lnTo>
                    <a:pt x="1578292" y="23431"/>
                  </a:lnTo>
                  <a:lnTo>
                    <a:pt x="1552860" y="6286"/>
                  </a:lnTo>
                  <a:lnTo>
                    <a:pt x="15217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604772" y="3986783"/>
              <a:ext cx="1602105" cy="800100"/>
            </a:xfrm>
            <a:custGeom>
              <a:avLst/>
              <a:gdLst/>
              <a:ahLst/>
              <a:cxnLst/>
              <a:rect l="l" t="t" r="r" b="b"/>
              <a:pathLst>
                <a:path w="1602105" h="80010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09" y="0"/>
                  </a:lnTo>
                  <a:lnTo>
                    <a:pt x="1521714" y="0"/>
                  </a:lnTo>
                  <a:lnTo>
                    <a:pt x="1552860" y="6286"/>
                  </a:lnTo>
                  <a:lnTo>
                    <a:pt x="1578292" y="23431"/>
                  </a:lnTo>
                  <a:lnTo>
                    <a:pt x="1595437" y="48863"/>
                  </a:lnTo>
                  <a:lnTo>
                    <a:pt x="1601723" y="80010"/>
                  </a:lnTo>
                  <a:lnTo>
                    <a:pt x="1601723" y="720090"/>
                  </a:lnTo>
                  <a:lnTo>
                    <a:pt x="1595437" y="751236"/>
                  </a:lnTo>
                  <a:lnTo>
                    <a:pt x="1578292" y="776668"/>
                  </a:lnTo>
                  <a:lnTo>
                    <a:pt x="1552860" y="793813"/>
                  </a:lnTo>
                  <a:lnTo>
                    <a:pt x="1521714" y="800100"/>
                  </a:lnTo>
                  <a:lnTo>
                    <a:pt x="80009" y="800100"/>
                  </a:lnTo>
                  <a:lnTo>
                    <a:pt x="48863" y="793813"/>
                  </a:lnTo>
                  <a:lnTo>
                    <a:pt x="23431" y="776668"/>
                  </a:lnTo>
                  <a:lnTo>
                    <a:pt x="6286" y="751236"/>
                  </a:lnTo>
                  <a:lnTo>
                    <a:pt x="0" y="720090"/>
                  </a:lnTo>
                  <a:lnTo>
                    <a:pt x="0" y="8001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874773" y="4234688"/>
            <a:ext cx="107442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Принципы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3200145" y="1215897"/>
            <a:ext cx="4498340" cy="3176905"/>
            <a:chOff x="3200145" y="1215897"/>
            <a:chExt cx="4498340" cy="3176905"/>
          </a:xfrm>
        </p:grpSpPr>
        <p:sp>
          <p:nvSpPr>
            <p:cNvPr id="8" name="object 8"/>
            <p:cNvSpPr/>
            <p:nvPr/>
          </p:nvSpPr>
          <p:spPr>
            <a:xfrm>
              <a:off x="3206495" y="3004946"/>
              <a:ext cx="640715" cy="1381760"/>
            </a:xfrm>
            <a:custGeom>
              <a:avLst/>
              <a:gdLst/>
              <a:ahLst/>
              <a:cxnLst/>
              <a:rect l="l" t="t" r="r" b="b"/>
              <a:pathLst>
                <a:path w="640714" h="1381760">
                  <a:moveTo>
                    <a:pt x="0" y="1381505"/>
                  </a:moveTo>
                  <a:lnTo>
                    <a:pt x="640715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46575" y="2604515"/>
              <a:ext cx="1603375" cy="800100"/>
            </a:xfrm>
            <a:custGeom>
              <a:avLst/>
              <a:gdLst/>
              <a:ahLst/>
              <a:cxnLst/>
              <a:rect l="l" t="t" r="r" b="b"/>
              <a:pathLst>
                <a:path w="1603375" h="800100">
                  <a:moveTo>
                    <a:pt x="1523238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720089"/>
                  </a:lnTo>
                  <a:lnTo>
                    <a:pt x="6286" y="751236"/>
                  </a:lnTo>
                  <a:lnTo>
                    <a:pt x="23431" y="776668"/>
                  </a:lnTo>
                  <a:lnTo>
                    <a:pt x="48863" y="793813"/>
                  </a:lnTo>
                  <a:lnTo>
                    <a:pt x="80010" y="800100"/>
                  </a:lnTo>
                  <a:lnTo>
                    <a:pt x="1523238" y="800100"/>
                  </a:lnTo>
                  <a:lnTo>
                    <a:pt x="1554384" y="793813"/>
                  </a:lnTo>
                  <a:lnTo>
                    <a:pt x="1579816" y="776668"/>
                  </a:lnTo>
                  <a:lnTo>
                    <a:pt x="1596961" y="751236"/>
                  </a:lnTo>
                  <a:lnTo>
                    <a:pt x="1603248" y="720089"/>
                  </a:lnTo>
                  <a:lnTo>
                    <a:pt x="1603248" y="80010"/>
                  </a:lnTo>
                  <a:lnTo>
                    <a:pt x="1596961" y="48863"/>
                  </a:lnTo>
                  <a:lnTo>
                    <a:pt x="1579816" y="23431"/>
                  </a:lnTo>
                  <a:lnTo>
                    <a:pt x="1554384" y="6286"/>
                  </a:lnTo>
                  <a:lnTo>
                    <a:pt x="15232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46575" y="2604515"/>
              <a:ext cx="1603375" cy="800100"/>
            </a:xfrm>
            <a:custGeom>
              <a:avLst/>
              <a:gdLst/>
              <a:ahLst/>
              <a:cxnLst/>
              <a:rect l="l" t="t" r="r" b="b"/>
              <a:pathLst>
                <a:path w="1603375" h="80010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523238" y="0"/>
                  </a:lnTo>
                  <a:lnTo>
                    <a:pt x="1554384" y="6286"/>
                  </a:lnTo>
                  <a:lnTo>
                    <a:pt x="1579816" y="23431"/>
                  </a:lnTo>
                  <a:lnTo>
                    <a:pt x="1596961" y="48863"/>
                  </a:lnTo>
                  <a:lnTo>
                    <a:pt x="1603248" y="80010"/>
                  </a:lnTo>
                  <a:lnTo>
                    <a:pt x="1603248" y="720089"/>
                  </a:lnTo>
                  <a:lnTo>
                    <a:pt x="1596961" y="751236"/>
                  </a:lnTo>
                  <a:lnTo>
                    <a:pt x="1579816" y="776668"/>
                  </a:lnTo>
                  <a:lnTo>
                    <a:pt x="1554384" y="793813"/>
                  </a:lnTo>
                  <a:lnTo>
                    <a:pt x="1523238" y="800100"/>
                  </a:lnTo>
                  <a:lnTo>
                    <a:pt x="80010" y="800100"/>
                  </a:lnTo>
                  <a:lnTo>
                    <a:pt x="48863" y="793813"/>
                  </a:lnTo>
                  <a:lnTo>
                    <a:pt x="23431" y="776668"/>
                  </a:lnTo>
                  <a:lnTo>
                    <a:pt x="6286" y="751236"/>
                  </a:lnTo>
                  <a:lnTo>
                    <a:pt x="0" y="720089"/>
                  </a:lnTo>
                  <a:lnTo>
                    <a:pt x="0" y="80010"/>
                  </a:lnTo>
                  <a:close/>
                </a:path>
              </a:pathLst>
            </a:custGeom>
            <a:ln w="121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49188" y="1623313"/>
              <a:ext cx="640715" cy="1381760"/>
            </a:xfrm>
            <a:custGeom>
              <a:avLst/>
              <a:gdLst/>
              <a:ahLst/>
              <a:cxnLst/>
              <a:rect l="l" t="t" r="r" b="b"/>
              <a:pathLst>
                <a:path w="640714" h="1381760">
                  <a:moveTo>
                    <a:pt x="0" y="1381633"/>
                  </a:moveTo>
                  <a:lnTo>
                    <a:pt x="640714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089903" y="1222247"/>
              <a:ext cx="1602105" cy="802005"/>
            </a:xfrm>
            <a:custGeom>
              <a:avLst/>
              <a:gdLst/>
              <a:ahLst/>
              <a:cxnLst/>
              <a:rect l="l" t="t" r="r" b="b"/>
              <a:pathLst>
                <a:path w="1602104" h="802005">
                  <a:moveTo>
                    <a:pt x="1521587" y="0"/>
                  </a:moveTo>
                  <a:lnTo>
                    <a:pt x="80137" y="0"/>
                  </a:lnTo>
                  <a:lnTo>
                    <a:pt x="48970" y="6306"/>
                  </a:lnTo>
                  <a:lnTo>
                    <a:pt x="23494" y="23494"/>
                  </a:lnTo>
                  <a:lnTo>
                    <a:pt x="6306" y="48970"/>
                  </a:lnTo>
                  <a:lnTo>
                    <a:pt x="0" y="80137"/>
                  </a:lnTo>
                  <a:lnTo>
                    <a:pt x="0" y="721487"/>
                  </a:lnTo>
                  <a:lnTo>
                    <a:pt x="6306" y="752653"/>
                  </a:lnTo>
                  <a:lnTo>
                    <a:pt x="23495" y="778129"/>
                  </a:lnTo>
                  <a:lnTo>
                    <a:pt x="48970" y="795317"/>
                  </a:lnTo>
                  <a:lnTo>
                    <a:pt x="80137" y="801624"/>
                  </a:lnTo>
                  <a:lnTo>
                    <a:pt x="1521587" y="801624"/>
                  </a:lnTo>
                  <a:lnTo>
                    <a:pt x="1552753" y="795317"/>
                  </a:lnTo>
                  <a:lnTo>
                    <a:pt x="1578228" y="778128"/>
                  </a:lnTo>
                  <a:lnTo>
                    <a:pt x="1595417" y="752653"/>
                  </a:lnTo>
                  <a:lnTo>
                    <a:pt x="1601724" y="721487"/>
                  </a:lnTo>
                  <a:lnTo>
                    <a:pt x="1601724" y="80137"/>
                  </a:lnTo>
                  <a:lnTo>
                    <a:pt x="1595417" y="48970"/>
                  </a:lnTo>
                  <a:lnTo>
                    <a:pt x="1578228" y="23494"/>
                  </a:lnTo>
                  <a:lnTo>
                    <a:pt x="1552753" y="6306"/>
                  </a:lnTo>
                  <a:lnTo>
                    <a:pt x="15215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089903" y="1222247"/>
              <a:ext cx="1602105" cy="802005"/>
            </a:xfrm>
            <a:custGeom>
              <a:avLst/>
              <a:gdLst/>
              <a:ahLst/>
              <a:cxnLst/>
              <a:rect l="l" t="t" r="r" b="b"/>
              <a:pathLst>
                <a:path w="1602104" h="802005">
                  <a:moveTo>
                    <a:pt x="0" y="80137"/>
                  </a:moveTo>
                  <a:lnTo>
                    <a:pt x="6306" y="48970"/>
                  </a:lnTo>
                  <a:lnTo>
                    <a:pt x="23494" y="23494"/>
                  </a:lnTo>
                  <a:lnTo>
                    <a:pt x="48970" y="6306"/>
                  </a:lnTo>
                  <a:lnTo>
                    <a:pt x="80137" y="0"/>
                  </a:lnTo>
                  <a:lnTo>
                    <a:pt x="1521587" y="0"/>
                  </a:lnTo>
                  <a:lnTo>
                    <a:pt x="1552753" y="6306"/>
                  </a:lnTo>
                  <a:lnTo>
                    <a:pt x="1578228" y="23494"/>
                  </a:lnTo>
                  <a:lnTo>
                    <a:pt x="1595417" y="48970"/>
                  </a:lnTo>
                  <a:lnTo>
                    <a:pt x="1601724" y="80137"/>
                  </a:lnTo>
                  <a:lnTo>
                    <a:pt x="1601724" y="721487"/>
                  </a:lnTo>
                  <a:lnTo>
                    <a:pt x="1595417" y="752653"/>
                  </a:lnTo>
                  <a:lnTo>
                    <a:pt x="1578228" y="778128"/>
                  </a:lnTo>
                  <a:lnTo>
                    <a:pt x="1552753" y="795317"/>
                  </a:lnTo>
                  <a:lnTo>
                    <a:pt x="1521587" y="801624"/>
                  </a:lnTo>
                  <a:lnTo>
                    <a:pt x="80137" y="801624"/>
                  </a:lnTo>
                  <a:lnTo>
                    <a:pt x="48970" y="795317"/>
                  </a:lnTo>
                  <a:lnTo>
                    <a:pt x="23495" y="778129"/>
                  </a:lnTo>
                  <a:lnTo>
                    <a:pt x="6306" y="752653"/>
                  </a:lnTo>
                  <a:lnTo>
                    <a:pt x="0" y="721487"/>
                  </a:lnTo>
                  <a:lnTo>
                    <a:pt x="0" y="80137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277102" y="1365630"/>
            <a:ext cx="1242695" cy="47942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234315" marR="5080" indent="-234950">
              <a:lnSpc>
                <a:spcPts val="1660"/>
              </a:lnSpc>
              <a:spcBef>
                <a:spcPts val="365"/>
              </a:spcBef>
            </a:pPr>
            <a:r>
              <a:rPr sz="1600" b="1" spc="-15" dirty="0">
                <a:solidFill>
                  <a:srgbClr val="006FC0"/>
                </a:solidFill>
                <a:latin typeface="Arial"/>
                <a:cs typeface="Arial"/>
              </a:rPr>
              <a:t>Большие</a:t>
            </a:r>
            <a:r>
              <a:rPr sz="1600" b="1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по </a:t>
            </a:r>
            <a:r>
              <a:rPr sz="1600" b="1" spc="-4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6FC0"/>
                </a:solidFill>
                <a:latin typeface="Arial"/>
                <a:cs typeface="Arial"/>
              </a:rPr>
              <a:t>объему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42839" y="2137917"/>
            <a:ext cx="2255520" cy="1734820"/>
            <a:chOff x="5442839" y="2137917"/>
            <a:chExt cx="2255520" cy="1734820"/>
          </a:xfrm>
        </p:grpSpPr>
        <p:sp>
          <p:nvSpPr>
            <p:cNvPr id="16" name="object 16"/>
            <p:cNvSpPr/>
            <p:nvPr/>
          </p:nvSpPr>
          <p:spPr>
            <a:xfrm>
              <a:off x="5449189" y="2544317"/>
              <a:ext cx="640715" cy="461009"/>
            </a:xfrm>
            <a:custGeom>
              <a:avLst/>
              <a:gdLst/>
              <a:ahLst/>
              <a:cxnLst/>
              <a:rect l="l" t="t" r="r" b="b"/>
              <a:pathLst>
                <a:path w="640714" h="461010">
                  <a:moveTo>
                    <a:pt x="0" y="460629"/>
                  </a:moveTo>
                  <a:lnTo>
                    <a:pt x="640714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089904" y="2144267"/>
              <a:ext cx="1602105" cy="800100"/>
            </a:xfrm>
            <a:custGeom>
              <a:avLst/>
              <a:gdLst/>
              <a:ahLst/>
              <a:cxnLst/>
              <a:rect l="l" t="t" r="r" b="b"/>
              <a:pathLst>
                <a:path w="1602104" h="800100">
                  <a:moveTo>
                    <a:pt x="1521714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720090"/>
                  </a:lnTo>
                  <a:lnTo>
                    <a:pt x="6286" y="751236"/>
                  </a:lnTo>
                  <a:lnTo>
                    <a:pt x="23431" y="776668"/>
                  </a:lnTo>
                  <a:lnTo>
                    <a:pt x="48863" y="793813"/>
                  </a:lnTo>
                  <a:lnTo>
                    <a:pt x="80010" y="800100"/>
                  </a:lnTo>
                  <a:lnTo>
                    <a:pt x="1521714" y="800100"/>
                  </a:lnTo>
                  <a:lnTo>
                    <a:pt x="1552860" y="793813"/>
                  </a:lnTo>
                  <a:lnTo>
                    <a:pt x="1578292" y="776668"/>
                  </a:lnTo>
                  <a:lnTo>
                    <a:pt x="1595437" y="751236"/>
                  </a:lnTo>
                  <a:lnTo>
                    <a:pt x="1601724" y="720090"/>
                  </a:lnTo>
                  <a:lnTo>
                    <a:pt x="1601724" y="80010"/>
                  </a:lnTo>
                  <a:lnTo>
                    <a:pt x="1595437" y="48863"/>
                  </a:lnTo>
                  <a:lnTo>
                    <a:pt x="1578292" y="23431"/>
                  </a:lnTo>
                  <a:lnTo>
                    <a:pt x="1552860" y="6286"/>
                  </a:lnTo>
                  <a:lnTo>
                    <a:pt x="15217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089904" y="2144267"/>
              <a:ext cx="1602105" cy="800100"/>
            </a:xfrm>
            <a:custGeom>
              <a:avLst/>
              <a:gdLst/>
              <a:ahLst/>
              <a:cxnLst/>
              <a:rect l="l" t="t" r="r" b="b"/>
              <a:pathLst>
                <a:path w="1602104" h="80010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521714" y="0"/>
                  </a:lnTo>
                  <a:lnTo>
                    <a:pt x="1552860" y="6286"/>
                  </a:lnTo>
                  <a:lnTo>
                    <a:pt x="1578292" y="23431"/>
                  </a:lnTo>
                  <a:lnTo>
                    <a:pt x="1595437" y="48863"/>
                  </a:lnTo>
                  <a:lnTo>
                    <a:pt x="1601724" y="80010"/>
                  </a:lnTo>
                  <a:lnTo>
                    <a:pt x="1601724" y="720090"/>
                  </a:lnTo>
                  <a:lnTo>
                    <a:pt x="1595437" y="751236"/>
                  </a:lnTo>
                  <a:lnTo>
                    <a:pt x="1578292" y="776668"/>
                  </a:lnTo>
                  <a:lnTo>
                    <a:pt x="1552860" y="793813"/>
                  </a:lnTo>
                  <a:lnTo>
                    <a:pt x="1521714" y="800100"/>
                  </a:lnTo>
                  <a:lnTo>
                    <a:pt x="80010" y="800100"/>
                  </a:lnTo>
                  <a:lnTo>
                    <a:pt x="48863" y="793813"/>
                  </a:lnTo>
                  <a:lnTo>
                    <a:pt x="23431" y="776668"/>
                  </a:lnTo>
                  <a:lnTo>
                    <a:pt x="6286" y="751236"/>
                  </a:lnTo>
                  <a:lnTo>
                    <a:pt x="0" y="720090"/>
                  </a:lnTo>
                  <a:lnTo>
                    <a:pt x="0" y="80010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449189" y="3004946"/>
              <a:ext cx="640715" cy="461009"/>
            </a:xfrm>
            <a:custGeom>
              <a:avLst/>
              <a:gdLst/>
              <a:ahLst/>
              <a:cxnLst/>
              <a:rect l="l" t="t" r="r" b="b"/>
              <a:pathLst>
                <a:path w="640714" h="461010">
                  <a:moveTo>
                    <a:pt x="0" y="0"/>
                  </a:moveTo>
                  <a:lnTo>
                    <a:pt x="640714" y="46050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089904" y="3064763"/>
              <a:ext cx="1602105" cy="802005"/>
            </a:xfrm>
            <a:custGeom>
              <a:avLst/>
              <a:gdLst/>
              <a:ahLst/>
              <a:cxnLst/>
              <a:rect l="l" t="t" r="r" b="b"/>
              <a:pathLst>
                <a:path w="1602104" h="802004">
                  <a:moveTo>
                    <a:pt x="1521587" y="0"/>
                  </a:moveTo>
                  <a:lnTo>
                    <a:pt x="80137" y="0"/>
                  </a:lnTo>
                  <a:lnTo>
                    <a:pt x="48970" y="6306"/>
                  </a:lnTo>
                  <a:lnTo>
                    <a:pt x="23494" y="23494"/>
                  </a:lnTo>
                  <a:lnTo>
                    <a:pt x="6306" y="48970"/>
                  </a:lnTo>
                  <a:lnTo>
                    <a:pt x="0" y="80137"/>
                  </a:lnTo>
                  <a:lnTo>
                    <a:pt x="0" y="721487"/>
                  </a:lnTo>
                  <a:lnTo>
                    <a:pt x="6306" y="752653"/>
                  </a:lnTo>
                  <a:lnTo>
                    <a:pt x="23495" y="778129"/>
                  </a:lnTo>
                  <a:lnTo>
                    <a:pt x="48970" y="795317"/>
                  </a:lnTo>
                  <a:lnTo>
                    <a:pt x="80137" y="801624"/>
                  </a:lnTo>
                  <a:lnTo>
                    <a:pt x="1521587" y="801624"/>
                  </a:lnTo>
                  <a:lnTo>
                    <a:pt x="1552753" y="795317"/>
                  </a:lnTo>
                  <a:lnTo>
                    <a:pt x="1578228" y="778129"/>
                  </a:lnTo>
                  <a:lnTo>
                    <a:pt x="1595417" y="752653"/>
                  </a:lnTo>
                  <a:lnTo>
                    <a:pt x="1601724" y="721487"/>
                  </a:lnTo>
                  <a:lnTo>
                    <a:pt x="1601724" y="80137"/>
                  </a:lnTo>
                  <a:lnTo>
                    <a:pt x="1595417" y="48970"/>
                  </a:lnTo>
                  <a:lnTo>
                    <a:pt x="1578228" y="23494"/>
                  </a:lnTo>
                  <a:lnTo>
                    <a:pt x="1552753" y="6306"/>
                  </a:lnTo>
                  <a:lnTo>
                    <a:pt x="15215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089904" y="3064763"/>
              <a:ext cx="1602105" cy="802005"/>
            </a:xfrm>
            <a:custGeom>
              <a:avLst/>
              <a:gdLst/>
              <a:ahLst/>
              <a:cxnLst/>
              <a:rect l="l" t="t" r="r" b="b"/>
              <a:pathLst>
                <a:path w="1602104" h="802004">
                  <a:moveTo>
                    <a:pt x="0" y="80137"/>
                  </a:moveTo>
                  <a:lnTo>
                    <a:pt x="6306" y="48970"/>
                  </a:lnTo>
                  <a:lnTo>
                    <a:pt x="23494" y="23494"/>
                  </a:lnTo>
                  <a:lnTo>
                    <a:pt x="48970" y="6306"/>
                  </a:lnTo>
                  <a:lnTo>
                    <a:pt x="80137" y="0"/>
                  </a:lnTo>
                  <a:lnTo>
                    <a:pt x="1521587" y="0"/>
                  </a:lnTo>
                  <a:lnTo>
                    <a:pt x="1552753" y="6306"/>
                  </a:lnTo>
                  <a:lnTo>
                    <a:pt x="1578228" y="23494"/>
                  </a:lnTo>
                  <a:lnTo>
                    <a:pt x="1595417" y="48970"/>
                  </a:lnTo>
                  <a:lnTo>
                    <a:pt x="1601724" y="80137"/>
                  </a:lnTo>
                  <a:lnTo>
                    <a:pt x="1601724" y="721487"/>
                  </a:lnTo>
                  <a:lnTo>
                    <a:pt x="1595417" y="752653"/>
                  </a:lnTo>
                  <a:lnTo>
                    <a:pt x="1578228" y="778129"/>
                  </a:lnTo>
                  <a:lnTo>
                    <a:pt x="1552753" y="795317"/>
                  </a:lnTo>
                  <a:lnTo>
                    <a:pt x="1521587" y="801624"/>
                  </a:lnTo>
                  <a:lnTo>
                    <a:pt x="80137" y="801624"/>
                  </a:lnTo>
                  <a:lnTo>
                    <a:pt x="48970" y="795317"/>
                  </a:lnTo>
                  <a:lnTo>
                    <a:pt x="23495" y="778129"/>
                  </a:lnTo>
                  <a:lnTo>
                    <a:pt x="6306" y="752653"/>
                  </a:lnTo>
                  <a:lnTo>
                    <a:pt x="0" y="721487"/>
                  </a:lnTo>
                  <a:lnTo>
                    <a:pt x="0" y="80137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6135370" y="2181605"/>
            <a:ext cx="1525905" cy="1716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4445" algn="ctr">
              <a:lnSpc>
                <a:spcPts val="1789"/>
              </a:lnSpc>
              <a:spcBef>
                <a:spcPts val="95"/>
              </a:spcBef>
            </a:pPr>
            <a:r>
              <a:rPr sz="1600" b="1" spc="-20" dirty="0">
                <a:solidFill>
                  <a:srgbClr val="006FC0"/>
                </a:solidFill>
                <a:latin typeface="Arial"/>
                <a:cs typeface="Arial"/>
              </a:rPr>
              <a:t>Требующие</a:t>
            </a:r>
            <a:endParaRPr sz="1600">
              <a:latin typeface="Arial"/>
              <a:cs typeface="Arial"/>
            </a:endParaRPr>
          </a:p>
          <a:p>
            <a:pPr marR="5080" algn="ctr">
              <a:lnSpc>
                <a:spcPts val="1655"/>
              </a:lnSpc>
            </a:pP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разных</a:t>
            </a:r>
            <a:r>
              <a:rPr sz="1600" b="1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знаний</a:t>
            </a:r>
            <a:endParaRPr sz="1600">
              <a:latin typeface="Arial"/>
              <a:cs typeface="Arial"/>
            </a:endParaRPr>
          </a:p>
          <a:p>
            <a:pPr marR="6350" algn="ctr">
              <a:lnSpc>
                <a:spcPts val="1789"/>
              </a:lnSpc>
            </a:pP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и</a:t>
            </a:r>
            <a:r>
              <a:rPr sz="1600" b="1" spc="-20" dirty="0">
                <a:solidFill>
                  <a:srgbClr val="006FC0"/>
                </a:solidFill>
                <a:latin typeface="Arial"/>
                <a:cs typeface="Arial"/>
              </a:rPr>
              <a:t> умений</a:t>
            </a:r>
            <a:endParaRPr sz="1600">
              <a:latin typeface="Arial"/>
              <a:cs typeface="Arial"/>
            </a:endParaRPr>
          </a:p>
          <a:p>
            <a:pPr marL="2540" marR="7620" algn="ctr">
              <a:lnSpc>
                <a:spcPts val="1660"/>
              </a:lnSpc>
              <a:spcBef>
                <a:spcPts val="1465"/>
              </a:spcBef>
            </a:pP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Нап</a:t>
            </a:r>
            <a:r>
              <a:rPr sz="1600" b="1" spc="-15" dirty="0">
                <a:solidFill>
                  <a:srgbClr val="006FC0"/>
                </a:solidFill>
                <a:latin typeface="Arial"/>
                <a:cs typeface="Arial"/>
              </a:rPr>
              <a:t>р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а</a:t>
            </a:r>
            <a:r>
              <a:rPr sz="1600" b="1" spc="-30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r>
              <a:rPr sz="1600" b="1" spc="-35" dirty="0">
                <a:solidFill>
                  <a:srgbClr val="006FC0"/>
                </a:solidFill>
                <a:latin typeface="Arial"/>
                <a:cs typeface="Arial"/>
              </a:rPr>
              <a:t>л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ен</a:t>
            </a:r>
            <a:r>
              <a:rPr sz="1600" b="1" spc="-15" dirty="0">
                <a:solidFill>
                  <a:srgbClr val="006FC0"/>
                </a:solidFill>
                <a:latin typeface="Arial"/>
                <a:cs typeface="Arial"/>
              </a:rPr>
              <a:t>н</a:t>
            </a: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ые  на развитие </a:t>
            </a:r>
            <a:r>
              <a:rPr sz="1600" b="1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6FC0"/>
                </a:solidFill>
                <a:latin typeface="Arial"/>
                <a:cs typeface="Arial"/>
              </a:rPr>
              <a:t>творческого </a:t>
            </a:r>
            <a:r>
              <a:rPr sz="1600" b="1" spc="-15" dirty="0">
                <a:solidFill>
                  <a:srgbClr val="006FC0"/>
                </a:solidFill>
                <a:latin typeface="Arial"/>
                <a:cs typeface="Arial"/>
              </a:rPr>
              <a:t> мышления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5442839" y="2998597"/>
            <a:ext cx="2261235" cy="1924685"/>
            <a:chOff x="5442839" y="2998597"/>
            <a:chExt cx="2261235" cy="1924685"/>
          </a:xfrm>
        </p:grpSpPr>
        <p:sp>
          <p:nvSpPr>
            <p:cNvPr id="24" name="object 24"/>
            <p:cNvSpPr/>
            <p:nvPr/>
          </p:nvSpPr>
          <p:spPr>
            <a:xfrm>
              <a:off x="5449189" y="3004947"/>
              <a:ext cx="647065" cy="1510665"/>
            </a:xfrm>
            <a:custGeom>
              <a:avLst/>
              <a:gdLst/>
              <a:ahLst/>
              <a:cxnLst/>
              <a:rect l="l" t="t" r="r" b="b"/>
              <a:pathLst>
                <a:path w="647064" h="1510664">
                  <a:moveTo>
                    <a:pt x="0" y="0"/>
                  </a:moveTo>
                  <a:lnTo>
                    <a:pt x="646811" y="1510283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096000" y="4114800"/>
              <a:ext cx="1602105" cy="802005"/>
            </a:xfrm>
            <a:custGeom>
              <a:avLst/>
              <a:gdLst/>
              <a:ahLst/>
              <a:cxnLst/>
              <a:rect l="l" t="t" r="r" b="b"/>
              <a:pathLst>
                <a:path w="1602104" h="802004">
                  <a:moveTo>
                    <a:pt x="1521586" y="0"/>
                  </a:moveTo>
                  <a:lnTo>
                    <a:pt x="80137" y="0"/>
                  </a:lnTo>
                  <a:lnTo>
                    <a:pt x="48970" y="6306"/>
                  </a:lnTo>
                  <a:lnTo>
                    <a:pt x="23494" y="23495"/>
                  </a:lnTo>
                  <a:lnTo>
                    <a:pt x="6306" y="48970"/>
                  </a:lnTo>
                  <a:lnTo>
                    <a:pt x="0" y="80137"/>
                  </a:lnTo>
                  <a:lnTo>
                    <a:pt x="0" y="721487"/>
                  </a:lnTo>
                  <a:lnTo>
                    <a:pt x="6306" y="752653"/>
                  </a:lnTo>
                  <a:lnTo>
                    <a:pt x="23494" y="778128"/>
                  </a:lnTo>
                  <a:lnTo>
                    <a:pt x="48970" y="795317"/>
                  </a:lnTo>
                  <a:lnTo>
                    <a:pt x="80137" y="801624"/>
                  </a:lnTo>
                  <a:lnTo>
                    <a:pt x="1521586" y="801624"/>
                  </a:lnTo>
                  <a:lnTo>
                    <a:pt x="1552753" y="795317"/>
                  </a:lnTo>
                  <a:lnTo>
                    <a:pt x="1578228" y="778128"/>
                  </a:lnTo>
                  <a:lnTo>
                    <a:pt x="1595417" y="752653"/>
                  </a:lnTo>
                  <a:lnTo>
                    <a:pt x="1601724" y="721487"/>
                  </a:lnTo>
                  <a:lnTo>
                    <a:pt x="1601724" y="80137"/>
                  </a:lnTo>
                  <a:lnTo>
                    <a:pt x="1595417" y="48970"/>
                  </a:lnTo>
                  <a:lnTo>
                    <a:pt x="1578228" y="23495"/>
                  </a:lnTo>
                  <a:lnTo>
                    <a:pt x="1552753" y="6306"/>
                  </a:lnTo>
                  <a:lnTo>
                    <a:pt x="15215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096000" y="4114800"/>
              <a:ext cx="1602105" cy="802005"/>
            </a:xfrm>
            <a:custGeom>
              <a:avLst/>
              <a:gdLst/>
              <a:ahLst/>
              <a:cxnLst/>
              <a:rect l="l" t="t" r="r" b="b"/>
              <a:pathLst>
                <a:path w="1602104" h="802004">
                  <a:moveTo>
                    <a:pt x="0" y="80137"/>
                  </a:moveTo>
                  <a:lnTo>
                    <a:pt x="6306" y="48970"/>
                  </a:lnTo>
                  <a:lnTo>
                    <a:pt x="23494" y="23495"/>
                  </a:lnTo>
                  <a:lnTo>
                    <a:pt x="48970" y="6306"/>
                  </a:lnTo>
                  <a:lnTo>
                    <a:pt x="80137" y="0"/>
                  </a:lnTo>
                  <a:lnTo>
                    <a:pt x="1521586" y="0"/>
                  </a:lnTo>
                  <a:lnTo>
                    <a:pt x="1552753" y="6306"/>
                  </a:lnTo>
                  <a:lnTo>
                    <a:pt x="1578228" y="23495"/>
                  </a:lnTo>
                  <a:lnTo>
                    <a:pt x="1595417" y="48970"/>
                  </a:lnTo>
                  <a:lnTo>
                    <a:pt x="1601724" y="80137"/>
                  </a:lnTo>
                  <a:lnTo>
                    <a:pt x="1601724" y="721487"/>
                  </a:lnTo>
                  <a:lnTo>
                    <a:pt x="1595417" y="752653"/>
                  </a:lnTo>
                  <a:lnTo>
                    <a:pt x="1578228" y="778128"/>
                  </a:lnTo>
                  <a:lnTo>
                    <a:pt x="1552753" y="795317"/>
                  </a:lnTo>
                  <a:lnTo>
                    <a:pt x="1521586" y="801624"/>
                  </a:lnTo>
                  <a:lnTo>
                    <a:pt x="80137" y="801624"/>
                  </a:lnTo>
                  <a:lnTo>
                    <a:pt x="48970" y="795317"/>
                  </a:lnTo>
                  <a:lnTo>
                    <a:pt x="23494" y="778128"/>
                  </a:lnTo>
                  <a:lnTo>
                    <a:pt x="6306" y="752653"/>
                  </a:lnTo>
                  <a:lnTo>
                    <a:pt x="0" y="721487"/>
                  </a:lnTo>
                  <a:lnTo>
                    <a:pt x="0" y="80137"/>
                  </a:lnTo>
                  <a:close/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6139941" y="4153027"/>
            <a:ext cx="1528445" cy="689610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41605" marR="147955" algn="ctr">
              <a:lnSpc>
                <a:spcPts val="1660"/>
              </a:lnSpc>
              <a:spcBef>
                <a:spcPts val="365"/>
              </a:spcBef>
            </a:pPr>
            <a:r>
              <a:rPr sz="1600" b="1" spc="-55" dirty="0">
                <a:solidFill>
                  <a:srgbClr val="006FC0"/>
                </a:solidFill>
                <a:latin typeface="Arial"/>
                <a:cs typeface="Arial"/>
              </a:rPr>
              <a:t>А</a:t>
            </a:r>
            <a:r>
              <a:rPr sz="1600" b="1" spc="10" dirty="0">
                <a:solidFill>
                  <a:srgbClr val="006FC0"/>
                </a:solidFill>
                <a:latin typeface="Arial"/>
                <a:cs typeface="Arial"/>
              </a:rPr>
              <a:t>к</a:t>
            </a:r>
            <a:r>
              <a:rPr sz="1600" b="1" spc="25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600" b="1" spc="-45" dirty="0">
                <a:solidFill>
                  <a:srgbClr val="006FC0"/>
                </a:solidFill>
                <a:latin typeface="Arial"/>
                <a:cs typeface="Arial"/>
              </a:rPr>
              <a:t>у</a:t>
            </a:r>
            <a:r>
              <a:rPr sz="1600" b="1" spc="5" dirty="0">
                <a:solidFill>
                  <a:srgbClr val="006FC0"/>
                </a:solidFill>
                <a:latin typeface="Arial"/>
                <a:cs typeface="Arial"/>
              </a:rPr>
              <a:t>а</a:t>
            </a:r>
            <a:r>
              <a:rPr sz="1600" b="1" spc="-15" dirty="0">
                <a:solidFill>
                  <a:srgbClr val="006FC0"/>
                </a:solidFill>
                <a:latin typeface="Arial"/>
                <a:cs typeface="Arial"/>
              </a:rPr>
              <a:t>л</a:t>
            </a: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ьные 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для</a:t>
            </a: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6FC0"/>
                </a:solidFill>
                <a:latin typeface="Arial"/>
                <a:cs typeface="Arial"/>
              </a:rPr>
              <a:t>всех</a:t>
            </a:r>
            <a:endParaRPr sz="1600">
              <a:latin typeface="Arial"/>
              <a:cs typeface="Arial"/>
            </a:endParaRPr>
          </a:p>
          <a:p>
            <a:pPr marR="5080" algn="ctr">
              <a:lnSpc>
                <a:spcPts val="1639"/>
              </a:lnSpc>
            </a:pPr>
            <a:r>
              <a:rPr sz="1600" b="1" spc="-15" dirty="0">
                <a:solidFill>
                  <a:srgbClr val="006FC0"/>
                </a:solidFill>
                <a:latin typeface="Arial"/>
                <a:cs typeface="Arial"/>
              </a:rPr>
              <a:t>членов</a:t>
            </a:r>
            <a:r>
              <a:rPr sz="1600" b="1" spc="-20" dirty="0">
                <a:solidFill>
                  <a:srgbClr val="006FC0"/>
                </a:solidFill>
                <a:latin typeface="Arial"/>
                <a:cs typeface="Arial"/>
              </a:rPr>
              <a:t> группы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3200145" y="3518661"/>
            <a:ext cx="2256155" cy="874394"/>
            <a:chOff x="3200145" y="3518661"/>
            <a:chExt cx="2256155" cy="874394"/>
          </a:xfrm>
        </p:grpSpPr>
        <p:sp>
          <p:nvSpPr>
            <p:cNvPr id="29" name="object 29"/>
            <p:cNvSpPr/>
            <p:nvPr/>
          </p:nvSpPr>
          <p:spPr>
            <a:xfrm>
              <a:off x="3206495" y="3925950"/>
              <a:ext cx="640715" cy="461009"/>
            </a:xfrm>
            <a:custGeom>
              <a:avLst/>
              <a:gdLst/>
              <a:ahLst/>
              <a:cxnLst/>
              <a:rect l="l" t="t" r="r" b="b"/>
              <a:pathLst>
                <a:path w="640714" h="461010">
                  <a:moveTo>
                    <a:pt x="0" y="460501"/>
                  </a:moveTo>
                  <a:lnTo>
                    <a:pt x="640715" y="0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846575" y="3525011"/>
              <a:ext cx="1603375" cy="802005"/>
            </a:xfrm>
            <a:custGeom>
              <a:avLst/>
              <a:gdLst/>
              <a:ahLst/>
              <a:cxnLst/>
              <a:rect l="l" t="t" r="r" b="b"/>
              <a:pathLst>
                <a:path w="1603375" h="802004">
                  <a:moveTo>
                    <a:pt x="1523111" y="0"/>
                  </a:moveTo>
                  <a:lnTo>
                    <a:pt x="80137" y="0"/>
                  </a:lnTo>
                  <a:lnTo>
                    <a:pt x="48970" y="6306"/>
                  </a:lnTo>
                  <a:lnTo>
                    <a:pt x="23494" y="23494"/>
                  </a:lnTo>
                  <a:lnTo>
                    <a:pt x="6306" y="48970"/>
                  </a:lnTo>
                  <a:lnTo>
                    <a:pt x="0" y="80137"/>
                  </a:lnTo>
                  <a:lnTo>
                    <a:pt x="0" y="721487"/>
                  </a:lnTo>
                  <a:lnTo>
                    <a:pt x="6306" y="752653"/>
                  </a:lnTo>
                  <a:lnTo>
                    <a:pt x="23494" y="778128"/>
                  </a:lnTo>
                  <a:lnTo>
                    <a:pt x="48970" y="795317"/>
                  </a:lnTo>
                  <a:lnTo>
                    <a:pt x="80137" y="801624"/>
                  </a:lnTo>
                  <a:lnTo>
                    <a:pt x="1523111" y="801624"/>
                  </a:lnTo>
                  <a:lnTo>
                    <a:pt x="1554277" y="795317"/>
                  </a:lnTo>
                  <a:lnTo>
                    <a:pt x="1579753" y="778128"/>
                  </a:lnTo>
                  <a:lnTo>
                    <a:pt x="1596941" y="752653"/>
                  </a:lnTo>
                  <a:lnTo>
                    <a:pt x="1603248" y="721487"/>
                  </a:lnTo>
                  <a:lnTo>
                    <a:pt x="1603248" y="80137"/>
                  </a:lnTo>
                  <a:lnTo>
                    <a:pt x="1596941" y="48970"/>
                  </a:lnTo>
                  <a:lnTo>
                    <a:pt x="1579753" y="23494"/>
                  </a:lnTo>
                  <a:lnTo>
                    <a:pt x="1554277" y="6306"/>
                  </a:lnTo>
                  <a:lnTo>
                    <a:pt x="15231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846575" y="3525011"/>
              <a:ext cx="1603375" cy="802005"/>
            </a:xfrm>
            <a:custGeom>
              <a:avLst/>
              <a:gdLst/>
              <a:ahLst/>
              <a:cxnLst/>
              <a:rect l="l" t="t" r="r" b="b"/>
              <a:pathLst>
                <a:path w="1603375" h="802004">
                  <a:moveTo>
                    <a:pt x="0" y="80137"/>
                  </a:moveTo>
                  <a:lnTo>
                    <a:pt x="6306" y="48970"/>
                  </a:lnTo>
                  <a:lnTo>
                    <a:pt x="23494" y="23494"/>
                  </a:lnTo>
                  <a:lnTo>
                    <a:pt x="48970" y="6306"/>
                  </a:lnTo>
                  <a:lnTo>
                    <a:pt x="80137" y="0"/>
                  </a:lnTo>
                  <a:lnTo>
                    <a:pt x="1523111" y="0"/>
                  </a:lnTo>
                  <a:lnTo>
                    <a:pt x="1554277" y="6306"/>
                  </a:lnTo>
                  <a:lnTo>
                    <a:pt x="1579753" y="23494"/>
                  </a:lnTo>
                  <a:lnTo>
                    <a:pt x="1596941" y="48970"/>
                  </a:lnTo>
                  <a:lnTo>
                    <a:pt x="1603248" y="80137"/>
                  </a:lnTo>
                  <a:lnTo>
                    <a:pt x="1603248" y="721487"/>
                  </a:lnTo>
                  <a:lnTo>
                    <a:pt x="1596941" y="752653"/>
                  </a:lnTo>
                  <a:lnTo>
                    <a:pt x="1579753" y="778128"/>
                  </a:lnTo>
                  <a:lnTo>
                    <a:pt x="1554277" y="795317"/>
                  </a:lnTo>
                  <a:lnTo>
                    <a:pt x="1523111" y="801624"/>
                  </a:lnTo>
                  <a:lnTo>
                    <a:pt x="80137" y="801624"/>
                  </a:lnTo>
                  <a:lnTo>
                    <a:pt x="48970" y="795317"/>
                  </a:lnTo>
                  <a:lnTo>
                    <a:pt x="23494" y="778128"/>
                  </a:lnTo>
                  <a:lnTo>
                    <a:pt x="6306" y="752653"/>
                  </a:lnTo>
                  <a:lnTo>
                    <a:pt x="0" y="721487"/>
                  </a:lnTo>
                  <a:lnTo>
                    <a:pt x="0" y="80137"/>
                  </a:lnTo>
                  <a:close/>
                </a:path>
              </a:pathLst>
            </a:custGeom>
            <a:ln w="121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008120" y="2747517"/>
            <a:ext cx="1292225" cy="140017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R="5080" algn="ctr">
              <a:lnSpc>
                <a:spcPts val="1660"/>
              </a:lnSpc>
              <a:spcBef>
                <a:spcPts val="365"/>
              </a:spcBef>
            </a:pP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Задания</a:t>
            </a:r>
            <a:r>
              <a:rPr sz="1600" b="1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для </a:t>
            </a:r>
            <a:r>
              <a:rPr sz="1600" b="1" spc="-4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15" dirty="0">
                <a:solidFill>
                  <a:srgbClr val="006FC0"/>
                </a:solidFill>
                <a:latin typeface="Arial"/>
                <a:cs typeface="Arial"/>
              </a:rPr>
              <a:t>всей</a:t>
            </a:r>
            <a:r>
              <a:rPr sz="1600" b="1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600" b="1" spc="-20" dirty="0">
                <a:solidFill>
                  <a:srgbClr val="006FC0"/>
                </a:solidFill>
                <a:latin typeface="Arial"/>
                <a:cs typeface="Arial"/>
              </a:rPr>
              <a:t>группы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00">
              <a:latin typeface="Arial"/>
              <a:cs typeface="Arial"/>
            </a:endParaRPr>
          </a:p>
          <a:p>
            <a:pPr marL="24130" marR="26670" algn="ctr">
              <a:lnSpc>
                <a:spcPts val="1660"/>
              </a:lnSpc>
            </a:pP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Ин</a:t>
            </a:r>
            <a:r>
              <a:rPr sz="1600" b="1" spc="-20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ер</a:t>
            </a:r>
            <a:r>
              <a:rPr sz="1600" b="1" spc="-35" dirty="0">
                <a:solidFill>
                  <a:srgbClr val="006FC0"/>
                </a:solidFill>
                <a:latin typeface="Arial"/>
                <a:cs typeface="Arial"/>
              </a:rPr>
              <a:t>е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сные  </a:t>
            </a:r>
            <a:r>
              <a:rPr sz="1600" b="1" spc="-15" dirty="0">
                <a:solidFill>
                  <a:srgbClr val="006FC0"/>
                </a:solidFill>
                <a:latin typeface="Arial"/>
                <a:cs typeface="Arial"/>
              </a:rPr>
              <a:t>задания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3200145" y="4380103"/>
            <a:ext cx="2256155" cy="873760"/>
            <a:chOff x="3200145" y="4380103"/>
            <a:chExt cx="2256155" cy="873760"/>
          </a:xfrm>
        </p:grpSpPr>
        <p:sp>
          <p:nvSpPr>
            <p:cNvPr id="34" name="object 34"/>
            <p:cNvSpPr/>
            <p:nvPr/>
          </p:nvSpPr>
          <p:spPr>
            <a:xfrm>
              <a:off x="3206495" y="4386453"/>
              <a:ext cx="640715" cy="461009"/>
            </a:xfrm>
            <a:custGeom>
              <a:avLst/>
              <a:gdLst/>
              <a:ahLst/>
              <a:cxnLst/>
              <a:rect l="l" t="t" r="r" b="b"/>
              <a:pathLst>
                <a:path w="640714" h="461010">
                  <a:moveTo>
                    <a:pt x="0" y="0"/>
                  </a:moveTo>
                  <a:lnTo>
                    <a:pt x="640715" y="460629"/>
                  </a:lnTo>
                </a:path>
              </a:pathLst>
            </a:custGeom>
            <a:ln w="126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846575" y="4447032"/>
              <a:ext cx="1603375" cy="800100"/>
            </a:xfrm>
            <a:custGeom>
              <a:avLst/>
              <a:gdLst/>
              <a:ahLst/>
              <a:cxnLst/>
              <a:rect l="l" t="t" r="r" b="b"/>
              <a:pathLst>
                <a:path w="1603375" h="800100">
                  <a:moveTo>
                    <a:pt x="1523238" y="0"/>
                  </a:moveTo>
                  <a:lnTo>
                    <a:pt x="80010" y="0"/>
                  </a:lnTo>
                  <a:lnTo>
                    <a:pt x="48863" y="6286"/>
                  </a:lnTo>
                  <a:lnTo>
                    <a:pt x="23431" y="23431"/>
                  </a:lnTo>
                  <a:lnTo>
                    <a:pt x="6286" y="48863"/>
                  </a:lnTo>
                  <a:lnTo>
                    <a:pt x="0" y="80010"/>
                  </a:lnTo>
                  <a:lnTo>
                    <a:pt x="0" y="720090"/>
                  </a:lnTo>
                  <a:lnTo>
                    <a:pt x="6286" y="751236"/>
                  </a:lnTo>
                  <a:lnTo>
                    <a:pt x="23431" y="776668"/>
                  </a:lnTo>
                  <a:lnTo>
                    <a:pt x="48863" y="793813"/>
                  </a:lnTo>
                  <a:lnTo>
                    <a:pt x="80010" y="800100"/>
                  </a:lnTo>
                  <a:lnTo>
                    <a:pt x="1523238" y="800100"/>
                  </a:lnTo>
                  <a:lnTo>
                    <a:pt x="1554384" y="793813"/>
                  </a:lnTo>
                  <a:lnTo>
                    <a:pt x="1579816" y="776668"/>
                  </a:lnTo>
                  <a:lnTo>
                    <a:pt x="1596961" y="751236"/>
                  </a:lnTo>
                  <a:lnTo>
                    <a:pt x="1603248" y="720090"/>
                  </a:lnTo>
                  <a:lnTo>
                    <a:pt x="1603248" y="80010"/>
                  </a:lnTo>
                  <a:lnTo>
                    <a:pt x="1596961" y="48863"/>
                  </a:lnTo>
                  <a:lnTo>
                    <a:pt x="1579816" y="23431"/>
                  </a:lnTo>
                  <a:lnTo>
                    <a:pt x="1554384" y="6286"/>
                  </a:lnTo>
                  <a:lnTo>
                    <a:pt x="15232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846575" y="4447032"/>
              <a:ext cx="1603375" cy="800100"/>
            </a:xfrm>
            <a:custGeom>
              <a:avLst/>
              <a:gdLst/>
              <a:ahLst/>
              <a:cxnLst/>
              <a:rect l="l" t="t" r="r" b="b"/>
              <a:pathLst>
                <a:path w="1603375" h="800100">
                  <a:moveTo>
                    <a:pt x="0" y="80010"/>
                  </a:moveTo>
                  <a:lnTo>
                    <a:pt x="6286" y="48863"/>
                  </a:lnTo>
                  <a:lnTo>
                    <a:pt x="23431" y="23431"/>
                  </a:lnTo>
                  <a:lnTo>
                    <a:pt x="48863" y="6286"/>
                  </a:lnTo>
                  <a:lnTo>
                    <a:pt x="80010" y="0"/>
                  </a:lnTo>
                  <a:lnTo>
                    <a:pt x="1523238" y="0"/>
                  </a:lnTo>
                  <a:lnTo>
                    <a:pt x="1554384" y="6286"/>
                  </a:lnTo>
                  <a:lnTo>
                    <a:pt x="1579816" y="23431"/>
                  </a:lnTo>
                  <a:lnTo>
                    <a:pt x="1596961" y="48863"/>
                  </a:lnTo>
                  <a:lnTo>
                    <a:pt x="1603248" y="80010"/>
                  </a:lnTo>
                  <a:lnTo>
                    <a:pt x="1603248" y="720090"/>
                  </a:lnTo>
                  <a:lnTo>
                    <a:pt x="1596961" y="751236"/>
                  </a:lnTo>
                  <a:lnTo>
                    <a:pt x="1579816" y="776668"/>
                  </a:lnTo>
                  <a:lnTo>
                    <a:pt x="1554384" y="793813"/>
                  </a:lnTo>
                  <a:lnTo>
                    <a:pt x="1523238" y="800100"/>
                  </a:lnTo>
                  <a:lnTo>
                    <a:pt x="80010" y="800100"/>
                  </a:lnTo>
                  <a:lnTo>
                    <a:pt x="48863" y="793813"/>
                  </a:lnTo>
                  <a:lnTo>
                    <a:pt x="23431" y="776668"/>
                  </a:lnTo>
                  <a:lnTo>
                    <a:pt x="6286" y="751236"/>
                  </a:lnTo>
                  <a:lnTo>
                    <a:pt x="0" y="720090"/>
                  </a:lnTo>
                  <a:lnTo>
                    <a:pt x="0" y="80010"/>
                  </a:lnTo>
                  <a:close/>
                </a:path>
              </a:pathLst>
            </a:custGeom>
            <a:ln w="121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4087367" y="4590034"/>
            <a:ext cx="1135380" cy="47942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52400" marR="5080" indent="-152400">
              <a:lnSpc>
                <a:spcPts val="1660"/>
              </a:lnSpc>
              <a:spcBef>
                <a:spcPts val="365"/>
              </a:spcBef>
            </a:pPr>
            <a:r>
              <a:rPr sz="1600" b="1" spc="15" dirty="0">
                <a:solidFill>
                  <a:srgbClr val="006FC0"/>
                </a:solidFill>
                <a:latin typeface="Arial"/>
                <a:cs typeface="Arial"/>
              </a:rPr>
              <a:t>Д</a:t>
            </a:r>
            <a:r>
              <a:rPr sz="1600" b="1" spc="-35" dirty="0">
                <a:solidFill>
                  <a:srgbClr val="006FC0"/>
                </a:solidFill>
                <a:latin typeface="Arial"/>
                <a:cs typeface="Arial"/>
              </a:rPr>
              <a:t>о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1600" b="1" spc="15" dirty="0">
                <a:solidFill>
                  <a:srgbClr val="006FC0"/>
                </a:solidFill>
                <a:latin typeface="Arial"/>
                <a:cs typeface="Arial"/>
              </a:rPr>
              <a:t>т</a:t>
            </a:r>
            <a:r>
              <a:rPr sz="1600" b="1" spc="-30" dirty="0">
                <a:solidFill>
                  <a:srgbClr val="006FC0"/>
                </a:solidFill>
                <a:latin typeface="Arial"/>
                <a:cs typeface="Arial"/>
              </a:rPr>
              <a:t>у</a:t>
            </a: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п</a:t>
            </a:r>
            <a:r>
              <a:rPr sz="1600" b="1" spc="-15" dirty="0">
                <a:solidFill>
                  <a:srgbClr val="006FC0"/>
                </a:solidFill>
                <a:latin typeface="Arial"/>
                <a:cs typeface="Arial"/>
              </a:rPr>
              <a:t>н</a:t>
            </a: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ые  </a:t>
            </a:r>
            <a:r>
              <a:rPr sz="1600" b="1" spc="-15" dirty="0">
                <a:solidFill>
                  <a:srgbClr val="006FC0"/>
                </a:solidFill>
                <a:latin typeface="Arial"/>
                <a:cs typeface="Arial"/>
              </a:rPr>
              <a:t>задания</a:t>
            </a:r>
            <a:endParaRPr sz="1600">
              <a:latin typeface="Arial"/>
              <a:cs typeface="Arial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3200145" y="4380103"/>
            <a:ext cx="2256155" cy="1795145"/>
            <a:chOff x="3200145" y="4380103"/>
            <a:chExt cx="2256155" cy="1795145"/>
          </a:xfrm>
        </p:grpSpPr>
        <p:sp>
          <p:nvSpPr>
            <p:cNvPr id="39" name="object 39"/>
            <p:cNvSpPr/>
            <p:nvPr/>
          </p:nvSpPr>
          <p:spPr>
            <a:xfrm>
              <a:off x="3206495" y="4386453"/>
              <a:ext cx="640715" cy="1381760"/>
            </a:xfrm>
            <a:custGeom>
              <a:avLst/>
              <a:gdLst/>
              <a:ahLst/>
              <a:cxnLst/>
              <a:rect l="l" t="t" r="r" b="b"/>
              <a:pathLst>
                <a:path w="640714" h="1381760">
                  <a:moveTo>
                    <a:pt x="0" y="0"/>
                  </a:moveTo>
                  <a:lnTo>
                    <a:pt x="640715" y="1381671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3846575" y="5367528"/>
              <a:ext cx="1603375" cy="802005"/>
            </a:xfrm>
            <a:custGeom>
              <a:avLst/>
              <a:gdLst/>
              <a:ahLst/>
              <a:cxnLst/>
              <a:rect l="l" t="t" r="r" b="b"/>
              <a:pathLst>
                <a:path w="1603375" h="802004">
                  <a:moveTo>
                    <a:pt x="1523111" y="0"/>
                  </a:moveTo>
                  <a:lnTo>
                    <a:pt x="80137" y="0"/>
                  </a:lnTo>
                  <a:lnTo>
                    <a:pt x="48970" y="6306"/>
                  </a:lnTo>
                  <a:lnTo>
                    <a:pt x="23494" y="23495"/>
                  </a:lnTo>
                  <a:lnTo>
                    <a:pt x="6306" y="48970"/>
                  </a:lnTo>
                  <a:lnTo>
                    <a:pt x="0" y="80137"/>
                  </a:lnTo>
                  <a:lnTo>
                    <a:pt x="0" y="721461"/>
                  </a:lnTo>
                  <a:lnTo>
                    <a:pt x="6306" y="752664"/>
                  </a:lnTo>
                  <a:lnTo>
                    <a:pt x="23494" y="778144"/>
                  </a:lnTo>
                  <a:lnTo>
                    <a:pt x="48970" y="795324"/>
                  </a:lnTo>
                  <a:lnTo>
                    <a:pt x="80137" y="801624"/>
                  </a:lnTo>
                  <a:lnTo>
                    <a:pt x="1523111" y="801624"/>
                  </a:lnTo>
                  <a:lnTo>
                    <a:pt x="1554277" y="795324"/>
                  </a:lnTo>
                  <a:lnTo>
                    <a:pt x="1579753" y="778144"/>
                  </a:lnTo>
                  <a:lnTo>
                    <a:pt x="1596941" y="752664"/>
                  </a:lnTo>
                  <a:lnTo>
                    <a:pt x="1603248" y="721461"/>
                  </a:lnTo>
                  <a:lnTo>
                    <a:pt x="1603248" y="80137"/>
                  </a:lnTo>
                  <a:lnTo>
                    <a:pt x="1596941" y="48970"/>
                  </a:lnTo>
                  <a:lnTo>
                    <a:pt x="1579753" y="23495"/>
                  </a:lnTo>
                  <a:lnTo>
                    <a:pt x="1554277" y="6306"/>
                  </a:lnTo>
                  <a:lnTo>
                    <a:pt x="15231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3846575" y="5367528"/>
              <a:ext cx="1603375" cy="802005"/>
            </a:xfrm>
            <a:custGeom>
              <a:avLst/>
              <a:gdLst/>
              <a:ahLst/>
              <a:cxnLst/>
              <a:rect l="l" t="t" r="r" b="b"/>
              <a:pathLst>
                <a:path w="1603375" h="802004">
                  <a:moveTo>
                    <a:pt x="0" y="80137"/>
                  </a:moveTo>
                  <a:lnTo>
                    <a:pt x="6306" y="48970"/>
                  </a:lnTo>
                  <a:lnTo>
                    <a:pt x="23494" y="23495"/>
                  </a:lnTo>
                  <a:lnTo>
                    <a:pt x="48970" y="6306"/>
                  </a:lnTo>
                  <a:lnTo>
                    <a:pt x="80137" y="0"/>
                  </a:lnTo>
                  <a:lnTo>
                    <a:pt x="1523111" y="0"/>
                  </a:lnTo>
                  <a:lnTo>
                    <a:pt x="1554277" y="6306"/>
                  </a:lnTo>
                  <a:lnTo>
                    <a:pt x="1579753" y="23495"/>
                  </a:lnTo>
                  <a:lnTo>
                    <a:pt x="1596941" y="48970"/>
                  </a:lnTo>
                  <a:lnTo>
                    <a:pt x="1603248" y="80137"/>
                  </a:lnTo>
                  <a:lnTo>
                    <a:pt x="1603248" y="721461"/>
                  </a:lnTo>
                  <a:lnTo>
                    <a:pt x="1596941" y="752664"/>
                  </a:lnTo>
                  <a:lnTo>
                    <a:pt x="1579753" y="778144"/>
                  </a:lnTo>
                  <a:lnTo>
                    <a:pt x="1554277" y="795324"/>
                  </a:lnTo>
                  <a:lnTo>
                    <a:pt x="1523111" y="801624"/>
                  </a:lnTo>
                  <a:lnTo>
                    <a:pt x="80137" y="801624"/>
                  </a:lnTo>
                  <a:lnTo>
                    <a:pt x="48970" y="795324"/>
                  </a:lnTo>
                  <a:lnTo>
                    <a:pt x="23494" y="778144"/>
                  </a:lnTo>
                  <a:lnTo>
                    <a:pt x="6306" y="752664"/>
                  </a:lnTo>
                  <a:lnTo>
                    <a:pt x="0" y="721461"/>
                  </a:lnTo>
                  <a:lnTo>
                    <a:pt x="0" y="80137"/>
                  </a:lnTo>
                  <a:close/>
                </a:path>
              </a:pathLst>
            </a:custGeom>
            <a:ln w="121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 txBox="1"/>
          <p:nvPr/>
        </p:nvSpPr>
        <p:spPr>
          <a:xfrm>
            <a:off x="3995928" y="5511190"/>
            <a:ext cx="1318895" cy="479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ctr">
              <a:lnSpc>
                <a:spcPts val="1789"/>
              </a:lnSpc>
              <a:spcBef>
                <a:spcPts val="95"/>
              </a:spcBef>
            </a:pP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Про</a:t>
            </a:r>
            <a:r>
              <a:rPr sz="1600" b="1" spc="-45" dirty="0">
                <a:solidFill>
                  <a:srgbClr val="006FC0"/>
                </a:solidFill>
                <a:latin typeface="Arial"/>
                <a:cs typeface="Arial"/>
              </a:rPr>
              <a:t>б</a:t>
            </a:r>
            <a:r>
              <a:rPr sz="1600" b="1" spc="-35" dirty="0">
                <a:solidFill>
                  <a:srgbClr val="006FC0"/>
                </a:solidFill>
                <a:latin typeface="Arial"/>
                <a:cs typeface="Arial"/>
              </a:rPr>
              <a:t>л</a:t>
            </a:r>
            <a:r>
              <a:rPr sz="1600" b="1" spc="-30" dirty="0">
                <a:solidFill>
                  <a:srgbClr val="006FC0"/>
                </a:solidFill>
                <a:latin typeface="Arial"/>
                <a:cs typeface="Arial"/>
              </a:rPr>
              <a:t>е</a:t>
            </a: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м</a:t>
            </a:r>
            <a:r>
              <a:rPr sz="1600" b="1" spc="-5" dirty="0">
                <a:solidFill>
                  <a:srgbClr val="006FC0"/>
                </a:solidFill>
                <a:latin typeface="Arial"/>
                <a:cs typeface="Arial"/>
              </a:rPr>
              <a:t>ные</a:t>
            </a:r>
            <a:endParaRPr sz="1600">
              <a:latin typeface="Arial"/>
              <a:cs typeface="Arial"/>
            </a:endParaRPr>
          </a:p>
          <a:p>
            <a:pPr marR="6985" algn="ctr">
              <a:lnSpc>
                <a:spcPts val="1789"/>
              </a:lnSpc>
            </a:pPr>
            <a:r>
              <a:rPr sz="1600" b="1" spc="-10" dirty="0">
                <a:solidFill>
                  <a:srgbClr val="006FC0"/>
                </a:solidFill>
                <a:latin typeface="Arial"/>
                <a:cs typeface="Arial"/>
              </a:rPr>
              <a:t>задания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231140" y="61722"/>
            <a:ext cx="4904105" cy="83566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3020"/>
              </a:lnSpc>
              <a:spcBef>
                <a:spcPts val="480"/>
              </a:spcBef>
            </a:pPr>
            <a:r>
              <a:rPr sz="2800" spc="-5" dirty="0"/>
              <a:t>Принципы</a:t>
            </a:r>
            <a:r>
              <a:rPr sz="2800" spc="-10" dirty="0"/>
              <a:t> выбора</a:t>
            </a:r>
            <a:r>
              <a:rPr sz="2800" dirty="0"/>
              <a:t> </a:t>
            </a:r>
            <a:r>
              <a:rPr sz="2800" spc="-10" dirty="0"/>
              <a:t>заданий </a:t>
            </a:r>
            <a:r>
              <a:rPr sz="2800" spc="-760" dirty="0"/>
              <a:t> </a:t>
            </a:r>
            <a:r>
              <a:rPr sz="2800" spc="-5" dirty="0"/>
              <a:t>для</a:t>
            </a:r>
            <a:r>
              <a:rPr sz="2800" spc="-15" dirty="0"/>
              <a:t> групповой</a:t>
            </a:r>
            <a:r>
              <a:rPr sz="2800" spc="40" dirty="0"/>
              <a:t> </a:t>
            </a:r>
            <a:r>
              <a:rPr sz="2800" spc="-25" dirty="0"/>
              <a:t>работы</a:t>
            </a:r>
            <a:endParaRPr sz="2800"/>
          </a:p>
        </p:txBody>
      </p:sp>
    </p:spTree>
    <p:extLst>
      <p:ext uri="{BB962C8B-B14F-4D97-AF65-F5344CB8AC3E}">
        <p14:creationId xmlns:p14="http://schemas.microsoft.com/office/powerpoint/2010/main" val="9004760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9448" y="117728"/>
            <a:ext cx="7648575" cy="7791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965"/>
              </a:lnSpc>
              <a:spcBef>
                <a:spcPts val="100"/>
              </a:spcBef>
              <a:tabLst>
                <a:tab pos="2417445" algn="l"/>
              </a:tabLst>
            </a:pPr>
            <a:r>
              <a:rPr sz="2600" spc="-5" dirty="0"/>
              <a:t>Фронтальная	</a:t>
            </a:r>
            <a:r>
              <a:rPr sz="2600" spc="-30" dirty="0"/>
              <a:t>форма</a:t>
            </a:r>
            <a:r>
              <a:rPr sz="2600" spc="5" dirty="0"/>
              <a:t> </a:t>
            </a:r>
            <a:r>
              <a:rPr sz="2600" spc="-5" dirty="0"/>
              <a:t>организации</a:t>
            </a:r>
            <a:endParaRPr sz="2600"/>
          </a:p>
          <a:p>
            <a:pPr marL="12700">
              <a:lnSpc>
                <a:spcPts val="2965"/>
              </a:lnSpc>
            </a:pPr>
            <a:r>
              <a:rPr sz="2600" spc="-10" dirty="0"/>
              <a:t>учебной</a:t>
            </a:r>
            <a:r>
              <a:rPr sz="2600" spc="-5" dirty="0"/>
              <a:t> </a:t>
            </a:r>
            <a:r>
              <a:rPr sz="2600" spc="-10" dirty="0"/>
              <a:t>деятельности:</a:t>
            </a:r>
            <a:r>
              <a:rPr sz="2600" spc="40" dirty="0"/>
              <a:t> </a:t>
            </a:r>
            <a:r>
              <a:rPr sz="2600" spc="-10" dirty="0"/>
              <a:t>эвристическая</a:t>
            </a:r>
            <a:r>
              <a:rPr sz="2600" spc="35" dirty="0"/>
              <a:t> </a:t>
            </a:r>
            <a:r>
              <a:rPr sz="2600" spc="-5" dirty="0"/>
              <a:t>беседа</a:t>
            </a:r>
            <a:endParaRPr sz="2600"/>
          </a:p>
        </p:txBody>
      </p:sp>
      <p:sp>
        <p:nvSpPr>
          <p:cNvPr id="3" name="object 3"/>
          <p:cNvSpPr txBox="1"/>
          <p:nvPr/>
        </p:nvSpPr>
        <p:spPr>
          <a:xfrm>
            <a:off x="307340" y="1546301"/>
            <a:ext cx="7623809" cy="35636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5607050" algn="l"/>
              </a:tabLst>
            </a:pPr>
            <a:r>
              <a:rPr sz="2900" spc="5" dirty="0">
                <a:solidFill>
                  <a:srgbClr val="006FC0"/>
                </a:solidFill>
                <a:latin typeface="Arial"/>
                <a:cs typeface="Arial"/>
              </a:rPr>
              <a:t>Эвристическая</a:t>
            </a:r>
            <a:r>
              <a:rPr sz="2900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800" dirty="0">
                <a:solidFill>
                  <a:srgbClr val="0071BB"/>
                </a:solidFill>
                <a:latin typeface="Arial"/>
                <a:cs typeface="Arial"/>
              </a:rPr>
              <a:t>(сократическая)</a:t>
            </a:r>
            <a:r>
              <a:rPr sz="2800" spc="20" dirty="0">
                <a:solidFill>
                  <a:srgbClr val="0071BB"/>
                </a:solidFill>
                <a:latin typeface="Arial"/>
                <a:cs typeface="Arial"/>
              </a:rPr>
              <a:t> </a:t>
            </a:r>
            <a:r>
              <a:rPr sz="2900" spc="-15" dirty="0">
                <a:solidFill>
                  <a:srgbClr val="006FC0"/>
                </a:solidFill>
                <a:latin typeface="Arial"/>
                <a:cs typeface="Arial"/>
              </a:rPr>
              <a:t>беседа</a:t>
            </a:r>
            <a:r>
              <a:rPr sz="2900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–</a:t>
            </a:r>
            <a:r>
              <a:rPr sz="29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35" dirty="0">
                <a:solidFill>
                  <a:srgbClr val="006FC0"/>
                </a:solidFill>
                <a:latin typeface="Arial"/>
                <a:cs typeface="Arial"/>
              </a:rPr>
              <a:t>это </a:t>
            </a:r>
            <a:r>
              <a:rPr sz="2900" spc="-7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15" dirty="0">
                <a:solidFill>
                  <a:srgbClr val="006FC0"/>
                </a:solidFill>
                <a:latin typeface="Arial"/>
                <a:cs typeface="Arial"/>
              </a:rPr>
              <a:t>вопросно-ответная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форма </a:t>
            </a:r>
            <a:r>
              <a:rPr sz="2900" spc="-5" dirty="0">
                <a:solidFill>
                  <a:srgbClr val="006FC0"/>
                </a:solidFill>
                <a:latin typeface="Arial"/>
                <a:cs typeface="Arial"/>
              </a:rPr>
              <a:t>обучения,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при </a:t>
            </a:r>
            <a:r>
              <a:rPr sz="29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10" dirty="0">
                <a:solidFill>
                  <a:srgbClr val="006FC0"/>
                </a:solidFill>
                <a:latin typeface="Arial"/>
                <a:cs typeface="Arial"/>
              </a:rPr>
              <a:t>которой </a:t>
            </a:r>
            <a:r>
              <a:rPr sz="2900" spc="-20" dirty="0">
                <a:solidFill>
                  <a:srgbClr val="006FC0"/>
                </a:solidFill>
                <a:latin typeface="Arial"/>
                <a:cs typeface="Arial"/>
              </a:rPr>
              <a:t>учитель </a:t>
            </a:r>
            <a:r>
              <a:rPr sz="2900" spc="-5" dirty="0">
                <a:solidFill>
                  <a:srgbClr val="006FC0"/>
                </a:solidFill>
                <a:latin typeface="Arial"/>
                <a:cs typeface="Arial"/>
              </a:rPr>
              <a:t>не сообщает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учащимся </a:t>
            </a:r>
            <a:r>
              <a:rPr sz="29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20" dirty="0">
                <a:solidFill>
                  <a:srgbClr val="006FC0"/>
                </a:solidFill>
                <a:latin typeface="Arial"/>
                <a:cs typeface="Arial"/>
              </a:rPr>
              <a:t>готовых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знаний, а </a:t>
            </a:r>
            <a:r>
              <a:rPr sz="2900" spc="-10" dirty="0">
                <a:solidFill>
                  <a:srgbClr val="006FC0"/>
                </a:solidFill>
                <a:latin typeface="Arial"/>
                <a:cs typeface="Arial"/>
              </a:rPr>
              <a:t>через поставленные </a:t>
            </a:r>
            <a:r>
              <a:rPr sz="2900" spc="-5" dirty="0">
                <a:solidFill>
                  <a:srgbClr val="006FC0"/>
                </a:solidFill>
                <a:latin typeface="Arial"/>
                <a:cs typeface="Arial"/>
              </a:rPr>
              <a:t> вопросы, не содержащие </a:t>
            </a:r>
            <a:r>
              <a:rPr sz="2900" spc="-30" dirty="0">
                <a:solidFill>
                  <a:srgbClr val="006FC0"/>
                </a:solidFill>
                <a:latin typeface="Arial"/>
                <a:cs typeface="Arial"/>
              </a:rPr>
              <a:t>готового </a:t>
            </a:r>
            <a:r>
              <a:rPr sz="2900" spc="-35" dirty="0">
                <a:solidFill>
                  <a:srgbClr val="006FC0"/>
                </a:solidFill>
                <a:latin typeface="Arial"/>
                <a:cs typeface="Arial"/>
              </a:rPr>
              <a:t>ответа, </a:t>
            </a:r>
            <a:r>
              <a:rPr sz="29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20" dirty="0">
                <a:solidFill>
                  <a:srgbClr val="006FC0"/>
                </a:solidFill>
                <a:latin typeface="Arial"/>
                <a:cs typeface="Arial"/>
              </a:rPr>
              <a:t>мотивирует</a:t>
            </a:r>
            <a:r>
              <a:rPr sz="29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5" dirty="0">
                <a:solidFill>
                  <a:srgbClr val="006FC0"/>
                </a:solidFill>
                <a:latin typeface="Arial"/>
                <a:cs typeface="Arial"/>
              </a:rPr>
              <a:t>учащихся</a:t>
            </a:r>
            <a:r>
              <a:rPr sz="29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15" dirty="0">
                <a:solidFill>
                  <a:srgbClr val="006FC0"/>
                </a:solidFill>
                <a:latin typeface="Arial"/>
                <a:cs typeface="Arial"/>
              </a:rPr>
              <a:t>находить	</a:t>
            </a:r>
            <a:r>
              <a:rPr sz="2900" spc="-5" dirty="0">
                <a:solidFill>
                  <a:srgbClr val="006FC0"/>
                </a:solidFill>
                <a:latin typeface="Arial"/>
                <a:cs typeface="Arial"/>
              </a:rPr>
              <a:t>решение,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15" dirty="0">
                <a:solidFill>
                  <a:srgbClr val="006FC0"/>
                </a:solidFill>
                <a:latin typeface="Arial"/>
                <a:cs typeface="Arial"/>
              </a:rPr>
              <a:t>приходить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к </a:t>
            </a:r>
            <a:r>
              <a:rPr sz="2900" spc="-15" dirty="0">
                <a:solidFill>
                  <a:srgbClr val="006FC0"/>
                </a:solidFill>
                <a:latin typeface="Arial"/>
                <a:cs typeface="Arial"/>
              </a:rPr>
              <a:t>выводам, </a:t>
            </a:r>
            <a:r>
              <a:rPr sz="2900" spc="-10" dirty="0">
                <a:solidFill>
                  <a:srgbClr val="006FC0"/>
                </a:solidFill>
                <a:latin typeface="Arial"/>
                <a:cs typeface="Arial"/>
              </a:rPr>
              <a:t>формировать </a:t>
            </a:r>
            <a:r>
              <a:rPr sz="2900" spc="-5" dirty="0">
                <a:solidFill>
                  <a:srgbClr val="006FC0"/>
                </a:solidFill>
                <a:latin typeface="Arial"/>
                <a:cs typeface="Arial"/>
              </a:rPr>
              <a:t>новые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 понятия.</a:t>
            </a:r>
            <a:endParaRPr sz="29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53618" y="5563361"/>
            <a:ext cx="7089775" cy="984885"/>
          </a:xfrm>
          <a:prstGeom prst="rect">
            <a:avLst/>
          </a:prstGeom>
          <a:ln w="28955">
            <a:solidFill>
              <a:srgbClr val="0071BB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484505" marR="478790" indent="414020">
              <a:lnSpc>
                <a:spcPct val="100000"/>
              </a:lnSpc>
              <a:spcBef>
                <a:spcPts val="280"/>
              </a:spcBef>
            </a:pP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Вопрос</a:t>
            </a:r>
            <a:r>
              <a:rPr sz="29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20" dirty="0">
                <a:solidFill>
                  <a:srgbClr val="006FC0"/>
                </a:solidFill>
                <a:latin typeface="Arial"/>
                <a:cs typeface="Arial"/>
              </a:rPr>
              <a:t>учителя,</a:t>
            </a:r>
            <a:r>
              <a:rPr sz="290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35" dirty="0">
                <a:solidFill>
                  <a:srgbClr val="006FC0"/>
                </a:solidFill>
                <a:latin typeface="Arial"/>
                <a:cs typeface="Arial"/>
              </a:rPr>
              <a:t>ответ</a:t>
            </a:r>
            <a:r>
              <a:rPr sz="2900" spc="7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10" dirty="0">
                <a:solidFill>
                  <a:srgbClr val="006FC0"/>
                </a:solidFill>
                <a:latin typeface="Arial"/>
                <a:cs typeface="Arial"/>
              </a:rPr>
              <a:t>ученика </a:t>
            </a:r>
            <a:r>
              <a:rPr sz="2900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(1</a:t>
            </a:r>
            <a:r>
              <a:rPr sz="29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5" dirty="0">
                <a:solidFill>
                  <a:srgbClr val="006FC0"/>
                </a:solidFill>
                <a:latin typeface="Arial"/>
                <a:cs typeface="Arial"/>
              </a:rPr>
              <a:t>вопрос</a:t>
            </a:r>
            <a:r>
              <a:rPr sz="29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+</a:t>
            </a:r>
            <a:r>
              <a:rPr sz="29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1</a:t>
            </a:r>
            <a:r>
              <a:rPr sz="29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35" dirty="0">
                <a:solidFill>
                  <a:srgbClr val="006FC0"/>
                </a:solidFill>
                <a:latin typeface="Arial"/>
                <a:cs typeface="Arial"/>
              </a:rPr>
              <a:t>ответ</a:t>
            </a:r>
            <a:r>
              <a:rPr sz="2900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=</a:t>
            </a:r>
            <a:r>
              <a:rPr sz="290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1</a:t>
            </a:r>
            <a:r>
              <a:rPr sz="29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dirty="0">
                <a:solidFill>
                  <a:srgbClr val="006FC0"/>
                </a:solidFill>
                <a:latin typeface="Arial"/>
                <a:cs typeface="Arial"/>
              </a:rPr>
              <a:t>шаг</a:t>
            </a:r>
            <a:r>
              <a:rPr sz="29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900" spc="-15" dirty="0">
                <a:solidFill>
                  <a:srgbClr val="006FC0"/>
                </a:solidFill>
                <a:latin typeface="Arial"/>
                <a:cs typeface="Arial"/>
              </a:rPr>
              <a:t>беседы)</a:t>
            </a:r>
            <a:endParaRPr sz="29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5278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908050"/>
            <a:ext cx="8229600" cy="5416550"/>
          </a:xfrm>
        </p:spPr>
        <p:txBody>
          <a:bodyPr/>
          <a:lstStyle/>
          <a:p>
            <a:pPr>
              <a:buFont typeface="Arial" charset="0"/>
              <a:buNone/>
            </a:pPr>
            <a:endParaRPr lang="ru-RU" altLang="ru-RU" sz="4100" b="1" i="1" dirty="0" smtClean="0"/>
          </a:p>
          <a:p>
            <a:pPr algn="r">
              <a:buFont typeface="Arial" charset="0"/>
              <a:buNone/>
            </a:pPr>
            <a:r>
              <a:rPr lang="ru-RU" altLang="ru-RU" sz="4100" b="1" i="1" dirty="0" smtClean="0"/>
              <a:t>Нельзя человека  научить на всю жизнь, его надо научить учиться всю жизнь</a:t>
            </a:r>
            <a:br>
              <a:rPr lang="ru-RU" altLang="ru-RU" sz="4100" b="1" i="1" dirty="0" smtClean="0"/>
            </a:br>
            <a:r>
              <a:rPr lang="ru-RU" altLang="ru-RU" sz="4100" b="1" i="1" dirty="0" smtClean="0"/>
              <a:t/>
            </a:r>
            <a:br>
              <a:rPr lang="ru-RU" altLang="ru-RU" sz="4100" b="1" i="1" dirty="0" smtClean="0"/>
            </a:br>
            <a:endParaRPr lang="ru-RU" altLang="ru-RU" sz="4100" b="1" dirty="0" smtClean="0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1547813" y="260350"/>
            <a:ext cx="73453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altLang="ru-RU" b="1"/>
              <a:t> 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835150" y="404813"/>
            <a:ext cx="67691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2000" b="1">
                <a:solidFill>
                  <a:srgbClr val="262626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2088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2140" y="355853"/>
            <a:ext cx="67170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Признаки</a:t>
            </a:r>
            <a:r>
              <a:rPr sz="3200" spc="-55" dirty="0"/>
              <a:t> </a:t>
            </a:r>
            <a:r>
              <a:rPr sz="3200" spc="-15" dirty="0"/>
              <a:t>эвристической</a:t>
            </a:r>
            <a:r>
              <a:rPr sz="3200" spc="-45" dirty="0"/>
              <a:t> </a:t>
            </a:r>
            <a:r>
              <a:rPr sz="3200" spc="-10" dirty="0"/>
              <a:t>беседы</a:t>
            </a:r>
            <a:endParaRPr sz="32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4294967295"/>
          </p:nvPr>
        </p:nvSpPr>
        <p:spPr>
          <a:xfrm>
            <a:off x="8672830" y="6516836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20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527304" y="2157983"/>
            <a:ext cx="2369820" cy="1426845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158750" rIns="0" bIns="0" rtlCol="0">
            <a:spAutoFit/>
          </a:bodyPr>
          <a:lstStyle/>
          <a:p>
            <a:pPr marL="92710" marR="86360" indent="1905" algn="ctr">
              <a:lnSpc>
                <a:spcPct val="86300"/>
              </a:lnSpc>
              <a:spcBef>
                <a:spcPts val="1250"/>
              </a:spcBef>
            </a:pP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Каждый вопрос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– 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небольшая мыслительная </a:t>
            </a:r>
            <a:r>
              <a:rPr sz="140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задача.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Каждый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ответ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– </a:t>
            </a:r>
            <a:r>
              <a:rPr sz="1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микропродукт,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обладающий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 субъективной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новизной.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27248" y="2164079"/>
            <a:ext cx="2356485" cy="141478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400">
              <a:latin typeface="Times New Roman"/>
              <a:cs typeface="Times New Roman"/>
            </a:endParaRPr>
          </a:p>
          <a:p>
            <a:pPr marL="77470" marR="69850" indent="-635" algn="ctr">
              <a:lnSpc>
                <a:spcPts val="1450"/>
              </a:lnSpc>
            </a:pP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Каждый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последующий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 вопрос</a:t>
            </a:r>
            <a:r>
              <a:rPr sz="1400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вытекает</a:t>
            </a:r>
            <a:r>
              <a:rPr sz="14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из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ответа </a:t>
            </a:r>
            <a:r>
              <a:rPr sz="140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предыдущий.</a:t>
            </a:r>
            <a:endParaRPr sz="1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19571" y="2164079"/>
            <a:ext cx="2357755" cy="141478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201930" marR="194945" indent="1905" algn="ctr">
              <a:lnSpc>
                <a:spcPct val="86200"/>
              </a:lnSpc>
              <a:spcBef>
                <a:spcPts val="925"/>
              </a:spcBef>
            </a:pP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Вся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совокупность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вопросов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последовательно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ведет </a:t>
            </a:r>
            <a:r>
              <a:rPr sz="140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учащихся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к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искомому.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30323" y="3813047"/>
            <a:ext cx="2357755" cy="141478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71120" marR="65405" indent="-635" algn="ctr">
              <a:lnSpc>
                <a:spcPct val="86200"/>
              </a:lnSpc>
              <a:spcBef>
                <a:spcPts val="940"/>
              </a:spcBef>
            </a:pP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Если учащийся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не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дает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ответа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на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вопрос, </a:t>
            </a:r>
            <a:r>
              <a:rPr sz="1400" spc="-30" dirty="0">
                <a:solidFill>
                  <a:srgbClr val="FFFFFF"/>
                </a:solidFill>
                <a:latin typeface="Arial"/>
                <a:cs typeface="Arial"/>
              </a:rPr>
              <a:t>значит, </a:t>
            </a:r>
            <a:r>
              <a:rPr sz="1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вопрос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поставлен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неверно </a:t>
            </a:r>
            <a:r>
              <a:rPr sz="140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или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несвоевременно.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422647" y="3813047"/>
            <a:ext cx="2357755" cy="141478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1650">
              <a:latin typeface="Times New Roman"/>
              <a:cs typeface="Times New Roman"/>
            </a:endParaRPr>
          </a:p>
          <a:p>
            <a:pPr marL="205104" marR="196850" indent="1270" algn="ctr">
              <a:lnSpc>
                <a:spcPct val="86300"/>
              </a:lnSpc>
            </a:pP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Ошибочные 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ответы 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ученика</a:t>
            </a:r>
            <a:r>
              <a:rPr sz="14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опровергаются </a:t>
            </a:r>
            <a:r>
              <a:rPr sz="140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контрвопросами,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вскрывающими ошибку </a:t>
            </a:r>
            <a:r>
              <a:rPr sz="140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ученика.</a:t>
            </a:r>
            <a:endParaRPr sz="14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40854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8100" y="914400"/>
            <a:ext cx="7188834" cy="5791200"/>
            <a:chOff x="-38100" y="914400"/>
            <a:chExt cx="7188834" cy="5791200"/>
          </a:xfrm>
        </p:grpSpPr>
        <p:sp>
          <p:nvSpPr>
            <p:cNvPr id="3" name="object 3"/>
            <p:cNvSpPr/>
            <p:nvPr/>
          </p:nvSpPr>
          <p:spPr>
            <a:xfrm>
              <a:off x="1359408" y="914400"/>
              <a:ext cx="5791200" cy="5791200"/>
            </a:xfrm>
            <a:custGeom>
              <a:avLst/>
              <a:gdLst/>
              <a:ahLst/>
              <a:cxnLst/>
              <a:rect l="l" t="t" r="r" b="b"/>
              <a:pathLst>
                <a:path w="5791200" h="5791200">
                  <a:moveTo>
                    <a:pt x="2895600" y="0"/>
                  </a:moveTo>
                  <a:lnTo>
                    <a:pt x="0" y="2895600"/>
                  </a:lnTo>
                  <a:lnTo>
                    <a:pt x="2895600" y="5791200"/>
                  </a:lnTo>
                  <a:lnTo>
                    <a:pt x="5791199" y="2895600"/>
                  </a:lnTo>
                  <a:lnTo>
                    <a:pt x="2895600" y="0"/>
                  </a:lnTo>
                  <a:close/>
                </a:path>
              </a:pathLst>
            </a:custGeom>
            <a:solidFill>
              <a:srgbClr val="CEDEE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09572" y="1464563"/>
              <a:ext cx="2258695" cy="2258695"/>
            </a:xfrm>
            <a:custGeom>
              <a:avLst/>
              <a:gdLst/>
              <a:ahLst/>
              <a:cxnLst/>
              <a:rect l="l" t="t" r="r" b="b"/>
              <a:pathLst>
                <a:path w="2258695" h="2258695">
                  <a:moveTo>
                    <a:pt x="1882139" y="0"/>
                  </a:moveTo>
                  <a:lnTo>
                    <a:pt x="376427" y="0"/>
                  </a:lnTo>
                  <a:lnTo>
                    <a:pt x="329208" y="2932"/>
                  </a:lnTo>
                  <a:lnTo>
                    <a:pt x="283740" y="11496"/>
                  </a:lnTo>
                  <a:lnTo>
                    <a:pt x="240375" y="25337"/>
                  </a:lnTo>
                  <a:lnTo>
                    <a:pt x="199465" y="44103"/>
                  </a:lnTo>
                  <a:lnTo>
                    <a:pt x="161365" y="67442"/>
                  </a:lnTo>
                  <a:lnTo>
                    <a:pt x="126425" y="95000"/>
                  </a:lnTo>
                  <a:lnTo>
                    <a:pt x="95000" y="126425"/>
                  </a:lnTo>
                  <a:lnTo>
                    <a:pt x="67442" y="161365"/>
                  </a:lnTo>
                  <a:lnTo>
                    <a:pt x="44103" y="199465"/>
                  </a:lnTo>
                  <a:lnTo>
                    <a:pt x="25337" y="240375"/>
                  </a:lnTo>
                  <a:lnTo>
                    <a:pt x="11496" y="283740"/>
                  </a:lnTo>
                  <a:lnTo>
                    <a:pt x="2932" y="329208"/>
                  </a:lnTo>
                  <a:lnTo>
                    <a:pt x="0" y="376427"/>
                  </a:lnTo>
                  <a:lnTo>
                    <a:pt x="0" y="1882139"/>
                  </a:lnTo>
                  <a:lnTo>
                    <a:pt x="2932" y="1929359"/>
                  </a:lnTo>
                  <a:lnTo>
                    <a:pt x="11496" y="1974827"/>
                  </a:lnTo>
                  <a:lnTo>
                    <a:pt x="25337" y="2018192"/>
                  </a:lnTo>
                  <a:lnTo>
                    <a:pt x="44103" y="2059102"/>
                  </a:lnTo>
                  <a:lnTo>
                    <a:pt x="67442" y="2097202"/>
                  </a:lnTo>
                  <a:lnTo>
                    <a:pt x="95000" y="2132142"/>
                  </a:lnTo>
                  <a:lnTo>
                    <a:pt x="126425" y="2163567"/>
                  </a:lnTo>
                  <a:lnTo>
                    <a:pt x="161365" y="2191125"/>
                  </a:lnTo>
                  <a:lnTo>
                    <a:pt x="199465" y="2214464"/>
                  </a:lnTo>
                  <a:lnTo>
                    <a:pt x="240375" y="2233230"/>
                  </a:lnTo>
                  <a:lnTo>
                    <a:pt x="283740" y="2247071"/>
                  </a:lnTo>
                  <a:lnTo>
                    <a:pt x="329208" y="2255635"/>
                  </a:lnTo>
                  <a:lnTo>
                    <a:pt x="376427" y="2258568"/>
                  </a:lnTo>
                  <a:lnTo>
                    <a:pt x="1882139" y="2258568"/>
                  </a:lnTo>
                  <a:lnTo>
                    <a:pt x="1929359" y="2255635"/>
                  </a:lnTo>
                  <a:lnTo>
                    <a:pt x="1974827" y="2247071"/>
                  </a:lnTo>
                  <a:lnTo>
                    <a:pt x="2018192" y="2233230"/>
                  </a:lnTo>
                  <a:lnTo>
                    <a:pt x="2059102" y="2214464"/>
                  </a:lnTo>
                  <a:lnTo>
                    <a:pt x="2097202" y="2191125"/>
                  </a:lnTo>
                  <a:lnTo>
                    <a:pt x="2132142" y="2163567"/>
                  </a:lnTo>
                  <a:lnTo>
                    <a:pt x="2163567" y="2132142"/>
                  </a:lnTo>
                  <a:lnTo>
                    <a:pt x="2191125" y="2097202"/>
                  </a:lnTo>
                  <a:lnTo>
                    <a:pt x="2214464" y="2059102"/>
                  </a:lnTo>
                  <a:lnTo>
                    <a:pt x="2233230" y="2018192"/>
                  </a:lnTo>
                  <a:lnTo>
                    <a:pt x="2247071" y="1974827"/>
                  </a:lnTo>
                  <a:lnTo>
                    <a:pt x="2255635" y="1929359"/>
                  </a:lnTo>
                  <a:lnTo>
                    <a:pt x="2258567" y="1882139"/>
                  </a:lnTo>
                  <a:lnTo>
                    <a:pt x="2258567" y="376427"/>
                  </a:lnTo>
                  <a:lnTo>
                    <a:pt x="2255635" y="329208"/>
                  </a:lnTo>
                  <a:lnTo>
                    <a:pt x="2247071" y="283740"/>
                  </a:lnTo>
                  <a:lnTo>
                    <a:pt x="2233230" y="240375"/>
                  </a:lnTo>
                  <a:lnTo>
                    <a:pt x="2214464" y="199465"/>
                  </a:lnTo>
                  <a:lnTo>
                    <a:pt x="2191125" y="161365"/>
                  </a:lnTo>
                  <a:lnTo>
                    <a:pt x="2163567" y="126425"/>
                  </a:lnTo>
                  <a:lnTo>
                    <a:pt x="2132142" y="95000"/>
                  </a:lnTo>
                  <a:lnTo>
                    <a:pt x="2097202" y="67442"/>
                  </a:lnTo>
                  <a:lnTo>
                    <a:pt x="2059102" y="44103"/>
                  </a:lnTo>
                  <a:lnTo>
                    <a:pt x="2018192" y="25337"/>
                  </a:lnTo>
                  <a:lnTo>
                    <a:pt x="1974827" y="11496"/>
                  </a:lnTo>
                  <a:lnTo>
                    <a:pt x="1929359" y="2932"/>
                  </a:lnTo>
                  <a:lnTo>
                    <a:pt x="188213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09572" y="1464563"/>
              <a:ext cx="2258695" cy="2258695"/>
            </a:xfrm>
            <a:custGeom>
              <a:avLst/>
              <a:gdLst/>
              <a:ahLst/>
              <a:cxnLst/>
              <a:rect l="l" t="t" r="r" b="b"/>
              <a:pathLst>
                <a:path w="2258695" h="2258695">
                  <a:moveTo>
                    <a:pt x="0" y="376427"/>
                  </a:moveTo>
                  <a:lnTo>
                    <a:pt x="2932" y="329208"/>
                  </a:lnTo>
                  <a:lnTo>
                    <a:pt x="11496" y="283740"/>
                  </a:lnTo>
                  <a:lnTo>
                    <a:pt x="25337" y="240375"/>
                  </a:lnTo>
                  <a:lnTo>
                    <a:pt x="44103" y="199465"/>
                  </a:lnTo>
                  <a:lnTo>
                    <a:pt x="67442" y="161365"/>
                  </a:lnTo>
                  <a:lnTo>
                    <a:pt x="95000" y="126425"/>
                  </a:lnTo>
                  <a:lnTo>
                    <a:pt x="126425" y="95000"/>
                  </a:lnTo>
                  <a:lnTo>
                    <a:pt x="161365" y="67442"/>
                  </a:lnTo>
                  <a:lnTo>
                    <a:pt x="199465" y="44103"/>
                  </a:lnTo>
                  <a:lnTo>
                    <a:pt x="240375" y="25337"/>
                  </a:lnTo>
                  <a:lnTo>
                    <a:pt x="283740" y="11496"/>
                  </a:lnTo>
                  <a:lnTo>
                    <a:pt x="329208" y="2932"/>
                  </a:lnTo>
                  <a:lnTo>
                    <a:pt x="376427" y="0"/>
                  </a:lnTo>
                  <a:lnTo>
                    <a:pt x="1882139" y="0"/>
                  </a:lnTo>
                  <a:lnTo>
                    <a:pt x="1929359" y="2932"/>
                  </a:lnTo>
                  <a:lnTo>
                    <a:pt x="1974827" y="11496"/>
                  </a:lnTo>
                  <a:lnTo>
                    <a:pt x="2018192" y="25337"/>
                  </a:lnTo>
                  <a:lnTo>
                    <a:pt x="2059102" y="44103"/>
                  </a:lnTo>
                  <a:lnTo>
                    <a:pt x="2097202" y="67442"/>
                  </a:lnTo>
                  <a:lnTo>
                    <a:pt x="2132142" y="95000"/>
                  </a:lnTo>
                  <a:lnTo>
                    <a:pt x="2163567" y="126425"/>
                  </a:lnTo>
                  <a:lnTo>
                    <a:pt x="2191125" y="161365"/>
                  </a:lnTo>
                  <a:lnTo>
                    <a:pt x="2214464" y="199465"/>
                  </a:lnTo>
                  <a:lnTo>
                    <a:pt x="2233230" y="240375"/>
                  </a:lnTo>
                  <a:lnTo>
                    <a:pt x="2247071" y="283740"/>
                  </a:lnTo>
                  <a:lnTo>
                    <a:pt x="2255635" y="329208"/>
                  </a:lnTo>
                  <a:lnTo>
                    <a:pt x="2258567" y="376427"/>
                  </a:lnTo>
                  <a:lnTo>
                    <a:pt x="2258567" y="1882139"/>
                  </a:lnTo>
                  <a:lnTo>
                    <a:pt x="2255635" y="1929359"/>
                  </a:lnTo>
                  <a:lnTo>
                    <a:pt x="2247071" y="1974827"/>
                  </a:lnTo>
                  <a:lnTo>
                    <a:pt x="2233230" y="2018192"/>
                  </a:lnTo>
                  <a:lnTo>
                    <a:pt x="2214464" y="2059102"/>
                  </a:lnTo>
                  <a:lnTo>
                    <a:pt x="2191125" y="2097202"/>
                  </a:lnTo>
                  <a:lnTo>
                    <a:pt x="2163567" y="2132142"/>
                  </a:lnTo>
                  <a:lnTo>
                    <a:pt x="2132142" y="2163567"/>
                  </a:lnTo>
                  <a:lnTo>
                    <a:pt x="2097202" y="2191125"/>
                  </a:lnTo>
                  <a:lnTo>
                    <a:pt x="2059102" y="2214464"/>
                  </a:lnTo>
                  <a:lnTo>
                    <a:pt x="2018192" y="2233230"/>
                  </a:lnTo>
                  <a:lnTo>
                    <a:pt x="1974827" y="2247071"/>
                  </a:lnTo>
                  <a:lnTo>
                    <a:pt x="1929359" y="2255635"/>
                  </a:lnTo>
                  <a:lnTo>
                    <a:pt x="1882139" y="2258568"/>
                  </a:lnTo>
                  <a:lnTo>
                    <a:pt x="376427" y="2258568"/>
                  </a:lnTo>
                  <a:lnTo>
                    <a:pt x="329208" y="2255635"/>
                  </a:lnTo>
                  <a:lnTo>
                    <a:pt x="283740" y="2247071"/>
                  </a:lnTo>
                  <a:lnTo>
                    <a:pt x="240375" y="2233230"/>
                  </a:lnTo>
                  <a:lnTo>
                    <a:pt x="199465" y="2214464"/>
                  </a:lnTo>
                  <a:lnTo>
                    <a:pt x="161365" y="2191125"/>
                  </a:lnTo>
                  <a:lnTo>
                    <a:pt x="126425" y="2163567"/>
                  </a:lnTo>
                  <a:lnTo>
                    <a:pt x="95000" y="2132142"/>
                  </a:lnTo>
                  <a:lnTo>
                    <a:pt x="67442" y="2097202"/>
                  </a:lnTo>
                  <a:lnTo>
                    <a:pt x="44103" y="2059102"/>
                  </a:lnTo>
                  <a:lnTo>
                    <a:pt x="25337" y="2018192"/>
                  </a:lnTo>
                  <a:lnTo>
                    <a:pt x="11496" y="1974827"/>
                  </a:lnTo>
                  <a:lnTo>
                    <a:pt x="2932" y="1929359"/>
                  </a:lnTo>
                  <a:lnTo>
                    <a:pt x="0" y="1882139"/>
                  </a:lnTo>
                  <a:lnTo>
                    <a:pt x="0" y="3764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78739" y="221741"/>
            <a:ext cx="827087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000" spc="-30" dirty="0"/>
              <a:t>Типы</a:t>
            </a:r>
            <a:r>
              <a:rPr sz="3000" dirty="0"/>
              <a:t> </a:t>
            </a:r>
            <a:r>
              <a:rPr sz="3000" spc="-10" dirty="0"/>
              <a:t>вопросов</a:t>
            </a:r>
            <a:r>
              <a:rPr sz="3000" dirty="0"/>
              <a:t> для</a:t>
            </a:r>
            <a:r>
              <a:rPr sz="3000" spc="-15" dirty="0"/>
              <a:t> эвристической</a:t>
            </a:r>
            <a:r>
              <a:rPr sz="3000" spc="45" dirty="0"/>
              <a:t> </a:t>
            </a:r>
            <a:r>
              <a:rPr sz="3000" spc="-15" dirty="0"/>
              <a:t>беседы</a:t>
            </a:r>
            <a:endParaRPr sz="3000"/>
          </a:p>
        </p:txBody>
      </p:sp>
      <p:sp>
        <p:nvSpPr>
          <p:cNvPr id="7" name="object 7"/>
          <p:cNvSpPr txBox="1"/>
          <p:nvPr/>
        </p:nvSpPr>
        <p:spPr>
          <a:xfrm>
            <a:off x="2060194" y="2159634"/>
            <a:ext cx="1955800" cy="84137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indent="103505" algn="just">
              <a:lnSpc>
                <a:spcPct val="86300"/>
              </a:lnSpc>
              <a:spcBef>
                <a:spcPts val="295"/>
              </a:spcBef>
            </a:pP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Уточняющие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вопросы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Начинаются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со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слов: </a:t>
            </a:r>
            <a:r>
              <a:rPr sz="1200" spc="-30" dirty="0">
                <a:solidFill>
                  <a:srgbClr val="FFFFFF"/>
                </a:solidFill>
                <a:latin typeface="Arial"/>
                <a:cs typeface="Arial"/>
              </a:rPr>
              <a:t>«То 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есть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ты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говоришь,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что…?»,</a:t>
            </a:r>
            <a:endParaRPr sz="1200">
              <a:latin typeface="Arial"/>
              <a:cs typeface="Arial"/>
            </a:endParaRPr>
          </a:p>
          <a:p>
            <a:pPr marL="697230" marR="38100" indent="-652780" algn="just">
              <a:lnSpc>
                <a:spcPts val="1250"/>
              </a:lnSpc>
              <a:spcBef>
                <a:spcPts val="10"/>
              </a:spcBef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«Если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я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правильно понял, </a:t>
            </a:r>
            <a:r>
              <a:rPr sz="1200" spc="-3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то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…?».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335526" y="1458213"/>
            <a:ext cx="2271395" cy="2271395"/>
            <a:chOff x="4335526" y="1458213"/>
            <a:chExt cx="2271395" cy="2271395"/>
          </a:xfrm>
        </p:grpSpPr>
        <p:sp>
          <p:nvSpPr>
            <p:cNvPr id="9" name="object 9"/>
            <p:cNvSpPr/>
            <p:nvPr/>
          </p:nvSpPr>
          <p:spPr>
            <a:xfrm>
              <a:off x="4341876" y="1464563"/>
              <a:ext cx="2258695" cy="2258695"/>
            </a:xfrm>
            <a:custGeom>
              <a:avLst/>
              <a:gdLst/>
              <a:ahLst/>
              <a:cxnLst/>
              <a:rect l="l" t="t" r="r" b="b"/>
              <a:pathLst>
                <a:path w="2258695" h="2258695">
                  <a:moveTo>
                    <a:pt x="1882139" y="0"/>
                  </a:moveTo>
                  <a:lnTo>
                    <a:pt x="376427" y="0"/>
                  </a:lnTo>
                  <a:lnTo>
                    <a:pt x="329208" y="2932"/>
                  </a:lnTo>
                  <a:lnTo>
                    <a:pt x="283740" y="11496"/>
                  </a:lnTo>
                  <a:lnTo>
                    <a:pt x="240375" y="25337"/>
                  </a:lnTo>
                  <a:lnTo>
                    <a:pt x="199465" y="44103"/>
                  </a:lnTo>
                  <a:lnTo>
                    <a:pt x="161365" y="67442"/>
                  </a:lnTo>
                  <a:lnTo>
                    <a:pt x="126425" y="95000"/>
                  </a:lnTo>
                  <a:lnTo>
                    <a:pt x="95000" y="126425"/>
                  </a:lnTo>
                  <a:lnTo>
                    <a:pt x="67442" y="161365"/>
                  </a:lnTo>
                  <a:lnTo>
                    <a:pt x="44103" y="199465"/>
                  </a:lnTo>
                  <a:lnTo>
                    <a:pt x="25337" y="240375"/>
                  </a:lnTo>
                  <a:lnTo>
                    <a:pt x="11496" y="283740"/>
                  </a:lnTo>
                  <a:lnTo>
                    <a:pt x="2932" y="329208"/>
                  </a:lnTo>
                  <a:lnTo>
                    <a:pt x="0" y="376427"/>
                  </a:lnTo>
                  <a:lnTo>
                    <a:pt x="0" y="1882139"/>
                  </a:lnTo>
                  <a:lnTo>
                    <a:pt x="2932" y="1929359"/>
                  </a:lnTo>
                  <a:lnTo>
                    <a:pt x="11496" y="1974827"/>
                  </a:lnTo>
                  <a:lnTo>
                    <a:pt x="25337" y="2018192"/>
                  </a:lnTo>
                  <a:lnTo>
                    <a:pt x="44103" y="2059102"/>
                  </a:lnTo>
                  <a:lnTo>
                    <a:pt x="67442" y="2097202"/>
                  </a:lnTo>
                  <a:lnTo>
                    <a:pt x="95000" y="2132142"/>
                  </a:lnTo>
                  <a:lnTo>
                    <a:pt x="126425" y="2163567"/>
                  </a:lnTo>
                  <a:lnTo>
                    <a:pt x="161365" y="2191125"/>
                  </a:lnTo>
                  <a:lnTo>
                    <a:pt x="199465" y="2214464"/>
                  </a:lnTo>
                  <a:lnTo>
                    <a:pt x="240375" y="2233230"/>
                  </a:lnTo>
                  <a:lnTo>
                    <a:pt x="283740" y="2247071"/>
                  </a:lnTo>
                  <a:lnTo>
                    <a:pt x="329208" y="2255635"/>
                  </a:lnTo>
                  <a:lnTo>
                    <a:pt x="376427" y="2258568"/>
                  </a:lnTo>
                  <a:lnTo>
                    <a:pt x="1882139" y="2258568"/>
                  </a:lnTo>
                  <a:lnTo>
                    <a:pt x="1929359" y="2255635"/>
                  </a:lnTo>
                  <a:lnTo>
                    <a:pt x="1974827" y="2247071"/>
                  </a:lnTo>
                  <a:lnTo>
                    <a:pt x="2018192" y="2233230"/>
                  </a:lnTo>
                  <a:lnTo>
                    <a:pt x="2059102" y="2214464"/>
                  </a:lnTo>
                  <a:lnTo>
                    <a:pt x="2097202" y="2191125"/>
                  </a:lnTo>
                  <a:lnTo>
                    <a:pt x="2132142" y="2163567"/>
                  </a:lnTo>
                  <a:lnTo>
                    <a:pt x="2163567" y="2132142"/>
                  </a:lnTo>
                  <a:lnTo>
                    <a:pt x="2191125" y="2097202"/>
                  </a:lnTo>
                  <a:lnTo>
                    <a:pt x="2214464" y="2059102"/>
                  </a:lnTo>
                  <a:lnTo>
                    <a:pt x="2233230" y="2018192"/>
                  </a:lnTo>
                  <a:lnTo>
                    <a:pt x="2247071" y="1974827"/>
                  </a:lnTo>
                  <a:lnTo>
                    <a:pt x="2255635" y="1929359"/>
                  </a:lnTo>
                  <a:lnTo>
                    <a:pt x="2258568" y="1882139"/>
                  </a:lnTo>
                  <a:lnTo>
                    <a:pt x="2258568" y="376427"/>
                  </a:lnTo>
                  <a:lnTo>
                    <a:pt x="2255635" y="329208"/>
                  </a:lnTo>
                  <a:lnTo>
                    <a:pt x="2247071" y="283740"/>
                  </a:lnTo>
                  <a:lnTo>
                    <a:pt x="2233230" y="240375"/>
                  </a:lnTo>
                  <a:lnTo>
                    <a:pt x="2214464" y="199465"/>
                  </a:lnTo>
                  <a:lnTo>
                    <a:pt x="2191125" y="161365"/>
                  </a:lnTo>
                  <a:lnTo>
                    <a:pt x="2163567" y="126425"/>
                  </a:lnTo>
                  <a:lnTo>
                    <a:pt x="2132142" y="95000"/>
                  </a:lnTo>
                  <a:lnTo>
                    <a:pt x="2097202" y="67442"/>
                  </a:lnTo>
                  <a:lnTo>
                    <a:pt x="2059102" y="44103"/>
                  </a:lnTo>
                  <a:lnTo>
                    <a:pt x="2018192" y="25337"/>
                  </a:lnTo>
                  <a:lnTo>
                    <a:pt x="1974827" y="11496"/>
                  </a:lnTo>
                  <a:lnTo>
                    <a:pt x="1929359" y="2932"/>
                  </a:lnTo>
                  <a:lnTo>
                    <a:pt x="188213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341876" y="1464563"/>
              <a:ext cx="2258695" cy="2258695"/>
            </a:xfrm>
            <a:custGeom>
              <a:avLst/>
              <a:gdLst/>
              <a:ahLst/>
              <a:cxnLst/>
              <a:rect l="l" t="t" r="r" b="b"/>
              <a:pathLst>
                <a:path w="2258695" h="2258695">
                  <a:moveTo>
                    <a:pt x="0" y="376427"/>
                  </a:moveTo>
                  <a:lnTo>
                    <a:pt x="2932" y="329208"/>
                  </a:lnTo>
                  <a:lnTo>
                    <a:pt x="11496" y="283740"/>
                  </a:lnTo>
                  <a:lnTo>
                    <a:pt x="25337" y="240375"/>
                  </a:lnTo>
                  <a:lnTo>
                    <a:pt x="44103" y="199465"/>
                  </a:lnTo>
                  <a:lnTo>
                    <a:pt x="67442" y="161365"/>
                  </a:lnTo>
                  <a:lnTo>
                    <a:pt x="95000" y="126425"/>
                  </a:lnTo>
                  <a:lnTo>
                    <a:pt x="126425" y="95000"/>
                  </a:lnTo>
                  <a:lnTo>
                    <a:pt x="161365" y="67442"/>
                  </a:lnTo>
                  <a:lnTo>
                    <a:pt x="199465" y="44103"/>
                  </a:lnTo>
                  <a:lnTo>
                    <a:pt x="240375" y="25337"/>
                  </a:lnTo>
                  <a:lnTo>
                    <a:pt x="283740" y="11496"/>
                  </a:lnTo>
                  <a:lnTo>
                    <a:pt x="329208" y="2932"/>
                  </a:lnTo>
                  <a:lnTo>
                    <a:pt x="376427" y="0"/>
                  </a:lnTo>
                  <a:lnTo>
                    <a:pt x="1882139" y="0"/>
                  </a:lnTo>
                  <a:lnTo>
                    <a:pt x="1929359" y="2932"/>
                  </a:lnTo>
                  <a:lnTo>
                    <a:pt x="1974827" y="11496"/>
                  </a:lnTo>
                  <a:lnTo>
                    <a:pt x="2018192" y="25337"/>
                  </a:lnTo>
                  <a:lnTo>
                    <a:pt x="2059102" y="44103"/>
                  </a:lnTo>
                  <a:lnTo>
                    <a:pt x="2097202" y="67442"/>
                  </a:lnTo>
                  <a:lnTo>
                    <a:pt x="2132142" y="95000"/>
                  </a:lnTo>
                  <a:lnTo>
                    <a:pt x="2163567" y="126425"/>
                  </a:lnTo>
                  <a:lnTo>
                    <a:pt x="2191125" y="161365"/>
                  </a:lnTo>
                  <a:lnTo>
                    <a:pt x="2214464" y="199465"/>
                  </a:lnTo>
                  <a:lnTo>
                    <a:pt x="2233230" y="240375"/>
                  </a:lnTo>
                  <a:lnTo>
                    <a:pt x="2247071" y="283740"/>
                  </a:lnTo>
                  <a:lnTo>
                    <a:pt x="2255635" y="329208"/>
                  </a:lnTo>
                  <a:lnTo>
                    <a:pt x="2258568" y="376427"/>
                  </a:lnTo>
                  <a:lnTo>
                    <a:pt x="2258568" y="1882139"/>
                  </a:lnTo>
                  <a:lnTo>
                    <a:pt x="2255635" y="1929359"/>
                  </a:lnTo>
                  <a:lnTo>
                    <a:pt x="2247071" y="1974827"/>
                  </a:lnTo>
                  <a:lnTo>
                    <a:pt x="2233230" y="2018192"/>
                  </a:lnTo>
                  <a:lnTo>
                    <a:pt x="2214464" y="2059102"/>
                  </a:lnTo>
                  <a:lnTo>
                    <a:pt x="2191125" y="2097202"/>
                  </a:lnTo>
                  <a:lnTo>
                    <a:pt x="2163567" y="2132142"/>
                  </a:lnTo>
                  <a:lnTo>
                    <a:pt x="2132142" y="2163567"/>
                  </a:lnTo>
                  <a:lnTo>
                    <a:pt x="2097202" y="2191125"/>
                  </a:lnTo>
                  <a:lnTo>
                    <a:pt x="2059102" y="2214464"/>
                  </a:lnTo>
                  <a:lnTo>
                    <a:pt x="2018192" y="2233230"/>
                  </a:lnTo>
                  <a:lnTo>
                    <a:pt x="1974827" y="2247071"/>
                  </a:lnTo>
                  <a:lnTo>
                    <a:pt x="1929359" y="2255635"/>
                  </a:lnTo>
                  <a:lnTo>
                    <a:pt x="1882139" y="2258568"/>
                  </a:lnTo>
                  <a:lnTo>
                    <a:pt x="376427" y="2258568"/>
                  </a:lnTo>
                  <a:lnTo>
                    <a:pt x="329208" y="2255635"/>
                  </a:lnTo>
                  <a:lnTo>
                    <a:pt x="283740" y="2247071"/>
                  </a:lnTo>
                  <a:lnTo>
                    <a:pt x="240375" y="2233230"/>
                  </a:lnTo>
                  <a:lnTo>
                    <a:pt x="199465" y="2214464"/>
                  </a:lnTo>
                  <a:lnTo>
                    <a:pt x="161365" y="2191125"/>
                  </a:lnTo>
                  <a:lnTo>
                    <a:pt x="126425" y="2163567"/>
                  </a:lnTo>
                  <a:lnTo>
                    <a:pt x="95000" y="2132142"/>
                  </a:lnTo>
                  <a:lnTo>
                    <a:pt x="67442" y="2097202"/>
                  </a:lnTo>
                  <a:lnTo>
                    <a:pt x="44103" y="2059102"/>
                  </a:lnTo>
                  <a:lnTo>
                    <a:pt x="25337" y="2018192"/>
                  </a:lnTo>
                  <a:lnTo>
                    <a:pt x="11496" y="1974827"/>
                  </a:lnTo>
                  <a:lnTo>
                    <a:pt x="2932" y="1929359"/>
                  </a:lnTo>
                  <a:lnTo>
                    <a:pt x="0" y="1882139"/>
                  </a:lnTo>
                  <a:lnTo>
                    <a:pt x="0" y="3764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529709" y="1607311"/>
            <a:ext cx="1881505" cy="194437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63195" marR="154940" algn="ctr">
              <a:lnSpc>
                <a:spcPts val="1250"/>
              </a:lnSpc>
              <a:spcBef>
                <a:spcPts val="300"/>
              </a:spcBef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Интерпретационные </a:t>
            </a:r>
            <a:r>
              <a:rPr sz="1200" b="1" spc="-3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(объясняющие)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130"/>
              </a:lnSpc>
            </a:pP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вопросы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Начинаются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со</a:t>
            </a:r>
            <a:endParaRPr sz="1200" dirty="0">
              <a:latin typeface="Arial"/>
              <a:cs typeface="Arial"/>
            </a:endParaRPr>
          </a:p>
          <a:p>
            <a:pPr marL="70485" marR="61594" indent="-635" algn="ctr">
              <a:lnSpc>
                <a:spcPct val="8640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слова «Почему?»,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направлены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на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установление</a:t>
            </a:r>
            <a:r>
              <a:rPr sz="1200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причинно- </a:t>
            </a:r>
            <a:r>
              <a:rPr sz="12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следственных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связей.</a:t>
            </a:r>
            <a:endParaRPr sz="1200" dirty="0">
              <a:latin typeface="Arial"/>
              <a:cs typeface="Arial"/>
            </a:endParaRPr>
          </a:p>
          <a:p>
            <a:pPr algn="ctr">
              <a:lnSpc>
                <a:spcPts val="1140"/>
              </a:lnSpc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Если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ответ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на</a:t>
            </a:r>
            <a:r>
              <a:rPr sz="12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этот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вопрос</a:t>
            </a:r>
            <a:endParaRPr sz="1200" dirty="0">
              <a:latin typeface="Arial"/>
              <a:cs typeface="Arial"/>
            </a:endParaRPr>
          </a:p>
          <a:p>
            <a:pPr marL="212090" marR="203835" indent="-635" algn="ctr">
              <a:lnSpc>
                <a:spcPts val="1240"/>
              </a:lnSpc>
              <a:spcBef>
                <a:spcPts val="110"/>
              </a:spcBef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известен,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он из 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интерпретационного</a:t>
            </a:r>
            <a:endParaRPr sz="1200" dirty="0">
              <a:latin typeface="Arial"/>
              <a:cs typeface="Arial"/>
            </a:endParaRPr>
          </a:p>
          <a:p>
            <a:pPr marL="285115" marR="276225" algn="ctr">
              <a:lnSpc>
                <a:spcPts val="1240"/>
              </a:lnSpc>
              <a:spcBef>
                <a:spcPts val="5"/>
              </a:spcBef>
            </a:pP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«пр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вр</a:t>
            </a:r>
            <a:r>
              <a:rPr sz="1200" spc="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щ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е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т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ся»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в 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простой.</a:t>
            </a:r>
            <a:endParaRPr sz="1200" dirty="0">
              <a:latin typeface="Arial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903222" y="3890517"/>
            <a:ext cx="2271395" cy="2271395"/>
            <a:chOff x="1903222" y="3890517"/>
            <a:chExt cx="2271395" cy="2271395"/>
          </a:xfrm>
        </p:grpSpPr>
        <p:sp>
          <p:nvSpPr>
            <p:cNvPr id="13" name="object 13"/>
            <p:cNvSpPr/>
            <p:nvPr/>
          </p:nvSpPr>
          <p:spPr>
            <a:xfrm>
              <a:off x="1909572" y="3896867"/>
              <a:ext cx="2258695" cy="2258695"/>
            </a:xfrm>
            <a:custGeom>
              <a:avLst/>
              <a:gdLst/>
              <a:ahLst/>
              <a:cxnLst/>
              <a:rect l="l" t="t" r="r" b="b"/>
              <a:pathLst>
                <a:path w="2258695" h="2258695">
                  <a:moveTo>
                    <a:pt x="1882139" y="0"/>
                  </a:moveTo>
                  <a:lnTo>
                    <a:pt x="376427" y="0"/>
                  </a:lnTo>
                  <a:lnTo>
                    <a:pt x="329208" y="2932"/>
                  </a:lnTo>
                  <a:lnTo>
                    <a:pt x="283740" y="11496"/>
                  </a:lnTo>
                  <a:lnTo>
                    <a:pt x="240375" y="25337"/>
                  </a:lnTo>
                  <a:lnTo>
                    <a:pt x="199465" y="44103"/>
                  </a:lnTo>
                  <a:lnTo>
                    <a:pt x="161365" y="67442"/>
                  </a:lnTo>
                  <a:lnTo>
                    <a:pt x="126425" y="95000"/>
                  </a:lnTo>
                  <a:lnTo>
                    <a:pt x="95000" y="126425"/>
                  </a:lnTo>
                  <a:lnTo>
                    <a:pt x="67442" y="161365"/>
                  </a:lnTo>
                  <a:lnTo>
                    <a:pt x="44103" y="199465"/>
                  </a:lnTo>
                  <a:lnTo>
                    <a:pt x="25337" y="240375"/>
                  </a:lnTo>
                  <a:lnTo>
                    <a:pt x="11496" y="283740"/>
                  </a:lnTo>
                  <a:lnTo>
                    <a:pt x="2932" y="329208"/>
                  </a:lnTo>
                  <a:lnTo>
                    <a:pt x="0" y="376427"/>
                  </a:lnTo>
                  <a:lnTo>
                    <a:pt x="0" y="1882127"/>
                  </a:lnTo>
                  <a:lnTo>
                    <a:pt x="2932" y="1929346"/>
                  </a:lnTo>
                  <a:lnTo>
                    <a:pt x="11496" y="1974815"/>
                  </a:lnTo>
                  <a:lnTo>
                    <a:pt x="25337" y="2018181"/>
                  </a:lnTo>
                  <a:lnTo>
                    <a:pt x="44103" y="2059092"/>
                  </a:lnTo>
                  <a:lnTo>
                    <a:pt x="67442" y="2097194"/>
                  </a:lnTo>
                  <a:lnTo>
                    <a:pt x="95000" y="2132135"/>
                  </a:lnTo>
                  <a:lnTo>
                    <a:pt x="126425" y="2163561"/>
                  </a:lnTo>
                  <a:lnTo>
                    <a:pt x="161365" y="2191121"/>
                  </a:lnTo>
                  <a:lnTo>
                    <a:pt x="199465" y="2214461"/>
                  </a:lnTo>
                  <a:lnTo>
                    <a:pt x="240375" y="2233228"/>
                  </a:lnTo>
                  <a:lnTo>
                    <a:pt x="283740" y="2247070"/>
                  </a:lnTo>
                  <a:lnTo>
                    <a:pt x="329208" y="2255634"/>
                  </a:lnTo>
                  <a:lnTo>
                    <a:pt x="376427" y="2258567"/>
                  </a:lnTo>
                  <a:lnTo>
                    <a:pt x="1882139" y="2258567"/>
                  </a:lnTo>
                  <a:lnTo>
                    <a:pt x="1929359" y="2255634"/>
                  </a:lnTo>
                  <a:lnTo>
                    <a:pt x="1974827" y="2247070"/>
                  </a:lnTo>
                  <a:lnTo>
                    <a:pt x="2018192" y="2233228"/>
                  </a:lnTo>
                  <a:lnTo>
                    <a:pt x="2059102" y="2214461"/>
                  </a:lnTo>
                  <a:lnTo>
                    <a:pt x="2097202" y="2191121"/>
                  </a:lnTo>
                  <a:lnTo>
                    <a:pt x="2132142" y="2163561"/>
                  </a:lnTo>
                  <a:lnTo>
                    <a:pt x="2163567" y="2132135"/>
                  </a:lnTo>
                  <a:lnTo>
                    <a:pt x="2191125" y="2097194"/>
                  </a:lnTo>
                  <a:lnTo>
                    <a:pt x="2214464" y="2059092"/>
                  </a:lnTo>
                  <a:lnTo>
                    <a:pt x="2233230" y="2018181"/>
                  </a:lnTo>
                  <a:lnTo>
                    <a:pt x="2247071" y="1974815"/>
                  </a:lnTo>
                  <a:lnTo>
                    <a:pt x="2255635" y="1929346"/>
                  </a:lnTo>
                  <a:lnTo>
                    <a:pt x="2258567" y="1882127"/>
                  </a:lnTo>
                  <a:lnTo>
                    <a:pt x="2258567" y="376427"/>
                  </a:lnTo>
                  <a:lnTo>
                    <a:pt x="2255635" y="329208"/>
                  </a:lnTo>
                  <a:lnTo>
                    <a:pt x="2247071" y="283740"/>
                  </a:lnTo>
                  <a:lnTo>
                    <a:pt x="2233230" y="240375"/>
                  </a:lnTo>
                  <a:lnTo>
                    <a:pt x="2214464" y="199465"/>
                  </a:lnTo>
                  <a:lnTo>
                    <a:pt x="2191125" y="161365"/>
                  </a:lnTo>
                  <a:lnTo>
                    <a:pt x="2163567" y="126425"/>
                  </a:lnTo>
                  <a:lnTo>
                    <a:pt x="2132142" y="95000"/>
                  </a:lnTo>
                  <a:lnTo>
                    <a:pt x="2097202" y="67442"/>
                  </a:lnTo>
                  <a:lnTo>
                    <a:pt x="2059102" y="44103"/>
                  </a:lnTo>
                  <a:lnTo>
                    <a:pt x="2018192" y="25337"/>
                  </a:lnTo>
                  <a:lnTo>
                    <a:pt x="1974827" y="11496"/>
                  </a:lnTo>
                  <a:lnTo>
                    <a:pt x="1929359" y="2932"/>
                  </a:lnTo>
                  <a:lnTo>
                    <a:pt x="188213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909572" y="3896867"/>
              <a:ext cx="2258695" cy="2258695"/>
            </a:xfrm>
            <a:custGeom>
              <a:avLst/>
              <a:gdLst/>
              <a:ahLst/>
              <a:cxnLst/>
              <a:rect l="l" t="t" r="r" b="b"/>
              <a:pathLst>
                <a:path w="2258695" h="2258695">
                  <a:moveTo>
                    <a:pt x="0" y="376427"/>
                  </a:moveTo>
                  <a:lnTo>
                    <a:pt x="2932" y="329208"/>
                  </a:lnTo>
                  <a:lnTo>
                    <a:pt x="11496" y="283740"/>
                  </a:lnTo>
                  <a:lnTo>
                    <a:pt x="25337" y="240375"/>
                  </a:lnTo>
                  <a:lnTo>
                    <a:pt x="44103" y="199465"/>
                  </a:lnTo>
                  <a:lnTo>
                    <a:pt x="67442" y="161365"/>
                  </a:lnTo>
                  <a:lnTo>
                    <a:pt x="95000" y="126425"/>
                  </a:lnTo>
                  <a:lnTo>
                    <a:pt x="126425" y="95000"/>
                  </a:lnTo>
                  <a:lnTo>
                    <a:pt x="161365" y="67442"/>
                  </a:lnTo>
                  <a:lnTo>
                    <a:pt x="199465" y="44103"/>
                  </a:lnTo>
                  <a:lnTo>
                    <a:pt x="240375" y="25337"/>
                  </a:lnTo>
                  <a:lnTo>
                    <a:pt x="283740" y="11496"/>
                  </a:lnTo>
                  <a:lnTo>
                    <a:pt x="329208" y="2932"/>
                  </a:lnTo>
                  <a:lnTo>
                    <a:pt x="376427" y="0"/>
                  </a:lnTo>
                  <a:lnTo>
                    <a:pt x="1882139" y="0"/>
                  </a:lnTo>
                  <a:lnTo>
                    <a:pt x="1929359" y="2932"/>
                  </a:lnTo>
                  <a:lnTo>
                    <a:pt x="1974827" y="11496"/>
                  </a:lnTo>
                  <a:lnTo>
                    <a:pt x="2018192" y="25337"/>
                  </a:lnTo>
                  <a:lnTo>
                    <a:pt x="2059102" y="44103"/>
                  </a:lnTo>
                  <a:lnTo>
                    <a:pt x="2097202" y="67442"/>
                  </a:lnTo>
                  <a:lnTo>
                    <a:pt x="2132142" y="95000"/>
                  </a:lnTo>
                  <a:lnTo>
                    <a:pt x="2163567" y="126425"/>
                  </a:lnTo>
                  <a:lnTo>
                    <a:pt x="2191125" y="161365"/>
                  </a:lnTo>
                  <a:lnTo>
                    <a:pt x="2214464" y="199465"/>
                  </a:lnTo>
                  <a:lnTo>
                    <a:pt x="2233230" y="240375"/>
                  </a:lnTo>
                  <a:lnTo>
                    <a:pt x="2247071" y="283740"/>
                  </a:lnTo>
                  <a:lnTo>
                    <a:pt x="2255635" y="329208"/>
                  </a:lnTo>
                  <a:lnTo>
                    <a:pt x="2258567" y="376427"/>
                  </a:lnTo>
                  <a:lnTo>
                    <a:pt x="2258567" y="1882127"/>
                  </a:lnTo>
                  <a:lnTo>
                    <a:pt x="2255635" y="1929346"/>
                  </a:lnTo>
                  <a:lnTo>
                    <a:pt x="2247071" y="1974815"/>
                  </a:lnTo>
                  <a:lnTo>
                    <a:pt x="2233230" y="2018181"/>
                  </a:lnTo>
                  <a:lnTo>
                    <a:pt x="2214464" y="2059092"/>
                  </a:lnTo>
                  <a:lnTo>
                    <a:pt x="2191125" y="2097194"/>
                  </a:lnTo>
                  <a:lnTo>
                    <a:pt x="2163567" y="2132135"/>
                  </a:lnTo>
                  <a:lnTo>
                    <a:pt x="2132142" y="2163561"/>
                  </a:lnTo>
                  <a:lnTo>
                    <a:pt x="2097202" y="2191121"/>
                  </a:lnTo>
                  <a:lnTo>
                    <a:pt x="2059102" y="2214461"/>
                  </a:lnTo>
                  <a:lnTo>
                    <a:pt x="2018192" y="2233228"/>
                  </a:lnTo>
                  <a:lnTo>
                    <a:pt x="1974827" y="2247070"/>
                  </a:lnTo>
                  <a:lnTo>
                    <a:pt x="1929359" y="2255634"/>
                  </a:lnTo>
                  <a:lnTo>
                    <a:pt x="1882139" y="2258567"/>
                  </a:lnTo>
                  <a:lnTo>
                    <a:pt x="376427" y="2258567"/>
                  </a:lnTo>
                  <a:lnTo>
                    <a:pt x="329208" y="2255634"/>
                  </a:lnTo>
                  <a:lnTo>
                    <a:pt x="283740" y="2247070"/>
                  </a:lnTo>
                  <a:lnTo>
                    <a:pt x="240375" y="2233228"/>
                  </a:lnTo>
                  <a:lnTo>
                    <a:pt x="199465" y="2214461"/>
                  </a:lnTo>
                  <a:lnTo>
                    <a:pt x="161365" y="2191121"/>
                  </a:lnTo>
                  <a:lnTo>
                    <a:pt x="126425" y="2163561"/>
                  </a:lnTo>
                  <a:lnTo>
                    <a:pt x="95000" y="2132135"/>
                  </a:lnTo>
                  <a:lnTo>
                    <a:pt x="67442" y="2097194"/>
                  </a:lnTo>
                  <a:lnTo>
                    <a:pt x="44103" y="2059092"/>
                  </a:lnTo>
                  <a:lnTo>
                    <a:pt x="25337" y="2018181"/>
                  </a:lnTo>
                  <a:lnTo>
                    <a:pt x="11496" y="1974815"/>
                  </a:lnTo>
                  <a:lnTo>
                    <a:pt x="2932" y="1929346"/>
                  </a:lnTo>
                  <a:lnTo>
                    <a:pt x="0" y="1882127"/>
                  </a:lnTo>
                  <a:lnTo>
                    <a:pt x="0" y="3764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2081910" y="4750434"/>
            <a:ext cx="1912620" cy="523875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 indent="127635">
              <a:lnSpc>
                <a:spcPts val="1250"/>
              </a:lnSpc>
              <a:spcBef>
                <a:spcPts val="300"/>
              </a:spcBef>
            </a:pP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Творческие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вопросы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Вопросы</a:t>
            </a:r>
            <a:r>
              <a:rPr sz="1200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с</a:t>
            </a:r>
            <a:r>
              <a:rPr sz="12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частицей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«бы».</a:t>
            </a:r>
            <a:endParaRPr sz="1200">
              <a:latin typeface="Arial"/>
              <a:cs typeface="Arial"/>
            </a:endParaRPr>
          </a:p>
          <a:p>
            <a:pPr marL="131445">
              <a:lnSpc>
                <a:spcPts val="1225"/>
              </a:lnSpc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«Что</a:t>
            </a:r>
            <a:r>
              <a:rPr sz="1200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было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бы</a:t>
            </a:r>
            <a:r>
              <a:rPr sz="12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если….»</a:t>
            </a:r>
            <a:endParaRPr sz="1200">
              <a:latin typeface="Arial"/>
              <a:cs typeface="Arial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335779" y="3890771"/>
            <a:ext cx="2270760" cy="2270760"/>
            <a:chOff x="4335779" y="3890771"/>
            <a:chExt cx="2270760" cy="2270760"/>
          </a:xfrm>
        </p:grpSpPr>
        <p:sp>
          <p:nvSpPr>
            <p:cNvPr id="17" name="object 17"/>
            <p:cNvSpPr/>
            <p:nvPr/>
          </p:nvSpPr>
          <p:spPr>
            <a:xfrm>
              <a:off x="4341875" y="3896867"/>
              <a:ext cx="2258695" cy="2258695"/>
            </a:xfrm>
            <a:custGeom>
              <a:avLst/>
              <a:gdLst/>
              <a:ahLst/>
              <a:cxnLst/>
              <a:rect l="l" t="t" r="r" b="b"/>
              <a:pathLst>
                <a:path w="2258695" h="2258695">
                  <a:moveTo>
                    <a:pt x="1882139" y="0"/>
                  </a:moveTo>
                  <a:lnTo>
                    <a:pt x="376427" y="0"/>
                  </a:lnTo>
                  <a:lnTo>
                    <a:pt x="329208" y="2932"/>
                  </a:lnTo>
                  <a:lnTo>
                    <a:pt x="283740" y="11496"/>
                  </a:lnTo>
                  <a:lnTo>
                    <a:pt x="240375" y="25337"/>
                  </a:lnTo>
                  <a:lnTo>
                    <a:pt x="199465" y="44103"/>
                  </a:lnTo>
                  <a:lnTo>
                    <a:pt x="161365" y="67442"/>
                  </a:lnTo>
                  <a:lnTo>
                    <a:pt x="126425" y="95000"/>
                  </a:lnTo>
                  <a:lnTo>
                    <a:pt x="95000" y="126425"/>
                  </a:lnTo>
                  <a:lnTo>
                    <a:pt x="67442" y="161365"/>
                  </a:lnTo>
                  <a:lnTo>
                    <a:pt x="44103" y="199465"/>
                  </a:lnTo>
                  <a:lnTo>
                    <a:pt x="25337" y="240375"/>
                  </a:lnTo>
                  <a:lnTo>
                    <a:pt x="11496" y="283740"/>
                  </a:lnTo>
                  <a:lnTo>
                    <a:pt x="2932" y="329208"/>
                  </a:lnTo>
                  <a:lnTo>
                    <a:pt x="0" y="376427"/>
                  </a:lnTo>
                  <a:lnTo>
                    <a:pt x="0" y="1882127"/>
                  </a:lnTo>
                  <a:lnTo>
                    <a:pt x="2932" y="1929346"/>
                  </a:lnTo>
                  <a:lnTo>
                    <a:pt x="11496" y="1974815"/>
                  </a:lnTo>
                  <a:lnTo>
                    <a:pt x="25337" y="2018181"/>
                  </a:lnTo>
                  <a:lnTo>
                    <a:pt x="44103" y="2059092"/>
                  </a:lnTo>
                  <a:lnTo>
                    <a:pt x="67442" y="2097194"/>
                  </a:lnTo>
                  <a:lnTo>
                    <a:pt x="95000" y="2132135"/>
                  </a:lnTo>
                  <a:lnTo>
                    <a:pt x="126425" y="2163561"/>
                  </a:lnTo>
                  <a:lnTo>
                    <a:pt x="161365" y="2191121"/>
                  </a:lnTo>
                  <a:lnTo>
                    <a:pt x="199465" y="2214461"/>
                  </a:lnTo>
                  <a:lnTo>
                    <a:pt x="240375" y="2233228"/>
                  </a:lnTo>
                  <a:lnTo>
                    <a:pt x="283740" y="2247070"/>
                  </a:lnTo>
                  <a:lnTo>
                    <a:pt x="329208" y="2255634"/>
                  </a:lnTo>
                  <a:lnTo>
                    <a:pt x="376427" y="2258567"/>
                  </a:lnTo>
                  <a:lnTo>
                    <a:pt x="1882139" y="2258567"/>
                  </a:lnTo>
                  <a:lnTo>
                    <a:pt x="1929359" y="2255634"/>
                  </a:lnTo>
                  <a:lnTo>
                    <a:pt x="1974827" y="2247070"/>
                  </a:lnTo>
                  <a:lnTo>
                    <a:pt x="2018192" y="2233228"/>
                  </a:lnTo>
                  <a:lnTo>
                    <a:pt x="2059102" y="2214461"/>
                  </a:lnTo>
                  <a:lnTo>
                    <a:pt x="2097202" y="2191121"/>
                  </a:lnTo>
                  <a:lnTo>
                    <a:pt x="2132142" y="2163561"/>
                  </a:lnTo>
                  <a:lnTo>
                    <a:pt x="2163567" y="2132135"/>
                  </a:lnTo>
                  <a:lnTo>
                    <a:pt x="2191125" y="2097194"/>
                  </a:lnTo>
                  <a:lnTo>
                    <a:pt x="2214464" y="2059092"/>
                  </a:lnTo>
                  <a:lnTo>
                    <a:pt x="2233230" y="2018181"/>
                  </a:lnTo>
                  <a:lnTo>
                    <a:pt x="2247071" y="1974815"/>
                  </a:lnTo>
                  <a:lnTo>
                    <a:pt x="2255635" y="1929346"/>
                  </a:lnTo>
                  <a:lnTo>
                    <a:pt x="2258568" y="1882127"/>
                  </a:lnTo>
                  <a:lnTo>
                    <a:pt x="2258568" y="376427"/>
                  </a:lnTo>
                  <a:lnTo>
                    <a:pt x="2255635" y="329208"/>
                  </a:lnTo>
                  <a:lnTo>
                    <a:pt x="2247071" y="283740"/>
                  </a:lnTo>
                  <a:lnTo>
                    <a:pt x="2233230" y="240375"/>
                  </a:lnTo>
                  <a:lnTo>
                    <a:pt x="2214464" y="199465"/>
                  </a:lnTo>
                  <a:lnTo>
                    <a:pt x="2191125" y="161365"/>
                  </a:lnTo>
                  <a:lnTo>
                    <a:pt x="2163567" y="126425"/>
                  </a:lnTo>
                  <a:lnTo>
                    <a:pt x="2132142" y="95000"/>
                  </a:lnTo>
                  <a:lnTo>
                    <a:pt x="2097202" y="67442"/>
                  </a:lnTo>
                  <a:lnTo>
                    <a:pt x="2059102" y="44103"/>
                  </a:lnTo>
                  <a:lnTo>
                    <a:pt x="2018192" y="25337"/>
                  </a:lnTo>
                  <a:lnTo>
                    <a:pt x="1974827" y="11496"/>
                  </a:lnTo>
                  <a:lnTo>
                    <a:pt x="1929359" y="2932"/>
                  </a:lnTo>
                  <a:lnTo>
                    <a:pt x="1882139" y="0"/>
                  </a:lnTo>
                  <a:close/>
                </a:path>
              </a:pathLst>
            </a:custGeom>
            <a:solidFill>
              <a:srgbClr val="006FC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341875" y="3896867"/>
              <a:ext cx="2258695" cy="2258695"/>
            </a:xfrm>
            <a:custGeom>
              <a:avLst/>
              <a:gdLst/>
              <a:ahLst/>
              <a:cxnLst/>
              <a:rect l="l" t="t" r="r" b="b"/>
              <a:pathLst>
                <a:path w="2258695" h="2258695">
                  <a:moveTo>
                    <a:pt x="0" y="376427"/>
                  </a:moveTo>
                  <a:lnTo>
                    <a:pt x="2932" y="329208"/>
                  </a:lnTo>
                  <a:lnTo>
                    <a:pt x="11496" y="283740"/>
                  </a:lnTo>
                  <a:lnTo>
                    <a:pt x="25337" y="240375"/>
                  </a:lnTo>
                  <a:lnTo>
                    <a:pt x="44103" y="199465"/>
                  </a:lnTo>
                  <a:lnTo>
                    <a:pt x="67442" y="161365"/>
                  </a:lnTo>
                  <a:lnTo>
                    <a:pt x="95000" y="126425"/>
                  </a:lnTo>
                  <a:lnTo>
                    <a:pt x="126425" y="95000"/>
                  </a:lnTo>
                  <a:lnTo>
                    <a:pt x="161365" y="67442"/>
                  </a:lnTo>
                  <a:lnTo>
                    <a:pt x="199465" y="44103"/>
                  </a:lnTo>
                  <a:lnTo>
                    <a:pt x="240375" y="25337"/>
                  </a:lnTo>
                  <a:lnTo>
                    <a:pt x="283740" y="11496"/>
                  </a:lnTo>
                  <a:lnTo>
                    <a:pt x="329208" y="2932"/>
                  </a:lnTo>
                  <a:lnTo>
                    <a:pt x="376427" y="0"/>
                  </a:lnTo>
                  <a:lnTo>
                    <a:pt x="1882139" y="0"/>
                  </a:lnTo>
                  <a:lnTo>
                    <a:pt x="1929359" y="2932"/>
                  </a:lnTo>
                  <a:lnTo>
                    <a:pt x="1974827" y="11496"/>
                  </a:lnTo>
                  <a:lnTo>
                    <a:pt x="2018192" y="25337"/>
                  </a:lnTo>
                  <a:lnTo>
                    <a:pt x="2059102" y="44103"/>
                  </a:lnTo>
                  <a:lnTo>
                    <a:pt x="2097202" y="67442"/>
                  </a:lnTo>
                  <a:lnTo>
                    <a:pt x="2132142" y="95000"/>
                  </a:lnTo>
                  <a:lnTo>
                    <a:pt x="2163567" y="126425"/>
                  </a:lnTo>
                  <a:lnTo>
                    <a:pt x="2191125" y="161365"/>
                  </a:lnTo>
                  <a:lnTo>
                    <a:pt x="2214464" y="199465"/>
                  </a:lnTo>
                  <a:lnTo>
                    <a:pt x="2233230" y="240375"/>
                  </a:lnTo>
                  <a:lnTo>
                    <a:pt x="2247071" y="283740"/>
                  </a:lnTo>
                  <a:lnTo>
                    <a:pt x="2255635" y="329208"/>
                  </a:lnTo>
                  <a:lnTo>
                    <a:pt x="2258568" y="376427"/>
                  </a:lnTo>
                  <a:lnTo>
                    <a:pt x="2258568" y="1882127"/>
                  </a:lnTo>
                  <a:lnTo>
                    <a:pt x="2255635" y="1929346"/>
                  </a:lnTo>
                  <a:lnTo>
                    <a:pt x="2247071" y="1974815"/>
                  </a:lnTo>
                  <a:lnTo>
                    <a:pt x="2233230" y="2018181"/>
                  </a:lnTo>
                  <a:lnTo>
                    <a:pt x="2214464" y="2059092"/>
                  </a:lnTo>
                  <a:lnTo>
                    <a:pt x="2191125" y="2097194"/>
                  </a:lnTo>
                  <a:lnTo>
                    <a:pt x="2163567" y="2132135"/>
                  </a:lnTo>
                  <a:lnTo>
                    <a:pt x="2132142" y="2163561"/>
                  </a:lnTo>
                  <a:lnTo>
                    <a:pt x="2097202" y="2191121"/>
                  </a:lnTo>
                  <a:lnTo>
                    <a:pt x="2059102" y="2214461"/>
                  </a:lnTo>
                  <a:lnTo>
                    <a:pt x="2018192" y="2233228"/>
                  </a:lnTo>
                  <a:lnTo>
                    <a:pt x="1974827" y="2247070"/>
                  </a:lnTo>
                  <a:lnTo>
                    <a:pt x="1929359" y="2255634"/>
                  </a:lnTo>
                  <a:lnTo>
                    <a:pt x="1882139" y="2258567"/>
                  </a:lnTo>
                  <a:lnTo>
                    <a:pt x="376427" y="2258567"/>
                  </a:lnTo>
                  <a:lnTo>
                    <a:pt x="329208" y="2255634"/>
                  </a:lnTo>
                  <a:lnTo>
                    <a:pt x="283740" y="2247070"/>
                  </a:lnTo>
                  <a:lnTo>
                    <a:pt x="240375" y="2233228"/>
                  </a:lnTo>
                  <a:lnTo>
                    <a:pt x="199465" y="2214461"/>
                  </a:lnTo>
                  <a:lnTo>
                    <a:pt x="161365" y="2191121"/>
                  </a:lnTo>
                  <a:lnTo>
                    <a:pt x="126425" y="2163561"/>
                  </a:lnTo>
                  <a:lnTo>
                    <a:pt x="95000" y="2132135"/>
                  </a:lnTo>
                  <a:lnTo>
                    <a:pt x="67442" y="2097194"/>
                  </a:lnTo>
                  <a:lnTo>
                    <a:pt x="44103" y="2059092"/>
                  </a:lnTo>
                  <a:lnTo>
                    <a:pt x="25337" y="2018181"/>
                  </a:lnTo>
                  <a:lnTo>
                    <a:pt x="11496" y="1974815"/>
                  </a:lnTo>
                  <a:lnTo>
                    <a:pt x="2932" y="1929346"/>
                  </a:lnTo>
                  <a:lnTo>
                    <a:pt x="0" y="1882127"/>
                  </a:lnTo>
                  <a:lnTo>
                    <a:pt x="0" y="376427"/>
                  </a:lnTo>
                  <a:close/>
                </a:path>
              </a:pathLst>
            </a:custGeom>
            <a:ln w="1219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4557140" y="4750434"/>
            <a:ext cx="1828800" cy="523875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12700" marR="5080" algn="ctr">
              <a:lnSpc>
                <a:spcPct val="86200"/>
              </a:lnSpc>
              <a:spcBef>
                <a:spcPts val="295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Практические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вопросы</a:t>
            </a:r>
            <a:r>
              <a:rPr sz="1200" spc="-10" dirty="0">
                <a:solidFill>
                  <a:srgbClr val="FFFFFF"/>
                </a:solidFill>
                <a:latin typeface="Arial"/>
                <a:cs typeface="Arial"/>
              </a:rPr>
              <a:t>. </a:t>
            </a:r>
            <a:r>
              <a:rPr sz="1200" spc="-3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Связаны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с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жизненными </a:t>
            </a:r>
            <a:r>
              <a:rPr sz="12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ситуациями</a:t>
            </a:r>
            <a:endParaRPr sz="1200">
              <a:latin typeface="Arial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21</a:t>
            </a:fld>
            <a:endParaRPr spc="-5" dirty="0"/>
          </a:p>
        </p:txBody>
      </p:sp>
    </p:spTree>
    <p:extLst>
      <p:ext uri="{BB962C8B-B14F-4D97-AF65-F5344CB8AC3E}">
        <p14:creationId xmlns:p14="http://schemas.microsoft.com/office/powerpoint/2010/main" val="11016687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40" y="2388234"/>
            <a:ext cx="701548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при изучении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свойств </a:t>
            </a:r>
            <a:r>
              <a:rPr sz="2400" spc="-15" dirty="0">
                <a:solidFill>
                  <a:srgbClr val="006FC0"/>
                </a:solidFill>
                <a:latin typeface="Arial"/>
                <a:cs typeface="Arial"/>
              </a:rPr>
              <a:t>объекта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 познания,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частных</a:t>
            </a:r>
            <a:r>
              <a:rPr sz="24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закономерностей </a:t>
            </a:r>
            <a:r>
              <a:rPr sz="2400" spc="-30" dirty="0">
                <a:solidFill>
                  <a:srgbClr val="006FC0"/>
                </a:solidFill>
                <a:latin typeface="Arial"/>
                <a:cs typeface="Arial"/>
              </a:rPr>
              <a:t>отдельных</a:t>
            </a:r>
            <a:r>
              <a:rPr sz="2400" spc="-15" dirty="0">
                <a:solidFill>
                  <a:srgbClr val="006FC0"/>
                </a:solidFill>
                <a:latin typeface="Arial"/>
                <a:cs typeface="Arial"/>
              </a:rPr>
              <a:t> явлений;</a:t>
            </a:r>
            <a:endParaRPr sz="2400" dirty="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при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разборе</a:t>
            </a:r>
            <a:r>
              <a:rPr sz="24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причин</a:t>
            </a:r>
            <a:r>
              <a:rPr sz="24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следствий</a:t>
            </a:r>
            <a:r>
              <a:rPr sz="24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25" dirty="0">
                <a:solidFill>
                  <a:srgbClr val="006FC0"/>
                </a:solidFill>
                <a:latin typeface="Arial"/>
                <a:cs typeface="Arial"/>
              </a:rPr>
              <a:t>тех</a:t>
            </a:r>
            <a:r>
              <a:rPr sz="240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или</a:t>
            </a:r>
            <a:r>
              <a:rPr sz="24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иных</a:t>
            </a:r>
            <a:endParaRPr sz="2400" dirty="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событий,</a:t>
            </a:r>
            <a:r>
              <a:rPr sz="2400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6FC0"/>
                </a:solidFill>
                <a:latin typeface="Arial"/>
                <a:cs typeface="Arial"/>
              </a:rPr>
              <a:t>явлений;</a:t>
            </a:r>
            <a:endParaRPr sz="2400" dirty="0">
              <a:latin typeface="Arial"/>
              <a:cs typeface="Arial"/>
            </a:endParaRPr>
          </a:p>
          <a:p>
            <a:pPr marL="355600" marR="266700" indent="-343535">
              <a:lnSpc>
                <a:spcPct val="100000"/>
              </a:lnSpc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при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анализе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информации, </a:t>
            </a:r>
            <a:r>
              <a:rPr sz="2400" spc="-15" dirty="0">
                <a:solidFill>
                  <a:srgbClr val="006FC0"/>
                </a:solidFill>
                <a:latin typeface="Arial"/>
                <a:cs typeface="Arial"/>
              </a:rPr>
              <a:t>представленной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в </a:t>
            </a:r>
            <a:r>
              <a:rPr sz="2400" spc="-6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разных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 формах;</a:t>
            </a:r>
            <a:endParaRPr sz="2400" dirty="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buFont typeface="Wingdings"/>
              <a:buChar char=""/>
              <a:tabLst>
                <a:tab pos="355600" algn="l"/>
                <a:tab pos="356235" algn="l"/>
              </a:tabLst>
            </a:pP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при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сопоставлении</a:t>
            </a:r>
            <a:r>
              <a:rPr sz="24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событий,</a:t>
            </a:r>
            <a:r>
              <a:rPr sz="2400" spc="-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фактов,</a:t>
            </a:r>
            <a:r>
              <a:rPr sz="2400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6FC0"/>
                </a:solidFill>
                <a:latin typeface="Arial"/>
                <a:cs typeface="Arial"/>
              </a:rPr>
              <a:t>явлений.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4294967295"/>
          </p:nvPr>
        </p:nvSpPr>
        <p:spPr>
          <a:xfrm>
            <a:off x="8672830" y="6516836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22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77164" y="355853"/>
            <a:ext cx="798195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819900" algn="l"/>
              </a:tabLst>
            </a:pPr>
            <a:r>
              <a:rPr sz="3200" dirty="0"/>
              <a:t>М</a:t>
            </a:r>
            <a:r>
              <a:rPr sz="3200" spc="-45" dirty="0"/>
              <a:t>е</a:t>
            </a:r>
            <a:r>
              <a:rPr sz="3200" spc="-5" dirty="0"/>
              <a:t>с</a:t>
            </a:r>
            <a:r>
              <a:rPr sz="3200" spc="-40" dirty="0"/>
              <a:t>т</a:t>
            </a:r>
            <a:r>
              <a:rPr sz="3200" dirty="0"/>
              <a:t>о</a:t>
            </a:r>
            <a:r>
              <a:rPr sz="3200" spc="-40" dirty="0"/>
              <a:t> </a:t>
            </a:r>
            <a:r>
              <a:rPr sz="3200" spc="-5" dirty="0"/>
              <a:t>эвр</a:t>
            </a:r>
            <a:r>
              <a:rPr sz="3200" spc="-15" dirty="0"/>
              <a:t>и</a:t>
            </a:r>
            <a:r>
              <a:rPr sz="3200" spc="-5" dirty="0"/>
              <a:t>стич</a:t>
            </a:r>
            <a:r>
              <a:rPr sz="3200" spc="-50" dirty="0"/>
              <a:t>е</a:t>
            </a:r>
            <a:r>
              <a:rPr sz="3200" spc="-5" dirty="0"/>
              <a:t>с</a:t>
            </a:r>
            <a:r>
              <a:rPr sz="3200" spc="-50" dirty="0"/>
              <a:t>к</a:t>
            </a:r>
            <a:r>
              <a:rPr sz="3200" spc="-15" dirty="0"/>
              <a:t>о</a:t>
            </a:r>
            <a:r>
              <a:rPr sz="3200" dirty="0"/>
              <a:t>й</a:t>
            </a:r>
            <a:r>
              <a:rPr sz="3200" spc="-40" dirty="0"/>
              <a:t> </a:t>
            </a:r>
            <a:r>
              <a:rPr sz="3200" dirty="0"/>
              <a:t>б</a:t>
            </a:r>
            <a:r>
              <a:rPr sz="3200" spc="-45" dirty="0"/>
              <a:t>е</a:t>
            </a:r>
            <a:r>
              <a:rPr sz="3200" spc="-5" dirty="0"/>
              <a:t>с</a:t>
            </a:r>
            <a:r>
              <a:rPr sz="3200" spc="-15" dirty="0"/>
              <a:t>е</a:t>
            </a:r>
            <a:r>
              <a:rPr sz="3200" dirty="0"/>
              <a:t>ды </a:t>
            </a:r>
            <a:r>
              <a:rPr sz="3200" spc="-15" dirty="0"/>
              <a:t>н</a:t>
            </a:r>
            <a:r>
              <a:rPr sz="3200" dirty="0"/>
              <a:t>а	</a:t>
            </a:r>
            <a:r>
              <a:rPr sz="3200" spc="-45" dirty="0"/>
              <a:t>у</a:t>
            </a:r>
            <a:r>
              <a:rPr sz="3200" dirty="0"/>
              <a:t>роке</a:t>
            </a:r>
            <a:endParaRPr sz="3200"/>
          </a:p>
        </p:txBody>
      </p:sp>
    </p:spTree>
    <p:extLst>
      <p:ext uri="{BB962C8B-B14F-4D97-AF65-F5344CB8AC3E}">
        <p14:creationId xmlns:p14="http://schemas.microsoft.com/office/powerpoint/2010/main" val="20169978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423147" y="0"/>
            <a:ext cx="718185" cy="6858000"/>
            <a:chOff x="8423147" y="0"/>
            <a:chExt cx="718185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423147" y="0"/>
              <a:ext cx="717803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519159" y="152400"/>
              <a:ext cx="527303" cy="819912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8698230" y="6502400"/>
            <a:ext cx="196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117091"/>
            <a:ext cx="1393825" cy="0"/>
          </a:xfrm>
          <a:custGeom>
            <a:avLst/>
            <a:gdLst/>
            <a:ahLst/>
            <a:cxnLst/>
            <a:rect l="l" t="t" r="r" b="b"/>
            <a:pathLst>
              <a:path w="1393825">
                <a:moveTo>
                  <a:pt x="0" y="0"/>
                </a:moveTo>
                <a:lnTo>
                  <a:pt x="1393825" y="0"/>
                </a:lnTo>
              </a:path>
            </a:pathLst>
          </a:custGeom>
          <a:ln w="76200">
            <a:solidFill>
              <a:srgbClr val="0071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459740" y="54335"/>
            <a:ext cx="7136596" cy="1054776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pc="-5" dirty="0"/>
              <a:t>Индивидуальная </a:t>
            </a:r>
            <a:r>
              <a:rPr spc="-30" dirty="0"/>
              <a:t>форма</a:t>
            </a:r>
            <a:r>
              <a:rPr spc="-10" dirty="0"/>
              <a:t> организации </a:t>
            </a:r>
            <a:r>
              <a:rPr spc="-650" dirty="0"/>
              <a:t> </a:t>
            </a:r>
            <a:r>
              <a:rPr spc="-10" dirty="0"/>
              <a:t>учебной</a:t>
            </a:r>
            <a:r>
              <a:rPr spc="20" dirty="0"/>
              <a:t> </a:t>
            </a:r>
            <a:r>
              <a:rPr spc="-10" dirty="0"/>
              <a:t>деятельности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35940" y="1357629"/>
            <a:ext cx="7819390" cy="2143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Виды</a:t>
            </a:r>
            <a:r>
              <a:rPr sz="1800" b="1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индивидуальной</a:t>
            </a:r>
            <a:r>
              <a:rPr sz="18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6FC0"/>
                </a:solidFill>
                <a:latin typeface="Arial"/>
                <a:cs typeface="Arial"/>
              </a:rPr>
              <a:t>формы</a:t>
            </a:r>
            <a:r>
              <a:rPr sz="1800" b="1" spc="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организации</a:t>
            </a:r>
            <a:r>
              <a:rPr sz="1800" b="1" spc="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учебной</a:t>
            </a:r>
            <a:r>
              <a:rPr sz="1800" b="1" spc="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деятельности:</a:t>
            </a:r>
            <a:endParaRPr sz="1800" dirty="0">
              <a:latin typeface="Arial"/>
              <a:cs typeface="Arial"/>
            </a:endParaRPr>
          </a:p>
          <a:p>
            <a:pPr marL="299085" marR="706120" indent="-287020">
              <a:lnSpc>
                <a:spcPct val="100000"/>
              </a:lnSpc>
              <a:spcBef>
                <a:spcPts val="155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ученик</a:t>
            </a:r>
            <a:r>
              <a:rPr sz="1800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самостоятельно</a:t>
            </a:r>
            <a:r>
              <a:rPr sz="1800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выполняет</a:t>
            </a:r>
            <a:r>
              <a:rPr sz="1800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задание,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 подобранное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специально для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него,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в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соответствии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с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подготовкой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учебными </a:t>
            </a:r>
            <a:r>
              <a:rPr sz="1800" spc="-4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возможностями.</a:t>
            </a:r>
            <a:endParaRPr sz="1800" dirty="0">
              <a:latin typeface="Arial"/>
              <a:cs typeface="Arial"/>
            </a:endParaRPr>
          </a:p>
          <a:p>
            <a:pPr marL="299085" marR="610870" indent="-287020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ученик</a:t>
            </a:r>
            <a:r>
              <a:rPr sz="1800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самостоятельно</a:t>
            </a:r>
            <a:r>
              <a:rPr sz="1800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выполняет</a:t>
            </a:r>
            <a:r>
              <a:rPr sz="1800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задание,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 общее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для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 всего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класса,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25" dirty="0">
                <a:solidFill>
                  <a:srgbClr val="006FC0"/>
                </a:solidFill>
                <a:latin typeface="Arial"/>
                <a:cs typeface="Arial"/>
              </a:rPr>
              <a:t>без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контакта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другими</a:t>
            </a:r>
            <a:r>
              <a:rPr sz="1800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учениками,</a:t>
            </a:r>
            <a:r>
              <a:rPr sz="1800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но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едином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для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всех </a:t>
            </a:r>
            <a:r>
              <a:rPr sz="1800" spc="-48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темпе</a:t>
            </a:r>
            <a:endParaRPr sz="1800" dirty="0">
              <a:latin typeface="Arial"/>
              <a:cs typeface="Arial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38327" y="5443534"/>
            <a:ext cx="7762875" cy="1414780"/>
            <a:chOff x="338327" y="5443534"/>
            <a:chExt cx="7762875" cy="1414780"/>
          </a:xfrm>
        </p:grpSpPr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8326" y="5496306"/>
              <a:ext cx="90908" cy="8645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71128" y="5443534"/>
              <a:ext cx="7072160" cy="23738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5695" y="5590032"/>
              <a:ext cx="1564386" cy="51128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8327" y="5885688"/>
              <a:ext cx="390906" cy="47777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5695" y="5864352"/>
              <a:ext cx="6514338" cy="51128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38327" y="6160008"/>
              <a:ext cx="390906" cy="47777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5695" y="6138672"/>
              <a:ext cx="7485126" cy="51128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5695" y="6412986"/>
              <a:ext cx="2017014" cy="44501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459740" y="5372811"/>
            <a:ext cx="743712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работа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с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учебником,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справочником, словарем,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информационными</a:t>
            </a:r>
            <a:endParaRPr sz="1800" dirty="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  <a:spcBef>
                <a:spcPts val="5"/>
              </a:spcBef>
            </a:pP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ресурсами,</a:t>
            </a:r>
            <a:endParaRPr sz="1800" dirty="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работа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по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карточкам,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работа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у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доски,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заполнение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таблиц,</a:t>
            </a:r>
            <a:endParaRPr sz="1800" dirty="0">
              <a:latin typeface="Arial"/>
              <a:cs typeface="Arial"/>
            </a:endParaRPr>
          </a:p>
          <a:p>
            <a:pPr marL="299085" marR="5080" indent="-287020">
              <a:lnSpc>
                <a:spcPct val="100000"/>
              </a:lnSpc>
              <a:buFont typeface="Wingdings"/>
              <a:buChar char=""/>
              <a:tabLst>
                <a:tab pos="299085" algn="l"/>
                <a:tab pos="299720" algn="l"/>
              </a:tabLst>
            </a:pP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решение</a:t>
            </a:r>
            <a:r>
              <a:rPr sz="1800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задач,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проведение</a:t>
            </a:r>
            <a:r>
              <a:rPr sz="1800" spc="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исследований,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написание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рефератов, </a:t>
            </a:r>
            <a:r>
              <a:rPr sz="1800" spc="-48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докладов,</a:t>
            </a:r>
            <a:r>
              <a:rPr sz="18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и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др.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81990" y="5003419"/>
            <a:ext cx="2788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006FC0"/>
                </a:solidFill>
                <a:latin typeface="Arial"/>
                <a:cs typeface="Arial"/>
              </a:rPr>
              <a:t>Виды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учебных</a:t>
            </a:r>
            <a:r>
              <a:rPr sz="1800" b="1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006FC0"/>
                </a:solidFill>
                <a:latin typeface="Arial"/>
                <a:cs typeface="Arial"/>
              </a:rPr>
              <a:t>заданий:</a:t>
            </a:r>
            <a:endParaRPr sz="180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7200" y="3665220"/>
            <a:ext cx="7716520" cy="1201420"/>
          </a:xfrm>
          <a:prstGeom prst="rect">
            <a:avLst/>
          </a:prstGeom>
          <a:solidFill>
            <a:srgbClr val="DCD7DC"/>
          </a:solidFill>
          <a:ln w="9144">
            <a:solidFill>
              <a:srgbClr val="F1F1F1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91440" marR="83820" algn="just">
              <a:lnSpc>
                <a:spcPct val="100000"/>
              </a:lnSpc>
              <a:spcBef>
                <a:spcPts val="320"/>
              </a:spcBef>
            </a:pP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Наиболее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эффективный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путь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реализации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индивидуальной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формы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организации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учебной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деятельности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-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дифференцированные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индивидуальные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задания.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Они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позволяют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регулировать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 темп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продвижения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каждого</a:t>
            </a:r>
            <a:r>
              <a:rPr sz="18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ученика</a:t>
            </a:r>
            <a:r>
              <a:rPr sz="1800" spc="2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в</a:t>
            </a:r>
            <a:r>
              <a:rPr sz="18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соответствии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его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возможностями</a:t>
            </a:r>
            <a:endParaRPr sz="18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7469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3780" y="2007234"/>
            <a:ext cx="7368540" cy="3683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715" indent="-287020" algn="just">
              <a:lnSpc>
                <a:spcPct val="100000"/>
              </a:lnSpc>
              <a:spcBef>
                <a:spcPts val="100"/>
              </a:spcBef>
              <a:buFont typeface="Wingdings"/>
              <a:buChar char=""/>
              <a:tabLst>
                <a:tab pos="299720" algn="l"/>
              </a:tabLst>
            </a:pP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Материал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i="1" spc="-15" dirty="0">
                <a:solidFill>
                  <a:srgbClr val="006FC0"/>
                </a:solidFill>
                <a:latin typeface="Arial"/>
                <a:cs typeface="Arial"/>
              </a:rPr>
              <a:t>доступен</a:t>
            </a:r>
            <a:r>
              <a:rPr sz="2400" b="1" i="1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для</a:t>
            </a:r>
            <a:r>
              <a:rPr sz="24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индивидуальной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6FC0"/>
                </a:solidFill>
                <a:latin typeface="Arial"/>
                <a:cs typeface="Arial"/>
              </a:rPr>
              <a:t>работы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школьников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при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направляющей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помощи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5" dirty="0">
                <a:solidFill>
                  <a:srgbClr val="006FC0"/>
                </a:solidFill>
                <a:latin typeface="Arial"/>
                <a:cs typeface="Arial"/>
              </a:rPr>
              <a:t>учителя.</a:t>
            </a:r>
            <a:endParaRPr sz="2400">
              <a:latin typeface="Arial"/>
              <a:cs typeface="Arial"/>
            </a:endParaRPr>
          </a:p>
          <a:p>
            <a:pPr marL="299085" indent="-287020" algn="just">
              <a:lnSpc>
                <a:spcPct val="100000"/>
              </a:lnSpc>
              <a:buFont typeface="Wingdings"/>
              <a:buChar char=""/>
              <a:tabLst>
                <a:tab pos="299720" algn="l"/>
              </a:tabLst>
            </a:pP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Учащиеся</a:t>
            </a:r>
            <a:r>
              <a:rPr sz="2400" spc="1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i="1" spc="-15" dirty="0">
                <a:solidFill>
                  <a:srgbClr val="006FC0"/>
                </a:solidFill>
                <a:latin typeface="Arial"/>
                <a:cs typeface="Arial"/>
              </a:rPr>
              <a:t>подготовлены</a:t>
            </a:r>
            <a:r>
              <a:rPr sz="2400" b="1" i="1" spc="1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к</a:t>
            </a:r>
            <a:r>
              <a:rPr sz="2400" spc="9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индивидуальной</a:t>
            </a:r>
            <a:endParaRPr sz="2400">
              <a:latin typeface="Arial"/>
              <a:cs typeface="Arial"/>
            </a:endParaRPr>
          </a:p>
          <a:p>
            <a:pPr marL="299085" algn="just">
              <a:lnSpc>
                <a:spcPct val="100000"/>
              </a:lnSpc>
            </a:pPr>
            <a:r>
              <a:rPr sz="2400" spc="-15" dirty="0">
                <a:solidFill>
                  <a:srgbClr val="006FC0"/>
                </a:solidFill>
                <a:latin typeface="Arial"/>
                <a:cs typeface="Arial"/>
              </a:rPr>
              <a:t>работе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по </a:t>
            </a:r>
            <a:r>
              <a:rPr sz="2400" spc="-20" dirty="0">
                <a:solidFill>
                  <a:srgbClr val="006FC0"/>
                </a:solidFill>
                <a:latin typeface="Arial"/>
                <a:cs typeface="Arial"/>
              </a:rPr>
              <a:t>этой</a:t>
            </a:r>
            <a:r>
              <a:rPr sz="24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теме.</a:t>
            </a:r>
            <a:endParaRPr sz="2400">
              <a:latin typeface="Arial"/>
              <a:cs typeface="Arial"/>
            </a:endParaRPr>
          </a:p>
          <a:p>
            <a:pPr marL="299085" marR="6350" indent="-287020" algn="just">
              <a:lnSpc>
                <a:spcPct val="100000"/>
              </a:lnSpc>
              <a:buFont typeface="Wingdings"/>
              <a:buChar char=""/>
              <a:tabLst>
                <a:tab pos="299720" algn="l"/>
              </a:tabLst>
            </a:pP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Материалы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для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индивидуальной </a:t>
            </a:r>
            <a:r>
              <a:rPr sz="2400" spc="-15" dirty="0">
                <a:solidFill>
                  <a:srgbClr val="006FC0"/>
                </a:solidFill>
                <a:latin typeface="Arial"/>
                <a:cs typeface="Arial"/>
              </a:rPr>
              <a:t>работы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есть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в </a:t>
            </a:r>
            <a:r>
              <a:rPr sz="2400" spc="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b="1" i="1" dirty="0">
                <a:solidFill>
                  <a:srgbClr val="006FC0"/>
                </a:solidFill>
                <a:latin typeface="Arial"/>
                <a:cs typeface="Arial"/>
              </a:rPr>
              <a:t>наличии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или их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можно </a:t>
            </a:r>
            <a:r>
              <a:rPr sz="2400" spc="-20" dirty="0">
                <a:solidFill>
                  <a:srgbClr val="006FC0"/>
                </a:solidFill>
                <a:latin typeface="Arial"/>
                <a:cs typeface="Arial"/>
              </a:rPr>
              <a:t>изготовить </a:t>
            </a:r>
            <a:r>
              <a:rPr sz="2400" spc="-25" dirty="0">
                <a:solidFill>
                  <a:srgbClr val="006FC0"/>
                </a:solidFill>
                <a:latin typeface="Arial"/>
                <a:cs typeface="Arial"/>
              </a:rPr>
              <a:t>без </a:t>
            </a:r>
            <a:r>
              <a:rPr sz="2400" spc="-15" dirty="0">
                <a:solidFill>
                  <a:srgbClr val="006FC0"/>
                </a:solidFill>
                <a:latin typeface="Arial"/>
                <a:cs typeface="Arial"/>
              </a:rPr>
              <a:t>больших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006FC0"/>
                </a:solidFill>
                <a:latin typeface="Arial"/>
                <a:cs typeface="Arial"/>
              </a:rPr>
              <a:t>затрат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времени.</a:t>
            </a:r>
            <a:endParaRPr sz="2400">
              <a:latin typeface="Arial"/>
              <a:cs typeface="Arial"/>
            </a:endParaRPr>
          </a:p>
          <a:p>
            <a:pPr marL="299085" marR="5080" indent="-287020" algn="just">
              <a:lnSpc>
                <a:spcPct val="100000"/>
              </a:lnSpc>
              <a:spcBef>
                <a:spcPts val="5"/>
              </a:spcBef>
              <a:buFont typeface="Wingdings"/>
              <a:buChar char=""/>
              <a:tabLst>
                <a:tab pos="299720" algn="l"/>
              </a:tabLst>
            </a:pPr>
            <a:r>
              <a:rPr sz="2400" spc="-20" dirty="0">
                <a:solidFill>
                  <a:srgbClr val="006FC0"/>
                </a:solidFill>
                <a:latin typeface="Arial"/>
                <a:cs typeface="Arial"/>
              </a:rPr>
              <a:t>Учитель располагает </a:t>
            </a:r>
            <a:r>
              <a:rPr sz="2400" b="1" i="1" spc="-5" dirty="0">
                <a:solidFill>
                  <a:srgbClr val="006FC0"/>
                </a:solidFill>
                <a:latin typeface="Arial"/>
                <a:cs typeface="Arial"/>
              </a:rPr>
              <a:t>временным ресурсом 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для </a:t>
            </a:r>
            <a:r>
              <a:rPr sz="2400" spc="-6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организации</a:t>
            </a:r>
            <a:r>
              <a:rPr sz="24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Arial"/>
                <a:cs typeface="Arial"/>
              </a:rPr>
              <a:t>индивидуальной</a:t>
            </a:r>
            <a:r>
              <a:rPr sz="24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006FC0"/>
                </a:solidFill>
                <a:latin typeface="Arial"/>
                <a:cs typeface="Arial"/>
              </a:rPr>
              <a:t>работы.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4294967295"/>
          </p:nvPr>
        </p:nvSpPr>
        <p:spPr>
          <a:xfrm>
            <a:off x="8672830" y="6516836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24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pc="-30" dirty="0"/>
              <a:t>Условия</a:t>
            </a:r>
            <a:r>
              <a:rPr spc="-20" dirty="0"/>
              <a:t> </a:t>
            </a:r>
            <a:r>
              <a:rPr spc="-10" dirty="0"/>
              <a:t>реализации</a:t>
            </a:r>
            <a:r>
              <a:rPr spc="-20" dirty="0"/>
              <a:t> </a:t>
            </a:r>
            <a:r>
              <a:rPr spc="-5" dirty="0"/>
              <a:t>индивидуальной</a:t>
            </a:r>
            <a:r>
              <a:rPr spc="20" dirty="0"/>
              <a:t> </a:t>
            </a:r>
            <a:r>
              <a:rPr spc="-20" dirty="0"/>
              <a:t>формы </a:t>
            </a:r>
            <a:r>
              <a:rPr spc="-650" dirty="0"/>
              <a:t> </a:t>
            </a:r>
            <a:r>
              <a:rPr spc="-10" dirty="0"/>
              <a:t>организации учебной</a:t>
            </a:r>
            <a:r>
              <a:rPr spc="20" dirty="0"/>
              <a:t> </a:t>
            </a:r>
            <a:r>
              <a:rPr spc="-10" dirty="0"/>
              <a:t>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6819437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22250" y="1441450"/>
          <a:ext cx="8073386" cy="46989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765"/>
                <a:gridCol w="1117599"/>
                <a:gridCol w="1142364"/>
                <a:gridCol w="1142364"/>
                <a:gridCol w="1066164"/>
                <a:gridCol w="1066165"/>
                <a:gridCol w="989965"/>
              </a:tblGrid>
              <a:tr h="3141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84455" marR="77470" indent="635" algn="ctr">
                        <a:lnSpc>
                          <a:spcPct val="115100"/>
                        </a:lnSpc>
                        <a:spcBef>
                          <a:spcPts val="985"/>
                        </a:spcBef>
                      </a:pP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Содержание </a:t>
                      </a:r>
                      <a:r>
                        <a:rPr sz="1100" b="1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учебной </a:t>
                      </a:r>
                      <a:r>
                        <a:rPr sz="1100" b="1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д</a:t>
                      </a: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еяте</a:t>
                      </a:r>
                      <a:r>
                        <a:rPr sz="1100" b="1" spc="-1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л</a:t>
                      </a:r>
                      <a:r>
                        <a:rPr sz="1100" b="1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ьно</a:t>
                      </a: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с</a:t>
                      </a:r>
                      <a:r>
                        <a:rPr sz="1100" b="1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ти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 marL="645795">
                        <a:lnSpc>
                          <a:spcPct val="100000"/>
                        </a:lnSpc>
                        <a:spcBef>
                          <a:spcPts val="320"/>
                        </a:spcBef>
                      </a:pP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Планируемые</a:t>
                      </a:r>
                      <a:r>
                        <a:rPr sz="1100" b="1" spc="-2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результаты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064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699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1310"/>
                        </a:lnSpc>
                        <a:spcBef>
                          <a:spcPts val="715"/>
                        </a:spcBef>
                      </a:pPr>
                      <a:r>
                        <a:rPr sz="1100" b="1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Формы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90805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009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Дидактическая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5"/>
                        </a:spcBef>
                      </a:pP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Деятельность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333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100" b="1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организации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</a:tcPr>
                </a:tc>
              </a:tr>
              <a:tr h="785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b="1" spc="-1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структура</a:t>
                      </a:r>
                      <a:r>
                        <a:rPr sz="1100" b="1" spc="1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b="1" spc="-1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урока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учителя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444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учебной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R="26034" algn="ctr">
                        <a:lnSpc>
                          <a:spcPct val="100000"/>
                        </a:lnSpc>
                        <a:spcBef>
                          <a:spcPts val="195"/>
                        </a:spcBef>
                      </a:pP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деятельности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508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99695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Личностные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950"/>
                        </a:spcBef>
                      </a:pPr>
                      <a:r>
                        <a:rPr sz="1100" b="1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Мета</a:t>
                      </a:r>
                      <a:endParaRPr sz="1100">
                        <a:latin typeface="Arial"/>
                        <a:cs typeface="Arial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предметные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12065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53340">
                        <a:lnSpc>
                          <a:spcPct val="100000"/>
                        </a:lnSpc>
                      </a:pPr>
                      <a:r>
                        <a:rPr sz="1100" b="1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Предметные</a:t>
                      </a:r>
                      <a:endParaRPr sz="1100">
                        <a:latin typeface="Arial"/>
                        <a:cs typeface="Arial"/>
                      </a:endParaRPr>
                    </a:p>
                  </a:txBody>
                  <a:tcPr marL="0" marR="0" marT="381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  <a:tr h="448563">
                <a:tc>
                  <a:txBody>
                    <a:bodyPr/>
                    <a:lstStyle/>
                    <a:p>
                      <a:pPr marL="336550" marR="266065" indent="-64135">
                        <a:lnSpc>
                          <a:spcPct val="114500"/>
                        </a:lnSpc>
                        <a:spcBef>
                          <a:spcPts val="100"/>
                        </a:spcBef>
                      </a:pPr>
                      <a:r>
                        <a:rPr sz="1100" spc="-2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М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от</a:t>
                      </a:r>
                      <a:r>
                        <a:rPr sz="1100" spc="-1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ва</a:t>
                      </a:r>
                      <a:r>
                        <a:rPr sz="110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ц</a:t>
                      </a:r>
                      <a:r>
                        <a:rPr sz="1100" spc="-1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и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он</a:t>
                      </a:r>
                      <a:r>
                        <a:rPr sz="110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но-  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целевой</a:t>
                      </a:r>
                      <a:r>
                        <a:rPr sz="1100" spc="-6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этап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  <a:tr h="683133">
                <a:tc>
                  <a:txBody>
                    <a:bodyPr/>
                    <a:lstStyle/>
                    <a:p>
                      <a:pPr marL="547370" marR="146050" indent="-395605">
                        <a:lnSpc>
                          <a:spcPct val="114500"/>
                        </a:lnSpc>
                        <a:spcBef>
                          <a:spcPts val="1025"/>
                        </a:spcBef>
                      </a:pP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Этап</a:t>
                      </a:r>
                      <a:r>
                        <a:rPr sz="1100" spc="-7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актуализации </a:t>
                      </a:r>
                      <a:r>
                        <a:rPr sz="1100" spc="-29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знаний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30175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  <a:tr h="683132">
                <a:tc>
                  <a:txBody>
                    <a:bodyPr/>
                    <a:lstStyle/>
                    <a:p>
                      <a:pPr marL="548640" marR="55244" indent="-488315">
                        <a:lnSpc>
                          <a:spcPct val="114700"/>
                        </a:lnSpc>
                        <a:spcBef>
                          <a:spcPts val="1019"/>
                        </a:spcBef>
                      </a:pP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Этап изучения нового </a:t>
                      </a:r>
                      <a:r>
                        <a:rPr sz="1100" spc="-29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знания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129539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  <a:tr h="6831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700" dirty="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Этап</a:t>
                      </a:r>
                      <a:r>
                        <a:rPr sz="1100" spc="-3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самоконтроля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254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  <a:tr h="630936">
                <a:tc>
                  <a:txBody>
                    <a:bodyPr/>
                    <a:lstStyle/>
                    <a:p>
                      <a:pPr marL="237490" marR="229870" algn="ctr">
                        <a:lnSpc>
                          <a:spcPct val="114999"/>
                        </a:lnSpc>
                        <a:spcBef>
                          <a:spcPts val="55"/>
                        </a:spcBef>
                      </a:pP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Этап</a:t>
                      </a:r>
                      <a:r>
                        <a:rPr sz="1100" spc="-6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рефлексии </a:t>
                      </a:r>
                      <a:r>
                        <a:rPr sz="1100" spc="-29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учебной </a:t>
                      </a:r>
                      <a:r>
                        <a:rPr sz="1100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100" spc="-5" dirty="0">
                          <a:solidFill>
                            <a:srgbClr val="0071BB"/>
                          </a:solidFill>
                          <a:latin typeface="Arial"/>
                          <a:cs typeface="Arial"/>
                        </a:rPr>
                        <a:t>деятельности</a:t>
                      </a:r>
                      <a:endParaRPr sz="1100" dirty="0">
                        <a:latin typeface="Arial"/>
                        <a:cs typeface="Arial"/>
                      </a:endParaRPr>
                    </a:p>
                  </a:txBody>
                  <a:tcPr marL="0" marR="0" marT="6985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545454"/>
                      </a:solidFill>
                      <a:prstDash val="solid"/>
                    </a:lnL>
                    <a:lnR w="12700">
                      <a:solidFill>
                        <a:srgbClr val="545454"/>
                      </a:solidFill>
                      <a:prstDash val="solid"/>
                    </a:lnR>
                    <a:lnT w="12700">
                      <a:solidFill>
                        <a:srgbClr val="545454"/>
                      </a:solidFill>
                      <a:prstDash val="solid"/>
                    </a:lnT>
                    <a:lnB w="12700">
                      <a:solidFill>
                        <a:srgbClr val="54545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4" name="object 4"/>
          <p:cNvSpPr txBox="1">
            <a:spLocks noGrp="1"/>
          </p:cNvSpPr>
          <p:nvPr>
            <p:ph type="sldNum" sz="quarter" idx="4294967295"/>
          </p:nvPr>
        </p:nvSpPr>
        <p:spPr>
          <a:xfrm>
            <a:off x="8672830" y="6516836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25</a:t>
            </a:fld>
            <a:endParaRPr spc="-5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53541" y="375284"/>
            <a:ext cx="591883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30" dirty="0"/>
              <a:t>Технологическая</a:t>
            </a:r>
            <a:r>
              <a:rPr sz="3200" spc="-40" dirty="0"/>
              <a:t> </a:t>
            </a:r>
            <a:r>
              <a:rPr sz="3200" spc="-10" dirty="0"/>
              <a:t>карта</a:t>
            </a:r>
            <a:r>
              <a:rPr sz="3200" spc="-50" dirty="0"/>
              <a:t> </a:t>
            </a:r>
            <a:r>
              <a:rPr sz="3200" spc="-10" dirty="0"/>
              <a:t>урока</a:t>
            </a:r>
            <a:endParaRPr sz="3200"/>
          </a:p>
        </p:txBody>
      </p:sp>
    </p:spTree>
    <p:extLst>
      <p:ext uri="{BB962C8B-B14F-4D97-AF65-F5344CB8AC3E}">
        <p14:creationId xmlns:p14="http://schemas.microsoft.com/office/powerpoint/2010/main" val="4210689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1720" y="764123"/>
            <a:ext cx="4968552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1F3863"/>
                </a:solidFill>
                <a:latin typeface="Calibri"/>
                <a:cs typeface="Calibri"/>
              </a:rPr>
              <a:t>Проектирование</a:t>
            </a:r>
            <a:r>
              <a:rPr sz="2800" spc="-40" dirty="0">
                <a:solidFill>
                  <a:srgbClr val="1F3863"/>
                </a:solidFill>
                <a:latin typeface="Calibri"/>
                <a:cs typeface="Calibri"/>
              </a:rPr>
              <a:t> </a:t>
            </a:r>
            <a:r>
              <a:rPr sz="2800" spc="-15" dirty="0">
                <a:solidFill>
                  <a:srgbClr val="1F3863"/>
                </a:solidFill>
                <a:latin typeface="Calibri"/>
                <a:cs typeface="Calibri"/>
              </a:rPr>
              <a:t>урока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2189" y="1731010"/>
            <a:ext cx="6829901" cy="27597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Шаг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1. </a:t>
            </a:r>
            <a:r>
              <a:rPr sz="2400" spc="-15" dirty="0">
                <a:solidFill>
                  <a:srgbClr val="2D75B6"/>
                </a:solidFill>
                <a:latin typeface="Calibri"/>
                <a:cs typeface="Calibri"/>
              </a:rPr>
              <a:t>Определение </a:t>
            </a:r>
            <a:r>
              <a:rPr sz="2400" spc="-20" dirty="0">
                <a:solidFill>
                  <a:srgbClr val="2D75B6"/>
                </a:solidFill>
                <a:latin typeface="Calibri"/>
                <a:cs typeface="Calibri"/>
              </a:rPr>
              <a:t>цели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учебного занятия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на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основании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примерной </a:t>
            </a:r>
            <a:r>
              <a:rPr sz="2400" spc="-5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рабочей</a:t>
            </a:r>
            <a:r>
              <a:rPr sz="2400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программы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4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20" dirty="0">
                <a:latin typeface="Calibri"/>
                <a:cs typeface="Calibri"/>
              </a:rPr>
              <a:t>Цель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учебного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занятия </a:t>
            </a:r>
            <a:r>
              <a:rPr sz="2400" spc="-10" dirty="0">
                <a:latin typeface="Calibri"/>
                <a:cs typeface="Calibri"/>
              </a:rPr>
              <a:t>проектируется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контексте:</a:t>
            </a:r>
            <a:endParaRPr sz="2400" dirty="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buChar char="—"/>
              <a:tabLst>
                <a:tab pos="357505" algn="l"/>
              </a:tabLst>
            </a:pPr>
            <a:r>
              <a:rPr sz="2400" spc="-15" dirty="0">
                <a:latin typeface="Calibri"/>
                <a:cs typeface="Calibri"/>
              </a:rPr>
              <a:t>целей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изучения</a:t>
            </a:r>
            <a:r>
              <a:rPr sz="2400" spc="-5" dirty="0">
                <a:latin typeface="Calibri"/>
                <a:cs typeface="Calibri"/>
              </a:rPr>
              <a:t> учебного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предмета;</a:t>
            </a:r>
            <a:endParaRPr sz="2400" dirty="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buChar char="—"/>
              <a:tabLst>
                <a:tab pos="357505" algn="l"/>
              </a:tabLst>
            </a:pPr>
            <a:r>
              <a:rPr sz="2400" spc="-10" dirty="0">
                <a:latin typeface="Calibri"/>
                <a:cs typeface="Calibri"/>
              </a:rPr>
              <a:t>планируемых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результатов </a:t>
            </a:r>
            <a:r>
              <a:rPr sz="2400" spc="-5" dirty="0">
                <a:latin typeface="Calibri"/>
                <a:cs typeface="Calibri"/>
              </a:rPr>
              <a:t>освоения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учебного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предмета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953710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42188" y="1315340"/>
            <a:ext cx="7126605" cy="34419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1529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Шаг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2.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Отбор </a:t>
            </a:r>
            <a:r>
              <a:rPr sz="2400" spc="-15" dirty="0">
                <a:solidFill>
                  <a:srgbClr val="2D75B6"/>
                </a:solidFill>
                <a:latin typeface="Calibri"/>
                <a:cs typeface="Calibri"/>
              </a:rPr>
              <a:t>содержания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учебного занятия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на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основании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примерной </a:t>
            </a:r>
            <a:r>
              <a:rPr sz="2400" spc="-5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рабочей</a:t>
            </a:r>
            <a:r>
              <a:rPr sz="2400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программы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Отбор</a:t>
            </a:r>
            <a:r>
              <a:rPr sz="2400" spc="-15" dirty="0">
                <a:latin typeface="Calibri"/>
                <a:cs typeface="Calibri"/>
              </a:rPr>
              <a:t> содержания </a:t>
            </a:r>
            <a:r>
              <a:rPr sz="2400" spc="-5" dirty="0">
                <a:latin typeface="Calibri"/>
                <a:cs typeface="Calibri"/>
              </a:rPr>
              <a:t>учебного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занятия</a:t>
            </a:r>
            <a:r>
              <a:rPr sz="2400" spc="-15" dirty="0">
                <a:latin typeface="Calibri"/>
                <a:cs typeface="Calibri"/>
              </a:rPr>
              <a:t> происходит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на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основании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разделов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примерной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рабочей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программы:</a:t>
            </a:r>
            <a:endParaRPr sz="24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buChar char="—"/>
              <a:tabLst>
                <a:tab pos="357505" algn="l"/>
              </a:tabLst>
            </a:pPr>
            <a:r>
              <a:rPr sz="2400" spc="-15" dirty="0">
                <a:latin typeface="Calibri"/>
                <a:cs typeface="Calibri"/>
              </a:rPr>
              <a:t>«Содержание </a:t>
            </a:r>
            <a:r>
              <a:rPr sz="2400" spc="-5" dirty="0">
                <a:latin typeface="Calibri"/>
                <a:cs typeface="Calibri"/>
              </a:rPr>
              <a:t>учебного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предмета»,</a:t>
            </a:r>
            <a:endParaRPr sz="24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buChar char="—"/>
              <a:tabLst>
                <a:tab pos="357505" algn="l"/>
              </a:tabLst>
            </a:pPr>
            <a:r>
              <a:rPr sz="2400" spc="-10" dirty="0">
                <a:latin typeface="Calibri"/>
                <a:cs typeface="Calibri"/>
              </a:rPr>
              <a:t>«Предметные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результаты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освоения программы»,</a:t>
            </a:r>
            <a:endParaRPr sz="2400">
              <a:latin typeface="Calibri"/>
              <a:cs typeface="Calibri"/>
            </a:endParaRPr>
          </a:p>
          <a:p>
            <a:pPr marL="425450" indent="-413384">
              <a:lnSpc>
                <a:spcPct val="100000"/>
              </a:lnSpc>
              <a:buChar char="—"/>
              <a:tabLst>
                <a:tab pos="425450" algn="l"/>
                <a:tab pos="426084" algn="l"/>
              </a:tabLst>
            </a:pPr>
            <a:r>
              <a:rPr sz="2400" spc="-25" dirty="0">
                <a:latin typeface="Calibri"/>
                <a:cs typeface="Calibri"/>
              </a:rPr>
              <a:t>«Тематическое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планирование».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023409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42188" y="1315340"/>
            <a:ext cx="7405688" cy="3811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2484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Шаг</a:t>
            </a:r>
            <a:r>
              <a:rPr sz="2400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3.</a:t>
            </a:r>
            <a:r>
              <a:rPr sz="2400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Проектирование</a:t>
            </a:r>
            <a:r>
              <a:rPr sz="2400" spc="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системы</a:t>
            </a:r>
            <a:r>
              <a:rPr sz="2400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учебных</a:t>
            </a:r>
            <a:r>
              <a:rPr sz="2400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задач</a:t>
            </a:r>
            <a:r>
              <a:rPr sz="2400" spc="-1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/</a:t>
            </a:r>
            <a:r>
              <a:rPr sz="2400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учебных</a:t>
            </a:r>
            <a:r>
              <a:rPr sz="2400" spc="-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заданий</a:t>
            </a:r>
            <a:r>
              <a:rPr sz="2400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для </a:t>
            </a:r>
            <a:r>
              <a:rPr sz="2400" spc="-5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учебного</a:t>
            </a:r>
            <a:r>
              <a:rPr sz="2400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занятия</a:t>
            </a:r>
            <a:r>
              <a:rPr sz="2400" spc="-2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на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основе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примерной</a:t>
            </a:r>
            <a:r>
              <a:rPr sz="2400" spc="15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рабочей</a:t>
            </a:r>
            <a:r>
              <a:rPr sz="2400" spc="-2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программы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Основание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для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проектирования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учебных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задач:</a:t>
            </a:r>
            <a:endParaRPr sz="2400">
              <a:latin typeface="Calibri"/>
              <a:cs typeface="Calibri"/>
            </a:endParaRPr>
          </a:p>
          <a:p>
            <a:pPr marL="12700" marR="788035">
              <a:lnSpc>
                <a:spcPct val="100000"/>
              </a:lnSpc>
              <a:spcBef>
                <a:spcPts val="5"/>
              </a:spcBef>
              <a:buChar char="—"/>
              <a:tabLst>
                <a:tab pos="357505" algn="l"/>
              </a:tabLst>
            </a:pPr>
            <a:r>
              <a:rPr sz="2400" dirty="0">
                <a:latin typeface="Calibri"/>
                <a:cs typeface="Calibri"/>
              </a:rPr>
              <a:t>перечень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предметных,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метапредметных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и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личностных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результатов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обучения;</a:t>
            </a:r>
            <a:endParaRPr sz="240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buChar char="—"/>
              <a:tabLst>
                <a:tab pos="357505" algn="l"/>
              </a:tabLst>
            </a:pPr>
            <a:r>
              <a:rPr sz="2400" dirty="0">
                <a:latin typeface="Calibri"/>
                <a:cs typeface="Calibri"/>
              </a:rPr>
              <a:t>перечень </a:t>
            </a:r>
            <a:r>
              <a:rPr sz="2400" spc="-5" dirty="0">
                <a:latin typeface="Calibri"/>
                <a:cs typeface="Calibri"/>
              </a:rPr>
              <a:t>основных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видов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учебной</a:t>
            </a:r>
            <a:r>
              <a:rPr sz="2400" spc="-10" dirty="0">
                <a:latin typeface="Calibri"/>
                <a:cs typeface="Calibri"/>
              </a:rPr>
              <a:t> деятельности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раздела </a:t>
            </a:r>
            <a:r>
              <a:rPr sz="2400" spc="-25" dirty="0">
                <a:latin typeface="Calibri"/>
                <a:cs typeface="Calibri"/>
              </a:rPr>
              <a:t>«Тематическое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планирование»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705674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476054" y="1124744"/>
            <a:ext cx="7543324" cy="45422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22809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Шаг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4. Выбор </a:t>
            </a:r>
            <a:r>
              <a:rPr sz="2400" spc="-5" dirty="0">
                <a:solidFill>
                  <a:srgbClr val="2D75B6"/>
                </a:solidFill>
                <a:latin typeface="Calibri"/>
                <a:cs typeface="Calibri"/>
              </a:rPr>
              <a:t>форм организации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учебной </a:t>
            </a:r>
            <a:r>
              <a:rPr sz="2400" spc="-10" dirty="0">
                <a:solidFill>
                  <a:srgbClr val="2D75B6"/>
                </a:solidFill>
                <a:latin typeface="Calibri"/>
                <a:cs typeface="Calibri"/>
              </a:rPr>
              <a:t>деятельности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на учебном </a:t>
            </a:r>
            <a:r>
              <a:rPr sz="2400" spc="-530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2400" dirty="0">
                <a:solidFill>
                  <a:srgbClr val="2D75B6"/>
                </a:solidFill>
                <a:latin typeface="Calibri"/>
                <a:cs typeface="Calibri"/>
              </a:rPr>
              <a:t>занятии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0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Формы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организации </a:t>
            </a:r>
            <a:r>
              <a:rPr sz="2400" dirty="0">
                <a:latin typeface="Calibri"/>
                <a:cs typeface="Calibri"/>
              </a:rPr>
              <a:t>учебной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деятельности: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индивидуальная,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фронтальная,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групповая.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5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Основаниями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для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выбора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форм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организации</a:t>
            </a:r>
            <a:r>
              <a:rPr sz="2400" dirty="0">
                <a:latin typeface="Calibri"/>
                <a:cs typeface="Calibri"/>
              </a:rPr>
              <a:t> учебной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деятельности </a:t>
            </a:r>
            <a:r>
              <a:rPr sz="2400" dirty="0">
                <a:latin typeface="Calibri"/>
                <a:cs typeface="Calibri"/>
              </a:rPr>
              <a:t>на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учебном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занятии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являются:</a:t>
            </a:r>
            <a:endParaRPr sz="2400" dirty="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buChar char="—"/>
              <a:tabLst>
                <a:tab pos="357505" algn="l"/>
              </a:tabLst>
            </a:pPr>
            <a:r>
              <a:rPr sz="2400" spc="-15" dirty="0">
                <a:latin typeface="Calibri"/>
                <a:cs typeface="Calibri"/>
              </a:rPr>
              <a:t>содержание </a:t>
            </a:r>
            <a:r>
              <a:rPr sz="2400" spc="-5" dirty="0">
                <a:latin typeface="Calibri"/>
                <a:cs typeface="Calibri"/>
              </a:rPr>
              <a:t>учебного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занятия;</a:t>
            </a:r>
            <a:endParaRPr sz="2400" dirty="0">
              <a:latin typeface="Calibri"/>
              <a:cs typeface="Calibri"/>
            </a:endParaRPr>
          </a:p>
          <a:p>
            <a:pPr marL="356870" indent="-344805">
              <a:lnSpc>
                <a:spcPct val="100000"/>
              </a:lnSpc>
              <a:buChar char="—"/>
              <a:tabLst>
                <a:tab pos="357505" algn="l"/>
              </a:tabLst>
            </a:pPr>
            <a:r>
              <a:rPr sz="2400" spc="-5" dirty="0">
                <a:latin typeface="Calibri"/>
                <a:cs typeface="Calibri"/>
              </a:rPr>
              <a:t>основные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виды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учебной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деятельности </a:t>
            </a:r>
            <a:r>
              <a:rPr sz="2400" spc="-5" dirty="0">
                <a:latin typeface="Calibri"/>
                <a:cs typeface="Calibri"/>
              </a:rPr>
              <a:t>(виды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деятельности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обучающихся).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0249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249123"/>
            <a:ext cx="6938009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Основные</a:t>
            </a:r>
            <a:r>
              <a:rPr sz="3200" spc="-25" dirty="0"/>
              <a:t> </a:t>
            </a:r>
            <a:r>
              <a:rPr sz="3200" dirty="0"/>
              <a:t>виды</a:t>
            </a:r>
            <a:r>
              <a:rPr sz="3200" spc="-10" dirty="0"/>
              <a:t> учебных занятий</a:t>
            </a:r>
            <a:endParaRPr sz="3200"/>
          </a:p>
        </p:txBody>
      </p:sp>
      <p:sp>
        <p:nvSpPr>
          <p:cNvPr id="7" name="object 7"/>
          <p:cNvSpPr txBox="1"/>
          <p:nvPr/>
        </p:nvSpPr>
        <p:spPr>
          <a:xfrm>
            <a:off x="8715502" y="6516836"/>
            <a:ext cx="1612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3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65503" y="1892807"/>
            <a:ext cx="2915920" cy="175260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08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3800">
              <a:latin typeface="Times New Roman"/>
              <a:cs typeface="Times New Roman"/>
            </a:endParaRPr>
          </a:p>
          <a:p>
            <a:pPr marL="177165" marR="167640" indent="265430">
              <a:lnSpc>
                <a:spcPts val="2480"/>
              </a:lnSpc>
              <a:spcBef>
                <a:spcPts val="5"/>
              </a:spcBef>
            </a:pP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Урок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изучения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нового</a:t>
            </a:r>
            <a:r>
              <a:rPr sz="2400" spc="-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материала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58284" y="1892807"/>
            <a:ext cx="2915920" cy="175260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127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"/>
              </a:spcBef>
            </a:pPr>
            <a:endParaRPr sz="2750">
              <a:latin typeface="Times New Roman"/>
              <a:cs typeface="Times New Roman"/>
            </a:endParaRPr>
          </a:p>
          <a:p>
            <a:pPr marL="184150" marR="178435" indent="2540" algn="ctr">
              <a:lnSpc>
                <a:spcPts val="2480"/>
              </a:lnSpc>
            </a:pP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Урок</a:t>
            </a:r>
            <a:r>
              <a:rPr sz="2400" spc="60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обобщения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00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систематизации </a:t>
            </a:r>
            <a:r>
              <a:rPr sz="2400" spc="-6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изученного</a:t>
            </a:r>
            <a:endParaRPr sz="24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65503" y="3924300"/>
            <a:ext cx="2915920" cy="175260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3800">
              <a:latin typeface="Times New Roman"/>
              <a:cs typeface="Times New Roman"/>
            </a:endParaRPr>
          </a:p>
          <a:p>
            <a:pPr marL="1146810" marR="135255" indent="-1005205">
              <a:lnSpc>
                <a:spcPts val="2480"/>
              </a:lnSpc>
              <a:spcBef>
                <a:spcPts val="5"/>
              </a:spcBef>
            </a:pP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Ко</a:t>
            </a:r>
            <a:r>
              <a:rPr sz="2400" spc="-20" dirty="0">
                <a:solidFill>
                  <a:srgbClr val="FFFFFF"/>
                </a:solidFill>
                <a:latin typeface="Arial"/>
                <a:cs typeface="Arial"/>
              </a:rPr>
              <a:t>м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и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нир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в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а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н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ный 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урок</a:t>
            </a:r>
            <a:endParaRPr sz="2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58284" y="3924300"/>
            <a:ext cx="2915920" cy="1752600"/>
          </a:xfrm>
          <a:prstGeom prst="rect">
            <a:avLst/>
          </a:prstGeom>
          <a:solidFill>
            <a:srgbClr val="006FC0"/>
          </a:solidFill>
        </p:spPr>
        <p:txBody>
          <a:bodyPr vert="horz" wrap="square" lIns="0" tIns="571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5"/>
              </a:spcBef>
            </a:pPr>
            <a:endParaRPr sz="3800" dirty="0">
              <a:latin typeface="Times New Roman"/>
              <a:cs typeface="Times New Roman"/>
            </a:endParaRPr>
          </a:p>
          <a:p>
            <a:pPr marL="430530" marR="301625" indent="-121920">
              <a:lnSpc>
                <a:spcPts val="2480"/>
              </a:lnSpc>
              <a:spcBef>
                <a:spcPts val="5"/>
              </a:spcBef>
            </a:pPr>
            <a:r>
              <a:rPr sz="2400" spc="-30" dirty="0">
                <a:solidFill>
                  <a:srgbClr val="FFFFFF"/>
                </a:solidFill>
                <a:latin typeface="Arial"/>
                <a:cs typeface="Arial"/>
              </a:rPr>
              <a:t>Урок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проверки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и </a:t>
            </a:r>
            <a:r>
              <a:rPr sz="2400" spc="-6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оценки</a:t>
            </a:r>
            <a:r>
              <a:rPr sz="2400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FFFFFF"/>
                </a:solidFill>
                <a:latin typeface="Arial"/>
                <a:cs typeface="Arial"/>
              </a:rPr>
              <a:t>знаний</a:t>
            </a:r>
            <a:endParaRPr sz="24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168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7944" y="402463"/>
            <a:ext cx="695134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/>
              <a:t>Критерии</a:t>
            </a:r>
            <a:r>
              <a:rPr sz="3200" spc="-90" dirty="0"/>
              <a:t> </a:t>
            </a:r>
            <a:r>
              <a:rPr sz="3200" spc="-30" dirty="0"/>
              <a:t>результативности</a:t>
            </a:r>
            <a:r>
              <a:rPr sz="3200" spc="-90" dirty="0"/>
              <a:t> </a:t>
            </a:r>
            <a:r>
              <a:rPr sz="3200" spc="-10" dirty="0"/>
              <a:t>урока</a:t>
            </a:r>
            <a:endParaRPr sz="3200"/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4294967295"/>
          </p:nvPr>
        </p:nvSpPr>
        <p:spPr>
          <a:xfrm>
            <a:off x="8672830" y="6516836"/>
            <a:ext cx="24701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pc="-5" dirty="0"/>
              <a:t>30</a:t>
            </a:fld>
            <a:endParaRPr spc="-5" dirty="0"/>
          </a:p>
        </p:txBody>
      </p:sp>
      <p:sp>
        <p:nvSpPr>
          <p:cNvPr id="3" name="object 3"/>
          <p:cNvSpPr txBox="1"/>
          <p:nvPr/>
        </p:nvSpPr>
        <p:spPr>
          <a:xfrm>
            <a:off x="307340" y="1442974"/>
            <a:ext cx="7780020" cy="47821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0029" indent="-227965">
              <a:lnSpc>
                <a:spcPts val="2280"/>
              </a:lnSpc>
              <a:spcBef>
                <a:spcPts val="10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Цели</a:t>
            </a:r>
            <a:r>
              <a:rPr sz="2000" spc="-4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урока</a:t>
            </a:r>
            <a:r>
              <a:rPr sz="2000" spc="-15" dirty="0">
                <a:solidFill>
                  <a:srgbClr val="4471C4"/>
                </a:solidFill>
                <a:latin typeface="Arial"/>
                <a:cs typeface="Arial"/>
              </a:rPr>
              <a:t> задаются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с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 тенденцией</a:t>
            </a:r>
            <a:r>
              <a:rPr sz="2000" spc="-3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4471C4"/>
                </a:solidFill>
                <a:latin typeface="Arial"/>
                <a:cs typeface="Arial"/>
              </a:rPr>
              <a:t>передачи</a:t>
            </a:r>
            <a:r>
              <a:rPr sz="2000" spc="-2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функции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30" dirty="0">
                <a:solidFill>
                  <a:srgbClr val="4471C4"/>
                </a:solidFill>
                <a:latin typeface="Arial"/>
                <a:cs typeface="Arial"/>
              </a:rPr>
              <a:t>от</a:t>
            </a:r>
            <a:endParaRPr sz="2000" dirty="0">
              <a:latin typeface="Arial"/>
              <a:cs typeface="Arial"/>
            </a:endParaRPr>
          </a:p>
          <a:p>
            <a:pPr marL="184785">
              <a:lnSpc>
                <a:spcPts val="2280"/>
              </a:lnSpc>
            </a:pP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учителя</a:t>
            </a:r>
            <a:r>
              <a:rPr sz="2000" spc="-3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к</a:t>
            </a:r>
            <a:r>
              <a:rPr sz="2000" spc="-1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4471C4"/>
                </a:solidFill>
                <a:latin typeface="Arial"/>
                <a:cs typeface="Arial"/>
              </a:rPr>
              <a:t>ученику.</a:t>
            </a:r>
            <a:endParaRPr sz="2000" dirty="0">
              <a:latin typeface="Arial"/>
              <a:cs typeface="Arial"/>
            </a:endParaRPr>
          </a:p>
          <a:p>
            <a:pPr marL="184785" marR="5080" indent="-172720">
              <a:lnSpc>
                <a:spcPts val="2160"/>
              </a:lnSpc>
              <a:spcBef>
                <a:spcPts val="83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Учет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личностных, </a:t>
            </a:r>
            <a:r>
              <a:rPr sz="2000" spc="-15" dirty="0">
                <a:solidFill>
                  <a:srgbClr val="4471C4"/>
                </a:solidFill>
                <a:latin typeface="Arial"/>
                <a:cs typeface="Arial"/>
              </a:rPr>
              <a:t>метапредметных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и </a:t>
            </a:r>
            <a:r>
              <a:rPr sz="2000" spc="-15" dirty="0">
                <a:solidFill>
                  <a:srgbClr val="4471C4"/>
                </a:solidFill>
                <a:latin typeface="Arial"/>
                <a:cs typeface="Arial"/>
              </a:rPr>
              <a:t>предметных 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планируемых </a:t>
            </a:r>
            <a:r>
              <a:rPr sz="2000" spc="-54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40" dirty="0">
                <a:solidFill>
                  <a:srgbClr val="4471C4"/>
                </a:solidFill>
                <a:latin typeface="Arial"/>
                <a:cs typeface="Arial"/>
              </a:rPr>
              <a:t>результатов</a:t>
            </a:r>
            <a:r>
              <a:rPr sz="2000" spc="-3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в </a:t>
            </a:r>
            <a:r>
              <a:rPr sz="2000" spc="-15" dirty="0">
                <a:solidFill>
                  <a:srgbClr val="4471C4"/>
                </a:solidFill>
                <a:latin typeface="Arial"/>
                <a:cs typeface="Arial"/>
              </a:rPr>
              <a:t>определении</a:t>
            </a:r>
            <a:r>
              <a:rPr sz="2000" spc="-3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целей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урока.</a:t>
            </a:r>
            <a:endParaRPr sz="2000" dirty="0">
              <a:latin typeface="Arial"/>
              <a:cs typeface="Arial"/>
            </a:endParaRPr>
          </a:p>
          <a:p>
            <a:pPr marL="184785" marR="689610" indent="-172720">
              <a:lnSpc>
                <a:spcPts val="2160"/>
              </a:lnSpc>
              <a:spcBef>
                <a:spcPts val="79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Использование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разнообразных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форм, </a:t>
            </a:r>
            <a:r>
              <a:rPr sz="2000" spc="-25" dirty="0">
                <a:solidFill>
                  <a:srgbClr val="4471C4"/>
                </a:solidFill>
                <a:latin typeface="Arial"/>
                <a:cs typeface="Arial"/>
              </a:rPr>
              <a:t>методов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и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приемов </a:t>
            </a:r>
            <a:r>
              <a:rPr sz="2000" spc="-54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обучения,</a:t>
            </a: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повышающих</a:t>
            </a:r>
            <a:r>
              <a:rPr sz="2000" spc="-3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активность</a:t>
            </a:r>
            <a:r>
              <a:rPr sz="2000" spc="-4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учащихся.</a:t>
            </a:r>
            <a:endParaRPr sz="2000" dirty="0">
              <a:latin typeface="Arial"/>
              <a:cs typeface="Arial"/>
            </a:endParaRPr>
          </a:p>
          <a:p>
            <a:pPr marL="184785" marR="720725" indent="-172720">
              <a:lnSpc>
                <a:spcPts val="2160"/>
              </a:lnSpc>
              <a:spcBef>
                <a:spcPts val="80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Учитель владеет </a:t>
            </a:r>
            <a:r>
              <a:rPr sz="2000" spc="-15" dirty="0">
                <a:solidFill>
                  <a:srgbClr val="4471C4"/>
                </a:solidFill>
                <a:latin typeface="Arial"/>
                <a:cs typeface="Arial"/>
              </a:rPr>
              <a:t>технологией 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диалога, </a:t>
            </a: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обучает 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учащихся </a:t>
            </a:r>
            <a:r>
              <a:rPr sz="2000" spc="-54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ставить</a:t>
            </a:r>
            <a:r>
              <a:rPr sz="2000" spc="-4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и</a:t>
            </a: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адресовать</a:t>
            </a:r>
            <a:r>
              <a:rPr sz="2000" spc="-4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вопросы.</a:t>
            </a:r>
            <a:endParaRPr sz="2000" dirty="0">
              <a:latin typeface="Arial"/>
              <a:cs typeface="Arial"/>
            </a:endParaRPr>
          </a:p>
          <a:p>
            <a:pPr marL="184785" marR="158750" indent="-172720">
              <a:lnSpc>
                <a:spcPts val="2160"/>
              </a:lnSpc>
              <a:spcBef>
                <a:spcPts val="80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Учитель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эффективно </a:t>
            </a:r>
            <a:r>
              <a:rPr sz="2000" spc="-25" dirty="0">
                <a:solidFill>
                  <a:srgbClr val="4471C4"/>
                </a:solidFill>
                <a:latin typeface="Arial"/>
                <a:cs typeface="Arial"/>
              </a:rPr>
              <a:t>сочетает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репродуктивную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и </a:t>
            </a:r>
            <a:r>
              <a:rPr sz="2000" spc="-15" dirty="0">
                <a:solidFill>
                  <a:srgbClr val="4471C4"/>
                </a:solidFill>
                <a:latin typeface="Arial"/>
                <a:cs typeface="Arial"/>
              </a:rPr>
              <a:t>проблемную </a:t>
            </a:r>
            <a:r>
              <a:rPr sz="2000" spc="-54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5" dirty="0">
                <a:solidFill>
                  <a:srgbClr val="4471C4"/>
                </a:solidFill>
                <a:latin typeface="Arial"/>
                <a:cs typeface="Arial"/>
              </a:rPr>
              <a:t>форму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 обучения,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учит</a:t>
            </a: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25" dirty="0">
                <a:solidFill>
                  <a:srgbClr val="4471C4"/>
                </a:solidFill>
                <a:latin typeface="Arial"/>
                <a:cs typeface="Arial"/>
              </a:rPr>
              <a:t>детей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работать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по</a:t>
            </a:r>
            <a:r>
              <a:rPr sz="2000" spc="1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правилу </a:t>
            </a:r>
            <a:r>
              <a:rPr sz="2000" dirty="0">
                <a:solidFill>
                  <a:srgbClr val="4471C4"/>
                </a:solidFill>
                <a:latin typeface="Arial"/>
                <a:cs typeface="Arial"/>
              </a:rPr>
              <a:t>и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 творчески.</a:t>
            </a:r>
            <a:endParaRPr sz="2000" dirty="0">
              <a:latin typeface="Arial"/>
              <a:cs typeface="Arial"/>
            </a:endParaRPr>
          </a:p>
          <a:p>
            <a:pPr marL="240029" indent="-227965">
              <a:lnSpc>
                <a:spcPts val="2280"/>
              </a:lnSpc>
              <a:spcBef>
                <a:spcPts val="520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Учитель 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систематически</a:t>
            </a:r>
            <a:r>
              <a:rPr sz="2000" spc="-4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4471C4"/>
                </a:solidFill>
                <a:latin typeface="Arial"/>
                <a:cs typeface="Arial"/>
              </a:rPr>
              <a:t>обучает </a:t>
            </a:r>
            <a:r>
              <a:rPr sz="2000" spc="-25" dirty="0">
                <a:solidFill>
                  <a:srgbClr val="4471C4"/>
                </a:solidFill>
                <a:latin typeface="Arial"/>
                <a:cs typeface="Arial"/>
              </a:rPr>
              <a:t>детей</a:t>
            </a:r>
            <a:r>
              <a:rPr sz="2000" spc="-1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осуществлять</a:t>
            </a:r>
            <a:endParaRPr sz="2000" dirty="0">
              <a:latin typeface="Arial"/>
              <a:cs typeface="Arial"/>
            </a:endParaRPr>
          </a:p>
          <a:p>
            <a:pPr marL="184785">
              <a:lnSpc>
                <a:spcPts val="2280"/>
              </a:lnSpc>
            </a:pP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рефлексивное</a:t>
            </a:r>
            <a:r>
              <a:rPr sz="2000" spc="-50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действие.</a:t>
            </a:r>
            <a:endParaRPr sz="2000" dirty="0">
              <a:latin typeface="Arial"/>
              <a:cs typeface="Arial"/>
            </a:endParaRPr>
          </a:p>
          <a:p>
            <a:pPr marL="184785" marR="413384" indent="-172720">
              <a:lnSpc>
                <a:spcPts val="2160"/>
              </a:lnSpc>
              <a:spcBef>
                <a:spcPts val="835"/>
              </a:spcBef>
              <a:buSzPct val="95000"/>
              <a:buFont typeface="Wingdings"/>
              <a:buChar char=""/>
              <a:tabLst>
                <a:tab pos="240665" algn="l"/>
              </a:tabLst>
            </a:pP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Стиль, </a:t>
            </a:r>
            <a:r>
              <a:rPr sz="2000" spc="-15" dirty="0">
                <a:solidFill>
                  <a:srgbClr val="4471C4"/>
                </a:solidFill>
                <a:latin typeface="Arial"/>
                <a:cs typeface="Arial"/>
              </a:rPr>
              <a:t>тон 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отношений, </a:t>
            </a:r>
            <a:r>
              <a:rPr sz="2000" spc="-5" dirty="0">
                <a:solidFill>
                  <a:srgbClr val="4471C4"/>
                </a:solidFill>
                <a:latin typeface="Arial"/>
                <a:cs typeface="Arial"/>
              </a:rPr>
              <a:t>задаваемые на уроке, </a:t>
            </a:r>
            <a:r>
              <a:rPr sz="2000" spc="-15" dirty="0">
                <a:solidFill>
                  <a:srgbClr val="4471C4"/>
                </a:solidFill>
                <a:latin typeface="Arial"/>
                <a:cs typeface="Arial"/>
              </a:rPr>
              <a:t>создают 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 атмосферу сотрудничества, сотворчества, психологического </a:t>
            </a:r>
            <a:r>
              <a:rPr sz="2000" spc="-545" dirty="0">
                <a:solidFill>
                  <a:srgbClr val="4471C4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4471C4"/>
                </a:solidFill>
                <a:latin typeface="Arial"/>
                <a:cs typeface="Arial"/>
              </a:rPr>
              <a:t>комфорта.</a:t>
            </a:r>
            <a:endParaRPr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956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57909" y="332656"/>
            <a:ext cx="2265521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0" spc="-5" dirty="0">
                <a:solidFill>
                  <a:srgbClr val="1F3863"/>
                </a:solidFill>
                <a:latin typeface="Calibri Light"/>
                <a:cs typeface="Calibri Light"/>
              </a:rPr>
              <a:t>Обновленные</a:t>
            </a:r>
            <a:r>
              <a:rPr sz="2800" b="0" spc="-40" dirty="0">
                <a:solidFill>
                  <a:srgbClr val="1F3863"/>
                </a:solidFill>
                <a:latin typeface="Calibri Light"/>
                <a:cs typeface="Calibri Light"/>
              </a:rPr>
              <a:t> </a:t>
            </a:r>
            <a:r>
              <a:rPr sz="2800" b="0" spc="-5" dirty="0">
                <a:solidFill>
                  <a:srgbClr val="1F3863"/>
                </a:solidFill>
                <a:latin typeface="Calibri Light"/>
                <a:cs typeface="Calibri Light"/>
              </a:rPr>
              <a:t>ФГОС</a:t>
            </a:r>
            <a:endParaRPr sz="2800" dirty="0">
              <a:latin typeface="Calibri Light"/>
              <a:cs typeface="Calibri Light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519875" y="2188210"/>
            <a:ext cx="5742146" cy="3172460"/>
            <a:chOff x="693166" y="2188210"/>
            <a:chExt cx="7656195" cy="3172460"/>
          </a:xfrm>
        </p:grpSpPr>
        <p:sp>
          <p:nvSpPr>
            <p:cNvPr id="5" name="object 5"/>
            <p:cNvSpPr/>
            <p:nvPr/>
          </p:nvSpPr>
          <p:spPr>
            <a:xfrm>
              <a:off x="7766304" y="5334000"/>
              <a:ext cx="576580" cy="0"/>
            </a:xfrm>
            <a:custGeom>
              <a:avLst/>
              <a:gdLst/>
              <a:ahLst/>
              <a:cxnLst/>
              <a:rect l="l" t="t" r="r" b="b"/>
              <a:pathLst>
                <a:path w="576579">
                  <a:moveTo>
                    <a:pt x="0" y="0"/>
                  </a:moveTo>
                  <a:lnTo>
                    <a:pt x="576199" y="0"/>
                  </a:lnTo>
                </a:path>
              </a:pathLst>
            </a:custGeom>
            <a:ln w="12192">
              <a:solidFill>
                <a:srgbClr val="3C4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61104" y="2226564"/>
              <a:ext cx="576580" cy="3107690"/>
            </a:xfrm>
            <a:custGeom>
              <a:avLst/>
              <a:gdLst/>
              <a:ahLst/>
              <a:cxnLst/>
              <a:rect l="l" t="t" r="r" b="b"/>
              <a:pathLst>
                <a:path w="576579" h="3107690">
                  <a:moveTo>
                    <a:pt x="0" y="1546860"/>
                  </a:moveTo>
                  <a:lnTo>
                    <a:pt x="288163" y="1546860"/>
                  </a:lnTo>
                  <a:lnTo>
                    <a:pt x="288163" y="3107436"/>
                  </a:lnTo>
                  <a:lnTo>
                    <a:pt x="576199" y="3107436"/>
                  </a:lnTo>
                </a:path>
                <a:path w="576579" h="3107690">
                  <a:moveTo>
                    <a:pt x="0" y="1546860"/>
                  </a:moveTo>
                  <a:lnTo>
                    <a:pt x="288163" y="1546860"/>
                  </a:lnTo>
                  <a:lnTo>
                    <a:pt x="288163" y="1559306"/>
                  </a:lnTo>
                  <a:lnTo>
                    <a:pt x="576199" y="1559306"/>
                  </a:lnTo>
                </a:path>
                <a:path w="576579" h="3107690">
                  <a:moveTo>
                    <a:pt x="0" y="1548003"/>
                  </a:moveTo>
                  <a:lnTo>
                    <a:pt x="288163" y="1548003"/>
                  </a:lnTo>
                  <a:lnTo>
                    <a:pt x="288163" y="0"/>
                  </a:lnTo>
                  <a:lnTo>
                    <a:pt x="576199" y="0"/>
                  </a:lnTo>
                </a:path>
              </a:pathLst>
            </a:custGeom>
            <a:ln w="12192">
              <a:solidFill>
                <a:srgbClr val="34415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99516" y="2194560"/>
              <a:ext cx="3561715" cy="3159760"/>
            </a:xfrm>
            <a:custGeom>
              <a:avLst/>
              <a:gdLst/>
              <a:ahLst/>
              <a:cxnLst/>
              <a:rect l="l" t="t" r="r" b="b"/>
              <a:pathLst>
                <a:path w="3561715" h="3159760">
                  <a:moveTo>
                    <a:pt x="3561588" y="0"/>
                  </a:moveTo>
                  <a:lnTo>
                    <a:pt x="0" y="0"/>
                  </a:lnTo>
                  <a:lnTo>
                    <a:pt x="0" y="3159252"/>
                  </a:lnTo>
                  <a:lnTo>
                    <a:pt x="3561588" y="3159252"/>
                  </a:lnTo>
                  <a:lnTo>
                    <a:pt x="356158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9516" y="2194560"/>
              <a:ext cx="3561715" cy="3159760"/>
            </a:xfrm>
            <a:custGeom>
              <a:avLst/>
              <a:gdLst/>
              <a:ahLst/>
              <a:cxnLst/>
              <a:rect l="l" t="t" r="r" b="b"/>
              <a:pathLst>
                <a:path w="3561715" h="3159760">
                  <a:moveTo>
                    <a:pt x="0" y="3159252"/>
                  </a:moveTo>
                  <a:lnTo>
                    <a:pt x="3561588" y="3159252"/>
                  </a:lnTo>
                  <a:lnTo>
                    <a:pt x="3561588" y="0"/>
                  </a:lnTo>
                  <a:lnTo>
                    <a:pt x="0" y="0"/>
                  </a:lnTo>
                  <a:lnTo>
                    <a:pt x="0" y="3159252"/>
                  </a:lnTo>
                  <a:close/>
                </a:path>
              </a:pathLst>
            </a:custGeom>
            <a:ln w="12191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741920" y="2226564"/>
              <a:ext cx="581025" cy="1560830"/>
            </a:xfrm>
            <a:custGeom>
              <a:avLst/>
              <a:gdLst/>
              <a:ahLst/>
              <a:cxnLst/>
              <a:rect l="l" t="t" r="r" b="b"/>
              <a:pathLst>
                <a:path w="581025" h="1560829">
                  <a:moveTo>
                    <a:pt x="4572" y="0"/>
                  </a:moveTo>
                  <a:lnTo>
                    <a:pt x="580771" y="0"/>
                  </a:lnTo>
                </a:path>
                <a:path w="581025" h="1560829">
                  <a:moveTo>
                    <a:pt x="0" y="1560576"/>
                  </a:moveTo>
                  <a:lnTo>
                    <a:pt x="576199" y="1560576"/>
                  </a:lnTo>
                </a:path>
              </a:pathLst>
            </a:custGeom>
            <a:ln w="12192">
              <a:solidFill>
                <a:srgbClr val="3C4A5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21334" y="3040761"/>
            <a:ext cx="1876425" cy="17895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ts val="3215"/>
              </a:lnSpc>
              <a:spcBef>
                <a:spcPts val="95"/>
              </a:spcBef>
            </a:pPr>
            <a:r>
              <a:rPr sz="2800" spc="-10" dirty="0">
                <a:solidFill>
                  <a:srgbClr val="FFFFFF"/>
                </a:solidFill>
                <a:latin typeface="Calibri"/>
                <a:cs typeface="Calibri"/>
              </a:rPr>
              <a:t>Системно-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ts val="3215"/>
              </a:lnSpc>
            </a:pPr>
            <a:r>
              <a:rPr sz="2800" spc="-15" dirty="0">
                <a:solidFill>
                  <a:srgbClr val="FFFFFF"/>
                </a:solidFill>
                <a:latin typeface="Calibri"/>
                <a:cs typeface="Calibri"/>
              </a:rPr>
              <a:t>деятельностный</a:t>
            </a:r>
            <a:endParaRPr sz="2800">
              <a:latin typeface="Calibri"/>
              <a:cs typeface="Calibri"/>
            </a:endParaRPr>
          </a:p>
          <a:p>
            <a:pPr marL="1270" algn="ctr">
              <a:lnSpc>
                <a:spcPct val="100000"/>
              </a:lnSpc>
              <a:spcBef>
                <a:spcPts val="915"/>
              </a:spcBef>
            </a:pPr>
            <a:r>
              <a:rPr sz="2800" spc="-35" dirty="0">
                <a:solidFill>
                  <a:srgbClr val="FFFFFF"/>
                </a:solidFill>
                <a:latin typeface="Calibri"/>
                <a:cs typeface="Calibri"/>
              </a:rPr>
              <a:t>подход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625501" y="1551306"/>
            <a:ext cx="2186940" cy="1350645"/>
            <a:chOff x="4834001" y="1551305"/>
            <a:chExt cx="2915920" cy="135064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37176" y="1554480"/>
              <a:ext cx="2909316" cy="1344168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4837176" y="1554480"/>
              <a:ext cx="2909570" cy="1344295"/>
            </a:xfrm>
            <a:custGeom>
              <a:avLst/>
              <a:gdLst/>
              <a:ahLst/>
              <a:cxnLst/>
              <a:rect l="l" t="t" r="r" b="b"/>
              <a:pathLst>
                <a:path w="2909570" h="1344295">
                  <a:moveTo>
                    <a:pt x="0" y="1344168"/>
                  </a:moveTo>
                  <a:lnTo>
                    <a:pt x="2909316" y="1344168"/>
                  </a:lnTo>
                  <a:lnTo>
                    <a:pt x="2909316" y="0"/>
                  </a:lnTo>
                  <a:lnTo>
                    <a:pt x="0" y="0"/>
                  </a:lnTo>
                  <a:lnTo>
                    <a:pt x="0" y="1344168"/>
                  </a:lnTo>
                  <a:close/>
                </a:path>
              </a:pathLst>
            </a:custGeom>
            <a:ln w="6096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024598" y="1695705"/>
            <a:ext cx="1390173" cy="997709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24765">
              <a:lnSpc>
                <a:spcPct val="100000"/>
              </a:lnSpc>
              <a:spcBef>
                <a:spcPts val="560"/>
              </a:spcBef>
            </a:pPr>
            <a:r>
              <a:rPr sz="1400" spc="-10" dirty="0">
                <a:latin typeface="Calibri"/>
                <a:cs typeface="Calibri"/>
              </a:rPr>
              <a:t>Л</a:t>
            </a:r>
            <a:r>
              <a:rPr sz="1400" spc="-5" dirty="0">
                <a:latin typeface="Calibri"/>
                <a:cs typeface="Calibri"/>
              </a:rPr>
              <a:t>и</a:t>
            </a:r>
            <a:r>
              <a:rPr sz="1400" dirty="0">
                <a:latin typeface="Calibri"/>
                <a:cs typeface="Calibri"/>
              </a:rPr>
              <a:t>чн</a:t>
            </a:r>
            <a:r>
              <a:rPr sz="1400" spc="5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5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ные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р</a:t>
            </a:r>
            <a:r>
              <a:rPr sz="1400" spc="-5" dirty="0">
                <a:latin typeface="Calibri"/>
                <a:cs typeface="Calibri"/>
              </a:rPr>
              <a:t>е</a:t>
            </a:r>
            <a:r>
              <a:rPr sz="1400" spc="-20" dirty="0">
                <a:latin typeface="Calibri"/>
                <a:cs typeface="Calibri"/>
              </a:rPr>
              <a:t>з</a:t>
            </a:r>
            <a:r>
              <a:rPr sz="1400" spc="-50" dirty="0">
                <a:latin typeface="Calibri"/>
                <a:cs typeface="Calibri"/>
              </a:rPr>
              <a:t>у</a:t>
            </a:r>
            <a:r>
              <a:rPr sz="1400" spc="-5" dirty="0">
                <a:latin typeface="Calibri"/>
                <a:cs typeface="Calibri"/>
              </a:rPr>
              <a:t>л</a:t>
            </a:r>
            <a:r>
              <a:rPr sz="1400" spc="-60" dirty="0">
                <a:latin typeface="Calibri"/>
                <a:cs typeface="Calibri"/>
              </a:rPr>
              <a:t>ь</a:t>
            </a:r>
            <a:r>
              <a:rPr sz="1400" spc="-5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а</a:t>
            </a:r>
            <a:r>
              <a:rPr sz="1400" spc="-10" dirty="0">
                <a:latin typeface="Calibri"/>
                <a:cs typeface="Calibri"/>
              </a:rPr>
              <a:t>т</a:t>
            </a:r>
            <a:r>
              <a:rPr sz="1400" dirty="0">
                <a:latin typeface="Calibri"/>
                <a:cs typeface="Calibri"/>
              </a:rPr>
              <a:t>ы</a:t>
            </a: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400" spc="-5" dirty="0">
                <a:latin typeface="Calibri"/>
                <a:cs typeface="Calibri"/>
              </a:rPr>
              <a:t>(ценности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мотивации)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6197346" y="1746505"/>
            <a:ext cx="2247424" cy="992505"/>
            <a:chOff x="8263128" y="1746504"/>
            <a:chExt cx="2996565" cy="992505"/>
          </a:xfrm>
        </p:grpSpPr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63128" y="1746504"/>
              <a:ext cx="2996183" cy="992124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427720" y="1914131"/>
              <a:ext cx="2705100" cy="68886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22564" y="1786128"/>
              <a:ext cx="2881883" cy="87934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6412912" y="1856767"/>
            <a:ext cx="1771174" cy="804066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33655" marR="5080" indent="-21590">
              <a:lnSpc>
                <a:spcPts val="1540"/>
              </a:lnSpc>
              <a:spcBef>
                <a:spcPts val="270"/>
              </a:spcBef>
            </a:pPr>
            <a:r>
              <a:rPr sz="1400" spc="-5" dirty="0">
                <a:latin typeface="Calibri"/>
                <a:cs typeface="Calibri"/>
              </a:rPr>
              <a:t>Ориентация </a:t>
            </a:r>
            <a:r>
              <a:rPr sz="1400" dirty="0">
                <a:latin typeface="Calibri"/>
                <a:cs typeface="Calibri"/>
              </a:rPr>
              <a:t>на </a:t>
            </a:r>
            <a:r>
              <a:rPr sz="1400" spc="-5" dirty="0">
                <a:latin typeface="Calibri"/>
                <a:cs typeface="Calibri"/>
              </a:rPr>
              <a:t>формирование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системы</a:t>
            </a:r>
            <a:r>
              <a:rPr sz="1400" spc="-5" dirty="0">
                <a:latin typeface="Calibri"/>
                <a:cs typeface="Calibri"/>
              </a:rPr>
              <a:t> ценностей</a:t>
            </a:r>
            <a:r>
              <a:rPr sz="1400" spc="-25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2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мотивов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3625501" y="3114930"/>
            <a:ext cx="2183606" cy="1343025"/>
            <a:chOff x="4834001" y="3114929"/>
            <a:chExt cx="2911475" cy="1343025"/>
          </a:xfrm>
        </p:grpSpPr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7176" y="3118104"/>
              <a:ext cx="2904744" cy="1336548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4837176" y="3118104"/>
              <a:ext cx="2905125" cy="1336675"/>
            </a:xfrm>
            <a:custGeom>
              <a:avLst/>
              <a:gdLst/>
              <a:ahLst/>
              <a:cxnLst/>
              <a:rect l="l" t="t" r="r" b="b"/>
              <a:pathLst>
                <a:path w="2905125" h="1336675">
                  <a:moveTo>
                    <a:pt x="0" y="1336548"/>
                  </a:moveTo>
                  <a:lnTo>
                    <a:pt x="2904744" y="1336548"/>
                  </a:lnTo>
                  <a:lnTo>
                    <a:pt x="2904744" y="0"/>
                  </a:lnTo>
                  <a:lnTo>
                    <a:pt x="0" y="0"/>
                  </a:lnTo>
                  <a:lnTo>
                    <a:pt x="0" y="1336548"/>
                  </a:lnTo>
                  <a:close/>
                </a:path>
              </a:pathLst>
            </a:custGeom>
            <a:ln w="6096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3797187" y="3220827"/>
            <a:ext cx="1788795" cy="110722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8580">
              <a:lnSpc>
                <a:spcPct val="127099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Метапредметные </a:t>
            </a:r>
            <a:r>
              <a:rPr sz="1400" spc="-20" dirty="0">
                <a:latin typeface="Calibri"/>
                <a:cs typeface="Calibri"/>
              </a:rPr>
              <a:t>результаты </a:t>
            </a:r>
            <a:r>
              <a:rPr sz="1400" spc="-1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(</a:t>
            </a:r>
            <a:r>
              <a:rPr sz="1400" spc="-15" dirty="0">
                <a:latin typeface="Calibri"/>
                <a:cs typeface="Calibri"/>
              </a:rPr>
              <a:t>ф</a:t>
            </a:r>
            <a:r>
              <a:rPr sz="1400" dirty="0">
                <a:latin typeface="Calibri"/>
                <a:cs typeface="Calibri"/>
              </a:rPr>
              <a:t>унк</a:t>
            </a:r>
            <a:r>
              <a:rPr sz="1400" spc="-10" dirty="0">
                <a:latin typeface="Calibri"/>
                <a:cs typeface="Calibri"/>
              </a:rPr>
              <a:t>ц</a:t>
            </a:r>
            <a:r>
              <a:rPr sz="1400" dirty="0">
                <a:latin typeface="Calibri"/>
                <a:cs typeface="Calibri"/>
              </a:rPr>
              <a:t>иональ</a:t>
            </a:r>
            <a:r>
              <a:rPr sz="1400" spc="5" dirty="0">
                <a:latin typeface="Calibri"/>
                <a:cs typeface="Calibri"/>
              </a:rPr>
              <a:t>н</a:t>
            </a:r>
            <a:r>
              <a:rPr sz="1400" dirty="0">
                <a:latin typeface="Calibri"/>
                <a:cs typeface="Calibri"/>
              </a:rPr>
              <a:t>ая</a:t>
            </a:r>
            <a:r>
              <a:rPr sz="1400" spc="-3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гр</a:t>
            </a:r>
            <a:r>
              <a:rPr sz="1400" dirty="0">
                <a:latin typeface="Calibri"/>
                <a:cs typeface="Calibri"/>
              </a:rPr>
              <a:t>ам</a:t>
            </a:r>
            <a:r>
              <a:rPr sz="1400" spc="-10" dirty="0">
                <a:latin typeface="Calibri"/>
                <a:cs typeface="Calibri"/>
              </a:rPr>
              <a:t>о</a:t>
            </a:r>
            <a:r>
              <a:rPr sz="1400" spc="-5" dirty="0">
                <a:latin typeface="Calibri"/>
                <a:cs typeface="Calibri"/>
              </a:rPr>
              <a:t>тн</a:t>
            </a:r>
            <a:r>
              <a:rPr sz="1400" dirty="0">
                <a:latin typeface="Calibri"/>
                <a:cs typeface="Calibri"/>
              </a:rPr>
              <a:t>о</a:t>
            </a:r>
            <a:r>
              <a:rPr sz="1400" spc="-10" dirty="0">
                <a:latin typeface="Calibri"/>
                <a:cs typeface="Calibri"/>
              </a:rPr>
              <a:t>с</a:t>
            </a:r>
            <a:r>
              <a:rPr sz="1400" spc="-5" dirty="0">
                <a:latin typeface="Calibri"/>
                <a:cs typeface="Calibri"/>
              </a:rPr>
              <a:t>ть)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193917" y="3118104"/>
            <a:ext cx="2247424" cy="1370330"/>
            <a:chOff x="8258556" y="3118104"/>
            <a:chExt cx="2996565" cy="1370330"/>
          </a:xfrm>
        </p:grpSpPr>
        <p:pic>
          <p:nvPicPr>
            <p:cNvPr id="25" name="object 2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58556" y="3118104"/>
              <a:ext cx="2996183" cy="1370076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316468" y="3377196"/>
              <a:ext cx="2913887" cy="883907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317992" y="3157728"/>
              <a:ext cx="2881883" cy="1257300"/>
            </a:xfrm>
            <a:prstGeom prst="rect">
              <a:avLst/>
            </a:prstGeom>
          </p:spPr>
        </p:pic>
      </p:grpSp>
      <p:sp>
        <p:nvSpPr>
          <p:cNvPr id="28" name="object 28"/>
          <p:cNvSpPr txBox="1"/>
          <p:nvPr/>
        </p:nvSpPr>
        <p:spPr>
          <a:xfrm>
            <a:off x="6354508" y="3451352"/>
            <a:ext cx="1930718" cy="804066"/>
          </a:xfrm>
          <a:prstGeom prst="rect">
            <a:avLst/>
          </a:prstGeom>
        </p:spPr>
        <p:txBody>
          <a:bodyPr vert="horz" wrap="square" lIns="0" tIns="34290" rIns="0" bIns="0" rtlCol="0">
            <a:spAutoFit/>
          </a:bodyPr>
          <a:lstStyle/>
          <a:p>
            <a:pPr marL="12065" marR="5080" algn="ctr">
              <a:lnSpc>
                <a:spcPts val="1540"/>
              </a:lnSpc>
              <a:spcBef>
                <a:spcPts val="270"/>
              </a:spcBef>
            </a:pPr>
            <a:r>
              <a:rPr sz="1400" spc="-35" dirty="0">
                <a:latin typeface="Calibri"/>
                <a:cs typeface="Calibri"/>
              </a:rPr>
              <a:t>Три </a:t>
            </a:r>
            <a:r>
              <a:rPr sz="1400" spc="-5" dirty="0">
                <a:latin typeface="Calibri"/>
                <a:cs typeface="Calibri"/>
              </a:rPr>
              <a:t>группы </a:t>
            </a:r>
            <a:r>
              <a:rPr sz="1400" spc="-25" dirty="0">
                <a:latin typeface="Calibri"/>
                <a:cs typeface="Calibri"/>
              </a:rPr>
              <a:t>УУД: </a:t>
            </a:r>
            <a:r>
              <a:rPr sz="1400" spc="-5" dirty="0">
                <a:latin typeface="Calibri"/>
                <a:cs typeface="Calibri"/>
              </a:rPr>
              <a:t>познавательные,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коммуникативные, </a:t>
            </a:r>
            <a:r>
              <a:rPr sz="1400" spc="-10" dirty="0">
                <a:latin typeface="Calibri"/>
                <a:cs typeface="Calibri"/>
              </a:rPr>
              <a:t>регулятивные </a:t>
            </a:r>
            <a:r>
              <a:rPr sz="1400" spc="-30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действия</a:t>
            </a:r>
            <a:endParaRPr sz="1400" dirty="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3625501" y="4672457"/>
            <a:ext cx="2201704" cy="1324610"/>
            <a:chOff x="4834001" y="4672457"/>
            <a:chExt cx="2935605" cy="1324610"/>
          </a:xfrm>
        </p:grpSpPr>
        <p:pic>
          <p:nvPicPr>
            <p:cNvPr id="30" name="object 3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37176" y="4675632"/>
              <a:ext cx="2929128" cy="131826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4837176" y="4675632"/>
              <a:ext cx="2929255" cy="1318260"/>
            </a:xfrm>
            <a:custGeom>
              <a:avLst/>
              <a:gdLst/>
              <a:ahLst/>
              <a:cxnLst/>
              <a:rect l="l" t="t" r="r" b="b"/>
              <a:pathLst>
                <a:path w="2929254" h="1318260">
                  <a:moveTo>
                    <a:pt x="0" y="1318260"/>
                  </a:moveTo>
                  <a:lnTo>
                    <a:pt x="2929128" y="1318260"/>
                  </a:lnTo>
                  <a:lnTo>
                    <a:pt x="2929128" y="0"/>
                  </a:lnTo>
                  <a:lnTo>
                    <a:pt x="0" y="0"/>
                  </a:lnTo>
                  <a:lnTo>
                    <a:pt x="0" y="1318260"/>
                  </a:lnTo>
                  <a:close/>
                </a:path>
              </a:pathLst>
            </a:custGeom>
            <a:ln w="6095">
              <a:solidFill>
                <a:srgbClr val="6FAC4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024597" y="5195062"/>
            <a:ext cx="140446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Calibri"/>
                <a:cs typeface="Calibri"/>
              </a:rPr>
              <a:t>Предметные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20" dirty="0">
                <a:latin typeface="Calibri"/>
                <a:cs typeface="Calibri"/>
              </a:rPr>
              <a:t>результаты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6213348" y="4855465"/>
            <a:ext cx="2245995" cy="992505"/>
            <a:chOff x="8284464" y="4855464"/>
            <a:chExt cx="2994660" cy="992505"/>
          </a:xfrm>
        </p:grpSpPr>
        <p:pic>
          <p:nvPicPr>
            <p:cNvPr id="34" name="object 3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284464" y="4855464"/>
              <a:ext cx="2994660" cy="992124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349996" y="5023104"/>
              <a:ext cx="2903220" cy="688860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43900" y="4895088"/>
              <a:ext cx="2880359" cy="879348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6380036" y="5096968"/>
            <a:ext cx="1916906" cy="62901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10"/>
              </a:lnSpc>
              <a:spcBef>
                <a:spcPts val="105"/>
              </a:spcBef>
            </a:pPr>
            <a:r>
              <a:rPr sz="1400" spc="-5" dirty="0">
                <a:latin typeface="Calibri"/>
                <a:cs typeface="Calibri"/>
              </a:rPr>
              <a:t>Конкретизация</a:t>
            </a:r>
            <a:r>
              <a:rPr sz="1400" spc="-40" dirty="0">
                <a:latin typeface="Calibri"/>
                <a:cs typeface="Calibri"/>
              </a:rPr>
              <a:t> </a:t>
            </a:r>
            <a:r>
              <a:rPr sz="1400" dirty="0">
                <a:latin typeface="Calibri"/>
                <a:cs typeface="Calibri"/>
              </a:rPr>
              <a:t>и</a:t>
            </a:r>
            <a:r>
              <a:rPr sz="1400" spc="-30" dirty="0">
                <a:latin typeface="Calibri"/>
                <a:cs typeface="Calibri"/>
              </a:rPr>
              <a:t> </a:t>
            </a:r>
            <a:r>
              <a:rPr sz="1400" spc="-5" dirty="0">
                <a:latin typeface="Calibri"/>
                <a:cs typeface="Calibri"/>
              </a:rPr>
              <a:t>систематизация</a:t>
            </a:r>
            <a:endParaRPr sz="1400" dirty="0">
              <a:latin typeface="Calibri"/>
              <a:cs typeface="Calibri"/>
            </a:endParaRPr>
          </a:p>
          <a:p>
            <a:pPr marL="2540" algn="ctr">
              <a:lnSpc>
                <a:spcPts val="1610"/>
              </a:lnSpc>
            </a:pPr>
            <a:r>
              <a:rPr sz="1400" spc="-15" dirty="0">
                <a:latin typeface="Calibri"/>
                <a:cs typeface="Calibri"/>
              </a:rPr>
              <a:t>результатов</a:t>
            </a:r>
            <a:endParaRPr sz="1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75366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_1.2 - Microsoft PowerPoint (Сбой активации продукта)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90" t="36771" r="8805" b="18067"/>
          <a:stretch/>
        </p:blipFill>
        <p:spPr>
          <a:xfrm>
            <a:off x="251520" y="1844824"/>
            <a:ext cx="8208912" cy="3667820"/>
          </a:xfrm>
        </p:spPr>
      </p:pic>
    </p:spTree>
    <p:extLst>
      <p:ext uri="{BB962C8B-B14F-4D97-AF65-F5344CB8AC3E}">
        <p14:creationId xmlns:p14="http://schemas.microsoft.com/office/powerpoint/2010/main" val="200348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5763906"/>
              </p:ext>
            </p:extLst>
          </p:nvPr>
        </p:nvGraphicFramePr>
        <p:xfrm>
          <a:off x="149224" y="188640"/>
          <a:ext cx="8845550" cy="6562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3416"/>
                <a:gridCol w="2314734"/>
                <a:gridCol w="2286000"/>
                <a:gridCol w="3581400"/>
              </a:tblGrid>
              <a:tr h="873952">
                <a:tc>
                  <a:txBody>
                    <a:bodyPr/>
                    <a:lstStyle/>
                    <a:p>
                      <a:pPr marL="228600" indent="-228600">
                        <a:buFont typeface="+mj-lt"/>
                        <a:buAutoNum type="arabicPeriod"/>
                      </a:pPr>
                      <a:r>
                        <a:rPr lang="ru-RU" sz="1100" dirty="0" smtClean="0"/>
                        <a:t>№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Предмет</a:t>
                      </a:r>
                      <a:r>
                        <a:rPr lang="ru-RU" sz="1100" baseline="0" dirty="0" smtClean="0"/>
                        <a:t> изменений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Традиционная</a:t>
                      </a:r>
                      <a:r>
                        <a:rPr lang="ru-RU" sz="1100" baseline="0" dirty="0" smtClean="0"/>
                        <a:t> деятельность учителя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Деятельность учителя работающего по ФГОС</a:t>
                      </a:r>
                      <a:endParaRPr lang="ru-RU" sz="1100" dirty="0"/>
                    </a:p>
                  </a:txBody>
                  <a:tcPr/>
                </a:tc>
              </a:tr>
              <a:tr h="814974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1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Подготовка к уроку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Учитель пользуется жестко структурированным</a:t>
                      </a:r>
                      <a:r>
                        <a:rPr lang="ru-RU" sz="1100" baseline="0" dirty="0" smtClean="0"/>
                        <a:t> конспектом урока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Учитель пользуется сценарным планом урока, предоставляющим ему свободу в выборе</a:t>
                      </a:r>
                      <a:r>
                        <a:rPr lang="ru-RU" sz="1100" baseline="0" dirty="0" smtClean="0"/>
                        <a:t> форм, способов приемов обучения </a:t>
                      </a:r>
                      <a:endParaRPr lang="ru-RU" sz="1100" dirty="0"/>
                    </a:p>
                  </a:txBody>
                  <a:tcPr/>
                </a:tc>
              </a:tr>
              <a:tr h="80425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2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Основные этапы</a:t>
                      </a:r>
                      <a:r>
                        <a:rPr lang="ru-RU" sz="1100" baseline="0" dirty="0" smtClean="0"/>
                        <a:t> урока 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Объяснение и закрепление учебного материала. Большое количество времени занимает речь учителя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Самостоятельная деятельность обучающего</a:t>
                      </a:r>
                      <a:endParaRPr lang="ru-RU" sz="1100" dirty="0"/>
                    </a:p>
                  </a:txBody>
                  <a:tcPr/>
                </a:tc>
              </a:tr>
              <a:tr h="80425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3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Главная цель учителя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Успеть выполнить все, что запланировано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Организовать деятельность детей,</a:t>
                      </a:r>
                      <a:r>
                        <a:rPr lang="ru-RU" sz="1100" baseline="0" dirty="0" smtClean="0"/>
                        <a:t> по поиску и обработке информации, обобщению способов действия, постановке учебной задачи</a:t>
                      </a:r>
                      <a:endParaRPr lang="ru-RU" sz="1100" dirty="0"/>
                    </a:p>
                  </a:txBody>
                  <a:tcPr/>
                </a:tc>
              </a:tr>
              <a:tr h="402125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4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Форма урока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Преимущественно фронтальная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Преимущественно групповая, индивидуальная</a:t>
                      </a:r>
                      <a:endParaRPr lang="ru-RU" sz="1100" dirty="0"/>
                    </a:p>
                  </a:txBody>
                  <a:tcPr/>
                </a:tc>
              </a:tr>
              <a:tr h="627315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5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Нестандартное ведение уроков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-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Учитель ведет</a:t>
                      </a:r>
                      <a:r>
                        <a:rPr lang="ru-RU" sz="1100" baseline="0" dirty="0" smtClean="0"/>
                        <a:t> урок в параллельном классе, урок ведут два педагога, урок проходит с поддержкой </a:t>
                      </a:r>
                      <a:r>
                        <a:rPr lang="ru-RU" sz="1100" baseline="0" dirty="0" err="1" smtClean="0"/>
                        <a:t>тьютора</a:t>
                      </a:r>
                      <a:r>
                        <a:rPr lang="ru-RU" sz="1100" baseline="0" dirty="0" smtClean="0"/>
                        <a:t> и </a:t>
                      </a:r>
                      <a:r>
                        <a:rPr lang="ru-RU" sz="1100" baseline="0" dirty="0" err="1" smtClean="0"/>
                        <a:t>тд</a:t>
                      </a:r>
                      <a:r>
                        <a:rPr lang="ru-RU" sz="1100" baseline="0" dirty="0" smtClean="0"/>
                        <a:t>.</a:t>
                      </a:r>
                      <a:endParaRPr lang="ru-RU" sz="1100" dirty="0"/>
                    </a:p>
                  </a:txBody>
                  <a:tcPr/>
                </a:tc>
              </a:tr>
              <a:tr h="627315">
                <a:tc>
                  <a:txBody>
                    <a:bodyPr/>
                    <a:lstStyle/>
                    <a:p>
                      <a:r>
                        <a:rPr lang="ru-RU" sz="1100" smtClean="0"/>
                        <a:t>6</a:t>
                      </a:r>
                      <a:endParaRPr lang="ru-RU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Взаимодействие</a:t>
                      </a:r>
                      <a:r>
                        <a:rPr lang="ru-RU" sz="1100" baseline="0" dirty="0" smtClean="0"/>
                        <a:t> с родителями обучающихся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Происходит в виде лекций, родители не включены в образовательный процесс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Информативность родителей</a:t>
                      </a:r>
                      <a:r>
                        <a:rPr lang="ru-RU" sz="1100" baseline="0" dirty="0" smtClean="0"/>
                        <a:t> обучающихся. Взаимодействие через интернет.</a:t>
                      </a:r>
                      <a:endParaRPr lang="ru-RU" sz="1100" dirty="0"/>
                    </a:p>
                  </a:txBody>
                  <a:tcPr/>
                </a:tc>
              </a:tr>
              <a:tr h="45038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7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Образовательная среда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Создается учителем.</a:t>
                      </a:r>
                      <a:r>
                        <a:rPr lang="ru-RU" sz="1100" baseline="0" dirty="0" smtClean="0"/>
                        <a:t> Выставка работ обучающихся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Создается</a:t>
                      </a:r>
                      <a:r>
                        <a:rPr lang="ru-RU" sz="1100" baseline="0" dirty="0" smtClean="0"/>
                        <a:t> обучающимися, Зонирование классов.</a:t>
                      </a:r>
                      <a:endParaRPr lang="ru-RU" sz="1100" dirty="0"/>
                    </a:p>
                  </a:txBody>
                  <a:tcPr/>
                </a:tc>
              </a:tr>
              <a:tr h="1158120"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8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/>
                        <a:t>Результаты обучения</a:t>
                      </a: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ru-RU" sz="1100" dirty="0" smtClean="0"/>
                        <a:t>Предметные результаты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100" dirty="0" smtClean="0"/>
                        <a:t>Нет портфолио</a:t>
                      </a:r>
                      <a:r>
                        <a:rPr lang="ru-RU" sz="1100" baseline="0" dirty="0" smtClean="0"/>
                        <a:t> </a:t>
                      </a:r>
                      <a:r>
                        <a:rPr lang="ru-RU" sz="1100" dirty="0" smtClean="0"/>
                        <a:t>обучающегося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100" dirty="0" smtClean="0"/>
                        <a:t>Важны оценки</a:t>
                      </a:r>
                      <a:r>
                        <a:rPr lang="ru-RU" sz="1100" baseline="0" dirty="0" smtClean="0"/>
                        <a:t> по итоговым работам.</a:t>
                      </a:r>
                      <a:r>
                        <a:rPr lang="ru-RU" sz="1100" dirty="0" smtClean="0"/>
                        <a:t> </a:t>
                      </a:r>
                    </a:p>
                    <a:p>
                      <a:pPr marL="228600" indent="-228600">
                        <a:buAutoNum type="arabicPeriod"/>
                      </a:pPr>
                      <a:endParaRPr lang="ru-RU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28600" indent="-228600">
                        <a:buAutoNum type="arabicPeriod"/>
                      </a:pPr>
                      <a:r>
                        <a:rPr lang="ru-RU" sz="1100" dirty="0" smtClean="0"/>
                        <a:t>Не только предметные, но</a:t>
                      </a:r>
                      <a:r>
                        <a:rPr lang="ru-RU" sz="1100" baseline="0" dirty="0" smtClean="0"/>
                        <a:t> и личностные и </a:t>
                      </a:r>
                      <a:r>
                        <a:rPr lang="ru-RU" sz="1100" baseline="0" dirty="0" err="1" smtClean="0"/>
                        <a:t>метапроедметные</a:t>
                      </a:r>
                      <a:endParaRPr lang="ru-RU" sz="1100" baseline="0" dirty="0" smtClean="0"/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100" dirty="0" smtClean="0"/>
                        <a:t> создание портфолио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ru-RU" sz="1100" dirty="0" smtClean="0"/>
                        <a:t>Учет динамики результатов обучения детей относительно самих себя. Оценка промежуточных результатов</a:t>
                      </a:r>
                      <a:endParaRPr lang="ru-RU" sz="1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8132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88340" y="270128"/>
            <a:ext cx="623951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Современное</a:t>
            </a:r>
            <a:r>
              <a:rPr sz="3200" spc="-55" dirty="0"/>
              <a:t> </a:t>
            </a:r>
            <a:r>
              <a:rPr sz="3200" spc="-10" dirty="0"/>
              <a:t>учебное</a:t>
            </a:r>
            <a:r>
              <a:rPr sz="3200" spc="-40" dirty="0"/>
              <a:t> </a:t>
            </a:r>
            <a:r>
              <a:rPr sz="3200" spc="-10" dirty="0"/>
              <a:t>занятие</a:t>
            </a:r>
            <a:endParaRPr sz="3200"/>
          </a:p>
        </p:txBody>
      </p:sp>
      <p:sp>
        <p:nvSpPr>
          <p:cNvPr id="28" name="object 28"/>
          <p:cNvSpPr txBox="1"/>
          <p:nvPr/>
        </p:nvSpPr>
        <p:spPr>
          <a:xfrm>
            <a:off x="395537" y="908720"/>
            <a:ext cx="7733606" cy="532517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Основные</a:t>
            </a:r>
            <a:r>
              <a:rPr sz="2000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проектируемые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компоненты</a:t>
            </a:r>
            <a:r>
              <a:rPr sz="2000" spc="-3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FC0"/>
                </a:solidFill>
                <a:latin typeface="Arial"/>
                <a:cs typeface="Arial"/>
              </a:rPr>
              <a:t>урока: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определение</a:t>
            </a:r>
            <a:r>
              <a:rPr sz="2000" spc="-10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6FC0"/>
                </a:solidFill>
                <a:latin typeface="Arial"/>
                <a:cs typeface="Arial"/>
              </a:rPr>
              <a:t>цели,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отбор</a:t>
            </a:r>
            <a:r>
              <a:rPr sz="2000" spc="-1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содержания,</a:t>
            </a:r>
            <a:endParaRPr sz="2000" dirty="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проектирование</a:t>
            </a:r>
            <a:r>
              <a:rPr sz="2000" spc="-5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системы</a:t>
            </a:r>
            <a:r>
              <a:rPr sz="2000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учебных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 задач,</a:t>
            </a:r>
            <a:endParaRPr sz="2000" dirty="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выбор </a:t>
            </a:r>
            <a:r>
              <a:rPr sz="2000" dirty="0">
                <a:solidFill>
                  <a:srgbClr val="006FC0"/>
                </a:solidFill>
                <a:latin typeface="Arial"/>
                <a:cs typeface="Arial"/>
              </a:rPr>
              <a:t>форм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организации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учебной 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деятельности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на </a:t>
            </a:r>
            <a:r>
              <a:rPr sz="2000" spc="-20" dirty="0">
                <a:solidFill>
                  <a:srgbClr val="006FC0"/>
                </a:solidFill>
                <a:latin typeface="Arial"/>
                <a:cs typeface="Arial"/>
              </a:rPr>
              <a:t>всех </a:t>
            </a:r>
            <a:r>
              <a:rPr sz="2000" spc="-5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6FC0"/>
                </a:solidFill>
                <a:latin typeface="Arial"/>
                <a:cs typeface="Arial"/>
              </a:rPr>
              <a:t>этапах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FC0"/>
                </a:solidFill>
                <a:latin typeface="Arial"/>
                <a:cs typeface="Arial"/>
              </a:rPr>
              <a:t>урока.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50" dirty="0">
              <a:latin typeface="Arial"/>
              <a:cs typeface="Arial"/>
            </a:endParaRPr>
          </a:p>
          <a:p>
            <a:pPr marL="521970" marR="3546475">
              <a:lnSpc>
                <a:spcPts val="2160"/>
              </a:lnSpc>
            </a:pP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Учебное</a:t>
            </a:r>
            <a:r>
              <a:rPr sz="2000" spc="-4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занятие</a:t>
            </a:r>
            <a:r>
              <a:rPr sz="2000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состоит </a:t>
            </a:r>
            <a:r>
              <a:rPr sz="2000" spc="-5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FC0"/>
                </a:solidFill>
                <a:latin typeface="Arial"/>
                <a:cs typeface="Arial"/>
              </a:rPr>
              <a:t>из</a:t>
            </a:r>
            <a:r>
              <a:rPr sz="2000" spc="-20" dirty="0">
                <a:solidFill>
                  <a:srgbClr val="006FC0"/>
                </a:solidFill>
                <a:latin typeface="Arial"/>
                <a:cs typeface="Arial"/>
              </a:rPr>
              <a:t> этапов</a:t>
            </a:r>
            <a:endParaRPr sz="2000" dirty="0">
              <a:latin typeface="Arial"/>
              <a:cs typeface="Arial"/>
            </a:endParaRPr>
          </a:p>
          <a:p>
            <a:pPr marL="539750" marR="3615690">
              <a:lnSpc>
                <a:spcPts val="2160"/>
              </a:lnSpc>
              <a:spcBef>
                <a:spcPts val="1820"/>
              </a:spcBef>
            </a:pPr>
            <a:r>
              <a:rPr sz="2000" spc="5" dirty="0">
                <a:solidFill>
                  <a:srgbClr val="006FC0"/>
                </a:solidFill>
                <a:latin typeface="Arial"/>
                <a:cs typeface="Arial"/>
              </a:rPr>
              <a:t>На</a:t>
            </a:r>
            <a:r>
              <a:rPr sz="2000" spc="-4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всех</a:t>
            </a:r>
            <a:r>
              <a:rPr sz="20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5" dirty="0" err="1">
                <a:solidFill>
                  <a:srgbClr val="006FC0"/>
                </a:solidFill>
                <a:latin typeface="Arial"/>
                <a:cs typeface="Arial"/>
              </a:rPr>
              <a:t>этапах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0" dirty="0" err="1" smtClean="0">
                <a:solidFill>
                  <a:srgbClr val="006FC0"/>
                </a:solidFill>
                <a:latin typeface="Arial"/>
                <a:cs typeface="Arial"/>
              </a:rPr>
              <a:t>учебного</a:t>
            </a:r>
            <a:r>
              <a:rPr sz="2000" spc="-10" dirty="0" smtClean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45" dirty="0" smtClean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 err="1" smtClean="0">
                <a:solidFill>
                  <a:srgbClr val="006FC0"/>
                </a:solidFill>
                <a:latin typeface="Arial"/>
                <a:cs typeface="Arial"/>
              </a:rPr>
              <a:t>занятия</a:t>
            </a:r>
            <a:r>
              <a:rPr sz="2000" spc="-5" dirty="0" smtClean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6FC0"/>
                </a:solidFill>
                <a:latin typeface="Arial"/>
                <a:cs typeface="Arial"/>
              </a:rPr>
              <a:t>организуется 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учебная</a:t>
            </a:r>
            <a:r>
              <a:rPr sz="2000" spc="-3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деятельность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 dirty="0">
              <a:latin typeface="Arial"/>
              <a:cs typeface="Arial"/>
            </a:endParaRPr>
          </a:p>
          <a:p>
            <a:pPr marL="550545" marR="3743960">
              <a:lnSpc>
                <a:spcPct val="90000"/>
              </a:lnSpc>
              <a:spcBef>
                <a:spcPts val="5"/>
              </a:spcBef>
            </a:pP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Учебная </a:t>
            </a:r>
            <a:r>
              <a:rPr sz="2000" spc="-15" dirty="0">
                <a:solidFill>
                  <a:srgbClr val="006FC0"/>
                </a:solidFill>
                <a:latin typeface="Arial"/>
                <a:cs typeface="Arial"/>
              </a:rPr>
              <a:t>деятельность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20" dirty="0">
                <a:solidFill>
                  <a:srgbClr val="006FC0"/>
                </a:solidFill>
                <a:latin typeface="Arial"/>
                <a:cs typeface="Arial"/>
              </a:rPr>
              <a:t>представляет </a:t>
            </a:r>
            <a:r>
              <a:rPr sz="2000" spc="5" dirty="0">
                <a:solidFill>
                  <a:srgbClr val="006FC0"/>
                </a:solidFill>
                <a:latin typeface="Arial"/>
                <a:cs typeface="Arial"/>
              </a:rPr>
              <a:t>собой </a:t>
            </a:r>
            <a:r>
              <a:rPr sz="2000" spc="1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dirty="0">
                <a:solidFill>
                  <a:srgbClr val="006FC0"/>
                </a:solidFill>
                <a:latin typeface="Arial"/>
                <a:cs typeface="Arial"/>
              </a:rPr>
              <a:t>систему</a:t>
            </a:r>
            <a:r>
              <a:rPr sz="2000" spc="-7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006FC0"/>
                </a:solidFill>
                <a:latin typeface="Arial"/>
                <a:cs typeface="Arial"/>
              </a:rPr>
              <a:t>учебных</a:t>
            </a:r>
            <a:r>
              <a:rPr sz="2000" spc="-6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006FC0"/>
                </a:solidFill>
                <a:latin typeface="Arial"/>
                <a:cs typeface="Arial"/>
              </a:rPr>
              <a:t>задач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8715502" y="6516836"/>
            <a:ext cx="1612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7</a:t>
            </a:fld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287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8340" y="145465"/>
            <a:ext cx="7268036" cy="998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dirty="0"/>
              <a:t>Этапы</a:t>
            </a:r>
            <a:r>
              <a:rPr sz="3200" spc="-35" dirty="0"/>
              <a:t> </a:t>
            </a:r>
            <a:r>
              <a:rPr sz="3200" spc="-15" dirty="0"/>
              <a:t>комбинированного</a:t>
            </a:r>
            <a:r>
              <a:rPr sz="3200" spc="-65" dirty="0"/>
              <a:t> </a:t>
            </a:r>
            <a:r>
              <a:rPr sz="3200" spc="-10" dirty="0"/>
              <a:t>урока </a:t>
            </a:r>
            <a:r>
              <a:rPr sz="3200" spc="-875" dirty="0"/>
              <a:t> </a:t>
            </a:r>
            <a:r>
              <a:rPr sz="3200" dirty="0"/>
              <a:t>и</a:t>
            </a:r>
            <a:r>
              <a:rPr sz="3200" spc="-20" dirty="0"/>
              <a:t> </a:t>
            </a:r>
            <a:r>
              <a:rPr sz="3200" spc="-10" dirty="0"/>
              <a:t>учебная </a:t>
            </a:r>
            <a:r>
              <a:rPr sz="3200" spc="-5" dirty="0"/>
              <a:t>деятельность</a:t>
            </a:r>
            <a:endParaRPr sz="3200" dirty="0"/>
          </a:p>
        </p:txBody>
      </p:sp>
      <p:sp>
        <p:nvSpPr>
          <p:cNvPr id="3" name="object 3"/>
          <p:cNvSpPr txBox="1"/>
          <p:nvPr/>
        </p:nvSpPr>
        <p:spPr>
          <a:xfrm>
            <a:off x="667918" y="1895983"/>
            <a:ext cx="3277235" cy="2956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02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001F5F"/>
                </a:solidFill>
                <a:latin typeface="Arial"/>
                <a:cs typeface="Arial"/>
              </a:rPr>
              <a:t>Мотивационно-целевой</a:t>
            </a:r>
            <a:r>
              <a:rPr sz="1800" spc="-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Arial"/>
                <a:cs typeface="Arial"/>
              </a:rPr>
              <a:t>этап</a:t>
            </a:r>
            <a:endParaRPr sz="1800" dirty="0">
              <a:latin typeface="Arial"/>
              <a:cs typeface="Arial"/>
            </a:endParaRPr>
          </a:p>
          <a:p>
            <a:pPr marL="12700" marR="5080">
              <a:lnSpc>
                <a:spcPct val="322700"/>
              </a:lnSpc>
              <a:spcBef>
                <a:spcPts val="5"/>
              </a:spcBef>
            </a:pP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Актуализация</a:t>
            </a:r>
            <a:r>
              <a:rPr sz="1800" spc="-3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Arial"/>
                <a:cs typeface="Arial"/>
              </a:rPr>
              <a:t>опорных</a:t>
            </a:r>
            <a:r>
              <a:rPr sz="1800" spc="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знаний </a:t>
            </a:r>
            <a:r>
              <a:rPr sz="1800" spc="-48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Arial"/>
                <a:cs typeface="Arial"/>
              </a:rPr>
              <a:t>Изучение</a:t>
            </a:r>
            <a:r>
              <a:rPr sz="1800" spc="2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Arial"/>
                <a:cs typeface="Arial"/>
              </a:rPr>
              <a:t>нового</a:t>
            </a: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1F5F"/>
                </a:solidFill>
                <a:latin typeface="Arial"/>
                <a:cs typeface="Arial"/>
              </a:rPr>
              <a:t>материала </a:t>
            </a:r>
            <a:r>
              <a:rPr sz="1800" spc="-1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Самоконтроль</a:t>
            </a:r>
            <a:r>
              <a:rPr sz="18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001F5F"/>
                </a:solidFill>
                <a:latin typeface="Arial"/>
                <a:cs typeface="Arial"/>
              </a:rPr>
              <a:t>и</a:t>
            </a:r>
            <a:r>
              <a:rPr sz="1800" spc="-15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1F5F"/>
                </a:solidFill>
                <a:latin typeface="Arial"/>
                <a:cs typeface="Arial"/>
              </a:rPr>
              <a:t>самооценка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93216" y="5666943"/>
            <a:ext cx="2134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001F5F"/>
                </a:solidFill>
                <a:latin typeface="Arial"/>
                <a:cs typeface="Arial"/>
              </a:rPr>
              <a:t>Рефлексия</a:t>
            </a:r>
            <a:r>
              <a:rPr sz="1800" spc="-90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Arial"/>
                <a:cs typeface="Arial"/>
              </a:rPr>
              <a:t>учебной </a:t>
            </a:r>
            <a:r>
              <a:rPr sz="1800" spc="-484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1F5F"/>
                </a:solidFill>
                <a:latin typeface="Arial"/>
                <a:cs typeface="Arial"/>
              </a:rPr>
              <a:t>деятельности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108828" y="1619503"/>
            <a:ext cx="2574925" cy="8489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Принятие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проблемы,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 формулирование </a:t>
            </a:r>
            <a:r>
              <a:rPr sz="1800" spc="-25" dirty="0">
                <a:solidFill>
                  <a:srgbClr val="006FC0"/>
                </a:solidFill>
                <a:latin typeface="Arial"/>
                <a:cs typeface="Arial"/>
              </a:rPr>
              <a:t>целей </a:t>
            </a:r>
            <a:r>
              <a:rPr sz="1800" spc="-49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учебного</a:t>
            </a:r>
            <a:r>
              <a:rPr sz="1800" spc="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занятия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121402" y="3227654"/>
            <a:ext cx="261874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Решение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учебных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задач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98214" y="2884170"/>
            <a:ext cx="45720" cy="1066800"/>
          </a:xfrm>
          <a:custGeom>
            <a:avLst/>
            <a:gdLst/>
            <a:ahLst/>
            <a:cxnLst/>
            <a:rect l="l" t="t" r="r" b="b"/>
            <a:pathLst>
              <a:path w="45720" h="1066800">
                <a:moveTo>
                  <a:pt x="0" y="0"/>
                </a:moveTo>
                <a:lnTo>
                  <a:pt x="12573" y="0"/>
                </a:lnTo>
                <a:lnTo>
                  <a:pt x="22860" y="1650"/>
                </a:lnTo>
                <a:lnTo>
                  <a:pt x="22860" y="3809"/>
                </a:lnTo>
                <a:lnTo>
                  <a:pt x="22860" y="529589"/>
                </a:lnTo>
                <a:lnTo>
                  <a:pt x="22860" y="531749"/>
                </a:lnTo>
                <a:lnTo>
                  <a:pt x="33147" y="533400"/>
                </a:lnTo>
                <a:lnTo>
                  <a:pt x="45720" y="533400"/>
                </a:lnTo>
                <a:lnTo>
                  <a:pt x="33147" y="533400"/>
                </a:lnTo>
                <a:lnTo>
                  <a:pt x="22860" y="535051"/>
                </a:lnTo>
                <a:lnTo>
                  <a:pt x="22860" y="537209"/>
                </a:lnTo>
                <a:lnTo>
                  <a:pt x="22860" y="1062989"/>
                </a:lnTo>
                <a:lnTo>
                  <a:pt x="22860" y="1065148"/>
                </a:lnTo>
                <a:lnTo>
                  <a:pt x="12573" y="1066799"/>
                </a:lnTo>
                <a:lnTo>
                  <a:pt x="0" y="1066799"/>
                </a:lnTo>
              </a:path>
            </a:pathLst>
          </a:custGeom>
          <a:ln w="28956">
            <a:solidFill>
              <a:srgbClr val="001F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108828" y="4280661"/>
            <a:ext cx="2749550" cy="1957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Соотнесение</a:t>
            </a:r>
            <a:r>
              <a:rPr sz="1800" spc="-5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35" dirty="0">
                <a:solidFill>
                  <a:srgbClr val="006FC0"/>
                </a:solidFill>
                <a:latin typeface="Arial"/>
                <a:cs typeface="Arial"/>
              </a:rPr>
              <a:t>результатов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1009015" algn="l"/>
              </a:tabLst>
            </a:pP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учебной	</a:t>
            </a:r>
            <a:r>
              <a:rPr sz="1800" spc="-15" dirty="0">
                <a:solidFill>
                  <a:srgbClr val="006FC0"/>
                </a:solidFill>
                <a:latin typeface="Arial"/>
                <a:cs typeface="Arial"/>
              </a:rPr>
              <a:t>деятельности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с</a:t>
            </a:r>
            <a:r>
              <a:rPr sz="1800" spc="-2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заданными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 образцами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950">
              <a:latin typeface="Arial"/>
              <a:cs typeface="Arial"/>
            </a:endParaRPr>
          </a:p>
          <a:p>
            <a:pPr marL="12700" marR="451484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Оценка</a:t>
            </a:r>
            <a:r>
              <a:rPr sz="1800" spc="-6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собственного </a:t>
            </a:r>
            <a:r>
              <a:rPr sz="1800" spc="-484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40" dirty="0">
                <a:solidFill>
                  <a:srgbClr val="006FC0"/>
                </a:solidFill>
                <a:latin typeface="Arial"/>
                <a:cs typeface="Arial"/>
              </a:rPr>
              <a:t>результата</a:t>
            </a:r>
            <a:r>
              <a:rPr sz="1800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учебной </a:t>
            </a:r>
            <a:r>
              <a:rPr sz="1800" spc="-5" dirty="0">
                <a:solidFill>
                  <a:srgbClr val="006FC0"/>
                </a:solidFill>
                <a:latin typeface="Arial"/>
                <a:cs typeface="Arial"/>
              </a:rPr>
              <a:t> </a:t>
            </a:r>
            <a:r>
              <a:rPr sz="1800" spc="-10" dirty="0">
                <a:solidFill>
                  <a:srgbClr val="006FC0"/>
                </a:solidFill>
                <a:latin typeface="Arial"/>
                <a:cs typeface="Arial"/>
              </a:rPr>
              <a:t>деятельности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115434" y="2038476"/>
            <a:ext cx="922655" cy="86995"/>
          </a:xfrm>
          <a:custGeom>
            <a:avLst/>
            <a:gdLst/>
            <a:ahLst/>
            <a:cxnLst/>
            <a:rect l="l" t="t" r="r" b="b"/>
            <a:pathLst>
              <a:path w="922654" h="86994">
                <a:moveTo>
                  <a:pt x="894272" y="28828"/>
                </a:moveTo>
                <a:lnTo>
                  <a:pt x="849884" y="28828"/>
                </a:lnTo>
                <a:lnTo>
                  <a:pt x="850264" y="57785"/>
                </a:lnTo>
                <a:lnTo>
                  <a:pt x="835744" y="57934"/>
                </a:lnTo>
                <a:lnTo>
                  <a:pt x="836040" y="86868"/>
                </a:lnTo>
                <a:lnTo>
                  <a:pt x="922401" y="42545"/>
                </a:lnTo>
                <a:lnTo>
                  <a:pt x="894272" y="28828"/>
                </a:lnTo>
                <a:close/>
              </a:path>
              <a:path w="922654" h="86994">
                <a:moveTo>
                  <a:pt x="835448" y="28977"/>
                </a:moveTo>
                <a:lnTo>
                  <a:pt x="0" y="37592"/>
                </a:lnTo>
                <a:lnTo>
                  <a:pt x="253" y="66548"/>
                </a:lnTo>
                <a:lnTo>
                  <a:pt x="835744" y="57934"/>
                </a:lnTo>
                <a:lnTo>
                  <a:pt x="835448" y="28977"/>
                </a:lnTo>
                <a:close/>
              </a:path>
              <a:path w="922654" h="86994">
                <a:moveTo>
                  <a:pt x="849884" y="28828"/>
                </a:moveTo>
                <a:lnTo>
                  <a:pt x="835448" y="28977"/>
                </a:lnTo>
                <a:lnTo>
                  <a:pt x="835744" y="57934"/>
                </a:lnTo>
                <a:lnTo>
                  <a:pt x="850264" y="57785"/>
                </a:lnTo>
                <a:lnTo>
                  <a:pt x="849884" y="28828"/>
                </a:lnTo>
                <a:close/>
              </a:path>
              <a:path w="922654" h="86994">
                <a:moveTo>
                  <a:pt x="835151" y="0"/>
                </a:moveTo>
                <a:lnTo>
                  <a:pt x="835448" y="28977"/>
                </a:lnTo>
                <a:lnTo>
                  <a:pt x="849884" y="28828"/>
                </a:lnTo>
                <a:lnTo>
                  <a:pt x="894272" y="28828"/>
                </a:lnTo>
                <a:lnTo>
                  <a:pt x="835151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392929" y="3374135"/>
            <a:ext cx="636905" cy="86995"/>
          </a:xfrm>
          <a:custGeom>
            <a:avLst/>
            <a:gdLst/>
            <a:ahLst/>
            <a:cxnLst/>
            <a:rect l="l" t="t" r="r" b="b"/>
            <a:pathLst>
              <a:path w="636904" h="86995">
                <a:moveTo>
                  <a:pt x="549656" y="0"/>
                </a:moveTo>
                <a:lnTo>
                  <a:pt x="549656" y="86867"/>
                </a:lnTo>
                <a:lnTo>
                  <a:pt x="607568" y="57912"/>
                </a:lnTo>
                <a:lnTo>
                  <a:pt x="564134" y="57912"/>
                </a:lnTo>
                <a:lnTo>
                  <a:pt x="564134" y="28955"/>
                </a:lnTo>
                <a:lnTo>
                  <a:pt x="607567" y="28955"/>
                </a:lnTo>
                <a:lnTo>
                  <a:pt x="549656" y="0"/>
                </a:lnTo>
                <a:close/>
              </a:path>
              <a:path w="636904" h="86995">
                <a:moveTo>
                  <a:pt x="549656" y="28955"/>
                </a:moveTo>
                <a:lnTo>
                  <a:pt x="0" y="28955"/>
                </a:lnTo>
                <a:lnTo>
                  <a:pt x="0" y="57912"/>
                </a:lnTo>
                <a:lnTo>
                  <a:pt x="549656" y="57912"/>
                </a:lnTo>
                <a:lnTo>
                  <a:pt x="549656" y="28955"/>
                </a:lnTo>
                <a:close/>
              </a:path>
              <a:path w="636904" h="86995">
                <a:moveTo>
                  <a:pt x="607567" y="28955"/>
                </a:moveTo>
                <a:lnTo>
                  <a:pt x="564134" y="28955"/>
                </a:lnTo>
                <a:lnTo>
                  <a:pt x="564134" y="57912"/>
                </a:lnTo>
                <a:lnTo>
                  <a:pt x="607568" y="57912"/>
                </a:lnTo>
                <a:lnTo>
                  <a:pt x="636524" y="43434"/>
                </a:lnTo>
                <a:lnTo>
                  <a:pt x="607567" y="28955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54475" y="4667503"/>
            <a:ext cx="922655" cy="86995"/>
          </a:xfrm>
          <a:custGeom>
            <a:avLst/>
            <a:gdLst/>
            <a:ahLst/>
            <a:cxnLst/>
            <a:rect l="l" t="t" r="r" b="b"/>
            <a:pathLst>
              <a:path w="922654" h="86995">
                <a:moveTo>
                  <a:pt x="894409" y="28829"/>
                </a:moveTo>
                <a:lnTo>
                  <a:pt x="849884" y="28829"/>
                </a:lnTo>
                <a:lnTo>
                  <a:pt x="850264" y="57785"/>
                </a:lnTo>
                <a:lnTo>
                  <a:pt x="835787" y="57958"/>
                </a:lnTo>
                <a:lnTo>
                  <a:pt x="836167" y="86868"/>
                </a:lnTo>
                <a:lnTo>
                  <a:pt x="922401" y="42418"/>
                </a:lnTo>
                <a:lnTo>
                  <a:pt x="894409" y="28829"/>
                </a:lnTo>
                <a:close/>
              </a:path>
              <a:path w="922654" h="86995">
                <a:moveTo>
                  <a:pt x="835406" y="29004"/>
                </a:moveTo>
                <a:lnTo>
                  <a:pt x="0" y="39116"/>
                </a:lnTo>
                <a:lnTo>
                  <a:pt x="253" y="67945"/>
                </a:lnTo>
                <a:lnTo>
                  <a:pt x="835787" y="57958"/>
                </a:lnTo>
                <a:lnTo>
                  <a:pt x="835406" y="29004"/>
                </a:lnTo>
                <a:close/>
              </a:path>
              <a:path w="922654" h="86995">
                <a:moveTo>
                  <a:pt x="849884" y="28829"/>
                </a:moveTo>
                <a:lnTo>
                  <a:pt x="835406" y="29004"/>
                </a:lnTo>
                <a:lnTo>
                  <a:pt x="835787" y="57958"/>
                </a:lnTo>
                <a:lnTo>
                  <a:pt x="850264" y="57785"/>
                </a:lnTo>
                <a:lnTo>
                  <a:pt x="849884" y="28829"/>
                </a:lnTo>
                <a:close/>
              </a:path>
              <a:path w="922654" h="86995">
                <a:moveTo>
                  <a:pt x="835025" y="0"/>
                </a:moveTo>
                <a:lnTo>
                  <a:pt x="835406" y="29004"/>
                </a:lnTo>
                <a:lnTo>
                  <a:pt x="849884" y="28829"/>
                </a:lnTo>
                <a:lnTo>
                  <a:pt x="894409" y="28829"/>
                </a:lnTo>
                <a:lnTo>
                  <a:pt x="835025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54475" y="5808865"/>
            <a:ext cx="922655" cy="86995"/>
          </a:xfrm>
          <a:custGeom>
            <a:avLst/>
            <a:gdLst/>
            <a:ahLst/>
            <a:cxnLst/>
            <a:rect l="l" t="t" r="r" b="b"/>
            <a:pathLst>
              <a:path w="922654" h="86995">
                <a:moveTo>
                  <a:pt x="894238" y="28803"/>
                </a:moveTo>
                <a:lnTo>
                  <a:pt x="849884" y="28803"/>
                </a:lnTo>
                <a:lnTo>
                  <a:pt x="850264" y="57759"/>
                </a:lnTo>
                <a:lnTo>
                  <a:pt x="835744" y="57909"/>
                </a:lnTo>
                <a:lnTo>
                  <a:pt x="836040" y="86855"/>
                </a:lnTo>
                <a:lnTo>
                  <a:pt x="922401" y="42532"/>
                </a:lnTo>
                <a:lnTo>
                  <a:pt x="894238" y="28803"/>
                </a:lnTo>
                <a:close/>
              </a:path>
              <a:path w="922654" h="86995">
                <a:moveTo>
                  <a:pt x="835448" y="28952"/>
                </a:moveTo>
                <a:lnTo>
                  <a:pt x="0" y="37579"/>
                </a:lnTo>
                <a:lnTo>
                  <a:pt x="253" y="66535"/>
                </a:lnTo>
                <a:lnTo>
                  <a:pt x="835744" y="57909"/>
                </a:lnTo>
                <a:lnTo>
                  <a:pt x="835448" y="28952"/>
                </a:lnTo>
                <a:close/>
              </a:path>
              <a:path w="922654" h="86995">
                <a:moveTo>
                  <a:pt x="849884" y="28803"/>
                </a:moveTo>
                <a:lnTo>
                  <a:pt x="835448" y="28952"/>
                </a:lnTo>
                <a:lnTo>
                  <a:pt x="835744" y="57909"/>
                </a:lnTo>
                <a:lnTo>
                  <a:pt x="850264" y="57759"/>
                </a:lnTo>
                <a:lnTo>
                  <a:pt x="849884" y="28803"/>
                </a:lnTo>
                <a:close/>
              </a:path>
              <a:path w="922654" h="86995">
                <a:moveTo>
                  <a:pt x="835151" y="0"/>
                </a:moveTo>
                <a:lnTo>
                  <a:pt x="835448" y="28952"/>
                </a:lnTo>
                <a:lnTo>
                  <a:pt x="849884" y="28803"/>
                </a:lnTo>
                <a:lnTo>
                  <a:pt x="894238" y="28803"/>
                </a:lnTo>
                <a:lnTo>
                  <a:pt x="835151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715502" y="6516836"/>
            <a:ext cx="16129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spc="-5" dirty="0">
                <a:solidFill>
                  <a:srgbClr val="FFFFFF"/>
                </a:solidFill>
                <a:latin typeface="Arial"/>
                <a:cs typeface="Arial"/>
              </a:rPr>
              <a:t>8</a:t>
            </a:fld>
            <a:endParaRPr sz="120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9274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truktura_uroka_po_fgos.pdf - Adobe Acrobat Pro DC (32-bit)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4" t="12901" r="9623"/>
          <a:stretch/>
        </p:blipFill>
        <p:spPr>
          <a:xfrm>
            <a:off x="323528" y="476672"/>
            <a:ext cx="8692164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4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1497</Words>
  <Application>Microsoft Office PowerPoint</Application>
  <PresentationFormat>Экран (4:3)</PresentationFormat>
  <Paragraphs>313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Проектирование урока в соответствии  с требованиями обновленных ФГОС.  </vt:lpstr>
      <vt:lpstr>Презентация PowerPoint</vt:lpstr>
      <vt:lpstr>Основные виды учебных занятий</vt:lpstr>
      <vt:lpstr>Обновленные ФГОС</vt:lpstr>
      <vt:lpstr>Презентация PowerPoint</vt:lpstr>
      <vt:lpstr>Презентация PowerPoint</vt:lpstr>
      <vt:lpstr>Современное учебное занятие</vt:lpstr>
      <vt:lpstr>Этапы комбинированного урока  и учебная деятельность</vt:lpstr>
      <vt:lpstr>Презентация PowerPoint</vt:lpstr>
      <vt:lpstr>Презентация PowerPoint</vt:lpstr>
      <vt:lpstr>На каждом этапе учебного занятия…</vt:lpstr>
      <vt:lpstr>Учебная задача и учебное задание</vt:lpstr>
      <vt:lpstr>Формы организации  учебной деятельности</vt:lpstr>
      <vt:lpstr>Групповая форма организации  учебной деятельности</vt:lpstr>
      <vt:lpstr>Варианты комплектования групп</vt:lpstr>
      <vt:lpstr>Методы группового познания</vt:lpstr>
      <vt:lpstr>Технологический процесс  групповой работы</vt:lpstr>
      <vt:lpstr>Принципы выбора заданий  для групповой работы</vt:lpstr>
      <vt:lpstr>Фронтальная форма организации учебной деятельности: эвристическая беседа</vt:lpstr>
      <vt:lpstr>Признаки эвристической беседы</vt:lpstr>
      <vt:lpstr>Типы вопросов для эвристической беседы</vt:lpstr>
      <vt:lpstr>Место эвристической беседы на уроке</vt:lpstr>
      <vt:lpstr>Индивидуальная форма организации  учебной деятельности</vt:lpstr>
      <vt:lpstr>Условия реализации индивидуальной формы  организации учебной деятельности</vt:lpstr>
      <vt:lpstr>Технологическая карта урока</vt:lpstr>
      <vt:lpstr>Проектирование урока</vt:lpstr>
      <vt:lpstr>Презентация PowerPoint</vt:lpstr>
      <vt:lpstr>Презентация PowerPoint</vt:lpstr>
      <vt:lpstr>Презентация PowerPoint</vt:lpstr>
      <vt:lpstr>Критерии результативности урока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Проектирование урока в соответствии  с требованиями обновленных ФГОС.</dc:title>
  <dc:creator>Калибатова</dc:creator>
  <cp:lastModifiedBy>Калибатова</cp:lastModifiedBy>
  <cp:revision>10</cp:revision>
  <dcterms:created xsi:type="dcterms:W3CDTF">2022-11-17T10:16:32Z</dcterms:created>
  <dcterms:modified xsi:type="dcterms:W3CDTF">2022-11-17T11:46:46Z</dcterms:modified>
</cp:coreProperties>
</file>