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80" r:id="rId3"/>
    <p:sldId id="259" r:id="rId4"/>
    <p:sldId id="256" r:id="rId5"/>
    <p:sldId id="257" r:id="rId6"/>
    <p:sldId id="266" r:id="rId7"/>
    <p:sldId id="267" r:id="rId8"/>
    <p:sldId id="268" r:id="rId9"/>
    <p:sldId id="269" r:id="rId10"/>
    <p:sldId id="270" r:id="rId11"/>
    <p:sldId id="260" r:id="rId12"/>
    <p:sldId id="261" r:id="rId13"/>
    <p:sldId id="262" r:id="rId14"/>
    <p:sldId id="271" r:id="rId15"/>
    <p:sldId id="263" r:id="rId16"/>
    <p:sldId id="264" r:id="rId17"/>
    <p:sldId id="277" r:id="rId18"/>
    <p:sldId id="273" r:id="rId19"/>
    <p:sldId id="274" r:id="rId20"/>
    <p:sldId id="275" r:id="rId21"/>
    <p:sldId id="278" r:id="rId22"/>
    <p:sldId id="279" r:id="rId23"/>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566"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lvl1pPr>
              <a:defRPr/>
            </a:lvl1pPr>
          </a:lstStyle>
          <a:p>
            <a:pPr>
              <a:defRPr/>
            </a:pPr>
            <a:fld id="{5B325588-DABA-4A5C-960F-02C0E4F6057F}" type="datetimeFigureOut">
              <a:rPr lang="ru-RU"/>
              <a:pPr>
                <a:defRPr/>
              </a:pPr>
              <a:t>23.02.2024</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DAA94A13-2F74-461C-9C8D-378A3E374DA0}"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pPr>
              <a:defRPr/>
            </a:pPr>
            <a:fld id="{F48395DE-FD49-4A22-A646-B298AAFDCD56}" type="datetimeFigureOut">
              <a:rPr lang="ru-RU"/>
              <a:pPr>
                <a:defRPr/>
              </a:pPr>
              <a:t>23.02.2024</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2E2D2D6C-5FCB-418D-8133-E2BCA560D54B}"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pPr>
              <a:defRPr/>
            </a:pPr>
            <a:fld id="{FE9F7A10-44C1-4997-813A-27CC664E405F}" type="datetimeFigureOut">
              <a:rPr lang="ru-RU"/>
              <a:pPr>
                <a:defRPr/>
              </a:pPr>
              <a:t>23.02.2024</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B526F8F2-2DA7-4DDC-862A-B27FC80BAF59}"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pPr>
              <a:defRPr/>
            </a:pPr>
            <a:fld id="{6080CFD6-7B7B-4D58-8D4B-492384ECA508}" type="datetimeFigureOut">
              <a:rPr lang="ru-RU"/>
              <a:pPr>
                <a:defRPr/>
              </a:pPr>
              <a:t>23.02.2024</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AA406873-9778-4874-836F-C5B432193CD7}"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lvl1pPr>
              <a:defRPr/>
            </a:lvl1pPr>
          </a:lstStyle>
          <a:p>
            <a:pPr>
              <a:defRPr/>
            </a:pPr>
            <a:fld id="{478602D8-BC71-4238-85D7-EC9894B147F9}" type="datetimeFigureOut">
              <a:rPr lang="ru-RU"/>
              <a:pPr>
                <a:defRPr/>
              </a:pPr>
              <a:t>23.02.2024</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600DCB0E-E463-459E-9490-660C4CED399D}"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3"/>
          <p:cNvSpPr>
            <a:spLocks noGrp="1"/>
          </p:cNvSpPr>
          <p:nvPr>
            <p:ph type="dt" sz="half" idx="10"/>
          </p:nvPr>
        </p:nvSpPr>
        <p:spPr/>
        <p:txBody>
          <a:bodyPr/>
          <a:lstStyle>
            <a:lvl1pPr>
              <a:defRPr/>
            </a:lvl1pPr>
          </a:lstStyle>
          <a:p>
            <a:pPr>
              <a:defRPr/>
            </a:pPr>
            <a:fld id="{5722EBE0-62AA-4242-B27B-5D943A6C8BE7}" type="datetimeFigureOut">
              <a:rPr lang="ru-RU"/>
              <a:pPr>
                <a:defRPr/>
              </a:pPr>
              <a:t>23.02.2024</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C1B0B8A0-3C54-4E18-9C93-CF9004643643}"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3"/>
          <p:cNvSpPr>
            <a:spLocks noGrp="1"/>
          </p:cNvSpPr>
          <p:nvPr>
            <p:ph type="dt" sz="half" idx="10"/>
          </p:nvPr>
        </p:nvSpPr>
        <p:spPr/>
        <p:txBody>
          <a:bodyPr/>
          <a:lstStyle>
            <a:lvl1pPr>
              <a:defRPr/>
            </a:lvl1pPr>
          </a:lstStyle>
          <a:p>
            <a:pPr>
              <a:defRPr/>
            </a:pPr>
            <a:fld id="{062ED968-9099-4FD1-A334-1FFF82E0EBE9}" type="datetimeFigureOut">
              <a:rPr lang="ru-RU"/>
              <a:pPr>
                <a:defRPr/>
              </a:pPr>
              <a:t>23.02.2024</a:t>
            </a:fld>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791A0229-EC1C-475B-AC71-ABBC41BAF528}"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3"/>
          <p:cNvSpPr>
            <a:spLocks noGrp="1"/>
          </p:cNvSpPr>
          <p:nvPr>
            <p:ph type="dt" sz="half" idx="10"/>
          </p:nvPr>
        </p:nvSpPr>
        <p:spPr/>
        <p:txBody>
          <a:bodyPr/>
          <a:lstStyle>
            <a:lvl1pPr>
              <a:defRPr/>
            </a:lvl1pPr>
          </a:lstStyle>
          <a:p>
            <a:pPr>
              <a:defRPr/>
            </a:pPr>
            <a:fld id="{7713C013-7957-47E0-AD05-FBCF5C1E8C2F}" type="datetimeFigureOut">
              <a:rPr lang="ru-RU"/>
              <a:pPr>
                <a:defRPr/>
              </a:pPr>
              <a:t>23.02.2024</a:t>
            </a:fld>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2905AEF4-2088-4277-A3A6-9881CF42DE16}"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66FC82FB-32A8-4184-A4B5-F921BBF85B0F}" type="datetimeFigureOut">
              <a:rPr lang="ru-RU"/>
              <a:pPr>
                <a:defRPr/>
              </a:pPr>
              <a:t>23.02.2024</a:t>
            </a:fld>
            <a:endParaRPr lang="ru-RU"/>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pPr>
              <a:defRPr/>
            </a:pPr>
            <a:fld id="{7220348A-7760-4314-B2E5-983F6E93936B}"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3"/>
          <p:cNvSpPr>
            <a:spLocks noGrp="1"/>
          </p:cNvSpPr>
          <p:nvPr>
            <p:ph type="dt" sz="half" idx="10"/>
          </p:nvPr>
        </p:nvSpPr>
        <p:spPr/>
        <p:txBody>
          <a:bodyPr/>
          <a:lstStyle>
            <a:lvl1pPr>
              <a:defRPr/>
            </a:lvl1pPr>
          </a:lstStyle>
          <a:p>
            <a:pPr>
              <a:defRPr/>
            </a:pPr>
            <a:fld id="{69D146F5-0693-4630-B6E1-515B09D6DD84}" type="datetimeFigureOut">
              <a:rPr lang="ru-RU"/>
              <a:pPr>
                <a:defRPr/>
              </a:pPr>
              <a:t>23.02.2024</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55530505-541D-40F6-B4F8-5A1C38C95E22}"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3"/>
          <p:cNvSpPr>
            <a:spLocks noGrp="1"/>
          </p:cNvSpPr>
          <p:nvPr>
            <p:ph type="dt" sz="half" idx="10"/>
          </p:nvPr>
        </p:nvSpPr>
        <p:spPr/>
        <p:txBody>
          <a:bodyPr/>
          <a:lstStyle>
            <a:lvl1pPr>
              <a:defRPr/>
            </a:lvl1pPr>
          </a:lstStyle>
          <a:p>
            <a:pPr>
              <a:defRPr/>
            </a:pPr>
            <a:fld id="{8231788C-D180-4728-AB86-9EC26394C120}" type="datetimeFigureOut">
              <a:rPr lang="ru-RU"/>
              <a:pPr>
                <a:defRPr/>
              </a:pPr>
              <a:t>23.02.2024</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B359198A-5F5C-465A-AD86-7F5A1DAFE429}"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a:t>Образец заголовка</a:t>
            </a:r>
          </a:p>
        </p:txBody>
      </p:sp>
      <p:sp>
        <p:nvSpPr>
          <p:cNvPr id="1027" name="Текст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A32D1A36-B97E-437B-9B65-A74FDD8601B9}" type="datetimeFigureOut">
              <a:rPr lang="ru-RU"/>
              <a:pPr>
                <a:defRPr/>
              </a:pPr>
              <a:t>23.02.2024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FD0B9635-DA59-4841-B0F9-BB9DB96592B9}"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Заголовок 1"/>
          <p:cNvSpPr>
            <a:spLocks noGrp="1"/>
          </p:cNvSpPr>
          <p:nvPr>
            <p:ph type="title"/>
          </p:nvPr>
        </p:nvSpPr>
        <p:spPr>
          <a:xfrm>
            <a:off x="457200" y="980728"/>
            <a:ext cx="8229600" cy="2448272"/>
          </a:xfrm>
        </p:spPr>
        <p:txBody>
          <a:bodyPr/>
          <a:lstStyle/>
          <a:p>
            <a:pPr eaLnBrk="1" hangingPunct="1"/>
            <a:r>
              <a:rPr lang="ru-RU" dirty="0">
                <a:solidFill>
                  <a:srgbClr val="FF0000"/>
                </a:solidFill>
              </a:rPr>
              <a:t>Трудные темы предметного содержания. Проблемное обучение</a:t>
            </a:r>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214313"/>
            <a:ext cx="8929688" cy="5911850"/>
          </a:xfrm>
        </p:spPr>
        <p:txBody>
          <a:bodyPr/>
          <a:lstStyle/>
          <a:p>
            <a:pPr eaLnBrk="1" hangingPunct="1"/>
            <a:r>
              <a:rPr lang="ru-RU">
                <a:solidFill>
                  <a:srgbClr val="00B050"/>
                </a:solidFill>
              </a:rPr>
              <a:t>В мерзлотных грунтах Якутии находят хорошо сохранившиеся останки мамонтов, которые когда-то были широко распространены в этих широтах. Исследуя эти останки, ученые убедились. Что мамонты могли переносить сильные холода. </a:t>
            </a:r>
          </a:p>
          <a:p>
            <a:pPr eaLnBrk="1" hangingPunct="1">
              <a:buFont typeface="Arial" charset="0"/>
              <a:buNone/>
            </a:pPr>
            <a:r>
              <a:rPr lang="ru-RU" i="1"/>
              <a:t>Почему же они вымерли?</a:t>
            </a:r>
          </a:p>
          <a:p>
            <a:pPr eaLnBrk="1" hangingPunct="1">
              <a:buFontTx/>
              <a:buChar char="-"/>
            </a:pPr>
            <a:r>
              <a:rPr lang="ru-RU" sz="2000" i="1"/>
              <a:t>Наступил ледниковый период с сильными холодами.</a:t>
            </a:r>
          </a:p>
          <a:p>
            <a:pPr eaLnBrk="1" hangingPunct="1">
              <a:buFontTx/>
              <a:buChar char="-"/>
            </a:pPr>
            <a:r>
              <a:rPr lang="ru-RU" sz="2000" i="1"/>
              <a:t>Люди уничтожили мамонтов,</a:t>
            </a:r>
          </a:p>
          <a:p>
            <a:pPr eaLnBrk="1" hangingPunct="1">
              <a:buFontTx/>
              <a:buChar char="-"/>
            </a:pPr>
            <a:r>
              <a:rPr lang="ru-RU" sz="2000" i="1"/>
              <a:t>Изменение климата привело к изменению растительности, которая была отличной пищей для северных оленей и они вытеснили мамонтов,</a:t>
            </a:r>
          </a:p>
          <a:p>
            <a:pPr eaLnBrk="1" hangingPunct="1">
              <a:buFontTx/>
              <a:buChar char="-"/>
            </a:pPr>
            <a:r>
              <a:rPr lang="ru-RU" sz="2000" i="1"/>
              <a:t>Северный Ледовитый океан часто заливал сушу и мамонты погибали.</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71500" y="285750"/>
            <a:ext cx="8229600" cy="725488"/>
          </a:xfrm>
        </p:spPr>
        <p:txBody>
          <a:bodyPr/>
          <a:lstStyle/>
          <a:p>
            <a:pPr eaLnBrk="1" hangingPunct="1">
              <a:defRPr/>
            </a:pPr>
            <a:r>
              <a:rPr lang="ru-RU" dirty="0">
                <a:solidFill>
                  <a:schemeClr val="accent6">
                    <a:lumMod val="75000"/>
                  </a:schemeClr>
                </a:solidFill>
              </a:rPr>
              <a:t>Частично – поисковый</a:t>
            </a:r>
            <a:r>
              <a:rPr lang="ru-RU" dirty="0"/>
              <a:t>.</a:t>
            </a:r>
            <a:br>
              <a:rPr lang="ru-RU" dirty="0"/>
            </a:br>
            <a:endParaRPr lang="ru-RU" dirty="0"/>
          </a:p>
        </p:txBody>
      </p:sp>
      <p:sp>
        <p:nvSpPr>
          <p:cNvPr id="11267" name="Содержимое 2"/>
          <p:cNvSpPr>
            <a:spLocks noGrp="1"/>
          </p:cNvSpPr>
          <p:nvPr>
            <p:ph idx="1"/>
          </p:nvPr>
        </p:nvSpPr>
        <p:spPr>
          <a:xfrm>
            <a:off x="428625" y="642938"/>
            <a:ext cx="8229600" cy="5340350"/>
          </a:xfrm>
        </p:spPr>
        <p:txBody>
          <a:bodyPr/>
          <a:lstStyle/>
          <a:p>
            <a:pPr eaLnBrk="1" hangingPunct="1"/>
            <a:r>
              <a:rPr lang="ru-RU" sz="2800"/>
              <a:t>Беседа – диалог между учителем и учеником. Логика вопросов и ответов, неожиданный поворот мысли активизирует познавательную деятельность и самостоятельность учащихся.</a:t>
            </a:r>
            <a:br>
              <a:rPr lang="ru-RU" sz="2800"/>
            </a:br>
            <a:r>
              <a:rPr lang="ru-RU" sz="2800"/>
              <a:t>Черты:</a:t>
            </a:r>
            <a:br>
              <a:rPr lang="ru-RU" sz="2800"/>
            </a:br>
            <a:r>
              <a:rPr lang="ru-RU" sz="2800"/>
              <a:t>1. Целевая направленность беседы на решение новой для учащихся проблемы.</a:t>
            </a:r>
            <a:br>
              <a:rPr lang="ru-RU" sz="2800"/>
            </a:br>
            <a:r>
              <a:rPr lang="ru-RU" sz="2800"/>
              <a:t>2. Логическая взаимосвязь вопросов учителя и ответов учащихся, представляющих собой поэтапные шаги решения проблемы.</a:t>
            </a:r>
            <a:br>
              <a:rPr lang="ru-RU" sz="2800"/>
            </a:br>
            <a:r>
              <a:rPr lang="ru-RU" sz="2800"/>
              <a:t>3. Проблемный характер большей части вопросов, включённых в беседу.</a:t>
            </a:r>
            <a:br>
              <a:rPr lang="ru-RU" sz="2800"/>
            </a:br>
            <a:endParaRPr lang="ru-RU" sz="28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Содержимое 2"/>
          <p:cNvSpPr>
            <a:spLocks noGrp="1"/>
          </p:cNvSpPr>
          <p:nvPr>
            <p:ph idx="1"/>
          </p:nvPr>
        </p:nvSpPr>
        <p:spPr>
          <a:xfrm>
            <a:off x="357188" y="571500"/>
            <a:ext cx="8501062" cy="5786438"/>
          </a:xfrm>
        </p:spPr>
        <p:txBody>
          <a:bodyPr/>
          <a:lstStyle/>
          <a:p>
            <a:pPr eaLnBrk="1" hangingPunct="1">
              <a:buFont typeface="Arial" charset="0"/>
              <a:buNone/>
            </a:pPr>
            <a:r>
              <a:rPr lang="ru-RU" sz="2800">
                <a:solidFill>
                  <a:srgbClr val="0070C0"/>
                </a:solidFill>
              </a:rPr>
              <a:t>1.Города Владивосток и Краснодар находятся на одной и той же широте. Определите среднюю температуру июля в этих городах. Почему лето во Владивостоке холоднее?</a:t>
            </a:r>
          </a:p>
          <a:p>
            <a:pPr eaLnBrk="1" hangingPunct="1">
              <a:buFont typeface="Arial" charset="0"/>
              <a:buNone/>
            </a:pPr>
            <a:r>
              <a:rPr lang="ru-RU" sz="2800">
                <a:solidFill>
                  <a:srgbClr val="0070C0"/>
                </a:solidFill>
              </a:rPr>
              <a:t>2. Города Санкт-Петербург и Магадан лежат на одной параллели. Определите среднюю температуру января в этих городах. Почему зимой в Магадане намного холоднее, чем в Санкт-Петербурге?</a:t>
            </a:r>
          </a:p>
          <a:p>
            <a:pPr eaLnBrk="1" hangingPunct="1">
              <a:buFont typeface="Arial" charset="0"/>
              <a:buNone/>
            </a:pPr>
            <a:r>
              <a:rPr lang="ru-RU" sz="2800">
                <a:solidFill>
                  <a:srgbClr val="0070C0"/>
                </a:solidFill>
              </a:rPr>
              <a:t>3. Екатеринбург лежит на 4 градуса южнее Санкт-Петербурга. Определите среднюю температуру января в этих городах. Почему в Екатеринбурге холоднее?</a:t>
            </a:r>
          </a:p>
          <a:p>
            <a:pPr eaLnBrk="1" hangingPunct="1">
              <a:buFont typeface="Arial" charset="0"/>
              <a:buNone/>
            </a:pPr>
            <a:endParaRPr lang="ru-RU"/>
          </a:p>
          <a:p>
            <a:pPr eaLnBrk="1" hangingPunct="1">
              <a:buFont typeface="Arial" charset="0"/>
              <a:buNone/>
            </a:pPr>
            <a:endParaRPr lang="ru-RU"/>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Содержимое 2"/>
          <p:cNvSpPr>
            <a:spLocks noGrp="1"/>
          </p:cNvSpPr>
          <p:nvPr>
            <p:ph idx="1"/>
          </p:nvPr>
        </p:nvSpPr>
        <p:spPr>
          <a:xfrm>
            <a:off x="214313" y="214313"/>
            <a:ext cx="8929687" cy="6500812"/>
          </a:xfrm>
        </p:spPr>
        <p:txBody>
          <a:bodyPr/>
          <a:lstStyle/>
          <a:p>
            <a:pPr eaLnBrk="1" hangingPunct="1">
              <a:buFont typeface="Arial" charset="0"/>
              <a:buNone/>
            </a:pPr>
            <a:r>
              <a:rPr lang="ru-RU"/>
              <a:t>4</a:t>
            </a:r>
            <a:r>
              <a:rPr lang="ru-RU">
                <a:solidFill>
                  <a:srgbClr val="0070C0"/>
                </a:solidFill>
              </a:rPr>
              <a:t>. Города Пермь и Екатеринбург находятся одинаково далеко от океанов. Определите среднегодовое количество осадков в этих городах. Почему в Перми осадков выпадает больше?</a:t>
            </a:r>
          </a:p>
          <a:p>
            <a:pPr eaLnBrk="1" hangingPunct="1">
              <a:buFont typeface="Arial" charset="0"/>
              <a:buNone/>
            </a:pPr>
            <a:r>
              <a:rPr lang="ru-RU">
                <a:solidFill>
                  <a:srgbClr val="0070C0"/>
                </a:solidFill>
              </a:rPr>
              <a:t>5. Города Москва, Пермь, Усть-Илимск лежат на одной широте. Определите среднюю температуру января в этих городах. Почему при движении на восток температура января понижается?</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Объект 2"/>
          <p:cNvSpPr>
            <a:spLocks noGrp="1"/>
          </p:cNvSpPr>
          <p:nvPr>
            <p:ph idx="1"/>
          </p:nvPr>
        </p:nvSpPr>
        <p:spPr>
          <a:xfrm>
            <a:off x="250825" y="333375"/>
            <a:ext cx="8713788" cy="5792788"/>
          </a:xfrm>
        </p:spPr>
        <p:txBody>
          <a:bodyPr/>
          <a:lstStyle/>
          <a:p>
            <a:pPr marL="0" indent="0">
              <a:buFont typeface="Arial" charset="0"/>
              <a:buNone/>
            </a:pPr>
            <a:r>
              <a:rPr lang="ru-RU">
                <a:solidFill>
                  <a:srgbClr val="0070C0"/>
                </a:solidFill>
              </a:rPr>
              <a:t>6. В.В. Докучаев научно доказал, что «земля живая», а раз она живая, значит ее можно убить. Более 100 лет назад ученый увидел отрицательное влияние человека на почвы и выявил причины деградации. Как можно «убить « почву»?</a:t>
            </a:r>
          </a:p>
          <a:p>
            <a:pPr marL="0" indent="0">
              <a:buFont typeface="Arial" charset="0"/>
              <a:buNone/>
            </a:pPr>
            <a:r>
              <a:rPr lang="ru-RU">
                <a:solidFill>
                  <a:srgbClr val="0070C0"/>
                </a:solidFill>
              </a:rPr>
              <a:t>7. Подумайте, почему чернозем, «царь почв», лежит под степной растительностью?</a:t>
            </a:r>
          </a:p>
          <a:p>
            <a:pPr marL="0" indent="0">
              <a:buFont typeface="Arial" charset="0"/>
              <a:buNone/>
            </a:pPr>
            <a:r>
              <a:rPr lang="ru-RU">
                <a:solidFill>
                  <a:srgbClr val="0070C0"/>
                </a:solidFill>
              </a:rPr>
              <a:t>8. Почему В.В. Докучаев назвал почву «зеркалом ландшафта»?( используйте карту почв и растительности).</a:t>
            </a:r>
          </a:p>
          <a:p>
            <a:pPr marL="0" indent="0">
              <a:buFont typeface="Arial" charset="0"/>
              <a:buNone/>
            </a:pPr>
            <a:endParaRPr lang="ru-RU">
              <a:solidFill>
                <a:srgbClr val="0070C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Содержимое 6" descr="паводок.jpg"/>
          <p:cNvPicPr>
            <a:picLocks noGrp="1" noChangeAspect="1"/>
          </p:cNvPicPr>
          <p:nvPr>
            <p:ph sz="half" idx="1"/>
          </p:nvPr>
        </p:nvPicPr>
        <p:blipFill>
          <a:blip r:embed="rId2"/>
          <a:srcRect/>
          <a:stretch>
            <a:fillRect/>
          </a:stretch>
        </p:blipFill>
        <p:spPr>
          <a:xfrm>
            <a:off x="285750" y="357188"/>
            <a:ext cx="4038600" cy="3028950"/>
          </a:xfrm>
        </p:spPr>
      </p:pic>
      <p:pic>
        <p:nvPicPr>
          <p:cNvPr id="15363" name="Содержимое 7" descr="паводок2.jpg"/>
          <p:cNvPicPr>
            <a:picLocks noGrp="1" noChangeAspect="1"/>
          </p:cNvPicPr>
          <p:nvPr>
            <p:ph sz="half" idx="2"/>
          </p:nvPr>
        </p:nvPicPr>
        <p:blipFill>
          <a:blip r:embed="rId3"/>
          <a:srcRect/>
          <a:stretch>
            <a:fillRect/>
          </a:stretch>
        </p:blipFill>
        <p:spPr>
          <a:xfrm>
            <a:off x="428625" y="3571875"/>
            <a:ext cx="4038600" cy="3028950"/>
          </a:xfrm>
        </p:spPr>
      </p:pic>
      <p:sp>
        <p:nvSpPr>
          <p:cNvPr id="9" name="TextBox 8"/>
          <p:cNvSpPr txBox="1"/>
          <p:nvPr/>
        </p:nvSpPr>
        <p:spPr>
          <a:xfrm>
            <a:off x="4714875" y="214313"/>
            <a:ext cx="4214813" cy="6002337"/>
          </a:xfrm>
          <a:prstGeom prst="rect">
            <a:avLst/>
          </a:prstGeom>
          <a:noFill/>
        </p:spPr>
        <p:txBody>
          <a:bodyPr>
            <a:spAutoFit/>
          </a:bodyPr>
          <a:lstStyle/>
          <a:p>
            <a:pPr>
              <a:defRPr/>
            </a:pPr>
            <a:r>
              <a:rPr lang="ru-RU" sz="2400" dirty="0"/>
              <a:t>В октябре этого года в Туапсинском районе Краснодарского края наблюдались мощные паводки, которые привели к  разрушениям мостов, дорог, домов.</a:t>
            </a:r>
          </a:p>
          <a:p>
            <a:pPr>
              <a:defRPr/>
            </a:pPr>
            <a:r>
              <a:rPr lang="ru-RU" sz="2400" dirty="0"/>
              <a:t>Все эти реки обычно заполнены водой лишь на несколько десятков сантиметров.</a:t>
            </a:r>
          </a:p>
          <a:p>
            <a:pPr marL="342900" indent="-342900">
              <a:buFontTx/>
              <a:buAutoNum type="arabicPeriod"/>
              <a:defRPr/>
            </a:pPr>
            <a:r>
              <a:rPr lang="ru-RU" sz="2400" dirty="0"/>
              <a:t>Назовите причины.</a:t>
            </a:r>
          </a:p>
          <a:p>
            <a:pPr marL="342900" indent="-342900">
              <a:buFontTx/>
              <a:buAutoNum type="arabicPeriod"/>
              <a:defRPr/>
            </a:pPr>
            <a:r>
              <a:rPr lang="ru-RU" sz="2400" dirty="0"/>
              <a:t>Подумайте, как можно снизить риск затопления больших территорий во время паводка</a:t>
            </a:r>
            <a:r>
              <a:rPr lang="ru-RU" dirty="0"/>
              <a: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Содержимое 4" descr="паводок3.jpg"/>
          <p:cNvPicPr>
            <a:picLocks noGrp="1" noChangeAspect="1"/>
          </p:cNvPicPr>
          <p:nvPr>
            <p:ph sz="half" idx="1"/>
          </p:nvPr>
        </p:nvPicPr>
        <p:blipFill>
          <a:blip r:embed="rId2"/>
          <a:srcRect/>
          <a:stretch>
            <a:fillRect/>
          </a:stretch>
        </p:blipFill>
        <p:spPr>
          <a:xfrm>
            <a:off x="214313" y="285750"/>
            <a:ext cx="4371975" cy="2930525"/>
          </a:xfrm>
        </p:spPr>
      </p:pic>
      <p:sp>
        <p:nvSpPr>
          <p:cNvPr id="16387" name="Содержимое 3"/>
          <p:cNvSpPr>
            <a:spLocks noGrp="1"/>
          </p:cNvSpPr>
          <p:nvPr>
            <p:ph sz="half" idx="2"/>
          </p:nvPr>
        </p:nvSpPr>
        <p:spPr>
          <a:xfrm>
            <a:off x="4648200" y="357188"/>
            <a:ext cx="4038600" cy="5768975"/>
          </a:xfrm>
        </p:spPr>
        <p:txBody>
          <a:bodyPr/>
          <a:lstStyle/>
          <a:p>
            <a:pPr eaLnBrk="1" hangingPunct="1">
              <a:buFont typeface="Arial" charset="0"/>
              <a:buNone/>
            </a:pPr>
            <a:r>
              <a:rPr lang="ru-RU"/>
              <a:t>Это бушует вода на дамбе в Майкопе. Почему в Майкопе река Белая не вышла из берегов, а на участках выше по течению наблюдалось подтопление?</a:t>
            </a:r>
          </a:p>
        </p:txBody>
      </p:sp>
      <p:pic>
        <p:nvPicPr>
          <p:cNvPr id="16388" name="Рисунок 6" descr="паводки4.jpg"/>
          <p:cNvPicPr>
            <a:picLocks noChangeAspect="1"/>
          </p:cNvPicPr>
          <p:nvPr/>
        </p:nvPicPr>
        <p:blipFill>
          <a:blip r:embed="rId3"/>
          <a:srcRect/>
          <a:stretch>
            <a:fillRect/>
          </a:stretch>
        </p:blipFill>
        <p:spPr bwMode="auto">
          <a:xfrm>
            <a:off x="0" y="3854450"/>
            <a:ext cx="5357813" cy="3003550"/>
          </a:xfrm>
          <a:prstGeom prst="rect">
            <a:avLst/>
          </a:prstGeom>
          <a:noFill/>
          <a:ln w="9525">
            <a:noFill/>
            <a:miter lim="800000"/>
            <a:headEnd/>
            <a:tailEnd/>
          </a:ln>
        </p:spPr>
      </p:pic>
      <p:sp>
        <p:nvSpPr>
          <p:cNvPr id="16389" name="TextBox 7"/>
          <p:cNvSpPr txBox="1">
            <a:spLocks noChangeArrowheads="1"/>
          </p:cNvSpPr>
          <p:nvPr/>
        </p:nvSpPr>
        <p:spPr bwMode="auto">
          <a:xfrm>
            <a:off x="4286250" y="6357938"/>
            <a:ext cx="2071688" cy="369887"/>
          </a:xfrm>
          <a:prstGeom prst="rect">
            <a:avLst/>
          </a:prstGeom>
          <a:noFill/>
          <a:ln w="9525">
            <a:noFill/>
            <a:miter lim="800000"/>
            <a:headEnd/>
            <a:tailEnd/>
          </a:ln>
        </p:spPr>
        <p:txBody>
          <a:bodyPr>
            <a:spAutoFit/>
          </a:bodyPr>
          <a:lstStyle/>
          <a:p>
            <a:r>
              <a:rPr lang="ru-RU"/>
              <a:t>Казачий камень</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Заголовок 1"/>
          <p:cNvSpPr>
            <a:spLocks noGrp="1"/>
          </p:cNvSpPr>
          <p:nvPr>
            <p:ph type="title"/>
          </p:nvPr>
        </p:nvSpPr>
        <p:spPr>
          <a:xfrm>
            <a:off x="457200" y="274638"/>
            <a:ext cx="8229600" cy="582612"/>
          </a:xfrm>
        </p:spPr>
        <p:txBody>
          <a:bodyPr/>
          <a:lstStyle/>
          <a:p>
            <a:pPr eaLnBrk="1" hangingPunct="1"/>
            <a:r>
              <a:rPr lang="ru-RU">
                <a:solidFill>
                  <a:srgbClr val="FF0000"/>
                </a:solidFill>
              </a:rPr>
              <a:t>Исследовательский</a:t>
            </a:r>
          </a:p>
        </p:txBody>
      </p:sp>
      <p:sp>
        <p:nvSpPr>
          <p:cNvPr id="17411" name="Содержимое 2"/>
          <p:cNvSpPr>
            <a:spLocks noGrp="1"/>
          </p:cNvSpPr>
          <p:nvPr>
            <p:ph idx="1"/>
          </p:nvPr>
        </p:nvSpPr>
        <p:spPr>
          <a:xfrm>
            <a:off x="457200" y="857250"/>
            <a:ext cx="8229600" cy="5268913"/>
          </a:xfrm>
        </p:spPr>
        <p:txBody>
          <a:bodyPr/>
          <a:lstStyle/>
          <a:p>
            <a:pPr eaLnBrk="1" hangingPunct="1"/>
            <a:r>
              <a:rPr lang="ru-RU" sz="2800"/>
              <a:t>Обеспечивает усвоение опыта творческой деятельности. Призван научить самостоятельному овладению способами поиска знаний. Функция учителя при использовании этого метода заключается, прежде всего, в конструировании и постановке перед учащимися проблемных заданий, а деятельность учащихся состоит в восприятии, осмыслении и решении проблемы в целом</a:t>
            </a:r>
          </a:p>
          <a:p>
            <a:pPr eaLnBrk="1" hangingPunct="1"/>
            <a:r>
              <a:rPr lang="ru-RU" sz="2800"/>
              <a:t>Школьники могут использовать различные источники знаний (словари, справочники, энциклопедии). </a:t>
            </a:r>
            <a:br>
              <a:rPr lang="ru-RU"/>
            </a:br>
            <a:endParaRPr lang="ru-RU"/>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Объект 2"/>
          <p:cNvSpPr>
            <a:spLocks noGrp="1"/>
          </p:cNvSpPr>
          <p:nvPr>
            <p:ph idx="1"/>
          </p:nvPr>
        </p:nvSpPr>
        <p:spPr>
          <a:xfrm>
            <a:off x="457200" y="188913"/>
            <a:ext cx="8229600" cy="5937250"/>
          </a:xfrm>
        </p:spPr>
        <p:txBody>
          <a:bodyPr/>
          <a:lstStyle/>
          <a:p>
            <a:pPr marL="0" indent="0">
              <a:buFont typeface="Arial" charset="0"/>
              <a:buNone/>
            </a:pPr>
            <a:r>
              <a:rPr lang="ru-RU" sz="2400"/>
              <a:t>Используя карты атласа исправьте ошибки, допущенные в тексте.</a:t>
            </a:r>
          </a:p>
          <a:p>
            <a:pPr marL="0" indent="0">
              <a:buFont typeface="Arial" charset="0"/>
              <a:buNone/>
            </a:pPr>
            <a:r>
              <a:rPr lang="ru-RU" sz="2400">
                <a:solidFill>
                  <a:srgbClr val="00B050"/>
                </a:solidFill>
              </a:rPr>
              <a:t>А) Животный мир тундры богаче лесного. Тундра – обитель комаров и мошкары, которыми питаются многочисленные земноводные – лягушки. Лягушками в свою очередь питаются степные гадюки, а ими степные орлы. Так устанавливаются цепи питания в тундре. Главными обитателями тундры являются лемминги, песцы, северные олени и снежные бараны. Растения тундры высокие, ползучие. Снега выпадает так много, что он укрывает даже сосны высотой до двух метров. Лишайник ягель, или олений мох. Растет очень быстро, поэтому олени годами пасутся на одних и тех же пастбищах.</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Объект 2"/>
          <p:cNvSpPr>
            <a:spLocks noGrp="1"/>
          </p:cNvSpPr>
          <p:nvPr>
            <p:ph idx="1"/>
          </p:nvPr>
        </p:nvSpPr>
        <p:spPr>
          <a:xfrm>
            <a:off x="457200" y="333375"/>
            <a:ext cx="8229600" cy="5792788"/>
          </a:xfrm>
        </p:spPr>
        <p:txBody>
          <a:bodyPr/>
          <a:lstStyle/>
          <a:p>
            <a:pPr marL="0" indent="0">
              <a:buFont typeface="Arial" charset="0"/>
              <a:buNone/>
            </a:pPr>
            <a:r>
              <a:rPr lang="ru-RU">
                <a:solidFill>
                  <a:srgbClr val="00B050"/>
                </a:solidFill>
              </a:rPr>
              <a:t>Б</a:t>
            </a:r>
            <a:r>
              <a:rPr lang="ru-RU" sz="2800">
                <a:solidFill>
                  <a:srgbClr val="00B050"/>
                </a:solidFill>
              </a:rPr>
              <a:t>) Степь. Ровная, словно скатерть, расстилается необъятная равнина. Яркой и пестрой от разнообразия красок, становится степь весной. Зацветают здесь тюльпаны, ромашки, созревают ягоды черники, морошки, а стволы деревьев оплетает дикий виноград. Богат и животный мир степи. Всюду снуют грызуны: суслики, полевки, сурки, с ветки на ветку перепрыгивают быстрые белки. Степные орлы высматривают свою добычу с высоты, и не только грызунов, но охотно поедают они и степную гадюку, и гюрзу.</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9116DBB0-7D1D-4349-94AD-9A9D7679F710}"/>
              </a:ext>
            </a:extLst>
          </p:cNvPr>
          <p:cNvSpPr>
            <a:spLocks noGrp="1"/>
          </p:cNvSpPr>
          <p:nvPr>
            <p:ph idx="1"/>
          </p:nvPr>
        </p:nvSpPr>
        <p:spPr>
          <a:xfrm>
            <a:off x="457200" y="476672"/>
            <a:ext cx="8229600" cy="5649491"/>
          </a:xfrm>
        </p:spPr>
        <p:txBody>
          <a:bodyPr/>
          <a:lstStyle/>
          <a:p>
            <a:pPr eaLnBrk="1" hangingPunct="1"/>
            <a:r>
              <a:rPr lang="ru-RU" dirty="0"/>
              <a:t>Проблемное обучение – это организация учебных занятий, которая предполагает создание под руководством учителя проблемных ситуаций и активную самостоятельную деятельность учащихся по их разрешению.</a:t>
            </a:r>
          </a:p>
          <a:p>
            <a:pPr eaLnBrk="1" hangingPunct="1"/>
            <a:r>
              <a:rPr lang="ru-RU" dirty="0">
                <a:solidFill>
                  <a:srgbClr val="0070C0"/>
                </a:solidFill>
              </a:rPr>
              <a:t>1 этап – построение гипотезы</a:t>
            </a:r>
          </a:p>
          <a:p>
            <a:pPr eaLnBrk="1" hangingPunct="1"/>
            <a:r>
              <a:rPr lang="ru-RU" dirty="0">
                <a:solidFill>
                  <a:srgbClr val="0070C0"/>
                </a:solidFill>
              </a:rPr>
              <a:t>2 этап – обсуждение проверки ее истины</a:t>
            </a:r>
          </a:p>
          <a:p>
            <a:pPr eaLnBrk="1" hangingPunct="1"/>
            <a:r>
              <a:rPr lang="ru-RU" dirty="0">
                <a:solidFill>
                  <a:srgbClr val="0070C0"/>
                </a:solidFill>
              </a:rPr>
              <a:t>3 этап – аргументы, эксперименты, наблюдение, анализ результатов.</a:t>
            </a:r>
          </a:p>
          <a:p>
            <a:endParaRPr lang="ru-RU" dirty="0"/>
          </a:p>
        </p:txBody>
      </p:sp>
    </p:spTree>
    <p:extLst>
      <p:ext uri="{BB962C8B-B14F-4D97-AF65-F5344CB8AC3E}">
        <p14:creationId xmlns:p14="http://schemas.microsoft.com/office/powerpoint/2010/main" val="26392287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Объект 2"/>
          <p:cNvSpPr>
            <a:spLocks noGrp="1"/>
          </p:cNvSpPr>
          <p:nvPr>
            <p:ph idx="1"/>
          </p:nvPr>
        </p:nvSpPr>
        <p:spPr>
          <a:xfrm>
            <a:off x="468313" y="333375"/>
            <a:ext cx="8229600" cy="5892800"/>
          </a:xfrm>
        </p:spPr>
        <p:txBody>
          <a:bodyPr/>
          <a:lstStyle/>
          <a:p>
            <a:pPr marL="0" indent="0">
              <a:buFont typeface="Arial" charset="0"/>
              <a:buNone/>
            </a:pPr>
            <a:r>
              <a:rPr lang="ru-RU">
                <a:solidFill>
                  <a:srgbClr val="00B050"/>
                </a:solidFill>
              </a:rPr>
              <a:t>В</a:t>
            </a:r>
            <a:r>
              <a:rPr lang="ru-RU" sz="2800">
                <a:solidFill>
                  <a:srgbClr val="00B050"/>
                </a:solidFill>
              </a:rPr>
              <a:t>) Животный мир Адыгеи богат и разнообразен.  На обширных равнинах в северной части республики можно встретить кабана, благородного оленя, тура. На черноземных почвах здесь выращивают подсолнечник, пшеницу, овес. В южной горной части обитают бурые медведи, рыси, волки. И самый большой хищник Кавказа – зубр. Стада зубров кочуют по склонам горных хребтов. На плодородных почва альпийских лугов выращивают виноград, томаты. Славятся альпийские луга и своими яблоневыми садами.</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913"/>
            <a:ext cx="8229600" cy="5937250"/>
          </a:xfrm>
        </p:spPr>
        <p:txBody>
          <a:bodyPr/>
          <a:lstStyle/>
          <a:p>
            <a:pPr marL="0" indent="0">
              <a:buFont typeface="Arial" charset="0"/>
              <a:buNone/>
              <a:defRPr/>
            </a:pPr>
            <a:r>
              <a:rPr lang="ru-RU" sz="2800" dirty="0"/>
              <a:t>Прочитайте текс «Основные правила поведения в природе» на с. 106-107 в учебнике География республики Адыгея и ответьте на вопросы:</a:t>
            </a:r>
          </a:p>
          <a:p>
            <a:pPr marL="514350" indent="-514350">
              <a:buFont typeface="Arial" charset="0"/>
              <a:buAutoNum type="arabicPeriod"/>
              <a:defRPr/>
            </a:pPr>
            <a:r>
              <a:rPr lang="ru-RU" sz="2800" dirty="0"/>
              <a:t>Как лесные пожары влияют на плодородие почвы?</a:t>
            </a:r>
          </a:p>
          <a:p>
            <a:pPr marL="514350" indent="-514350">
              <a:buFont typeface="Arial" charset="0"/>
              <a:buAutoNum type="arabicPeriod"/>
              <a:defRPr/>
            </a:pPr>
            <a:r>
              <a:rPr lang="ru-RU" sz="2800" dirty="0"/>
              <a:t>Почему, чтобы стать по-настоящему культурным человеком, надо любить природу?</a:t>
            </a:r>
          </a:p>
          <a:p>
            <a:pPr marL="514350" indent="-514350">
              <a:buFont typeface="Arial" charset="0"/>
              <a:buAutoNum type="arabicPeriod"/>
              <a:defRPr/>
            </a:pPr>
            <a:r>
              <a:rPr lang="ru-RU" sz="2800" dirty="0"/>
              <a:t>Как собрать материал о природе, не навредив ей. </a:t>
            </a:r>
          </a:p>
          <a:p>
            <a:pPr marL="514350" indent="-514350">
              <a:buFont typeface="Arial" charset="0"/>
              <a:buAutoNum type="arabicPeriod"/>
              <a:defRPr/>
            </a:pPr>
            <a:r>
              <a:rPr lang="ru-RU" sz="2800" dirty="0"/>
              <a:t>Какие виды деятельности человека могу</a:t>
            </a:r>
            <a:r>
              <a:rPr lang="ru-RU" dirty="0"/>
              <a:t>т </a:t>
            </a:r>
            <a:r>
              <a:rPr lang="ru-RU" sz="2800" dirty="0"/>
              <a:t>погубить или изменить дикую природу?</a:t>
            </a:r>
          </a:p>
          <a:p>
            <a:pPr marL="514350" indent="-514350">
              <a:buFont typeface="Arial" charset="0"/>
              <a:buAutoNum type="arabicPeriod"/>
              <a:defRPr/>
            </a:pPr>
            <a:endParaRPr lang="ru-RU"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Объект 2"/>
          <p:cNvSpPr>
            <a:spLocks noGrp="1"/>
          </p:cNvSpPr>
          <p:nvPr>
            <p:ph idx="1"/>
          </p:nvPr>
        </p:nvSpPr>
        <p:spPr>
          <a:xfrm>
            <a:off x="457200" y="188913"/>
            <a:ext cx="8229600" cy="5937250"/>
          </a:xfrm>
        </p:spPr>
        <p:txBody>
          <a:bodyPr/>
          <a:lstStyle/>
          <a:p>
            <a:pPr marL="0" indent="0">
              <a:buFont typeface="Arial" charset="0"/>
              <a:buNone/>
            </a:pPr>
            <a:r>
              <a:rPr lang="ru-RU" sz="2800"/>
              <a:t>Прочитайте на с. 104 текст «Гранитное ущелье». Подумайте и ответьте на вопрос.</a:t>
            </a:r>
          </a:p>
          <a:p>
            <a:pPr marL="0" indent="0">
              <a:buFont typeface="Arial" charset="0"/>
              <a:buNone/>
            </a:pPr>
            <a:r>
              <a:rPr lang="ru-RU" sz="2800" b="1"/>
              <a:t>Почему Гранитное ущелье одно из самых узких мест реки Белой?</a:t>
            </a:r>
          </a:p>
          <a:p>
            <a:pPr marL="0" indent="0">
              <a:buFont typeface="Arial" charset="0"/>
              <a:buNone/>
            </a:pPr>
            <a:r>
              <a:rPr lang="ru-RU" sz="2800"/>
              <a:t>Прочитайте текст на с. 103 «Горная группа Фишта». </a:t>
            </a:r>
            <a:r>
              <a:rPr lang="ru-RU" sz="2800">
                <a:solidFill>
                  <a:srgbClr val="000000"/>
                </a:solidFill>
              </a:rPr>
              <a:t>Подумайте и ответьте на вопрос.</a:t>
            </a:r>
          </a:p>
          <a:p>
            <a:pPr marL="0" indent="0">
              <a:buFont typeface="Arial" charset="0"/>
              <a:buNone/>
            </a:pPr>
            <a:r>
              <a:rPr lang="ru-RU" sz="2800" b="1">
                <a:solidFill>
                  <a:srgbClr val="000000"/>
                </a:solidFill>
              </a:rPr>
              <a:t>Почему на Фиште много пещер?</a:t>
            </a:r>
          </a:p>
          <a:p>
            <a:pPr marL="0" indent="0">
              <a:buFont typeface="Arial" charset="0"/>
              <a:buNone/>
            </a:pPr>
            <a:r>
              <a:rPr lang="ru-RU" sz="2800">
                <a:solidFill>
                  <a:srgbClr val="000000"/>
                </a:solidFill>
              </a:rPr>
              <a:t>Прочитайте текст на с. 99-100 «Большая Азишская пещера». Подумайте и ответьте на вопрос.</a:t>
            </a:r>
          </a:p>
          <a:p>
            <a:pPr marL="0" indent="0">
              <a:buFont typeface="Arial" charset="0"/>
              <a:buNone/>
            </a:pPr>
            <a:r>
              <a:rPr lang="ru-RU" sz="2800" b="1">
                <a:solidFill>
                  <a:srgbClr val="000000"/>
                </a:solidFill>
              </a:rPr>
              <a:t>Почему Азишская пещера имеет большое научное, учебно-познавательное и туристско-экскурсионное значение?</a:t>
            </a:r>
          </a:p>
          <a:p>
            <a:pPr marL="0" indent="0">
              <a:buFont typeface="Arial" charset="0"/>
              <a:buNone/>
            </a:pPr>
            <a:endParaRPr lang="ru-RU" sz="2800">
              <a:solidFill>
                <a:srgbClr val="000000"/>
              </a:solidFill>
            </a:endParaRPr>
          </a:p>
          <a:p>
            <a:pPr marL="0" indent="0">
              <a:buFont typeface="Arial" charset="0"/>
              <a:buNone/>
            </a:pPr>
            <a:endParaRPr lang="ru-RU"/>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Содержимое 2"/>
          <p:cNvSpPr>
            <a:spLocks noGrp="1"/>
          </p:cNvSpPr>
          <p:nvPr>
            <p:ph idx="1"/>
          </p:nvPr>
        </p:nvSpPr>
        <p:spPr>
          <a:xfrm>
            <a:off x="0" y="500063"/>
            <a:ext cx="9144000" cy="6143625"/>
          </a:xfrm>
        </p:spPr>
        <p:txBody>
          <a:bodyPr/>
          <a:lstStyle/>
          <a:p>
            <a:pPr eaLnBrk="1" hangingPunct="1"/>
            <a:r>
              <a:rPr lang="ru-RU" sz="2800"/>
              <a:t>В процессе такого обучения школьники учатся мыслить логично, научно, диалектически, творчески; добытые ими знания превращаются в убеждения; они испытывают чувство глубокого удовлетворения, уверенности в своих возможностях и силах; самостоятельно добытые знания более прочные.</a:t>
            </a:r>
          </a:p>
          <a:p>
            <a:pPr eaLnBrk="1" hangingPunct="1"/>
            <a:r>
              <a:rPr lang="ru-RU" sz="2800"/>
              <a:t>Однако проблемное обучение всегда связано с трудностями для ученика, на осмысление и поиски путей решения уходит значительно больше времени, чем при традиционном обучении. От педагога требуется высокое педагогическое мастерство. Видимо, именно эти обстоятельства не позволяют широко применять такое обучение.</a:t>
            </a:r>
          </a:p>
          <a:p>
            <a:pPr eaLnBrk="1" hangingPunct="1"/>
            <a:endParaRPr lang="ru-RU"/>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Заголовок 3"/>
          <p:cNvSpPr>
            <a:spLocks noGrp="1"/>
          </p:cNvSpPr>
          <p:nvPr>
            <p:ph type="title"/>
          </p:nvPr>
        </p:nvSpPr>
        <p:spPr>
          <a:xfrm>
            <a:off x="457200" y="274638"/>
            <a:ext cx="8229600" cy="796925"/>
          </a:xfrm>
        </p:spPr>
        <p:txBody>
          <a:bodyPr/>
          <a:lstStyle/>
          <a:p>
            <a:pPr eaLnBrk="1" hangingPunct="1"/>
            <a:r>
              <a:rPr lang="ru-RU">
                <a:solidFill>
                  <a:srgbClr val="002060"/>
                </a:solidFill>
              </a:rPr>
              <a:t>Методические приемы создания проблемных ситуаций.</a:t>
            </a:r>
          </a:p>
        </p:txBody>
      </p:sp>
      <p:sp>
        <p:nvSpPr>
          <p:cNvPr id="5" name="Содержимое 4"/>
          <p:cNvSpPr>
            <a:spLocks noGrp="1"/>
          </p:cNvSpPr>
          <p:nvPr>
            <p:ph idx="1"/>
          </p:nvPr>
        </p:nvSpPr>
        <p:spPr>
          <a:xfrm>
            <a:off x="214313" y="1428750"/>
            <a:ext cx="8929687" cy="5143500"/>
          </a:xfrm>
        </p:spPr>
        <p:txBody>
          <a:bodyPr rtlCol="0">
            <a:normAutofit fontScale="85000" lnSpcReduction="20000"/>
          </a:bodyPr>
          <a:lstStyle/>
          <a:p>
            <a:pPr eaLnBrk="1" fontAlgn="auto" hangingPunct="1">
              <a:spcAft>
                <a:spcPts val="0"/>
              </a:spcAft>
              <a:buFont typeface="Arial" charset="0"/>
              <a:buNone/>
              <a:defRPr/>
            </a:pPr>
            <a:r>
              <a:rPr lang="ru-RU" dirty="0"/>
              <a:t>Учитель</a:t>
            </a:r>
          </a:p>
          <a:p>
            <a:pPr eaLnBrk="1" fontAlgn="auto" hangingPunct="1">
              <a:spcAft>
                <a:spcPts val="0"/>
              </a:spcAft>
              <a:buFont typeface="Arial" charset="0"/>
              <a:buNone/>
              <a:defRPr/>
            </a:pPr>
            <a:r>
              <a:rPr lang="ru-RU" dirty="0"/>
              <a:t>- Подводит школьника к противоречию и предлагает  самим найти решение;</a:t>
            </a:r>
          </a:p>
          <a:p>
            <a:pPr eaLnBrk="1" fontAlgn="auto" hangingPunct="1">
              <a:spcAft>
                <a:spcPts val="0"/>
              </a:spcAft>
              <a:buFont typeface="Arial" charset="0"/>
              <a:buNone/>
              <a:defRPr/>
            </a:pPr>
            <a:r>
              <a:rPr lang="ru-RU" dirty="0"/>
              <a:t>- Излагает различные точки зрения на один и тот же вопрос;</a:t>
            </a:r>
          </a:p>
          <a:p>
            <a:pPr eaLnBrk="1" fontAlgn="auto" hangingPunct="1">
              <a:spcAft>
                <a:spcPts val="0"/>
              </a:spcAft>
              <a:buFontTx/>
              <a:buChar char="-"/>
              <a:defRPr/>
            </a:pPr>
            <a:r>
              <a:rPr lang="ru-RU" dirty="0"/>
              <a:t>Предлагает рассмотреть явление с различных позиций;</a:t>
            </a:r>
          </a:p>
          <a:p>
            <a:pPr eaLnBrk="1" fontAlgn="auto" hangingPunct="1">
              <a:spcAft>
                <a:spcPts val="0"/>
              </a:spcAft>
              <a:buFontTx/>
              <a:buChar char="-"/>
              <a:defRPr/>
            </a:pPr>
            <a:r>
              <a:rPr lang="ru-RU" dirty="0"/>
              <a:t>Побуждает учащихся делать сравнения, обобщения, выводы, сопоставлять факты;</a:t>
            </a:r>
          </a:p>
          <a:p>
            <a:pPr eaLnBrk="1" fontAlgn="auto" hangingPunct="1">
              <a:spcAft>
                <a:spcPts val="0"/>
              </a:spcAft>
              <a:buFontTx/>
              <a:buChar char="-"/>
              <a:defRPr/>
            </a:pPr>
            <a:r>
              <a:rPr lang="ru-RU" dirty="0"/>
              <a:t>Ставит проблемные задачи (с недостаточными или избыточными исходными данными, с неопределенностью в постановке вопроса, с противоречивыми данными, с заведомо допущенными ошибками и др.)</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hangingPunct="1">
              <a:defRPr/>
            </a:pPr>
            <a:r>
              <a:rPr lang="ru-RU" sz="3200" dirty="0">
                <a:solidFill>
                  <a:schemeClr val="accent6">
                    <a:lumMod val="75000"/>
                  </a:schemeClr>
                </a:solidFill>
              </a:rPr>
              <a:t>Проблемное изложение (лекция, рассказ)</a:t>
            </a:r>
            <a:br>
              <a:rPr lang="ru-RU" dirty="0"/>
            </a:br>
            <a:endParaRPr lang="ru-RU" dirty="0"/>
          </a:p>
        </p:txBody>
      </p:sp>
      <p:sp>
        <p:nvSpPr>
          <p:cNvPr id="5123" name="Содержимое 2"/>
          <p:cNvSpPr>
            <a:spLocks noGrp="1"/>
          </p:cNvSpPr>
          <p:nvPr>
            <p:ph idx="1"/>
          </p:nvPr>
        </p:nvSpPr>
        <p:spPr>
          <a:xfrm>
            <a:off x="457200" y="1000125"/>
            <a:ext cx="8229600" cy="5126038"/>
          </a:xfrm>
        </p:spPr>
        <p:txBody>
          <a:bodyPr/>
          <a:lstStyle/>
          <a:p>
            <a:pPr eaLnBrk="1" hangingPunct="1"/>
            <a:r>
              <a:rPr lang="ru-RU" sz="2800"/>
              <a:t>Учитель подаёт информацию в необычной форме, акценты расставляет так, чтобы активизировать у учащихся процесс мышления. Информация учителя создаёт почву для самостоятельных рассуждений ребят над услышанным, возникновение сомнений.</a:t>
            </a:r>
            <a:br>
              <a:rPr lang="ru-RU" sz="2800"/>
            </a:br>
            <a:br>
              <a:rPr lang="ru-RU" sz="2800"/>
            </a:br>
            <a:r>
              <a:rPr lang="ru-RU" sz="2800"/>
              <a:t>Учитель формулирует проблему исследования, поставленную учёными, излагает гипотезы, которые были выдвинуты исследователями, намечает способы их проверки.</a:t>
            </a:r>
          </a:p>
          <a:p>
            <a:pPr eaLnBrk="1" hangingPunct="1"/>
            <a:endParaRPr lang="ru-RU" sz="24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Содержимое 2"/>
          <p:cNvSpPr>
            <a:spLocks noGrp="1"/>
          </p:cNvSpPr>
          <p:nvPr>
            <p:ph idx="1"/>
          </p:nvPr>
        </p:nvSpPr>
        <p:spPr>
          <a:xfrm>
            <a:off x="457200" y="428625"/>
            <a:ext cx="8472488" cy="5697538"/>
          </a:xfrm>
        </p:spPr>
        <p:txBody>
          <a:bodyPr/>
          <a:lstStyle/>
          <a:p>
            <a:pPr eaLnBrk="1" hangingPunct="1"/>
            <a:r>
              <a:rPr lang="ru-RU">
                <a:solidFill>
                  <a:srgbClr val="00B050"/>
                </a:solidFill>
              </a:rPr>
              <a:t>Бассейн реки Волги на всем ее протяжении от Твери до Астрахани загрязняют 2,5 тысячи затонувших и брошенных плавсредств. Среди которых и нефтеналивные, и пассажирские, и грузовые. Наиболее критическая ситуация в Астрахани, там более 800 таких судов. </a:t>
            </a:r>
          </a:p>
          <a:p>
            <a:pPr eaLnBrk="1" hangingPunct="1"/>
            <a:r>
              <a:rPr lang="ru-RU" i="1"/>
              <a:t>Чем эти затонувшие суда опасны для реки?</a:t>
            </a:r>
          </a:p>
          <a:p>
            <a:pPr eaLnBrk="1" hangingPunct="1"/>
            <a:r>
              <a:rPr lang="ru-RU" i="1"/>
              <a:t>Предложите пути решения этой проблемы.</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313" y="214313"/>
            <a:ext cx="8786812" cy="6357937"/>
          </a:xfrm>
        </p:spPr>
        <p:txBody>
          <a:bodyPr/>
          <a:lstStyle/>
          <a:p>
            <a:pPr eaLnBrk="1" hangingPunct="1">
              <a:buFont typeface="Arial" charset="0"/>
              <a:buNone/>
            </a:pPr>
            <a:r>
              <a:rPr lang="ru-RU" sz="2800">
                <a:solidFill>
                  <a:srgbClr val="00B050"/>
                </a:solidFill>
              </a:rPr>
              <a:t>Как показали находки археологов, уже в начале бронзового века люди верили, что под земной поверхностью есть мир, ничем особенно не отличающийся от внешнего. Время от времени этот мир давал о себе знать. Например, в начале прошлого века под одним из сел на Южном Урале сильно разбушевались духи, живущие в подземном царстве. Они стонали, кричали, издавали грохочущие звуки. Впоследствии геологи провели обследование этой местности и установили, что древние сказания несут в себе долю истины.</a:t>
            </a:r>
          </a:p>
          <a:p>
            <a:pPr eaLnBrk="1" hangingPunct="1">
              <a:buFont typeface="Arial" charset="0"/>
              <a:buNone/>
            </a:pPr>
            <a:r>
              <a:rPr lang="ru-RU" sz="2800" i="1"/>
              <a:t>Выскажите свое мнение о происхождении этих звуков.</a:t>
            </a:r>
          </a:p>
          <a:p>
            <a:pPr eaLnBrk="1" hangingPunct="1">
              <a:buFontTx/>
              <a:buChar char="-"/>
            </a:pPr>
            <a:r>
              <a:rPr lang="ru-RU" sz="2000" i="1"/>
              <a:t>Обвалы в подземных пустотах,</a:t>
            </a:r>
          </a:p>
          <a:p>
            <a:pPr eaLnBrk="1" hangingPunct="1">
              <a:buFontTx/>
              <a:buChar char="-"/>
            </a:pPr>
            <a:r>
              <a:rPr lang="ru-RU" sz="2000" i="1"/>
              <a:t>подземные ветры и способность сталактитов резонировать,</a:t>
            </a:r>
          </a:p>
          <a:p>
            <a:pPr eaLnBrk="1" hangingPunct="1">
              <a:buFontTx/>
              <a:buChar char="-"/>
            </a:pPr>
            <a:r>
              <a:rPr lang="ru-RU" sz="2000" i="1"/>
              <a:t>-вулканические газы в районах сейсмической активности.</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14313"/>
            <a:ext cx="8229600" cy="5911850"/>
          </a:xfrm>
        </p:spPr>
        <p:txBody>
          <a:bodyPr/>
          <a:lstStyle/>
          <a:p>
            <a:pPr eaLnBrk="1" hangingPunct="1">
              <a:buFont typeface="Arial" charset="0"/>
              <a:buNone/>
            </a:pPr>
            <a:r>
              <a:rPr lang="ru-RU">
                <a:solidFill>
                  <a:srgbClr val="00B050"/>
                </a:solidFill>
              </a:rPr>
              <a:t> </a:t>
            </a:r>
            <a:r>
              <a:rPr lang="ru-RU" sz="2800">
                <a:solidFill>
                  <a:srgbClr val="00B050"/>
                </a:solidFill>
              </a:rPr>
              <a:t>В 1800-1811 годах сибирский промышленник и исследователь Я. Санников открыл несколько островов в архипелаге Новосибирских островов. Кроме этого. Он описал сушу, которую позже назвали Земля Санникова. Многие путешественники позже пытались отыскать эту загадочную землю, но никто ее так и не нашел.</a:t>
            </a:r>
          </a:p>
          <a:p>
            <a:pPr eaLnBrk="1" hangingPunct="1">
              <a:buFont typeface="Arial" charset="0"/>
              <a:buNone/>
            </a:pPr>
            <a:r>
              <a:rPr lang="ru-RU" sz="2800" i="1"/>
              <a:t>Куда делись эти острова?</a:t>
            </a:r>
          </a:p>
          <a:p>
            <a:pPr eaLnBrk="1" hangingPunct="1">
              <a:buFontTx/>
              <a:buChar char="-"/>
            </a:pPr>
            <a:r>
              <a:rPr lang="ru-RU" sz="2000" i="1"/>
              <a:t>мираж,</a:t>
            </a:r>
          </a:p>
          <a:p>
            <a:pPr eaLnBrk="1" hangingPunct="1">
              <a:buFontTx/>
              <a:buChar char="-"/>
            </a:pPr>
            <a:r>
              <a:rPr lang="ru-RU" sz="2000" i="1"/>
              <a:t>В результате землетрясения остров ушел под воду,</a:t>
            </a:r>
          </a:p>
          <a:p>
            <a:pPr eaLnBrk="1" hangingPunct="1">
              <a:buFontTx/>
              <a:buChar char="-"/>
            </a:pPr>
            <a:r>
              <a:rPr lang="ru-RU" sz="2000" i="1"/>
              <a:t>Остров возник из грунта, нанесенного рекой, а затем был размыт,</a:t>
            </a:r>
          </a:p>
          <a:p>
            <a:pPr eaLnBrk="1" hangingPunct="1">
              <a:buFontTx/>
              <a:buChar char="-"/>
            </a:pPr>
            <a:r>
              <a:rPr lang="ru-RU" sz="2000" i="1"/>
              <a:t>Остров образовался из пластов торфа, попавшего в реку из болота,</a:t>
            </a:r>
          </a:p>
          <a:p>
            <a:pPr eaLnBrk="1" hangingPunct="1">
              <a:buFontTx/>
              <a:buChar char="-"/>
            </a:pPr>
            <a:r>
              <a:rPr lang="ru-RU" sz="2000" i="1"/>
              <a:t>Из огромных кусков льда, сцементированных песком и камнями, нанесенными волнами.</a:t>
            </a:r>
          </a:p>
          <a:p>
            <a:pPr eaLnBrk="1" hangingPunct="1">
              <a:buFontTx/>
              <a:buChar char="-"/>
            </a:pPr>
            <a:endParaRPr lang="ru-RU" sz="2000" i="1"/>
          </a:p>
          <a:p>
            <a:pPr eaLnBrk="1" hangingPunct="1">
              <a:buFontTx/>
              <a:buChar char="-"/>
            </a:pPr>
            <a:endParaRPr lang="ru-RU"/>
          </a:p>
          <a:p>
            <a:pPr eaLnBrk="1" hangingPunct="1">
              <a:buFont typeface="Arial" charset="0"/>
              <a:buNone/>
            </a:pPr>
            <a:endParaRPr lang="ru-RU"/>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85750" y="0"/>
            <a:ext cx="8643938" cy="6572250"/>
          </a:xfrm>
        </p:spPr>
        <p:txBody>
          <a:bodyPr/>
          <a:lstStyle/>
          <a:p>
            <a:pPr eaLnBrk="1" hangingPunct="1">
              <a:buFont typeface="Arial" charset="0"/>
              <a:buNone/>
            </a:pPr>
            <a:r>
              <a:rPr lang="ru-RU">
                <a:solidFill>
                  <a:srgbClr val="00B050"/>
                </a:solidFill>
              </a:rPr>
              <a:t>При изучении уровня воды в Каспии, ученые заметили, что этот показатель меняется. Первый замер провели в 1837 году, тогда уровень Каспия был ниже уровня Мирового океана на 25,8 м. В начале 20 века -26,2 м. В 1977 году -29м, а к концу 20 века поднялся на 1,5 метров.</a:t>
            </a:r>
          </a:p>
          <a:p>
            <a:pPr eaLnBrk="1" hangingPunct="1">
              <a:buFont typeface="Arial" charset="0"/>
              <a:buNone/>
            </a:pPr>
            <a:r>
              <a:rPr lang="ru-RU" i="1"/>
              <a:t>Каковы причины изменения уровня воды в Каспийском море?</a:t>
            </a:r>
          </a:p>
          <a:p>
            <a:pPr eaLnBrk="1" hangingPunct="1">
              <a:buFontTx/>
              <a:buChar char="-"/>
            </a:pPr>
            <a:r>
              <a:rPr lang="ru-RU" sz="2000" i="1"/>
              <a:t>Сильное испарение,</a:t>
            </a:r>
          </a:p>
          <a:p>
            <a:pPr eaLnBrk="1" hangingPunct="1">
              <a:buFontTx/>
              <a:buChar char="-"/>
            </a:pPr>
            <a:r>
              <a:rPr lang="ru-RU" sz="2000" i="1"/>
              <a:t>Медленные поднятия и опускания блоков земной коры,</a:t>
            </a:r>
          </a:p>
          <a:p>
            <a:pPr eaLnBrk="1" hangingPunct="1">
              <a:buFontTx/>
              <a:buChar char="-"/>
            </a:pPr>
            <a:r>
              <a:rPr lang="ru-RU" sz="2000" i="1"/>
              <a:t>Меняется уровень воды в реках, питающих Каспий из-за климатических колебаний или деятельности человека,</a:t>
            </a:r>
          </a:p>
          <a:p>
            <a:pPr eaLnBrk="1" hangingPunct="1">
              <a:buFontTx/>
              <a:buChar char="-"/>
            </a:pPr>
            <a:r>
              <a:rPr lang="ru-RU" sz="2000" i="1"/>
              <a:t>В геологические эпохи во время разлива Черного моря вода из него по Кумо-Манычской впадине попадала в Каспий.</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290</TotalTime>
  <Words>1608</Words>
  <Application>Microsoft Office PowerPoint</Application>
  <PresentationFormat>Экран (4:3)</PresentationFormat>
  <Paragraphs>78</Paragraphs>
  <Slides>22</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22</vt:i4>
      </vt:variant>
    </vt:vector>
  </HeadingPairs>
  <TitlesOfParts>
    <vt:vector size="25" baseType="lpstr">
      <vt:lpstr>Arial</vt:lpstr>
      <vt:lpstr>Calibri</vt:lpstr>
      <vt:lpstr>Тема Office</vt:lpstr>
      <vt:lpstr>Трудные темы предметного содержания. Проблемное обучение</vt:lpstr>
      <vt:lpstr>Презентация PowerPoint</vt:lpstr>
      <vt:lpstr>Презентация PowerPoint</vt:lpstr>
      <vt:lpstr>Методические приемы создания проблемных ситуаций.</vt:lpstr>
      <vt:lpstr>Проблемное изложение (лекция, рассказ) </vt:lpstr>
      <vt:lpstr>Презентация PowerPoint</vt:lpstr>
      <vt:lpstr>Презентация PowerPoint</vt:lpstr>
      <vt:lpstr>Презентация PowerPoint</vt:lpstr>
      <vt:lpstr>Презентация PowerPoint</vt:lpstr>
      <vt:lpstr>Презентация PowerPoint</vt:lpstr>
      <vt:lpstr>Частично – поисковый. </vt:lpstr>
      <vt:lpstr>Презентация PowerPoint</vt:lpstr>
      <vt:lpstr>Презентация PowerPoint</vt:lpstr>
      <vt:lpstr>Презентация PowerPoint</vt:lpstr>
      <vt:lpstr>Презентация PowerPoint</vt:lpstr>
      <vt:lpstr>Презентация PowerPoint</vt:lpstr>
      <vt:lpstr>Исследовательский</vt:lpstr>
      <vt:lpstr>Презентация PowerPoint</vt:lpstr>
      <vt:lpstr>Презентация PowerPoint</vt:lpstr>
      <vt:lpstr>Презентация PowerPoint</vt:lpstr>
      <vt:lpstr>Презентация PowerPoint</vt:lpstr>
      <vt:lpstr>Презентация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Антропогенные ландшафты.</dc:title>
  <dc:creator>Андрей</dc:creator>
  <cp:lastModifiedBy>Батыр</cp:lastModifiedBy>
  <cp:revision>35</cp:revision>
  <dcterms:created xsi:type="dcterms:W3CDTF">2013-05-13T16:23:38Z</dcterms:created>
  <dcterms:modified xsi:type="dcterms:W3CDTF">2024-02-23T18:23:23Z</dcterms:modified>
</cp:coreProperties>
</file>