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9" d="100"/>
          <a:sy n="79" d="100"/>
        </p:scale>
        <p:origin x="-126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7883794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2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2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2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2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Google Shape;280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2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92" name="Google Shape;292;p2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p25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25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3" name="Google Shape;123;p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5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9" name="Google Shape;159;p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9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9"/>
            <a:ext cx="4525962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7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3.jp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p6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://ru.wikipedia.org/wiki/%C8%E3%F0%EE%E2%EE%E5_%EE%E1%F3%F7%E5%ED%E8%E5" TargetMode="External"/><Relationship Id="rId4" Type="http://schemas.openxmlformats.org/officeDocument/2006/relationships/hyperlink" Target="http://tatyana-chulan.ucoz.ru/_fr/0/0304888.jp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3"/>
          <p:cNvSpPr txBox="1"/>
          <p:nvPr/>
        </p:nvSpPr>
        <p:spPr>
          <a:xfrm>
            <a:off x="611187" y="1052512"/>
            <a:ext cx="7858125" cy="2924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Times New Roman"/>
              <a:buNone/>
            </a:pPr>
            <a:r>
              <a:rPr lang="en-US" sz="4000" b="1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Мастер – класс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4800"/>
              <a:buFont typeface="Times New Roman"/>
              <a:buNone/>
            </a:pPr>
            <a:r>
              <a:rPr lang="en-US" sz="4800" b="1" i="0" u="none" strike="noStrike" cap="none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Мастер – класс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4800"/>
              <a:buFont typeface="Times New Roman"/>
              <a:buNone/>
            </a:pPr>
            <a:r>
              <a:rPr lang="en-US" sz="4800" b="1" i="0" u="none" strike="noStrike" cap="none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«Игровые технологии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4800"/>
              <a:buFont typeface="Times New Roman"/>
              <a:buNone/>
            </a:pPr>
            <a:r>
              <a:rPr lang="en-US" sz="4800" b="1" i="0" u="none" strike="noStrike" cap="none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в начальной школе» </a:t>
            </a:r>
            <a:endParaRPr/>
          </a:p>
        </p:txBody>
      </p:sp>
      <p:pic>
        <p:nvPicPr>
          <p:cNvPr id="90" name="Google Shape;90;p13" descr="j031218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6851650" y="549275"/>
            <a:ext cx="1892300" cy="1597025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3"/>
          <p:cNvSpPr txBox="1"/>
          <p:nvPr/>
        </p:nvSpPr>
        <p:spPr>
          <a:xfrm>
            <a:off x="1152525" y="5013325"/>
            <a:ext cx="7991475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Times New Roman"/>
              <a:buNone/>
            </a:pPr>
            <a:r>
              <a:rPr lang="ru-RU" sz="1800" b="1" i="0" u="none" strike="noStrike" cap="none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2"/>
          <p:cNvSpPr txBox="1"/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 sz="1200" b="0" i="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10</a:t>
            </a:fld>
            <a:endParaRPr/>
          </a:p>
        </p:txBody>
      </p:sp>
      <p:sp>
        <p:nvSpPr>
          <p:cNvPr id="174" name="Google Shape;174;p22"/>
          <p:cNvSpPr txBox="1"/>
          <p:nvPr/>
        </p:nvSpPr>
        <p:spPr>
          <a:xfrm>
            <a:off x="571500" y="1214437"/>
            <a:ext cx="8059737" cy="3140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endParaRPr sz="1800" b="1" i="0" u="none" dirty="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Times New Roman"/>
              <a:buNone/>
            </a:pPr>
            <a:r>
              <a:rPr lang="en-US" sz="1800" b="1" i="0" u="none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Игровые</a:t>
            </a:r>
            <a:r>
              <a:rPr lang="en-US" sz="1800" b="1" i="0" u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1" i="0" u="none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виды</a:t>
            </a:r>
            <a:r>
              <a:rPr lang="en-US" sz="1800" b="1" i="0" u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1" i="0" u="none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деятельности</a:t>
            </a:r>
            <a:r>
              <a:rPr lang="en-US" sz="1800" b="1" i="0" u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800" b="1" i="0" u="none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1" i="0" u="none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800" b="1" i="0" u="none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можно </a:t>
            </a:r>
            <a:r>
              <a:rPr lang="en-US" sz="1800" b="1" i="0" u="none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использ</a:t>
            </a:r>
            <a:r>
              <a:rPr lang="ru-RU" sz="1800" b="1" i="0" u="none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овать</a:t>
            </a:r>
            <a:r>
              <a:rPr lang="en-US" sz="1800" b="1" i="0" u="none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endParaRPr sz="1800" b="1" i="0" u="none" dirty="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-1143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Times New Roman"/>
              <a:buChar char="-"/>
            </a:pPr>
            <a:r>
              <a:rPr lang="en-US" sz="1800" b="1" i="0" u="none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 </a:t>
            </a:r>
            <a:r>
              <a:rPr lang="en-US" sz="1800" b="1" i="0" u="none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качестве</a:t>
            </a:r>
            <a:r>
              <a:rPr lang="en-US" sz="1800" b="1" i="0" u="none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1" i="0" u="none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самостоятельных</a:t>
            </a:r>
            <a:r>
              <a:rPr lang="en-US" sz="1800" b="1" i="0" u="none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1" i="0" u="none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технологий</a:t>
            </a:r>
            <a:r>
              <a:rPr lang="en-US" sz="1800" b="1" i="0" u="none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1" i="0" u="none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для</a:t>
            </a:r>
            <a:r>
              <a:rPr lang="en-US" sz="1800" b="1" i="0" u="none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1" i="0" u="none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освоения</a:t>
            </a:r>
            <a:r>
              <a:rPr lang="en-US" sz="1800" b="1" i="0" u="none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1" i="0" u="none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понятия</a:t>
            </a:r>
            <a:r>
              <a:rPr lang="en-US" sz="1800" b="1" i="0" u="none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1800" b="1" i="0" u="none" dirty="0" err="1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темы</a:t>
            </a:r>
            <a:r>
              <a:rPr lang="en-US" sz="1800" b="1" i="0" u="none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1" i="0" u="none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 </a:t>
            </a:r>
            <a:r>
              <a:rPr lang="en-US" sz="1800" b="1" i="0" u="none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даже</a:t>
            </a:r>
            <a:r>
              <a:rPr lang="en-US" sz="1800" b="1" i="0" u="none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1" i="0" u="none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раздела</a:t>
            </a:r>
            <a:r>
              <a:rPr lang="en-US" sz="1800" b="1" i="0" u="none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1" i="0" u="none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учебного</a:t>
            </a:r>
            <a:r>
              <a:rPr lang="en-US" sz="1800" b="1" i="0" u="none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1" i="0" u="none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предмета</a:t>
            </a:r>
            <a:r>
              <a:rPr lang="en-US" sz="1800" b="1" i="0" u="none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;</a:t>
            </a:r>
            <a:endParaRPr dirty="0"/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endParaRPr sz="1800" b="1" i="0" u="none" dirty="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-1143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Times New Roman"/>
              <a:buChar char="-"/>
            </a:pPr>
            <a:r>
              <a:rPr lang="en-US" sz="1800" b="1" i="0" u="none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 </a:t>
            </a:r>
            <a:r>
              <a:rPr lang="en-US" sz="1800" b="1" i="0" u="none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качестве</a:t>
            </a:r>
            <a:r>
              <a:rPr lang="en-US" sz="1800" b="1" i="0" u="none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1" i="0" u="none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урока</a:t>
            </a:r>
            <a:r>
              <a:rPr lang="en-US" sz="1800" b="1" i="0" u="none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1" i="0" u="none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или</a:t>
            </a:r>
            <a:r>
              <a:rPr lang="en-US" sz="1800" b="1" i="0" u="none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1" i="0" u="none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его</a:t>
            </a:r>
            <a:r>
              <a:rPr lang="en-US" sz="1800" b="1" i="0" u="none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1" i="0" u="none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части</a:t>
            </a:r>
            <a:r>
              <a:rPr lang="en-US" sz="1800" b="1" i="0" u="none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</a:t>
            </a:r>
            <a:r>
              <a:rPr lang="en-US" sz="1800" b="1" i="0" u="none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введения</a:t>
            </a:r>
            <a:r>
              <a:rPr lang="en-US" sz="1800" b="1" i="0" u="none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в </a:t>
            </a:r>
            <a:r>
              <a:rPr lang="en-US" sz="1800" b="1" i="0" u="none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тему</a:t>
            </a:r>
            <a:r>
              <a:rPr lang="en-US" sz="1800" b="1" i="0" u="none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1800" b="1" i="0" u="none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контроля</a:t>
            </a:r>
            <a:r>
              <a:rPr lang="en-US" sz="1800" b="1" i="0" u="none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);</a:t>
            </a:r>
            <a:endParaRPr dirty="0"/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endParaRPr sz="1800" b="1" i="0" u="none" dirty="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-1143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Times New Roman"/>
              <a:buChar char="-"/>
            </a:pPr>
            <a:r>
              <a:rPr lang="en-US" sz="1800" b="1" i="0" u="none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как</a:t>
            </a:r>
            <a:r>
              <a:rPr lang="en-US" sz="1800" b="1" i="0" u="none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1" i="0" u="none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технологию</a:t>
            </a:r>
            <a:r>
              <a:rPr lang="en-US" sz="1800" b="1" i="0" u="none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1" i="0" u="none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внеклассной</a:t>
            </a:r>
            <a:r>
              <a:rPr lang="en-US" sz="1800" b="1" i="0" u="none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1" i="0" u="none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работы</a:t>
            </a:r>
            <a:r>
              <a:rPr lang="en-US" sz="1800" b="1" i="0" u="none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dirty="0"/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endParaRPr sz="1800" b="1" i="0" u="none" dirty="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dirty="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3"/>
          <p:cNvSpPr txBox="1"/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 sz="1200" b="0" i="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11</a:t>
            </a:fld>
            <a:endParaRPr/>
          </a:p>
        </p:txBody>
      </p:sp>
      <p:sp>
        <p:nvSpPr>
          <p:cNvPr id="181" name="Google Shape;181;p23"/>
          <p:cNvSpPr txBox="1"/>
          <p:nvPr/>
        </p:nvSpPr>
        <p:spPr>
          <a:xfrm>
            <a:off x="1714500" y="1071562"/>
            <a:ext cx="6357937" cy="47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539575" rIns="91425" bIns="539575" anchor="ctr" anchorCtr="0">
            <a:noAutofit/>
          </a:bodyPr>
          <a:lstStyle/>
          <a:p>
            <a:pPr marL="0" marR="0" lvl="0" indent="539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US" sz="28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«Составь текст и озвучь его»</a:t>
            </a:r>
            <a:endParaRPr sz="1100" b="1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539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US" sz="28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«Пригласи на обед»</a:t>
            </a:r>
            <a:endParaRPr sz="1100" b="1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539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US" sz="28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«В эфире - новости »</a:t>
            </a:r>
            <a:endParaRPr sz="1100" b="1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539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US" sz="28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«Конкурс докторов»</a:t>
            </a:r>
            <a:endParaRPr sz="1100" b="1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539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US" sz="28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«Спортивный комментарий»</a:t>
            </a:r>
            <a:endParaRPr sz="1100" b="1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539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US" sz="28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«Расшифруйте анаграммы»</a:t>
            </a:r>
            <a:endParaRPr/>
          </a:p>
          <a:p>
            <a:pPr marL="0" marR="0" lvl="0" indent="539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US" sz="28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en-US" sz="28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900" b="1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 b="1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2" name="Google Shape;182;p23"/>
          <p:cNvSpPr/>
          <p:nvPr/>
        </p:nvSpPr>
        <p:spPr>
          <a:xfrm>
            <a:off x="2714612" y="500042"/>
            <a:ext cx="4173194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322D"/>
              </a:buClr>
              <a:buSzPts val="4000"/>
              <a:buFont typeface="Times New Roman"/>
              <a:buNone/>
            </a:pPr>
            <a:r>
              <a:rPr lang="en-US" sz="4000" b="1" i="0" u="none" strike="noStrike" cap="none">
                <a:solidFill>
                  <a:srgbClr val="DF322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Классификация: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4"/>
          <p:cNvSpPr txBox="1"/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 sz="1200" b="0" i="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12</a:t>
            </a:fld>
            <a:endParaRPr/>
          </a:p>
        </p:txBody>
      </p:sp>
      <p:sp>
        <p:nvSpPr>
          <p:cNvPr id="188" name="Google Shape;188;p24"/>
          <p:cNvSpPr txBox="1"/>
          <p:nvPr/>
        </p:nvSpPr>
        <p:spPr>
          <a:xfrm>
            <a:off x="3000364" y="500042"/>
            <a:ext cx="3183868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A1A62"/>
              </a:buClr>
              <a:buSzPts val="6600"/>
              <a:buFont typeface="Times New Roman"/>
              <a:buNone/>
            </a:pPr>
            <a:r>
              <a:rPr lang="en-US" sz="6600" b="1" i="0" u="none" strike="noStrike" cap="none" dirty="0" smtClean="0">
                <a:solidFill>
                  <a:srgbClr val="3A1A6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ИГРА</a:t>
            </a:r>
            <a:endParaRPr dirty="0"/>
          </a:p>
        </p:txBody>
      </p:sp>
      <p:sp>
        <p:nvSpPr>
          <p:cNvPr id="189" name="Google Shape;189;p24"/>
          <p:cNvSpPr txBox="1"/>
          <p:nvPr/>
        </p:nvSpPr>
        <p:spPr>
          <a:xfrm>
            <a:off x="1214437" y="1857375"/>
            <a:ext cx="1611312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None/>
            </a:pPr>
            <a:r>
              <a:rPr lang="en-US" sz="36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армия </a:t>
            </a:r>
            <a:endParaRPr/>
          </a:p>
        </p:txBody>
      </p:sp>
      <p:sp>
        <p:nvSpPr>
          <p:cNvPr id="190" name="Google Shape;190;p24"/>
          <p:cNvSpPr txBox="1"/>
          <p:nvPr/>
        </p:nvSpPr>
        <p:spPr>
          <a:xfrm>
            <a:off x="3929062" y="1857375"/>
            <a:ext cx="1641559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None/>
            </a:pPr>
            <a:r>
              <a:rPr lang="en-US" sz="3600" b="1" i="0" u="none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автор</a:t>
            </a:r>
            <a:endParaRPr dirty="0"/>
          </a:p>
        </p:txBody>
      </p:sp>
      <p:sp>
        <p:nvSpPr>
          <p:cNvPr id="191" name="Google Shape;191;p24"/>
          <p:cNvSpPr txBox="1"/>
          <p:nvPr/>
        </p:nvSpPr>
        <p:spPr>
          <a:xfrm>
            <a:off x="6929437" y="1857375"/>
            <a:ext cx="1319212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None/>
            </a:pPr>
            <a:r>
              <a:rPr lang="en-US" sz="36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образ</a:t>
            </a:r>
            <a:endParaRPr/>
          </a:p>
        </p:txBody>
      </p:sp>
      <p:sp>
        <p:nvSpPr>
          <p:cNvPr id="192" name="Google Shape;192;p24"/>
          <p:cNvSpPr txBox="1"/>
          <p:nvPr/>
        </p:nvSpPr>
        <p:spPr>
          <a:xfrm>
            <a:off x="2214562" y="4429125"/>
            <a:ext cx="1462087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None/>
            </a:pPr>
            <a:r>
              <a:rPr lang="en-US" sz="36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слово </a:t>
            </a:r>
            <a:endParaRPr/>
          </a:p>
        </p:txBody>
      </p:sp>
      <p:sp>
        <p:nvSpPr>
          <p:cNvPr id="193" name="Google Shape;193;p24"/>
          <p:cNvSpPr txBox="1"/>
          <p:nvPr/>
        </p:nvSpPr>
        <p:spPr>
          <a:xfrm>
            <a:off x="6572250" y="4429125"/>
            <a:ext cx="1738312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None/>
            </a:pPr>
            <a:r>
              <a:rPr lang="en-US" sz="36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камыш</a:t>
            </a:r>
            <a:endParaRPr/>
          </a:p>
        </p:txBody>
      </p:sp>
      <p:sp>
        <p:nvSpPr>
          <p:cNvPr id="194" name="Google Shape;194;p24"/>
          <p:cNvSpPr txBox="1"/>
          <p:nvPr/>
        </p:nvSpPr>
        <p:spPr>
          <a:xfrm>
            <a:off x="1214437" y="2643187"/>
            <a:ext cx="1624012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Times New Roman"/>
              <a:buNone/>
            </a:pPr>
            <a:r>
              <a:rPr lang="en-US" sz="3600" b="1" i="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Мария</a:t>
            </a:r>
            <a:endParaRPr/>
          </a:p>
        </p:txBody>
      </p:sp>
      <p:sp>
        <p:nvSpPr>
          <p:cNvPr id="195" name="Google Shape;195;p24"/>
          <p:cNvSpPr txBox="1"/>
          <p:nvPr/>
        </p:nvSpPr>
        <p:spPr>
          <a:xfrm>
            <a:off x="3929062" y="2643187"/>
            <a:ext cx="1641559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Times New Roman"/>
              <a:buNone/>
            </a:pPr>
            <a:r>
              <a:rPr lang="en-US" sz="3600" b="1" i="0" u="none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товар</a:t>
            </a:r>
            <a:endParaRPr dirty="0"/>
          </a:p>
        </p:txBody>
      </p:sp>
      <p:sp>
        <p:nvSpPr>
          <p:cNvPr id="196" name="Google Shape;196;p24"/>
          <p:cNvSpPr txBox="1"/>
          <p:nvPr/>
        </p:nvSpPr>
        <p:spPr>
          <a:xfrm>
            <a:off x="4000500" y="3500437"/>
            <a:ext cx="1373187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Times New Roman"/>
              <a:buNone/>
            </a:pPr>
            <a:r>
              <a:rPr lang="en-US" sz="3600" b="1" i="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отвар</a:t>
            </a:r>
            <a:endParaRPr/>
          </a:p>
        </p:txBody>
      </p:sp>
      <p:sp>
        <p:nvSpPr>
          <p:cNvPr id="197" name="Google Shape;197;p24"/>
          <p:cNvSpPr txBox="1"/>
          <p:nvPr/>
        </p:nvSpPr>
        <p:spPr>
          <a:xfrm>
            <a:off x="6929437" y="2714625"/>
            <a:ext cx="1312862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Times New Roman"/>
              <a:buNone/>
            </a:pPr>
            <a:r>
              <a:rPr lang="en-US" sz="3600" b="1" i="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забор</a:t>
            </a:r>
            <a:endParaRPr/>
          </a:p>
        </p:txBody>
      </p:sp>
      <p:sp>
        <p:nvSpPr>
          <p:cNvPr id="198" name="Google Shape;198;p24"/>
          <p:cNvSpPr txBox="1"/>
          <p:nvPr/>
        </p:nvSpPr>
        <p:spPr>
          <a:xfrm>
            <a:off x="2286000" y="5000625"/>
            <a:ext cx="1352550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Times New Roman"/>
              <a:buNone/>
            </a:pPr>
            <a:r>
              <a:rPr lang="en-US" sz="3600" b="1" i="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волос</a:t>
            </a:r>
            <a:endParaRPr/>
          </a:p>
        </p:txBody>
      </p:sp>
      <p:sp>
        <p:nvSpPr>
          <p:cNvPr id="199" name="Google Shape;199;p24"/>
          <p:cNvSpPr txBox="1"/>
          <p:nvPr/>
        </p:nvSpPr>
        <p:spPr>
          <a:xfrm>
            <a:off x="6500812" y="5072062"/>
            <a:ext cx="1738312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Times New Roman"/>
              <a:buNone/>
            </a:pPr>
            <a:r>
              <a:rPr lang="en-US" sz="3600" b="1" i="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мышка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5"/>
          <p:cNvSpPr txBox="1"/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 sz="1200" b="0" i="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13</a:t>
            </a:fld>
            <a:endParaRPr/>
          </a:p>
        </p:txBody>
      </p:sp>
      <p:sp>
        <p:nvSpPr>
          <p:cNvPr id="205" name="Google Shape;205;p25"/>
          <p:cNvSpPr txBox="1"/>
          <p:nvPr/>
        </p:nvSpPr>
        <p:spPr>
          <a:xfrm>
            <a:off x="357187" y="571500"/>
            <a:ext cx="8464550" cy="1077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539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Игровые задания, направленные на отработку орфографических норм </a:t>
            </a:r>
            <a:endParaRPr/>
          </a:p>
          <a:p>
            <a:pPr marL="0" marR="0" lvl="0" indent="539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 уроках русского языка</a:t>
            </a:r>
            <a:endParaRPr sz="10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6" name="Google Shape;206;p25"/>
          <p:cNvSpPr txBox="1"/>
          <p:nvPr/>
        </p:nvSpPr>
        <p:spPr>
          <a:xfrm>
            <a:off x="2500312" y="1357312"/>
            <a:ext cx="5143500" cy="3108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539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US" sz="2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«Третий лишний»</a:t>
            </a:r>
            <a:endParaRPr sz="11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539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US" sz="2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«По щучьему велению»</a:t>
            </a:r>
            <a:endParaRPr sz="11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539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US" sz="2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«Умный редактор»</a:t>
            </a:r>
            <a:endParaRPr sz="11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539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US" sz="2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«Справочное бюро»</a:t>
            </a:r>
            <a:endParaRPr sz="11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539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US" sz="2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«Классификация»</a:t>
            </a:r>
            <a:endParaRPr sz="11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539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US" sz="2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«Не повторяться»</a:t>
            </a:r>
            <a:endParaRPr sz="11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539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US" sz="2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«Противопоставления» и др.</a:t>
            </a:r>
            <a:endParaRPr/>
          </a:p>
        </p:txBody>
      </p:sp>
      <p:sp>
        <p:nvSpPr>
          <p:cNvPr id="207" name="Google Shape;207;p25"/>
          <p:cNvSpPr txBox="1"/>
          <p:nvPr/>
        </p:nvSpPr>
        <p:spPr>
          <a:xfrm>
            <a:off x="2357437" y="4572000"/>
            <a:ext cx="5786437" cy="181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US" sz="28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«По щучьему велению, по моему хотению назовите (запишите) мне слова с орфограммой ж</a:t>
            </a:r>
            <a:r>
              <a:rPr lang="en-US" sz="2800" b="1" i="1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и-ши, ча-ща, чу-щу</a:t>
            </a:r>
            <a:r>
              <a:rPr lang="en-US" sz="28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»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6"/>
          <p:cNvSpPr txBox="1"/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 sz="1200" b="0" i="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14</a:t>
            </a:fld>
            <a:endParaRPr/>
          </a:p>
        </p:txBody>
      </p:sp>
      <p:sp>
        <p:nvSpPr>
          <p:cNvPr id="213" name="Google Shape;213;p26"/>
          <p:cNvSpPr txBox="1"/>
          <p:nvPr/>
        </p:nvSpPr>
        <p:spPr>
          <a:xfrm>
            <a:off x="3214687" y="2000250"/>
            <a:ext cx="3070225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Times New Roman"/>
              <a:buNone/>
            </a:pPr>
            <a:r>
              <a:rPr lang="en-US" sz="3200" b="1" i="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«Оживи букву»</a:t>
            </a:r>
            <a:endParaRPr/>
          </a:p>
        </p:txBody>
      </p:sp>
      <p:sp>
        <p:nvSpPr>
          <p:cNvPr id="214" name="Google Shape;214;p26"/>
          <p:cNvSpPr txBox="1"/>
          <p:nvPr/>
        </p:nvSpPr>
        <p:spPr>
          <a:xfrm>
            <a:off x="642937" y="642937"/>
            <a:ext cx="7715250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5397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Игровые задания на уроках, направленные на развитие мышления, воображения, коммуникативных навыков</a:t>
            </a:r>
            <a:endParaRPr/>
          </a:p>
        </p:txBody>
      </p:sp>
      <p:sp>
        <p:nvSpPr>
          <p:cNvPr id="215" name="Google Shape;215;p26"/>
          <p:cNvSpPr txBox="1"/>
          <p:nvPr/>
        </p:nvSpPr>
        <p:spPr>
          <a:xfrm>
            <a:off x="1643062" y="3000375"/>
            <a:ext cx="6643687" cy="138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n-US" sz="2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«</a:t>
            </a:r>
            <a:r>
              <a:rPr lang="en-US" sz="2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Вот я, вот я превращаюсь в букву Я.</a:t>
            </a:r>
            <a:endParaRPr sz="11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US" sz="2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 теперь, а теперь превращусь я в букву Р.</a:t>
            </a:r>
            <a:endParaRPr sz="11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US" sz="2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Превращаюсь в букву О, К, Ф,  М, Н, Ж.</a:t>
            </a:r>
            <a:r>
              <a:rPr lang="en-US" sz="2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»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27"/>
          <p:cNvSpPr txBox="1"/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 sz="1200" b="0" i="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15</a:t>
            </a:fld>
            <a:endParaRPr/>
          </a:p>
        </p:txBody>
      </p:sp>
      <p:sp>
        <p:nvSpPr>
          <p:cNvPr id="221" name="Google Shape;221;p27"/>
          <p:cNvSpPr txBox="1"/>
          <p:nvPr/>
        </p:nvSpPr>
        <p:spPr>
          <a:xfrm>
            <a:off x="2714625" y="500062"/>
            <a:ext cx="4410075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Times New Roman"/>
              <a:buNone/>
            </a:pPr>
            <a:r>
              <a:rPr lang="en-US" sz="3200" b="1" i="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«Интересный вопрос» </a:t>
            </a:r>
            <a:endParaRPr/>
          </a:p>
        </p:txBody>
      </p:sp>
      <p:pic>
        <p:nvPicPr>
          <p:cNvPr id="222" name="Google Shape;222;p27" descr="https://prouchebu.com/wp-content/uploads/2017/12/1_integralnaya_sposobnost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14437" y="1000125"/>
            <a:ext cx="3071812" cy="2643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27" descr="https://million-wallpapers.ru/wallpapers/4/71/17504091584635036980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57750" y="1000125"/>
            <a:ext cx="3486150" cy="25003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27" descr="http://img-f.photosight.ru/789/3643050_large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500687" y="3643312"/>
            <a:ext cx="3055937" cy="27860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27" descr="https://ds03.infourok.ru/uploads/ex/122d/000653bc-9aba5b04/2/img6.jp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57187" y="3571875"/>
            <a:ext cx="4471987" cy="29289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28"/>
          <p:cNvSpPr txBox="1"/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 sz="1200" b="0" i="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16</a:t>
            </a:fld>
            <a:endParaRPr/>
          </a:p>
        </p:txBody>
      </p:sp>
      <p:sp>
        <p:nvSpPr>
          <p:cNvPr id="231" name="Google Shape;231;p28"/>
          <p:cNvSpPr txBox="1"/>
          <p:nvPr/>
        </p:nvSpPr>
        <p:spPr>
          <a:xfrm>
            <a:off x="2357437" y="642937"/>
            <a:ext cx="5186362" cy="52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Times New Roman"/>
              <a:buNone/>
            </a:pPr>
            <a:r>
              <a:rPr lang="en-US" sz="2800" b="1" i="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«Новое назначение предмета</a:t>
            </a:r>
            <a:r>
              <a:rPr lang="en-US" sz="24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» </a:t>
            </a:r>
            <a:endParaRPr/>
          </a:p>
        </p:txBody>
      </p:sp>
      <p:pic>
        <p:nvPicPr>
          <p:cNvPr id="232" name="Google Shape;232;p28" descr="https://im0-tub-ru.yandex.net/i?id=11ecc7485ec65bc2fdba1b28b59a76f4-l&amp;n=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5812" y="1285875"/>
            <a:ext cx="2571750" cy="2571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28" descr="https://avatars.mds.yandex.net/get-marketpic/168559/market_1EgfDZA_0tegE35Z-WCJVQ/ori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43562" y="1143000"/>
            <a:ext cx="3014662" cy="30146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28" descr="https://cdn-nus-1.pinme.ru/tumb/600/photo/c4/1e91/c41e91fd2a85b04765f57d38c8cd3e15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571625" y="3786187"/>
            <a:ext cx="5715000" cy="2819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9"/>
          <p:cNvSpPr txBox="1"/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 sz="1200" b="0" i="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17</a:t>
            </a:fld>
            <a:endParaRPr/>
          </a:p>
        </p:txBody>
      </p:sp>
      <p:sp>
        <p:nvSpPr>
          <p:cNvPr id="240" name="Google Shape;240;p29"/>
          <p:cNvSpPr/>
          <p:nvPr/>
        </p:nvSpPr>
        <p:spPr>
          <a:xfrm>
            <a:off x="2428860" y="500042"/>
            <a:ext cx="4315605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322D"/>
              </a:buClr>
              <a:buSzPts val="5400"/>
              <a:buFont typeface="Times New Roman"/>
              <a:buNone/>
            </a:pPr>
            <a:r>
              <a:rPr lang="en-US" sz="5400" b="1" i="0" u="none" strike="noStrike" cap="none">
                <a:solidFill>
                  <a:srgbClr val="DF322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СИНКВЕЙН</a:t>
            </a:r>
            <a:endParaRPr/>
          </a:p>
        </p:txBody>
      </p:sp>
      <p:sp>
        <p:nvSpPr>
          <p:cNvPr id="241" name="Google Shape;241;p29"/>
          <p:cNvSpPr txBox="1"/>
          <p:nvPr/>
        </p:nvSpPr>
        <p:spPr>
          <a:xfrm>
            <a:off x="642937" y="1428750"/>
            <a:ext cx="7858125" cy="3262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r>
              <a:rPr lang="en-US" sz="1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Первая строка заключает в себе одно слово, обычно существительное или местоимение, которое обозначает объект или предмет, о котором пойдет речь.</a:t>
            </a:r>
            <a:endParaRPr sz="9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•"/>
            </a:pPr>
            <a:r>
              <a:rPr lang="en-US" sz="1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Во второй строке - два слова, чаще всего прилагательные или причастия. Они дают описание признаков и свойств выбранного в синквейне предмета или объекта.</a:t>
            </a:r>
            <a:endParaRPr sz="9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•"/>
            </a:pPr>
            <a:r>
              <a:rPr lang="en-US" sz="1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Третья строчка образована тремя глаголами или деепричастиями, описывающими характерные действия объекта.</a:t>
            </a:r>
            <a:endParaRPr sz="9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•"/>
            </a:pPr>
            <a:r>
              <a:rPr lang="en-US" sz="1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Четвертая строка - фраза из четырех слов, выражает личное отношение автора синквейна к описываемому предмету или объекту.</a:t>
            </a:r>
            <a:endParaRPr sz="9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•"/>
            </a:pPr>
            <a:r>
              <a:rPr lang="en-US" sz="1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 пятой строке содержится одно слово, характеризующее суть предмета или объекта.</a:t>
            </a:r>
            <a:endParaRPr/>
          </a:p>
        </p:txBody>
      </p:sp>
      <p:sp>
        <p:nvSpPr>
          <p:cNvPr id="242" name="Google Shape;242;p29"/>
          <p:cNvSpPr/>
          <p:nvPr/>
        </p:nvSpPr>
        <p:spPr>
          <a:xfrm>
            <a:off x="2786050" y="4643446"/>
            <a:ext cx="3628430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A1A62"/>
              </a:buClr>
              <a:buSzPts val="5400"/>
              <a:buFont typeface="Times New Roman"/>
              <a:buNone/>
            </a:pPr>
            <a:r>
              <a:rPr lang="en-US" sz="5400" b="1" i="0" u="none" strike="noStrike" cap="none">
                <a:solidFill>
                  <a:srgbClr val="3A1A6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УЧИТЕЛЬ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30"/>
          <p:cNvSpPr txBox="1"/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 sz="1200" b="0" i="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18</a:t>
            </a:fld>
            <a:endParaRPr/>
          </a:p>
        </p:txBody>
      </p:sp>
      <p:sp>
        <p:nvSpPr>
          <p:cNvPr id="248" name="Google Shape;248;p30"/>
          <p:cNvSpPr txBox="1"/>
          <p:nvPr/>
        </p:nvSpPr>
        <p:spPr>
          <a:xfrm>
            <a:off x="2857500" y="500062"/>
            <a:ext cx="4529889" cy="522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539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 sz="2400" b="1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</a:t>
            </a:r>
            <a:r>
              <a:rPr lang="en-US" sz="24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уроках</a:t>
            </a:r>
            <a:r>
              <a:rPr lang="en-US" sz="24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математики</a:t>
            </a:r>
            <a:r>
              <a:rPr lang="en-US" sz="24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endParaRPr sz="1000" b="0" i="0" u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b="0" i="0" u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9" name="Google Shape;249;p30"/>
          <p:cNvSpPr txBox="1"/>
          <p:nvPr/>
        </p:nvSpPr>
        <p:spPr>
          <a:xfrm>
            <a:off x="571500" y="928687"/>
            <a:ext cx="7858125" cy="3908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r>
              <a:rPr lang="en-US" sz="14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r>
              <a:rPr lang="en-US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</a:t>
            </a: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каждом</a:t>
            </a: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уроке</a:t>
            </a: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математики</a:t>
            </a: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я </a:t>
            </a:r>
            <a:r>
              <a:rPr lang="en-US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провожу</a:t>
            </a: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устный</a:t>
            </a: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счет</a:t>
            </a: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используя</a:t>
            </a: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</a:t>
            </a: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этом</a:t>
            </a: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r>
              <a:rPr lang="en-US" sz="2000" b="0" i="0" u="sng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игровые</a:t>
            </a:r>
            <a:r>
              <a:rPr lang="en-US" sz="2000" b="0" i="0" u="sng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и </a:t>
            </a:r>
            <a:r>
              <a:rPr lang="en-US" sz="2000" b="0" i="0" u="sng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занимательные</a:t>
            </a:r>
            <a:r>
              <a:rPr lang="en-US" sz="2000" b="0" i="0" u="sng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sng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задания</a:t>
            </a:r>
            <a:r>
              <a:rPr lang="en-US" sz="2000" b="0" i="0" u="sng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000" b="0" i="0" u="sng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дидактические</a:t>
            </a:r>
            <a:r>
              <a:rPr lang="en-US" sz="2000" b="0" i="0" u="sng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sng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игры</a:t>
            </a:r>
            <a:r>
              <a:rPr lang="en-US" sz="2000" b="0" i="0" u="sng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«</a:t>
            </a:r>
            <a:r>
              <a:rPr lang="en-US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Собери</a:t>
            </a: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букет</a:t>
            </a: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», «</a:t>
            </a:r>
            <a:r>
              <a:rPr lang="en-US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Математическая</a:t>
            </a: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рыбалка</a:t>
            </a: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», «</a:t>
            </a:r>
            <a:r>
              <a:rPr lang="en-US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Кто</a:t>
            </a: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быстрее</a:t>
            </a: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?», «</a:t>
            </a:r>
            <a:r>
              <a:rPr lang="en-US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Молчанка</a:t>
            </a: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», «</a:t>
            </a:r>
            <a:r>
              <a:rPr lang="en-US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Собери</a:t>
            </a: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грибы</a:t>
            </a: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», «</a:t>
            </a:r>
            <a:r>
              <a:rPr lang="en-US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Математический</a:t>
            </a: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футбол</a:t>
            </a: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», «</a:t>
            </a:r>
            <a:r>
              <a:rPr lang="en-US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Слабое</a:t>
            </a: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звено</a:t>
            </a: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»</a:t>
            </a:r>
            <a:endParaRPr sz="1000" b="0" i="0" u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Использую</a:t>
            </a: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</a:t>
            </a: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своих</a:t>
            </a: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уроках</a:t>
            </a: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r>
              <a:rPr lang="en-US" sz="2000" b="0" i="0" u="sng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исследовательские</a:t>
            </a:r>
            <a:r>
              <a:rPr lang="en-US" sz="2000" b="0" i="0" u="sng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sng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задания</a:t>
            </a:r>
            <a:r>
              <a:rPr lang="en-US" sz="2000" b="0" i="0" u="sng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в </a:t>
            </a:r>
            <a:r>
              <a:rPr lang="en-US" sz="2000" b="0" i="0" u="sng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игровой</a:t>
            </a:r>
            <a:r>
              <a:rPr lang="en-US" sz="2000" b="0" i="0" u="sng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sng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форме</a:t>
            </a:r>
            <a:r>
              <a:rPr lang="en-US" sz="2000" b="0" i="0" u="sng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endParaRPr sz="1000" b="0" i="0" u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-1270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•"/>
            </a:pPr>
            <a:r>
              <a:rPr lang="en-US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фокусы</a:t>
            </a: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с </a:t>
            </a:r>
            <a:r>
              <a:rPr lang="en-US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разгадыванием</a:t>
            </a: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задуманных</a:t>
            </a: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чисел</a:t>
            </a: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;</a:t>
            </a:r>
            <a:endParaRPr sz="1000" b="0" i="0" u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-1270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•"/>
            </a:pPr>
            <a:r>
              <a:rPr lang="en-US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задания</a:t>
            </a: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с </a:t>
            </a:r>
            <a:r>
              <a:rPr lang="en-US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занимательными</a:t>
            </a: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рамками</a:t>
            </a: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и </a:t>
            </a:r>
            <a:r>
              <a:rPr lang="en-US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магическими</a:t>
            </a: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квадратами</a:t>
            </a: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;</a:t>
            </a:r>
            <a:endParaRPr sz="1000" b="0" i="0" u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-1270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•"/>
            </a:pPr>
            <a:r>
              <a:rPr lang="en-US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игры</a:t>
            </a: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типа</a:t>
            </a: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«</a:t>
            </a:r>
            <a:r>
              <a:rPr lang="en-US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Кто</a:t>
            </a: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первым</a:t>
            </a: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получит</a:t>
            </a: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10»;</a:t>
            </a:r>
            <a:endParaRPr sz="1000" b="0" i="0" u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Исследовательский</a:t>
            </a: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характер</a:t>
            </a: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этих</a:t>
            </a: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заданий</a:t>
            </a: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направлен</a:t>
            </a: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</a:t>
            </a: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разгадывание</a:t>
            </a: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способа</a:t>
            </a: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выполнения</a:t>
            </a: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фокуса</a:t>
            </a: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или</a:t>
            </a: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выработку</a:t>
            </a: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выигрышной</a:t>
            </a: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стратегии</a:t>
            </a: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игры</a:t>
            </a: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dirty="0"/>
          </a:p>
        </p:txBody>
      </p:sp>
      <p:sp>
        <p:nvSpPr>
          <p:cNvPr id="250" name="Google Shape;250;p30"/>
          <p:cNvSpPr txBox="1"/>
          <p:nvPr/>
        </p:nvSpPr>
        <p:spPr>
          <a:xfrm>
            <a:off x="3143250" y="5357812"/>
            <a:ext cx="3000375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 sz="24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Игра «Решето»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31"/>
          <p:cNvSpPr txBox="1"/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 sz="1200" b="0" i="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19</a:t>
            </a:fld>
            <a:endParaRPr/>
          </a:p>
        </p:txBody>
      </p:sp>
      <p:sp>
        <p:nvSpPr>
          <p:cNvPr id="256" name="Google Shape;256;p31"/>
          <p:cNvSpPr txBox="1"/>
          <p:nvPr/>
        </p:nvSpPr>
        <p:spPr>
          <a:xfrm>
            <a:off x="642937" y="642937"/>
            <a:ext cx="7572375" cy="3478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r>
              <a:rPr lang="en-US"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   </a:t>
            </a:r>
            <a:r>
              <a:rPr lang="en-US" sz="16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r>
              <a:rPr lang="en-US" sz="2000" b="1" i="0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Задачи со сказочным сюжетом</a:t>
            </a:r>
            <a:r>
              <a:rPr lang="en-US" sz="2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усиливают интерес к самой задаче, побуждают ребёнка решить проблему, вызывают желание помочь литературным героям. Вот некоторые из задач.</a:t>
            </a:r>
            <a:endParaRPr sz="10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-1270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•"/>
            </a:pPr>
            <a:r>
              <a:rPr lang="en-US" sz="2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Доктор Айболит велел Бармалею принимать таблетки через каждые 15 минут. Через какое время Бармалей примет 4 таблетки?</a:t>
            </a:r>
            <a:endParaRPr sz="10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-1270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•"/>
            </a:pPr>
            <a:r>
              <a:rPr lang="en-US" sz="2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Самый длинный бал королевства  продолжался с 15 августа по 7 сентября включительно. Сколько дней продолжался праздник?</a:t>
            </a:r>
            <a:endParaRPr sz="10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-1270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•"/>
            </a:pPr>
            <a:r>
              <a:rPr lang="en-US" sz="2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Три поросенка бежали от волка 3 км. Сколько километров пробежал каждый поросёнок?</a:t>
            </a:r>
            <a:endParaRPr sz="10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-1270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•"/>
            </a:pPr>
            <a:r>
              <a:rPr lang="en-US" sz="2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Дядя Фёдор добирается из города в деревню Простоквашино на электричке за 1ч 30 мин, а обратно за 90 минут. Почему?</a:t>
            </a:r>
            <a:endParaRPr/>
          </a:p>
        </p:txBody>
      </p:sp>
      <p:sp>
        <p:nvSpPr>
          <p:cNvPr id="257" name="Google Shape;257;p31"/>
          <p:cNvSpPr txBox="1"/>
          <p:nvPr/>
        </p:nvSpPr>
        <p:spPr>
          <a:xfrm>
            <a:off x="1857375" y="4572000"/>
            <a:ext cx="3727450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 sz="24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Электронные тренажеры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14" descr="https://screenshots.gamer-info.com/fifa-football/82446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28937" y="4143375"/>
            <a:ext cx="3178175" cy="2157412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4"/>
          <p:cNvSpPr txBox="1"/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fld>
            <a:endParaRPr/>
          </a:p>
        </p:txBody>
      </p:sp>
      <p:pic>
        <p:nvPicPr>
          <p:cNvPr id="98" name="Google Shape;98;p14" descr="Девочка, играющая на фортепьяно — стоковое фото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571875" y="928687"/>
            <a:ext cx="2143125" cy="3000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4" descr="http://lukoshko72.ru/wp-content/uploads/2015/09/guitar-eshko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42937" y="428625"/>
            <a:ext cx="2786062" cy="23066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4" descr="http://blog.ligasports.ru/wp-content/uploads/2017/05/btennis.jp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929312" y="500062"/>
            <a:ext cx="2786062" cy="214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4" descr="https://im0-tub-ru.yandex.net/i?id=e4163a59b437ebf5a99258902a60e441-l&amp;n=1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929312" y="2786062"/>
            <a:ext cx="2928937" cy="2197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4" descr="https://im0-tub-ru.yandex.net/i?id=88d886ed3cf7c8bb1cafc9aba59b2e69-l&amp;n=1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71500" y="3000375"/>
            <a:ext cx="2700337" cy="1800225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4"/>
          <p:cNvSpPr/>
          <p:nvPr/>
        </p:nvSpPr>
        <p:spPr>
          <a:xfrm>
            <a:off x="1857356" y="2000240"/>
            <a:ext cx="5785751" cy="26468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322D"/>
              </a:buClr>
              <a:buSzPts val="16600"/>
              <a:buFont typeface="Times New Roman"/>
              <a:buNone/>
            </a:pPr>
            <a:r>
              <a:rPr lang="en-US" sz="16600" b="1" i="0" u="none" strike="noStrike" cap="none">
                <a:solidFill>
                  <a:srgbClr val="DF322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ИГРА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32"/>
          <p:cNvSpPr txBox="1"/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 sz="1200" b="0" i="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</a:t>
            </a:fld>
            <a:endParaRPr/>
          </a:p>
        </p:txBody>
      </p:sp>
      <p:sp>
        <p:nvSpPr>
          <p:cNvPr id="263" name="Google Shape;263;p32"/>
          <p:cNvSpPr txBox="1"/>
          <p:nvPr/>
        </p:nvSpPr>
        <p:spPr>
          <a:xfrm>
            <a:off x="785812" y="571500"/>
            <a:ext cx="7858125" cy="4262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5397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Times New Roman"/>
              <a:buNone/>
            </a:pPr>
            <a:r>
              <a:rPr lang="en-US" sz="2800" b="0" i="0" u="sng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Результативность.</a:t>
            </a:r>
            <a:endParaRPr sz="1800" b="0" i="0" u="sng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5397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</a:pPr>
            <a:endParaRPr sz="9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539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r>
              <a:rPr lang="en-US" sz="1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Применяя на своих уроках игровые технологии я наблюдаю следующие результаты у моих учеников: </a:t>
            </a:r>
            <a:endParaRPr sz="9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539750" marR="0" lvl="0" indent="-539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•"/>
            </a:pPr>
            <a:r>
              <a:rPr lang="en-US" sz="1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формируются такие качества личности как терпение, настойчивость, ответственность, любознательность, стремление к познавательной деятельности;</a:t>
            </a:r>
            <a:endParaRPr sz="9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539750" marR="0" lvl="0" indent="-539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•"/>
            </a:pPr>
            <a:r>
              <a:rPr lang="en-US" sz="1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вырабатывается умение самостоятельно добывать знания  и применять их на практике;</a:t>
            </a:r>
            <a:endParaRPr sz="9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539750" marR="0" lvl="0" indent="-539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•"/>
            </a:pPr>
            <a:r>
              <a:rPr lang="en-US" sz="1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создается положительный морально — психологический климат в классе для развития личности учащихся;</a:t>
            </a:r>
            <a:endParaRPr sz="9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539750" marR="0" lvl="0" indent="-539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•"/>
            </a:pPr>
            <a:r>
              <a:rPr lang="en-US" sz="1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повышается уровень развития коммуникативных навыков обучающихся;</a:t>
            </a:r>
            <a:endParaRPr sz="9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539750" marR="0" lvl="0" indent="-539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•"/>
            </a:pPr>
            <a:r>
              <a:rPr lang="en-US" sz="1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развивается наблюдательность, умения видеть необычное в знакомых вещах.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33"/>
          <p:cNvSpPr txBox="1"/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 sz="1200" b="0" i="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21</a:t>
            </a:fld>
            <a:endParaRPr/>
          </a:p>
        </p:txBody>
      </p:sp>
      <p:sp>
        <p:nvSpPr>
          <p:cNvPr id="269" name="Google Shape;269;p33"/>
          <p:cNvSpPr txBox="1"/>
          <p:nvPr/>
        </p:nvSpPr>
        <p:spPr>
          <a:xfrm>
            <a:off x="2786062" y="571500"/>
            <a:ext cx="3706812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lang="en-US" sz="32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Качество обучения</a:t>
            </a:r>
            <a:endParaRPr/>
          </a:p>
        </p:txBody>
      </p:sp>
      <p:pic>
        <p:nvPicPr>
          <p:cNvPr id="270" name="Google Shape;270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00187" y="1071562"/>
            <a:ext cx="6643687" cy="4714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34"/>
          <p:cNvSpPr txBox="1"/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 sz="1200" b="0" i="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22</a:t>
            </a:fld>
            <a:endParaRPr/>
          </a:p>
        </p:txBody>
      </p:sp>
      <p:pic>
        <p:nvPicPr>
          <p:cNvPr id="276" name="Google Shape;276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57375" y="1643062"/>
            <a:ext cx="6096000" cy="4064000"/>
          </a:xfrm>
          <a:prstGeom prst="rect">
            <a:avLst/>
          </a:prstGeom>
          <a:noFill/>
          <a:ln>
            <a:noFill/>
          </a:ln>
        </p:spPr>
      </p:pic>
      <p:sp>
        <p:nvSpPr>
          <p:cNvPr id="277" name="Google Shape;277;p34"/>
          <p:cNvSpPr txBox="1"/>
          <p:nvPr/>
        </p:nvSpPr>
        <p:spPr>
          <a:xfrm>
            <a:off x="3286125" y="785812"/>
            <a:ext cx="2455862" cy="52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US" sz="28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Средний балл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35"/>
          <p:cNvSpPr txBox="1"/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 sz="1200" b="0" i="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23</a:t>
            </a:fld>
            <a:endParaRPr/>
          </a:p>
        </p:txBody>
      </p:sp>
      <p:sp>
        <p:nvSpPr>
          <p:cNvPr id="283" name="Google Shape;283;p35"/>
          <p:cNvSpPr txBox="1"/>
          <p:nvPr/>
        </p:nvSpPr>
        <p:spPr>
          <a:xfrm>
            <a:off x="1500187" y="1285875"/>
            <a:ext cx="6643687" cy="3108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539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r>
              <a:rPr lang="en-US"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</a:t>
            </a:r>
            <a:r>
              <a:rPr lang="en-US" sz="2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Таким образом, игровые технологии в учебном процессе обладают большими возможностями для дальнейшего формирования и активизации у обучающихся умений и навыков творческой мыслительной, познавательной деятельности.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36"/>
          <p:cNvSpPr txBox="1"/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 sz="1200" b="0" i="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24</a:t>
            </a:fld>
            <a:endParaRPr/>
          </a:p>
        </p:txBody>
      </p:sp>
      <p:sp>
        <p:nvSpPr>
          <p:cNvPr id="289" name="Google Shape;289;p36"/>
          <p:cNvSpPr txBox="1"/>
          <p:nvPr/>
        </p:nvSpPr>
        <p:spPr>
          <a:xfrm>
            <a:off x="684212" y="2492375"/>
            <a:ext cx="7848600" cy="10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6000"/>
              <a:buFont typeface="Times New Roman"/>
              <a:buNone/>
            </a:pPr>
            <a:r>
              <a:rPr lang="en-US" sz="6000" b="1" i="0" u="none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Спасибо за внимание!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3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4000"/>
              <a:buFont typeface="Times New Roman"/>
              <a:buNone/>
            </a:pPr>
            <a:r>
              <a:rPr lang="en-US" sz="4000" b="1" i="0" u="none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Использованные источники:</a:t>
            </a:r>
            <a:endParaRPr/>
          </a:p>
        </p:txBody>
      </p:sp>
      <p:sp>
        <p:nvSpPr>
          <p:cNvPr id="296" name="Google Shape;296;p37"/>
          <p:cNvSpPr txBox="1"/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 sz="1200" b="0" i="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25</a:t>
            </a:fld>
            <a:endParaRPr/>
          </a:p>
        </p:txBody>
      </p:sp>
      <p:sp>
        <p:nvSpPr>
          <p:cNvPr id="297" name="Google Shape;297;p37"/>
          <p:cNvSpPr txBox="1"/>
          <p:nvPr/>
        </p:nvSpPr>
        <p:spPr>
          <a:xfrm>
            <a:off x="612775" y="3343275"/>
            <a:ext cx="7993062" cy="1570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 sz="2400" b="1" i="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http://kpip.kbsu.ru/pd/did_lec_11.html#P6</a:t>
            </a:r>
            <a:r>
              <a:rPr lang="en-US" sz="24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0" u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 Электронный учебник по педагогике. Лекция 11 «Современные педагогические технологии как объективная потребность»</a:t>
            </a:r>
            <a:endParaRPr/>
          </a:p>
        </p:txBody>
      </p:sp>
      <p:sp>
        <p:nvSpPr>
          <p:cNvPr id="298" name="Google Shape;298;p37"/>
          <p:cNvSpPr txBox="1"/>
          <p:nvPr/>
        </p:nvSpPr>
        <p:spPr>
          <a:xfrm>
            <a:off x="611187" y="1268412"/>
            <a:ext cx="7921625" cy="831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 sz="2400" b="1" i="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4"/>
              </a:rPr>
              <a:t>http://tatyana-chulan.ucoz.ru/_fr/0/0304888.jpg</a:t>
            </a:r>
            <a:r>
              <a:rPr lang="en-US" sz="24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0" u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фон для презентации</a:t>
            </a:r>
            <a:endParaRPr/>
          </a:p>
        </p:txBody>
      </p:sp>
      <p:sp>
        <p:nvSpPr>
          <p:cNvPr id="299" name="Google Shape;299;p37"/>
          <p:cNvSpPr txBox="1"/>
          <p:nvPr/>
        </p:nvSpPr>
        <p:spPr>
          <a:xfrm>
            <a:off x="612775" y="2101850"/>
            <a:ext cx="7920037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 sz="2400" b="1" i="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5"/>
              </a:rPr>
              <a:t>http://ru.wikipedia.org/wiki/%C8%E3%F0%EE%E2%EE%E5_%EE%E1%F3%F7%E5%ED%E8%E5</a:t>
            </a:r>
            <a:r>
              <a:rPr lang="en-US" sz="24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en-US" sz="2400" b="1" i="0" u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свободная энциклопедия «ВикипедиЯ» 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5"/>
          <p:cNvSpPr txBox="1"/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fld>
            <a:endParaRPr/>
          </a:p>
        </p:txBody>
      </p:sp>
      <p:sp>
        <p:nvSpPr>
          <p:cNvPr id="109" name="Google Shape;109;p15"/>
          <p:cNvSpPr txBox="1"/>
          <p:nvPr/>
        </p:nvSpPr>
        <p:spPr>
          <a:xfrm>
            <a:off x="500062" y="500062"/>
            <a:ext cx="7723187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539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 sz="2400" b="1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Образовательная игра</a:t>
            </a:r>
            <a:r>
              <a:rPr lang="en-US" sz="2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– это активные методы, </a:t>
            </a:r>
            <a:endParaRPr/>
          </a:p>
          <a:p>
            <a:pPr marL="0" marR="0" lvl="0" indent="539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используемые в учебно-воспитательном процессе </a:t>
            </a:r>
            <a:endParaRPr/>
          </a:p>
          <a:p>
            <a:pPr marL="0" marR="0" lvl="0" indent="539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 целью достижения педагогических целей</a:t>
            </a:r>
            <a:endParaRPr/>
          </a:p>
        </p:txBody>
      </p:sp>
      <p:pic>
        <p:nvPicPr>
          <p:cNvPr id="110" name="Google Shape;110;p15" descr="Файл:Ushinsky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72132" y="2143116"/>
            <a:ext cx="2815963" cy="3744415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15"/>
          <p:cNvSpPr txBox="1"/>
          <p:nvPr/>
        </p:nvSpPr>
        <p:spPr>
          <a:xfrm>
            <a:off x="0" y="2214562"/>
            <a:ext cx="5549900" cy="212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539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Константин Дмитриевич Ушинский считал:</a:t>
            </a:r>
            <a:endParaRPr/>
          </a:p>
          <a:p>
            <a:pPr marL="0" marR="0" lvl="0" indent="539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«Сделать серьезное занятие </a:t>
            </a:r>
            <a:endParaRPr/>
          </a:p>
          <a:p>
            <a:pPr marL="0" marR="0" lvl="0" indent="539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для ребенка занимательным — </a:t>
            </a:r>
            <a:endParaRPr/>
          </a:p>
          <a:p>
            <a:pPr marL="0" marR="0" lvl="0" indent="539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вот задача первоначального </a:t>
            </a:r>
            <a:endParaRPr/>
          </a:p>
          <a:p>
            <a:pPr marL="0" marR="0" lvl="0" indent="539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обучения».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6"/>
          <p:cNvSpPr txBox="1">
            <a:spLocks noGrp="1"/>
          </p:cNvSpPr>
          <p:nvPr>
            <p:ph type="title"/>
          </p:nvPr>
        </p:nvSpPr>
        <p:spPr>
          <a:xfrm>
            <a:off x="611187" y="549275"/>
            <a:ext cx="8229600" cy="788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1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4400" b="1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4400" b="1" i="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Немного из истории…</a:t>
            </a:r>
            <a:r>
              <a:rPr lang="en-US" sz="4400" b="0" i="0" u="none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4400" b="0" i="0" u="none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/>
          </a:p>
        </p:txBody>
      </p:sp>
      <p:sp>
        <p:nvSpPr>
          <p:cNvPr id="117" name="Google Shape;117;p16"/>
          <p:cNvSpPr txBox="1"/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</a:t>
            </a:fld>
            <a:endParaRPr/>
          </a:p>
        </p:txBody>
      </p:sp>
      <p:sp>
        <p:nvSpPr>
          <p:cNvPr id="118" name="Google Shape;118;p16"/>
          <p:cNvSpPr txBox="1"/>
          <p:nvPr/>
        </p:nvSpPr>
        <p:spPr>
          <a:xfrm>
            <a:off x="398462" y="1341437"/>
            <a:ext cx="5745162" cy="3540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600"/>
              <a:buFont typeface="Arial"/>
              <a:buChar char="•"/>
            </a:pPr>
            <a:r>
              <a:rPr lang="en-US" sz="1600" b="1" i="0" u="none" strike="noStrike" cap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Ещё в древних Афинах (VI - IV века до н. э.) дети постоянно состязались в гимнастике, танцах, музыке, словесных спорах, самоутверждаясь и оттачивая свои лучшие качества. </a:t>
            </a:r>
            <a:endParaRPr/>
          </a:p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600"/>
              <a:buFont typeface="Arial"/>
              <a:buChar char="•"/>
            </a:pPr>
            <a:r>
              <a:rPr lang="en-US" sz="1600" b="1" i="0" u="none" strike="noStrike" cap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 X веке в школах среди методов обучения также популярны были состязания школьников, в частности, в риторике. </a:t>
            </a:r>
            <a:endParaRPr/>
          </a:p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600"/>
              <a:buFont typeface="Arial"/>
              <a:buChar char="•"/>
            </a:pPr>
            <a:r>
              <a:rPr lang="en-US" sz="1600" b="1" i="0" u="none" strike="noStrike" cap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 эпоху Возрождения к использованию принципов игрового обучения призывали  Т. Компанелла и Ф. Рабле. </a:t>
            </a:r>
            <a:endParaRPr/>
          </a:p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600"/>
              <a:buFont typeface="Arial"/>
              <a:buChar char="•"/>
            </a:pPr>
            <a:r>
              <a:rPr lang="en-US" sz="1600" b="1" i="0" u="none" strike="noStrike" cap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 XVII в. Ян Амос Коменский призывал все «школы- каторги», «школы-мастерские» превратить в места игр.</a:t>
            </a:r>
            <a:endParaRPr/>
          </a:p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600"/>
              <a:buFont typeface="Arial"/>
              <a:buChar char="•"/>
            </a:pPr>
            <a:r>
              <a:rPr lang="en-US" sz="1600" b="1" i="0" u="none" strike="noStrike" cap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Джон Локк (XVII в.) рекомендовал использовать игровые формы обучения. </a:t>
            </a:r>
            <a:endParaRPr/>
          </a:p>
        </p:txBody>
      </p:sp>
      <p:sp>
        <p:nvSpPr>
          <p:cNvPr id="119" name="Google Shape;119;p16"/>
          <p:cNvSpPr txBox="1"/>
          <p:nvPr/>
        </p:nvSpPr>
        <p:spPr>
          <a:xfrm>
            <a:off x="1785937" y="5072062"/>
            <a:ext cx="7000875" cy="1323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600"/>
              <a:buFont typeface="Arial"/>
              <a:buChar char="•"/>
            </a:pPr>
            <a:r>
              <a:rPr lang="en-US" sz="1600" b="1" i="0" u="none" strike="noStrike" cap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Как педагогическое явление игру одним из первых классифицировал Фридрих Фрёбель (XIX в). </a:t>
            </a:r>
            <a:endParaRPr/>
          </a:p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600"/>
              <a:buFont typeface="Arial"/>
              <a:buChar char="•"/>
            </a:pPr>
            <a:r>
              <a:rPr lang="en-US" sz="1600" b="1" i="0" u="none" strike="noStrike" cap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 отечественной педагогике и психологии проблему игровой деятельности разрабатывали К. Д. Ушинский, П. П. Блонский, С. Л. Рубинштейн, Д. Б. Эльконин. </a:t>
            </a:r>
            <a:endParaRPr/>
          </a:p>
        </p:txBody>
      </p:sp>
      <p:pic>
        <p:nvPicPr>
          <p:cNvPr id="120" name="Google Shape;120;p16" descr="http://www.stihi.ru/pics/2016/10/10/2618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29375" y="1214437"/>
            <a:ext cx="2214562" cy="3705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7"/>
          <p:cNvSpPr txBox="1"/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</a:t>
            </a:fld>
            <a:endParaRPr/>
          </a:p>
        </p:txBody>
      </p:sp>
      <p:sp>
        <p:nvSpPr>
          <p:cNvPr id="127" name="Google Shape;127;p17"/>
          <p:cNvSpPr txBox="1"/>
          <p:nvPr/>
        </p:nvSpPr>
        <p:spPr>
          <a:xfrm>
            <a:off x="468312" y="836612"/>
            <a:ext cx="8135937" cy="2678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Times New Roman"/>
              <a:buNone/>
            </a:pPr>
            <a:r>
              <a:rPr lang="en-US" sz="2400" b="1" i="0" u="none" strike="noStrike" cap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 игре перед детьми раскрывается мир, раскрываются творческие способности личности. Игра - это огромное светлое окно, через которое в духовный мир ребёнка вливается живительный поток представлений, понятий об окружающем мире. Игра - это искра, зажигающая  огонёк  пытливости  и любознательности.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Times New Roman"/>
              <a:buNone/>
            </a:pPr>
            <a:r>
              <a:rPr lang="en-US" sz="2400" b="1" i="0" u="none" strike="noStrike" cap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                                       </a:t>
            </a:r>
            <a:r>
              <a:rPr lang="en-US" sz="2400" b="1" i="0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В. А. Сухомлинский</a:t>
            </a:r>
            <a:endParaRPr/>
          </a:p>
        </p:txBody>
      </p:sp>
      <p:sp>
        <p:nvSpPr>
          <p:cNvPr id="128" name="Google Shape;128;p17"/>
          <p:cNvSpPr/>
          <p:nvPr/>
        </p:nvSpPr>
        <p:spPr>
          <a:xfrm>
            <a:off x="2500312" y="4214812"/>
            <a:ext cx="5508625" cy="1439862"/>
          </a:xfrm>
          <a:prstGeom prst="wedgeRoundRectCallout">
            <a:avLst>
              <a:gd name="adj1" fmla="val 6300"/>
              <a:gd name="adj2" fmla="val 24300"/>
              <a:gd name="adj3" fmla="val 0"/>
            </a:avLst>
          </a:prstGeom>
          <a:gradFill>
            <a:gsLst>
              <a:gs pos="0">
                <a:srgbClr val="DAFDA7"/>
              </a:gs>
              <a:gs pos="35000">
                <a:srgbClr val="E4FDC2"/>
              </a:gs>
              <a:gs pos="100000">
                <a:srgbClr val="F5FFE6"/>
              </a:gs>
            </a:gsLst>
            <a:lin ang="16200000" scaled="0"/>
          </a:gradFill>
          <a:ln w="28575" cap="flat" cmpd="sng">
            <a:solidFill>
              <a:srgbClr val="0080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20000" dir="540000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Times New Roman"/>
              <a:buNone/>
            </a:pPr>
            <a:r>
              <a:rPr lang="en-US" sz="1800" b="1" i="0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Игровое обучение </a:t>
            </a:r>
            <a:r>
              <a:rPr lang="en-US" sz="1800" b="1" i="0" u="none" strike="noStrike" cap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— это форма учебного процесса в условных ситуациях, направленная на воссоздание и усвоение общественного опыта во всех его проявлениях: знаниях, навыках, умениях, эмоционально-оценочной деятельности.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8"/>
          <p:cNvSpPr txBox="1"/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</a:t>
            </a:fld>
            <a:endParaRPr/>
          </a:p>
        </p:txBody>
      </p:sp>
      <p:sp>
        <p:nvSpPr>
          <p:cNvPr id="134" name="Google Shape;134;p18"/>
          <p:cNvSpPr txBox="1"/>
          <p:nvPr/>
        </p:nvSpPr>
        <p:spPr>
          <a:xfrm>
            <a:off x="571500" y="1428750"/>
            <a:ext cx="8001000" cy="2308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539750" marR="0" lvl="0" indent="-539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•"/>
            </a:pPr>
            <a:r>
              <a:rPr lang="en-US" sz="1400" b="0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Как сделать так, чтобы сохранить интерес обучающихся к предмету с первого до последнего урока?</a:t>
            </a:r>
            <a:endParaRPr sz="1000" b="1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539750" marR="0" lvl="0" indent="-539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</a:pPr>
            <a:r>
              <a:rPr lang="en-US" sz="2400" b="1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Как создать атмосферу поиска и творчества на уроке?</a:t>
            </a:r>
            <a:endParaRPr sz="1000" b="1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539750" marR="0" lvl="0" indent="-539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</a:pPr>
            <a:r>
              <a:rPr lang="en-US" sz="2400" b="1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Как сделать так, чтобы учиться детям было интересно?</a:t>
            </a:r>
            <a:endParaRPr/>
          </a:p>
        </p:txBody>
      </p:sp>
      <p:sp>
        <p:nvSpPr>
          <p:cNvPr id="135" name="Google Shape;135;p18"/>
          <p:cNvSpPr txBox="1"/>
          <p:nvPr/>
        </p:nvSpPr>
        <p:spPr>
          <a:xfrm>
            <a:off x="1500187" y="4643437"/>
            <a:ext cx="7286625" cy="892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Девизом </a:t>
            </a:r>
            <a:r>
              <a:rPr lang="en-US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моей педагогической деятельности стало: </a:t>
            </a:r>
            <a:r>
              <a:rPr lang="en-US" sz="2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«Учение без принуждения»</a:t>
            </a:r>
            <a:endParaRPr/>
          </a:p>
        </p:txBody>
      </p:sp>
      <p:sp>
        <p:nvSpPr>
          <p:cNvPr id="136" name="Google Shape;136;p18"/>
          <p:cNvSpPr txBox="1"/>
          <p:nvPr/>
        </p:nvSpPr>
        <p:spPr>
          <a:xfrm>
            <a:off x="3286125" y="714375"/>
            <a:ext cx="1836737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Вопросы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9"/>
          <p:cNvSpPr txBox="1"/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7</a:t>
            </a:fld>
            <a:endParaRPr/>
          </a:p>
        </p:txBody>
      </p:sp>
      <p:sp>
        <p:nvSpPr>
          <p:cNvPr id="142" name="Google Shape;142;p19"/>
          <p:cNvSpPr txBox="1"/>
          <p:nvPr/>
        </p:nvSpPr>
        <p:spPr>
          <a:xfrm>
            <a:off x="1857375" y="1428750"/>
            <a:ext cx="5357812" cy="2862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5397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Условия:</a:t>
            </a:r>
            <a:endParaRPr sz="1400" b="1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539750" marR="0" lvl="0" indent="-539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Соответствие игры учебно — воспитательным целям урока;</a:t>
            </a:r>
            <a:endParaRPr sz="10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539750" marR="0" lvl="0" indent="-539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Доступность для обучающихся данного возраста;</a:t>
            </a:r>
            <a:endParaRPr sz="10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539750" marR="0" lvl="0" indent="-539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Умеренность в использовании игр на уроках.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0"/>
          <p:cNvSpPr txBox="1"/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8</a:t>
            </a:fld>
            <a:endParaRPr/>
          </a:p>
        </p:txBody>
      </p:sp>
      <p:sp>
        <p:nvSpPr>
          <p:cNvPr id="148" name="Google Shape;148;p20"/>
          <p:cNvSpPr/>
          <p:nvPr/>
        </p:nvSpPr>
        <p:spPr>
          <a:xfrm>
            <a:off x="3276600" y="404812"/>
            <a:ext cx="2895600" cy="6477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DAFDA7"/>
              </a:gs>
              <a:gs pos="35000">
                <a:srgbClr val="E4FDC2"/>
              </a:gs>
              <a:gs pos="100000">
                <a:srgbClr val="F5FFE6"/>
              </a:gs>
            </a:gsLst>
            <a:lin ang="16200000" scaled="0"/>
          </a:gradFill>
          <a:ln w="38100" cap="flat" cmpd="sng">
            <a:solidFill>
              <a:srgbClr val="0080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20000" dir="540000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Times New Roman"/>
              <a:buNone/>
            </a:pPr>
            <a:r>
              <a:rPr lang="en-US" sz="2400" b="1" i="0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Функции игры:</a:t>
            </a:r>
            <a:endParaRPr/>
          </a:p>
        </p:txBody>
      </p:sp>
      <p:sp>
        <p:nvSpPr>
          <p:cNvPr id="149" name="Google Shape;149;p20"/>
          <p:cNvSpPr/>
          <p:nvPr/>
        </p:nvSpPr>
        <p:spPr>
          <a:xfrm>
            <a:off x="590550" y="1198562"/>
            <a:ext cx="3600450" cy="1087437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DAFDA7"/>
              </a:gs>
              <a:gs pos="35000">
                <a:srgbClr val="E4FDC2"/>
              </a:gs>
              <a:gs pos="100000">
                <a:srgbClr val="F5FFE6"/>
              </a:gs>
            </a:gsLst>
            <a:lin ang="16200000" scaled="0"/>
          </a:gradFill>
          <a:ln w="38100" cap="flat" cmpd="sng">
            <a:solidFill>
              <a:srgbClr val="0080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20000" dir="540000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600"/>
              <a:buFont typeface="Times New Roman"/>
              <a:buNone/>
            </a:pPr>
            <a:r>
              <a:rPr lang="en-US" sz="1600" b="1" i="0" u="none" strike="noStrike" cap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Обучающая. В педагогическом процессе игра выступает как метод обучения и воспитания, передачи накопленного опыта.</a:t>
            </a:r>
            <a:endParaRPr/>
          </a:p>
        </p:txBody>
      </p:sp>
      <p:sp>
        <p:nvSpPr>
          <p:cNvPr id="150" name="Google Shape;150;p20"/>
          <p:cNvSpPr/>
          <p:nvPr/>
        </p:nvSpPr>
        <p:spPr>
          <a:xfrm>
            <a:off x="785812" y="2643187"/>
            <a:ext cx="3598862" cy="11430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DAFDA7"/>
              </a:gs>
              <a:gs pos="35000">
                <a:srgbClr val="E4FDC2"/>
              </a:gs>
              <a:gs pos="100000">
                <a:srgbClr val="F5FFE6"/>
              </a:gs>
            </a:gsLst>
            <a:lin ang="16200000" scaled="0"/>
          </a:gradFill>
          <a:ln w="38100" cap="flat" cmpd="sng">
            <a:solidFill>
              <a:srgbClr val="0080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20000" dir="540000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600"/>
              <a:buFont typeface="Times New Roman"/>
              <a:buNone/>
            </a:pPr>
            <a:r>
              <a:rPr lang="en-US" sz="1600" b="1" i="0" u="none" strike="noStrike" cap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Развлекательная. Основная функция игры - развлечь, доставить удовольствие, пробудить интерес.</a:t>
            </a:r>
            <a:endParaRPr/>
          </a:p>
        </p:txBody>
      </p:sp>
      <p:sp>
        <p:nvSpPr>
          <p:cNvPr id="151" name="Google Shape;151;p20"/>
          <p:cNvSpPr/>
          <p:nvPr/>
        </p:nvSpPr>
        <p:spPr>
          <a:xfrm>
            <a:off x="857250" y="4071937"/>
            <a:ext cx="3600450" cy="1214437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DAFDA7"/>
              </a:gs>
              <a:gs pos="35000">
                <a:srgbClr val="E4FDC2"/>
              </a:gs>
              <a:gs pos="100000">
                <a:srgbClr val="F5FFE6"/>
              </a:gs>
            </a:gsLst>
            <a:lin ang="16200000" scaled="0"/>
          </a:gradFill>
          <a:ln w="38100" cap="flat" cmpd="sng">
            <a:solidFill>
              <a:srgbClr val="0080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20000" dir="540000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600"/>
              <a:buFont typeface="Times New Roman"/>
              <a:buNone/>
            </a:pPr>
            <a:r>
              <a:rPr lang="en-US" sz="1600" b="1" i="0" u="none" strike="noStrike" cap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Коммуникативная. Игра вводит учащихся в реальный контекст сложных человеческих отношений, способствует освоению общения.</a:t>
            </a:r>
            <a:endParaRPr/>
          </a:p>
        </p:txBody>
      </p:sp>
      <p:sp>
        <p:nvSpPr>
          <p:cNvPr id="152" name="Google Shape;152;p20"/>
          <p:cNvSpPr/>
          <p:nvPr/>
        </p:nvSpPr>
        <p:spPr>
          <a:xfrm>
            <a:off x="4932362" y="1198562"/>
            <a:ext cx="3600450" cy="1087437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DAFDA7"/>
              </a:gs>
              <a:gs pos="35000">
                <a:srgbClr val="E4FDC2"/>
              </a:gs>
              <a:gs pos="100000">
                <a:srgbClr val="F5FFE6"/>
              </a:gs>
            </a:gsLst>
            <a:lin ang="16200000" scaled="0"/>
          </a:gradFill>
          <a:ln w="38100" cap="flat" cmpd="sng">
            <a:solidFill>
              <a:srgbClr val="0080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20000" dir="540000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600"/>
              <a:buFont typeface="Times New Roman"/>
              <a:buNone/>
            </a:pPr>
            <a:r>
              <a:rPr lang="en-US" sz="1600" b="1" i="0" u="none" strike="noStrike" cap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Самореализация.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600"/>
              <a:buFont typeface="Times New Roman"/>
              <a:buNone/>
            </a:pPr>
            <a:r>
              <a:rPr lang="en-US" sz="1600" b="1" i="0" u="none" strike="noStrike" cap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Игра важна как сфера реализации себя как личности. Процесс игры - это пространство самореализации.</a:t>
            </a:r>
            <a:endParaRPr/>
          </a:p>
        </p:txBody>
      </p:sp>
      <p:sp>
        <p:nvSpPr>
          <p:cNvPr id="153" name="Google Shape;153;p20"/>
          <p:cNvSpPr/>
          <p:nvPr/>
        </p:nvSpPr>
        <p:spPr>
          <a:xfrm>
            <a:off x="5000625" y="4000500"/>
            <a:ext cx="3600450" cy="1268412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DAFDA7"/>
              </a:gs>
              <a:gs pos="35000">
                <a:srgbClr val="E4FDC2"/>
              </a:gs>
              <a:gs pos="100000">
                <a:srgbClr val="F5FFE6"/>
              </a:gs>
            </a:gsLst>
            <a:lin ang="16200000" scaled="0"/>
          </a:gradFill>
          <a:ln w="38100" cap="flat" cmpd="sng">
            <a:solidFill>
              <a:srgbClr val="0080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20000" dir="540000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600"/>
              <a:buFont typeface="Times New Roman"/>
              <a:buNone/>
            </a:pPr>
            <a:r>
              <a:rPr lang="en-US" sz="1600" b="1" i="0" u="none" strike="noStrike" cap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Терапевтическая. Игра может быть использована для  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600"/>
              <a:buFont typeface="Times New Roman"/>
              <a:buNone/>
            </a:pPr>
            <a:r>
              <a:rPr lang="en-US" sz="1600" b="1" i="0" u="none" strike="noStrike" cap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преодоления трудностей, возникающих в общении, в учении. </a:t>
            </a:r>
            <a:endParaRPr/>
          </a:p>
        </p:txBody>
      </p:sp>
      <p:sp>
        <p:nvSpPr>
          <p:cNvPr id="154" name="Google Shape;154;p20"/>
          <p:cNvSpPr/>
          <p:nvPr/>
        </p:nvSpPr>
        <p:spPr>
          <a:xfrm>
            <a:off x="5072062" y="5500687"/>
            <a:ext cx="3598862" cy="935037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DAFDA7"/>
              </a:gs>
              <a:gs pos="35000">
                <a:srgbClr val="E4FDC2"/>
              </a:gs>
              <a:gs pos="100000">
                <a:srgbClr val="F5FFE6"/>
              </a:gs>
            </a:gsLst>
            <a:lin ang="16200000" scaled="0"/>
          </a:gradFill>
          <a:ln w="38100" cap="flat" cmpd="sng">
            <a:solidFill>
              <a:srgbClr val="0080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20000" dir="540000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600"/>
              <a:buFont typeface="Times New Roman"/>
              <a:buNone/>
            </a:pPr>
            <a:r>
              <a:rPr lang="en-US" sz="1600" b="1" i="0" u="none" strike="noStrike" cap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Коррекционная.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600"/>
              <a:buFont typeface="Times New Roman"/>
              <a:buNone/>
            </a:pPr>
            <a:r>
              <a:rPr lang="en-US" sz="1600" b="1" i="0" u="none" strike="noStrike" cap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Внесение позитивных изменений в структуру личностных показателей.</a:t>
            </a:r>
            <a:endParaRPr/>
          </a:p>
        </p:txBody>
      </p:sp>
      <p:sp>
        <p:nvSpPr>
          <p:cNvPr id="155" name="Google Shape;155;p20"/>
          <p:cNvSpPr/>
          <p:nvPr/>
        </p:nvSpPr>
        <p:spPr>
          <a:xfrm>
            <a:off x="4929187" y="2571750"/>
            <a:ext cx="3600450" cy="11430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DAFDA7"/>
              </a:gs>
              <a:gs pos="35000">
                <a:srgbClr val="E4FDC2"/>
              </a:gs>
              <a:gs pos="100000">
                <a:srgbClr val="F5FFE6"/>
              </a:gs>
            </a:gsLst>
            <a:lin ang="16200000" scaled="0"/>
          </a:gradFill>
          <a:ln w="38100" cap="flat" cmpd="sng">
            <a:solidFill>
              <a:srgbClr val="0080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20000" dir="540000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600"/>
              <a:buFont typeface="Times New Roman"/>
              <a:buNone/>
            </a:pPr>
            <a:r>
              <a:rPr lang="en-US" sz="1600" b="1" i="0" u="none" strike="noStrike" cap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Социализация. Воспитание и формирование личности, полноправного члена коллектива.</a:t>
            </a:r>
            <a:endParaRPr/>
          </a:p>
        </p:txBody>
      </p:sp>
      <p:sp>
        <p:nvSpPr>
          <p:cNvPr id="156" name="Google Shape;156;p20"/>
          <p:cNvSpPr/>
          <p:nvPr/>
        </p:nvSpPr>
        <p:spPr>
          <a:xfrm>
            <a:off x="857250" y="5500687"/>
            <a:ext cx="3598862" cy="936625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DAFDA7"/>
              </a:gs>
              <a:gs pos="35000">
                <a:srgbClr val="E4FDC2"/>
              </a:gs>
              <a:gs pos="100000">
                <a:srgbClr val="F5FFE6"/>
              </a:gs>
            </a:gsLst>
            <a:lin ang="16200000" scaled="0"/>
          </a:gradFill>
          <a:ln w="38100" cap="flat" cmpd="sng">
            <a:solidFill>
              <a:srgbClr val="0080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20000" dir="540000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600"/>
              <a:buFont typeface="Times New Roman"/>
              <a:buNone/>
            </a:pPr>
            <a:r>
              <a:rPr lang="en-US" sz="1600" b="1" i="0" u="none" strike="noStrike" cap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Диагностическая.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600"/>
              <a:buFont typeface="Times New Roman"/>
              <a:buNone/>
            </a:pPr>
            <a:r>
              <a:rPr lang="en-US" sz="1600" b="1" i="0" u="none" strike="noStrike" cap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Самопознание в процессе игры. 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1"/>
          <p:cNvSpPr txBox="1">
            <a:spLocks noGrp="1"/>
          </p:cNvSpPr>
          <p:nvPr>
            <p:ph type="title"/>
          </p:nvPr>
        </p:nvSpPr>
        <p:spPr>
          <a:xfrm>
            <a:off x="433387" y="692150"/>
            <a:ext cx="8229600" cy="503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3200"/>
              <a:buFont typeface="Times New Roman"/>
              <a:buNone/>
            </a:pPr>
            <a:r>
              <a:rPr lang="en-US" sz="3200" b="1" i="0" u="none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en-US" sz="3200" b="1" i="0" u="none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3200" b="1" i="0" u="none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en-US" sz="3200" b="1" i="0" u="none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3200" b="1" i="0" u="none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en-US" sz="3200" b="1" i="0" u="none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3200" b="1" i="0" u="none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en-US" sz="3200" b="1" i="0" u="none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36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36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6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36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6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36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6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36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600" b="1" i="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Требования к играм в образовании</a:t>
            </a:r>
            <a:br>
              <a:rPr lang="en-US" sz="3600" b="1" i="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1800" b="1" i="0" u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en-US" sz="1800" b="1" i="0" u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1800" b="1" i="0" u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en-US" sz="1800" b="1" i="0" u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1800" b="1" i="0" u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en-US" sz="1800" b="1" i="0" u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1800" b="1" i="0" u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en-US" sz="1800" b="1" i="0" u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1800" b="1" i="0" u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en-US" sz="1800" b="1" i="0" u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1800" b="1" i="0" u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en-US" sz="1800" b="1" i="0" u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1800" b="1" i="0" u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en-US" sz="1800" b="1" i="0" u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1800" b="1" i="0" u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en-US" sz="1800" b="1" i="0" u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1800" b="1" i="0" u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en-US" sz="1800" b="1" i="0" u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1800" b="1" i="0" u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en-US" sz="1800" b="1" i="0" u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1800" b="1" i="0" u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en-US" sz="1800" b="1" i="0" u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1800" b="1" i="0" u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en-US" sz="1800" b="1" i="0" u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1800" b="1" i="0" u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en-US" sz="1800" b="1" i="0" u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1800" b="1" i="0" u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en-US" sz="1800" b="1" i="0" u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/>
          </a:p>
        </p:txBody>
      </p:sp>
      <p:sp>
        <p:nvSpPr>
          <p:cNvPr id="163" name="Google Shape;163;p21"/>
          <p:cNvSpPr txBox="1"/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9</a:t>
            </a:fld>
            <a:endParaRPr/>
          </a:p>
        </p:txBody>
      </p:sp>
      <p:sp>
        <p:nvSpPr>
          <p:cNvPr id="164" name="Google Shape;164;p21"/>
          <p:cNvSpPr/>
          <p:nvPr/>
        </p:nvSpPr>
        <p:spPr>
          <a:xfrm>
            <a:off x="785812" y="1500187"/>
            <a:ext cx="3600450" cy="1357312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DAFDA7"/>
              </a:gs>
              <a:gs pos="35000">
                <a:srgbClr val="E4FDC2"/>
              </a:gs>
              <a:gs pos="100000">
                <a:srgbClr val="F5FFE6"/>
              </a:gs>
            </a:gsLst>
            <a:lin ang="16200000" scaled="0"/>
          </a:gradFill>
          <a:ln w="38100" cap="flat" cmpd="sng">
            <a:solidFill>
              <a:srgbClr val="0080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20000" dir="540000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</a:pPr>
            <a:endParaRPr sz="1600" b="1" i="0" u="none" strike="noStrike" cap="none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600"/>
              <a:buFont typeface="Times New Roman"/>
              <a:buNone/>
            </a:pPr>
            <a:r>
              <a:rPr lang="en-US" sz="1600" b="1" i="0" u="none" strike="noStrike" cap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Наличие игровой оболочки. Должен быть задан игровой сюжет,                        мотивирующий всех учеников на достижение игровых целей. </a:t>
            </a:r>
            <a:br>
              <a:rPr lang="en-US" sz="1600" b="1" i="0" u="none" strike="noStrike" cap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/>
          </a:p>
        </p:txBody>
      </p:sp>
      <p:sp>
        <p:nvSpPr>
          <p:cNvPr id="165" name="Google Shape;165;p21"/>
          <p:cNvSpPr/>
          <p:nvPr/>
        </p:nvSpPr>
        <p:spPr>
          <a:xfrm>
            <a:off x="4951412" y="1500187"/>
            <a:ext cx="3600450" cy="1357312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DAFDA7"/>
              </a:gs>
              <a:gs pos="35000">
                <a:srgbClr val="E4FDC2"/>
              </a:gs>
              <a:gs pos="100000">
                <a:srgbClr val="F5FFE6"/>
              </a:gs>
            </a:gsLst>
            <a:lin ang="16200000" scaled="0"/>
          </a:gradFill>
          <a:ln w="38100" cap="flat" cmpd="sng">
            <a:solidFill>
              <a:srgbClr val="0080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20000" dir="540000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600"/>
              <a:buFont typeface="Times New Roman"/>
              <a:buNone/>
            </a:pPr>
            <a:r>
              <a:rPr lang="en-US" sz="1600" b="1" i="0" u="none" strike="noStrike" cap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Включенность каждого: команды в целом и каждого игрока лично. </a:t>
            </a:r>
            <a:br>
              <a:rPr lang="en-US" sz="1600" b="1" i="0" u="none" strike="noStrike" cap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/>
          </a:p>
        </p:txBody>
      </p:sp>
      <p:sp>
        <p:nvSpPr>
          <p:cNvPr id="166" name="Google Shape;166;p21"/>
          <p:cNvSpPr/>
          <p:nvPr/>
        </p:nvSpPr>
        <p:spPr>
          <a:xfrm>
            <a:off x="785812" y="3214687"/>
            <a:ext cx="3600450" cy="11430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DAFDA7"/>
              </a:gs>
              <a:gs pos="35000">
                <a:srgbClr val="E4FDC2"/>
              </a:gs>
              <a:gs pos="100000">
                <a:srgbClr val="F5FFE6"/>
              </a:gs>
            </a:gsLst>
            <a:lin ang="16200000" scaled="0"/>
          </a:gradFill>
          <a:ln w="38100" cap="flat" cmpd="sng">
            <a:solidFill>
              <a:srgbClr val="0080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20000" dir="540000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</a:pPr>
            <a:endParaRPr sz="1600" b="1" i="0" u="none" strike="noStrike" cap="none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600"/>
              <a:buFont typeface="Times New Roman"/>
              <a:buNone/>
            </a:pPr>
            <a:r>
              <a:rPr lang="en-US" sz="1600" b="1" i="0" u="none" strike="noStrike" cap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Результат игры должен быть различен в зависимости от усилий играющих; должен присутствовать риск неудачи. </a:t>
            </a:r>
            <a:br>
              <a:rPr lang="en-US" sz="1600" b="1" i="0" u="none" strike="noStrike" cap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/>
          </a:p>
        </p:txBody>
      </p:sp>
      <p:sp>
        <p:nvSpPr>
          <p:cNvPr id="167" name="Google Shape;167;p21"/>
          <p:cNvSpPr/>
          <p:nvPr/>
        </p:nvSpPr>
        <p:spPr>
          <a:xfrm>
            <a:off x="2500312" y="4714875"/>
            <a:ext cx="4464050" cy="142875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DAFDA7"/>
              </a:gs>
              <a:gs pos="35000">
                <a:srgbClr val="E4FDC2"/>
              </a:gs>
              <a:gs pos="100000">
                <a:srgbClr val="F5FFE6"/>
              </a:gs>
            </a:gsLst>
            <a:lin ang="16200000" scaled="0"/>
          </a:gradFill>
          <a:ln w="38100" cap="flat" cmpd="sng">
            <a:solidFill>
              <a:srgbClr val="0080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20000" dir="540000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</a:pPr>
            <a:endParaRPr sz="1600" b="1" i="0" u="none" strike="noStrike" cap="none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</a:pPr>
            <a:endParaRPr sz="1600" b="1" i="0" u="none" strike="noStrike" cap="none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600"/>
              <a:buFont typeface="Times New Roman"/>
              <a:buNone/>
            </a:pPr>
            <a:r>
              <a:rPr lang="en-US" sz="1600" b="1" i="0" u="none" strike="noStrike" cap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Подбор заданий  от легких (для отработки учебного навыка) до тех, выполнение которых требует значительных усилий (формирование новых знаний и умений).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</a:pPr>
            <a:endParaRPr sz="1600" b="1" i="0" u="none" strike="noStrike" cap="none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1" i="0" u="none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8" name="Google Shape;168;p21"/>
          <p:cNvSpPr/>
          <p:nvPr/>
        </p:nvSpPr>
        <p:spPr>
          <a:xfrm>
            <a:off x="5000625" y="3214687"/>
            <a:ext cx="3573462" cy="11430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DAFDA7"/>
              </a:gs>
              <a:gs pos="35000">
                <a:srgbClr val="E4FDC2"/>
              </a:gs>
              <a:gs pos="100000">
                <a:srgbClr val="F5FFE6"/>
              </a:gs>
            </a:gsLst>
            <a:lin ang="16200000" scaled="0"/>
          </a:gradFill>
          <a:ln w="38100" cap="flat" cmpd="sng">
            <a:solidFill>
              <a:srgbClr val="0080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20000" dir="540000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600"/>
              <a:buFont typeface="Times New Roman"/>
              <a:buNone/>
            </a:pPr>
            <a:r>
              <a:rPr lang="en-US" sz="1600" b="1" i="0" u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Вариативность. В игре не должно быть единственно возможного пути достижения цели. 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1046</Words>
  <Application>Microsoft Office PowerPoint</Application>
  <PresentationFormat>Экран (4:3)</PresentationFormat>
  <Paragraphs>167</Paragraphs>
  <Slides>25</Slides>
  <Notes>25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Презентация PowerPoint</vt:lpstr>
      <vt:lpstr>Презентация PowerPoint</vt:lpstr>
      <vt:lpstr>Презентация PowerPoint</vt:lpstr>
      <vt:lpstr> Немного из истории… 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Требования к играм в образовании           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Использованные источники: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Кучукова</dc:creator>
  <cp:lastModifiedBy>Кучукова</cp:lastModifiedBy>
  <cp:revision>1</cp:revision>
  <dcterms:modified xsi:type="dcterms:W3CDTF">2024-01-30T13:01:06Z</dcterms:modified>
</cp:coreProperties>
</file>