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8" r:id="rId11"/>
    <p:sldId id="272" r:id="rId12"/>
    <p:sldId id="271" r:id="rId13"/>
    <p:sldId id="275" r:id="rId14"/>
    <p:sldId id="273" r:id="rId15"/>
    <p:sldId id="276" r:id="rId16"/>
    <p:sldId id="279" r:id="rId17"/>
    <p:sldId id="280" r:id="rId18"/>
    <p:sldId id="281" r:id="rId19"/>
    <p:sldId id="284" r:id="rId20"/>
    <p:sldId id="282" r:id="rId21"/>
    <p:sldId id="283" r:id="rId22"/>
    <p:sldId id="285" r:id="rId23"/>
    <p:sldId id="290" r:id="rId24"/>
    <p:sldId id="286" r:id="rId25"/>
    <p:sldId id="287" r:id="rId26"/>
    <p:sldId id="288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6" autoAdjust="0"/>
  </p:normalViewPr>
  <p:slideViewPr>
    <p:cSldViewPr showGuides="1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pPr rtl="0"/>
              <a:t>07.04.2019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07.04.2019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68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8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pPr rtl="0"/>
              <a:t>07.04.2019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yandex.ru/images/search?source=wiz&amp;img_url=http://bezformata.ru/content/Images/000/001/979/image1979736.jpg&amp;uinfo=sw-1093-sh-614-ww-1079-wh-538-pd-1.25-wp-16x9_1366x768-lt-11&amp;text=%D1%82%D0%B5%D1%80%D1%80%D0%BE%D1%80%D0%B8%D0%B7%D0%BC%20%D0%B8%20%D1%8D%D0%BA%D1%81%D1%82%D1%80%D0%B5%D0%BC%D0%B8%D0%B7%D0%BC%20%D0%BA%D0%B0%D1%80%D1%82%D0%B8%D0%BD%D0%BA%D0%B8%20%D0%B8%20%D1%80%D0%B8%D1%81%D1%83%D0%BD%D0%BA%D0%B8&amp;noreask=1&amp;pos=12&amp;lr=30&amp;rpt=simage&amp;pin=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7261446" cy="3255640"/>
          </a:xfrm>
        </p:spPr>
        <p:txBody>
          <a:bodyPr rtlCol="0"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«Деструктивное поведение человека -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опасность для общества»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2401664"/>
          </a:xfrm>
        </p:spPr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endParaRPr lang="ru-RU" dirty="0" smtClean="0"/>
          </a:p>
          <a:p>
            <a:pPr rtl="0"/>
            <a:endParaRPr lang="ru-RU" dirty="0" smtClean="0"/>
          </a:p>
          <a:p>
            <a:pPr rt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Карданова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32598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620688"/>
            <a:ext cx="8686801" cy="5399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70076" y="908720"/>
            <a:ext cx="460851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ДЕСТРУКТИВНОГО ПОВЕДЕНИЯ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2004" y="2780928"/>
            <a:ext cx="252028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ДЕЛИНКВЕНТНОЕ ПОВЕДЕНИЕ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за правовые рамки, нарушения закона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22404" y="2780928"/>
            <a:ext cx="244827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ДЕВИАНТНОЕ ПОВЕДЕНИЕ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несоответствие общепринятым нормам морали и нравственности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678588" y="1556792"/>
            <a:ext cx="936104" cy="1224136"/>
          </a:xfrm>
          <a:prstGeom prst="curvedLeftArrow">
            <a:avLst>
              <a:gd name="adj1" fmla="val 25000"/>
              <a:gd name="adj2" fmla="val 50000"/>
              <a:gd name="adj3" fmla="val 2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277988" y="1556792"/>
            <a:ext cx="792088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548680"/>
            <a:ext cx="8686801" cy="5471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10036" y="332656"/>
            <a:ext cx="59766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ДЕСТРУКТИВНОГО ПОВЕДЕНИЯ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20" y="206084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Внешнедеструктивное</a:t>
            </a:r>
            <a:r>
              <a:rPr lang="ru-RU" dirty="0" smtClean="0"/>
              <a:t> (</a:t>
            </a:r>
            <a:r>
              <a:rPr lang="ru-RU" i="1" dirty="0" err="1" smtClean="0"/>
              <a:t>антисоциальное</a:t>
            </a:r>
            <a:r>
              <a:rPr lang="ru-RU" i="1" dirty="0" smtClean="0"/>
              <a:t>) поведение</a:t>
            </a:r>
            <a:r>
              <a:rPr lang="ru-RU" dirty="0" smtClean="0"/>
              <a:t>, противоречащее нравственным и правовым нормам, нарушая и разрушая их, поведение, угрожающее социальному порядку и благополучию окружающих людей (алкоголизм, проституция, наркомания, </a:t>
            </a:r>
            <a:r>
              <a:rPr lang="ru-RU" dirty="0" err="1" smtClean="0"/>
              <a:t>аддикции</a:t>
            </a:r>
            <a:r>
              <a:rPr lang="ru-RU" dirty="0" smtClean="0"/>
              <a:t>, а также любые действия или бездействия, запрещенные законодательством)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5820" y="1916832"/>
            <a:ext cx="3240360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ВНЕШНЕДЕСТРУКТИВНОЕ (АНТИСОЦИАЛЬНОЕ) ПОВЕДЕНИЕ,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противоречащее нравственным и правовым нормам, угрожающее социальному порядку и благополучию окружающих людей 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уничтожение другого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разрушение социума (террористический акт);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 неодушевленных предметов (вандализм);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разрушение природной среды (экоцид)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2244" y="1916832"/>
            <a:ext cx="316835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КОСВЕННО-ДЕСТРУКТИВНОЕ (АСОЦИАЛЬНОЕ) ПОВЕДЕНИ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нарушающее и разрушающее морально-нравственные нормы и межличностные связи и отношения 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насилие;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хамство;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конфликт;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бродяжничество и пр.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8668" y="1988840"/>
            <a:ext cx="2952328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АУТОДЕСТРУКТИВНОЕ (ДИССОЦИАЛЫЮЕ) ПОВЕДЕНИЕ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нарушающее и разрушающее медицинские и психологические нормы, угрожающее целостности и развитию самой личности и, как итог, — приводящее к ее распаду: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суицид;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злоупотребление ПАВ (алкоголизм, наркомания);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патологическая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нехичическая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зависимость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интернет-аддикция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гэм-блинг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686700" y="908720"/>
            <a:ext cx="720080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061964" y="908720"/>
            <a:ext cx="648072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62364" y="16288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Модель деструктивного поведения человека и причины ее определяющ</a:t>
            </a: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804" y="1052736"/>
            <a:ext cx="10585176" cy="51845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поведение, как и поведение в принципе, складывается из множества составляющих и отражается на всех уровнях человеческой жизни. В психологии поведение само по себе представлено в виде активной связки 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«стимул-реакция»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подразделяется на следующие компоненты:</a:t>
            </a:r>
          </a:p>
          <a:p>
            <a:pPr>
              <a:buFont typeface="Wingdings" pitchFamily="2" charset="2"/>
              <a:buChar char="ü"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внешняя активност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 (движения, поступки, высказывания);</a:t>
            </a:r>
          </a:p>
          <a:p>
            <a:pPr>
              <a:buFont typeface="Wingdings" pitchFamily="2" charset="2"/>
              <a:buChar char="ü"/>
            </a:pP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внутренняя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сть (мотивации,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когнитивная обработка, эмоциональная реакция).</a:t>
            </a:r>
          </a:p>
          <a:p>
            <a:endParaRPr lang="ru-RU" dirty="0"/>
          </a:p>
        </p:txBody>
      </p:sp>
      <p:pic>
        <p:nvPicPr>
          <p:cNvPr id="9" name="Рисунок 8" descr="C:\Users\Администратор\Desktop\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916" y="4509120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4732" y="249289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Деструктивная модель поведения обладает рядом особенностей: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5820" y="1268760"/>
            <a:ext cx="6840760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 у большинства людей негативную, отрицательную оценку;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соответствует социальным нормам;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приносит ущерб, как личности, так и окружающим людям;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выступает в качестве ответа на нестандартную ситуацию;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 отрицательной направленностью личности;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в результате отсутствия социальной адаптации;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свои собственные индивидуальные черты.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7300" y="1268760"/>
            <a:ext cx="3743696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32656"/>
            <a:ext cx="868680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Основу модели разрушительного поведения составляют: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мотивации;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неадекватность;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аутичность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результативности.</a:t>
            </a:r>
          </a:p>
          <a:p>
            <a:endParaRPr lang="ru-RU" dirty="0"/>
          </a:p>
        </p:txBody>
      </p:sp>
      <p:pic>
        <p:nvPicPr>
          <p:cNvPr id="4098" name="Picture 2" descr="C:\Users\Администратор\Desktop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484784"/>
            <a:ext cx="4309119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19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деструктивного поведения: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65212" y="1340768"/>
            <a:ext cx="8686801" cy="467903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модель поведения закладывается и формируется в детстве. В возрасте 4-5 лет ребёнок усваивает информацию, которая будет определять его взаимоотношения с окружающими.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Полноценная семья, члены которой проявляют заботу и внимание друг к другу, благотворно влияет на формирование детской психики, закладывает конструктивные поведенческие основы.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люди, не получившие грамотного воспитания, любви и тепла, находятся в группе риска!!!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81844" y="141277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692696"/>
            <a:ext cx="8686801" cy="5399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психические расстройства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в этом случае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быть одним из симптомов;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тяжелая соматическая болезнь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человек может понять, что ему нечего терять, и начать вести себя разрушительно;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неудачи в личных делах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человек чувствует себя униженным, растоптанным и теряет надежду на улучшение ситуации;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пристрастие к алкоголю или наркотикам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иногда это не проявление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ее причина: человек ведет себя асоциально, только находясь в состоянии опьянения;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Чувства страха, недоверия к окружающему миру;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Столкновение человека с невыполнением его желаний, запретами на удовлетворение определенных потребностей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Отстаивание своей личности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09836" y="6926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81844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81844" y="249289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81844" y="34290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81844" y="42210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81844" y="479715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81844" y="5517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Деструктивное поведение успешно развивается на фоне следующих факторов: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64598" y="1412776"/>
            <a:ext cx="4878286" cy="46070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массовых социальных отклонений (алкоголизм, преступность, бюрократизм);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ситуативные отклонения (наличие спекуляций, браков по расчёту и т. д.);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ослабление мер общественного воздействия (снижение уровня осуждения, критики со стороны);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либерализация мер борьбы с деструктивным поведением (отсутствие штрафов и наказаний за проступки и отклонения)</a:t>
            </a:r>
          </a:p>
          <a:p>
            <a:endParaRPr lang="ru-RU" dirty="0"/>
          </a:p>
        </p:txBody>
      </p:sp>
      <p:pic>
        <p:nvPicPr>
          <p:cNvPr id="5122" name="Picture 2" descr="C:\Users\Администратор\Desktop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5821" y="1628800"/>
            <a:ext cx="4550718" cy="4176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476672"/>
            <a:ext cx="8686801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3 Терроризм и деструктивная деятельность как возможный «социологический феномен».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1412776"/>
            <a:ext cx="6181328" cy="489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Терроризм – деструктивная модель поведения человека и группы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Деструктивный культ (секта)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разновидность организации, чья практика (религиозная и/или психологическая) признается авторитетными институтами гражданского общества деструктивной в отношении: личности в данном обществе, психического и/или физического здоровья, гарантированных прав и свобод человека; самого гражданского общества, его сложившейся традиционной структуры, культуры, норм общественного порядка, ценностей и образа жизни.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«Деструктивные группы»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группы главным объединяющим признаком которых является: культовая идеология и применение техник «контроля сознания» к своим членам</a:t>
            </a:r>
          </a:p>
          <a:p>
            <a:pPr algn="ctr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рьба с терроризмом 25 - Реферат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540" y="1484784"/>
            <a:ext cx="4252913" cy="35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19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Психологический портрет террориста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1124744"/>
            <a:ext cx="7117432" cy="4895056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основном молодые люди;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Ранняя психологическая травма;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Познали раннее унижение;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Лишены родительской любви;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Ущемленная национальная гордость;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Подверглись религиозно-утопическим мечтам о совершенном мире;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Жестокость;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Разочарование в жизни;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Озлобленность (на себя, на общество);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Фанатизм;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Склонность к суициду;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неустойчивость;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Уверенность в исключительной правоте своих действий;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Духовный кризис;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Уверенность в своей безнаказанности;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Плохое материальное положение.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1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34572" y="134076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735360"/>
          </a:xfrm>
        </p:spPr>
        <p:txBody>
          <a:bodyPr rtlCol="0"/>
          <a:lstStyle/>
          <a:p>
            <a:pPr algn="ctr" rtl="0"/>
            <a:r>
              <a:rPr lang="ru-RU" dirty="0" smtClean="0"/>
              <a:t>Учебные вопросы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2" y="1268760"/>
            <a:ext cx="8686801" cy="4751040"/>
          </a:xfrm>
        </p:spPr>
        <p:txBody>
          <a:bodyPr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и сущность деструктивного поведения (этиология понятия, типологии деструктивного поведения)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Модель деструктивного поведения человека и причины ее определяющие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Терроризм и деструктивная деятельность как возможный «социологический феномен»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 и коррекция деструктивного поведения молодежи в образовательном пространстве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адаптации личности в поликультурном обществе как технология профилактики деструктивных форм поведения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диагностики и профилактики различных форм деструктивного поведения молодежи, относящихся к группам социального риска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620688"/>
            <a:ext cx="8686801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террористов всегда деструктивны  и направлены не только на жертву, но и на объекты воздействия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syfactor.org/i/im-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916832"/>
            <a:ext cx="878497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447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 деструктивного поведения террористов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65212" y="1196752"/>
            <a:ext cx="8686801" cy="48230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5860" y="1340768"/>
            <a:ext cx="25202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«Террорист – жертва»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10236" y="1340768"/>
            <a:ext cx="24482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«Террорист – палач»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66620" y="1268760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«Террорист – разрушитель»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Администратор\Desktop\2.jpg"/>
          <p:cNvPicPr/>
          <p:nvPr/>
        </p:nvPicPr>
        <p:blipFill>
          <a:blip r:embed="rId2" cstate="print"/>
          <a:srcRect r="37821"/>
          <a:stretch>
            <a:fillRect/>
          </a:stretch>
        </p:blipFill>
        <p:spPr bwMode="auto">
          <a:xfrm>
            <a:off x="1269876" y="3212976"/>
            <a:ext cx="2541270" cy="23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268" y="321297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4.jpg"/>
          <p:cNvPicPr/>
          <p:nvPr/>
        </p:nvPicPr>
        <p:blipFill>
          <a:blip r:embed="rId4" cstate="print"/>
          <a:srcRect t="234" r="11858"/>
          <a:stretch>
            <a:fillRect/>
          </a:stretch>
        </p:blipFill>
        <p:spPr bwMode="auto">
          <a:xfrm>
            <a:off x="8110636" y="3284984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>
            <a:off x="2133972" y="234888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46340" y="2420888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974732" y="242088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633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не стать террористом???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196752"/>
            <a:ext cx="8686801" cy="48230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Жертвами вербовки становятся люди следующих категорий: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с высокой степенью внушаемости;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Юноши и девушки с неокрепшей психикой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подростки);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Люди, которые переживают стресс или находятся в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кризисной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Одинокие люди;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Ассоциальные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люди (фанатики, необразованные)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 descr="C:\Users\Администратор\Desktop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0636" y="234888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124744"/>
            <a:ext cx="8686801" cy="53285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первую очередь вербовке в ряды террористов подвергаются люди с деструктивным поведением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своевременно выявлять и вносить корректирующие воздействия в поведение молодежи из «группы риска»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012" y="332656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Вопрос 4. Психологическая профилактика и коррекция деструктивного поведения молодежи в образовательном пространстве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268760"/>
            <a:ext cx="9997752" cy="4751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деструктивного поведения – это процесс направленный на формирование качеств индивида способствующих ему стать подлинным субъектом социальных отношений, то есть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социализация личности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Основной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семья и школа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004" y="2996952"/>
            <a:ext cx="6192688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476672"/>
            <a:ext cx="10285784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94212" y="2708920"/>
            <a:ext cx="38164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ПРОФИЛАКТИЧЕСКОЙ РАБОТЫ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796" y="620688"/>
            <a:ext cx="1872208" cy="20162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Профилактика, основанная на работе с группами риска в мед.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мед-соц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804" y="4077072"/>
            <a:ext cx="2016224" cy="20882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основанная на работе в школе, включение профилактических занятий в учебные программы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90756" y="548680"/>
            <a:ext cx="2088232" cy="21602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в организованных общественных группах молодежи и на рабочих местах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42284" y="476672"/>
            <a:ext cx="1944216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Профилактика, основанная на работе с семьей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34772" y="3717032"/>
            <a:ext cx="2160240" cy="22322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в неорганизованных группах (работа с безнадзорными, беспризорными детьми)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0316" y="4725144"/>
            <a:ext cx="1944216" cy="16561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Массовая мотивационная профилактическая активность (акции, курсы)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4" idx="1"/>
          </p:cNvCxnSpPr>
          <p:nvPr/>
        </p:nvCxnSpPr>
        <p:spPr>
          <a:xfrm flipH="1" flipV="1">
            <a:off x="2494012" y="1628800"/>
            <a:ext cx="2359103" cy="1280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2240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 flipV="1">
            <a:off x="7534572" y="1628800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3"/>
          </p:cNvCxnSpPr>
          <p:nvPr/>
        </p:nvCxnSpPr>
        <p:spPr>
          <a:xfrm flipH="1">
            <a:off x="2638028" y="3876711"/>
            <a:ext cx="2215087" cy="1280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</p:cNvCxnSpPr>
          <p:nvPr/>
        </p:nvCxnSpPr>
        <p:spPr>
          <a:xfrm>
            <a:off x="7551733" y="3876711"/>
            <a:ext cx="1711031" cy="920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4"/>
          </p:cNvCxnSpPr>
          <p:nvPr/>
        </p:nvCxnSpPr>
        <p:spPr>
          <a:xfrm>
            <a:off x="6202424" y="4077072"/>
            <a:ext cx="360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447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Профилактика, основанная на работе с семьей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1764" y="1052736"/>
            <a:ext cx="7776864" cy="5472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баланса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уровне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надо-могу-хочу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Чтобы привить ребёнку полезные привычки (от чтения книг, до ежедневных походов в школу), необходимо соблюсти пропорцию между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необходимостью, возможностью и желанием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ребёнка это делать. Учитывая эти параметры, и объяснив ему, зачем нужно делать так, а не иначе, можно добиться того, что ребёнок выйдет из автоматического следования нормам и приобретёт мотивацию к их выполнению.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личностных ресурсов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 ребёнку реализовывать себя в разных направлениях деятельности. Экспериментируйте, добивайтесь того, чтобы он нашёл себе занятие по душе. Это благоприятно скажется на процессах его социальной адаптации.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задач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Инфантильное расстройство личности часто становится фактором риска для появления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аутодеструктивного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поведения. Помогайте ребёнку постепенно становиться взрослым. Создайте ему условия для безболезненного перехода в мир ответственности и самостоятельного принятия решений.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 агрессии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Старайтесь терпимее относится к промахам своего ребёнка. Вместо того, чтобы ругать его, объясните где он ошибся, и покажите на личном примере, как надо было сделать.</a:t>
            </a:r>
          </a:p>
          <a:p>
            <a:endParaRPr lang="ru-RU" dirty="0"/>
          </a:p>
        </p:txBody>
      </p:sp>
      <p:pic>
        <p:nvPicPr>
          <p:cNvPr id="9218" name="Picture 2" descr="C:\Users\Администратор\Desktop\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66074" y="1484784"/>
            <a:ext cx="3456929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в работе по профилактике экстремизма и терроризма в образовательном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пространстве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Профилактическую деятельность по предотвращению появления экстремистских настроений можно классифицировать на два типа: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подростками и молодежью, у которых еще не появились экстремистские наклонности;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54452" y="1828800"/>
            <a:ext cx="4608512" cy="41910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подростками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молодежью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которых уже сформировалось экстремистское мировоззрение.</a:t>
            </a:r>
          </a:p>
          <a:p>
            <a:endParaRPr lang="ru-RU" dirty="0"/>
          </a:p>
        </p:txBody>
      </p:sp>
      <p:pic>
        <p:nvPicPr>
          <p:cNvPr id="8" name="Рисунок 7" descr="C:\Users\Администратор\Desktop\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884" y="4581128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460" y="1700808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существует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психопрофилактических подходов к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проявлений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терроризма в молодежной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m0-tub-ru.yandex.net/i?id=9b826631c0fc44c91b8d2a2125d96fa2-27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564" y="1412776"/>
            <a:ext cx="36724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1.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Подход, основанный на распространении информации об экстремизме и организациях экстремистского толка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работники устраивают акции и создают проекты для информирования молодежи об экстремизме.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этот метод частично комбинируется с другими типами интервенций, так как сам по себе он не является эффективным. Несмотря на то что информационные программы способствуют повышению уровня знаний, они могут лишь дать толчок к отвращению, всякого рода нетерпимости. Большинство таких программ не включают в себя задач, направленных на изменение поведения молодежи, формирование у них толерантности, национал- и веротерпимости, и не отвечают на вопрос, как может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молодой человек в настоящее время.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 Вопрос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Понятие и сущность деструктивного поведения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(этиология понятия, типологии деструктивного поведения)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53852" y="1268761"/>
            <a:ext cx="4263321" cy="1080119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destructio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«разрушаю»)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1804" y="2060848"/>
            <a:ext cx="6048672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поведение, причиняющее ущерб, приводящее к разрушению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Е.В.Змановская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дезадаптивно-направленный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 взаимодействия личности со средой, имеющий форму поступков или реакций, характеризуется отклоняющимися от общепринятых норм ситуационными реакциями, психологическими состояниями, развитием личности, приводящими к социальной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(В.Б.Куликов,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К.В.Злоказов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C:\Users\Администратор\Desktop\2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70476" y="1412776"/>
            <a:ext cx="4320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836712"/>
            <a:ext cx="8686801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Подход, основанный на аффективном обучении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196752"/>
            <a:ext cx="934968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этого подхода лежит теоретическое положение о том, что проявлять нетерпимость к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«другим»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начинают, прежде всего, люди с недостаточно развитой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эмоциональной сферой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воспитанные в семьях, где существовал запрет на выражение эмоций. Иными словами, родительские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плачь, не кричи, успокойся, будь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мужчиной»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 д., кроме известной пользы, приносят еще и определенный вред. Аффективное (интенсивное эмоциональное) обучение базируется на понимании того, что нетерпимость чаще развивается у личностей с трудностями в определении и выражении эмоций, имеющих так называемые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интерперсональные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факторы риска - низкую самооценку, неразвитую способность к сопереживанию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В связи с этим у них не формируется умение накапливать собственный и чужой опыт переживаний, не развиваются навыки принятия решений в сложных стрессовых ситуациях. Кроме того, люди с неразвитой способностью открыто проявлять свои эмоции, обычно недостаточно общительны, скованны в проявлении чувств, низко оцениваются сверстниками и поэтому готовы любой ценой, даже посредством преступлений, включиться в группу сверстников и быть там принятыми.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807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Подход, основанный на влиянии социальных факторов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1844" y="1340768"/>
            <a:ext cx="9577064" cy="475252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подход базируется на понимании того, что влияние сверстников и семьи играет важную роль, способствуя или препятствуя зарождению экстремистских идей. С точки зрения данного подхода важнейшим фактором развития человека является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среда как источник обратной связи, поощрений и наказаний.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связи с этим подчеркивается важность социально ориентированной интервенции, представляющей собой специальные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для родителей, или программы, направленные на предотвращение возможного социального давления экстремистской среды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Например, тренинги устойчивости к социальному давлению с молодежными лидерами — подростками, желающими пройти определенное обучение, для того чтобы в дальнейшем осуществлять профилактическую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антиэкстремистскую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 в своей школе, в своем районе.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Подход, основанный на формировании жизненных навыков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556792"/>
            <a:ext cx="8686801" cy="4463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подходе центральным является понятие об изменении поведения, поэтому в нем используются преимущественно методы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поведенческой модификации.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Основу этого направления составляет теория социального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Бандуры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Bandura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A.). В данном контексте проблемное поведение подростка рассматривается с точки зрения функциональных проблем и подразумевает помощь в достижении возрастных и личных целей, т.е. формой отчуждения от родительской дисциплины, выражением социального протеста и вызовом по отношению к ценностям среды, она дает возможность стать участником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субкультурального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жизненного стиля. Исследователи этого вопроса описывают множество таких субъективных мотивов и четко устанавливают один факт: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 становится основным фактором в поведении молодых людей.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7353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Подход, основанный на развитии деятельности, альтернативной экстремистско</a:t>
            </a:r>
            <a:r>
              <a:rPr lang="ru-RU" sz="2800" dirty="0" smtClean="0">
                <a:solidFill>
                  <a:srgbClr val="0070C0"/>
                </a:solidFill>
              </a:rPr>
              <a:t>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1340768"/>
            <a:ext cx="9493696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подход предполагает необходимость развития альтернативных социальных программ для молодежи, в которых могли бы быть в социально нормативных рамках реализованы стремление к риску, поиск острых ощущений, повышенная поведенческая активность, столь свойственные молодым. Данное направление является попыткой развития специфической активности с целью уменьшить риск проявления экстремистской агрессии.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Кромин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выделяет четыре варианта программ, основанных на деятельности, альтернативной экстремистской: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 специфической активности (например, путешествия с приключениями), которое вызывает волнение и предполагает преодоление различных препятствий.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Комбинация возможности удовлетворения специфических для подростков потребностей (например, потребности в самореализации) со специфической активностью (например, занятия творчеством или спортом).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Поощрение участия подростков во всех видах специфической активности (разнообразные хобби, клубы и т. д.).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групп молодых людей, заботящихся об активном выборе своей жизненной позиции. Результаты этих программ не свидетельствуют о явных успехах или неудачах, однако они особенно эффективны в группах высокого риска отклоняющегося поведения.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781728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толерантного сознания учащихся – главный вектор профилактической и коррекционной работы в образовательном пространстве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Программа (выписка) по профилактике экстремизма, гармонизации межэтнических и межкультурных отношений, укреплению толерантн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44" y="1828800"/>
            <a:ext cx="10153128" cy="44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383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5. Психолого-педагогическое сопровождение адаптации личности в поликультурном обществе как технология профилактики деструктивных форм 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65212" y="1340768"/>
            <a:ext cx="4885184" cy="4679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Полиэтническая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среда – это часть педагогической системы, которая окружает личность и представляет собой совокупность всех условий жизни с учетом этнических особенностей места проживания, выражающихся в людях, их поведении, народных традициях и обрядах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дминистратор\Desktop\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66420" y="1988840"/>
            <a:ext cx="4537323" cy="3664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455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личности обязательно должно происходить  с учетом специфики  поликультурной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среды 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796" y="1412776"/>
            <a:ext cx="6768752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Северо-Кавказский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регион, в котором проживают более 50 автономных народов, многочисленные группы некоренного населения представляют особую опасность с позиции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деструктивного поведения.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Сегодня Кавказ – это сложная система множества мощных культур, каждая из которых характеризуется собственной национальной идеей и  своеобразной иерархией этнокультурных ценностей.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школы – конструктивный диалог  всех субъектов поликультурной среды!!!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  <p:pic>
        <p:nvPicPr>
          <p:cNvPr id="12290" name="Picture 2" descr="C:\Users\Администратор\Desktop\Db2btK2W0AAsX4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0556" y="2132856"/>
            <a:ext cx="3888432" cy="3168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5780" y="1628800"/>
            <a:ext cx="5544616" cy="47525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- это целостная, системно организованная деятельность, в процессе которой создаются социально-психологические и педагогические условия для успешного обучения и развития каждого ребенка в школьной среде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необходимо субъекту  для успешной социальной адаптации и выбора оптимальных решений в различных сложных ситуациях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истратор\Desktop\fb158c45dbd827b8c290e8383c1da1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8428" y="1484784"/>
            <a:ext cx="4474840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 для лиц с деструктивным поведением.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5212" y="1484784"/>
            <a:ext cx="5245224" cy="453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Диагностика существа возникшей проблемы;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Информация о путях возможного решения проблемы;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3.) Консультирование на этапе принятия и выработки плана решения проблемы;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Помощь при реализации плана решения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истратор\Desktop\malchik-i-psiho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70476" y="1556792"/>
            <a:ext cx="424847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455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Особенности диагностики и профилактики различных форм деструктивного поведения молодежи, относящихся к группам социального риска.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3772" y="1828800"/>
            <a:ext cx="5400600" cy="4191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Молодежь, относящаяся к группам социального риска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имеющие отягощенный семейный анамнез (неполные семьи, пьющие родители, конфликтный тип отношений в семье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имеющие неблагополучное социальное окружение (круг друзей и принятые в нем нормы поведения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имеющие психологически особенности (наличие чувства тревоги, эмоциональной нестабильности, депрессии, сниженной самооценки, отсутствие устремлений,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противоречия и враждебности, потеря контроля, чрезмерная доверчивость).</a:t>
            </a:r>
          </a:p>
          <a:p>
            <a:endParaRPr lang="ru-RU" dirty="0"/>
          </a:p>
        </p:txBody>
      </p:sp>
      <p:pic>
        <p:nvPicPr>
          <p:cNvPr id="15363" name="Picture 3" descr="C:\Users\Администратор\Desktop\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4175" y="1772816"/>
            <a:ext cx="5958829" cy="48245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8793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Теории, раскрывающие механизмы формирования индивидуальной склонности к деструктивному поведению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65212" y="1556792"/>
            <a:ext cx="8686801" cy="446300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Э.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Эриксона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«Я- идентичность человека»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человека связано 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Я-идентичностью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его ролевым смещением.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Идентичность - устойчивое и последовательно появляющееся ощущение собственной тождественности своему реальному жизненному пути и своему месту в мире.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дминистратор\Desktop\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988" y="3717032"/>
            <a:ext cx="69127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65212" y="836712"/>
            <a:ext cx="8686801" cy="5183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Сложность диагностических процедур – в получении объективных результатов (лож, обман, искажение информации)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вербальных методов не дают сто процентных объективных результатов.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информативным считаются проективные методики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методики (раскрывающие личностные качества и спектр возможных  проблемы в совместной деятельности  с другими участниками)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дминистратор\Desktop\photo_1805583_5a155083352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260" y="4005064"/>
            <a:ext cx="49685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и методики диагностики с деструктивным поведением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3812" y="1628800"/>
            <a:ext cx="5328592" cy="46805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 работы: </a:t>
            </a:r>
            <a:endParaRPr lang="ru-RU" sz="3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Семинары, круглые столы, беседы, собрания.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Групповые и индивидуальные консультации.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Деловые игры, тренинги, развивающие и релаксационные занятия.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методических материалов (пособия, памятки, презентации сценарии мероприятий).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индивидуальная и групповая.</a:t>
            </a:r>
          </a:p>
          <a:p>
            <a:pPr>
              <a:buNone/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Диагностика: </a:t>
            </a:r>
            <a:endParaRPr lang="ru-RU" sz="32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Тревожность, депрессия,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статус, коммуникативные компетенции.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адаптация.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2" y="1628800"/>
            <a:ext cx="4392488" cy="4391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Просвещение </a:t>
            </a:r>
            <a:endParaRPr lang="ru-RU" sz="3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деструктивного поведения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может сделать педагог для предотвращения суицида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педагога при выявлении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дестркутивного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школьной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повышенного уровня тревожности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употребления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веществ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7788" y="692696"/>
            <a:ext cx="5184576" cy="53271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Тренинги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развивающие занятия 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истощаемости и утомляемости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Гармонизация эмоционального состояния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уровня двигательной тревожности, расторможенности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аффективных состояний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навыкам релаксации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проявлений в поведении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внутригрупповых конфликтов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Нивелирование проявлений агрессии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аутоагрессии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Коррекция самооценки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90356" y="620688"/>
            <a:ext cx="5760640" cy="56886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Методики диагностики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выявления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антивитальных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переживаний - Опросник на выявление депрессии у детей и подростков CDI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Kovacs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(1992).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безнадёжности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восприятия настоящего прошлого и будущего.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Шкала одиночества (UCLA – версия 3, Д. Рассел. М.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Фергюсон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для оценки выраженности одиночества.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Скрининг, Методика самооценки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состояний (по Г.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Айзенку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Экспресс-диагностика суицидального риска ОСР А.Г.Шмелев (модификация Т.Н. Разуваевой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Личностная шкала проявления тревожности (Дж. Тейлор).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самооценки тревожности,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регидности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экстравертивности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Моудели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агрессивности (А.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Ассингер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уровня социальной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фрустрированности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(Л.И.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Вассерман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эмоциональной сферы (ЦТО)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63352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«Ребенок больше всего нуждается в вашей любви как раз тогда, когда он меньше всего ее заслуживает ….»</a:t>
            </a:r>
          </a:p>
          <a:p>
            <a:pPr algn="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Бомбек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Администратор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964" y="3284984"/>
            <a:ext cx="3436641" cy="2456661"/>
          </a:xfrm>
          <a:prstGeom prst="rect">
            <a:avLst/>
          </a:prstGeom>
          <a:noFill/>
        </p:spPr>
      </p:pic>
      <p:pic>
        <p:nvPicPr>
          <p:cNvPr id="17413" name="Picture 5" descr="C:\Users\Администратор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348" y="3284984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2" y="620688"/>
            <a:ext cx="8686801" cy="5399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972" y="2132856"/>
            <a:ext cx="640871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5860" y="332656"/>
            <a:ext cx="8686801" cy="735360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smtClean="0"/>
              <a:t>Теория Э. </a:t>
            </a:r>
            <a:r>
              <a:rPr lang="ru-RU" sz="2800" u="sng" dirty="0" err="1" smtClean="0"/>
              <a:t>Фромма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7788" y="908720"/>
            <a:ext cx="6984776" cy="4983088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Э.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Фромму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скрываются не в инстинктах и влечениях человека, а в его характере, то есть социально обусловлена.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Фромм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своем труде «Анатомия человеческой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деструктивности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раскрывает данную проблему с позиции двух видов агрессии:</a:t>
            </a:r>
          </a:p>
          <a:p>
            <a:pPr marL="0" lvl="2">
              <a:spcBef>
                <a:spcPts val="0"/>
              </a:spcBef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доброкачественная агрессия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(или оборонительная), по его мнению, «это филогенетически заложенный импульс к атаке или бегству в ситуации, когда возникает угроза жизни», такая агрессия служит самосохранению и выживанию вида;</a:t>
            </a:r>
          </a:p>
          <a:p>
            <a:pPr marL="0" lvl="2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злокачественная агрессия 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«это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жестокость, которые свойственны только человеку они не имеют филогенетической программы и не служат биологическому приспособлению».</a:t>
            </a:r>
          </a:p>
          <a:p>
            <a:pPr marL="0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Злокачественная агрессия, в свою очередь, проявляется в двух основных видах:</a:t>
            </a:r>
          </a:p>
          <a:p>
            <a:pPr marL="0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садизм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страстное влечение к неограниченной власти над другим существом;</a:t>
            </a:r>
          </a:p>
          <a:p>
            <a:pPr marL="0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некрофилия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страсть к разрушению жизни, привязанность ко всему мертвому, неживому, механическому.</a:t>
            </a:r>
          </a:p>
          <a:p>
            <a:endParaRPr lang="ru-RU" dirty="0"/>
          </a:p>
        </p:txBody>
      </p:sp>
      <p:pic>
        <p:nvPicPr>
          <p:cNvPr id="6" name="Содержимое 5" descr="C:\Users\Администратор\Desktop\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2838" y="1268760"/>
            <a:ext cx="3960812" cy="419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Теория Эрика Берна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21804" y="1196752"/>
            <a:ext cx="7128792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Эрик Берн считает, что у каждого человека есть три Эго-состояния, определяющие, как он ведет себя с окружающими и что из этого в итоге получается. Эти состояния называются так:</a:t>
            </a: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</a:t>
            </a: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Взрослый</a:t>
            </a:r>
          </a:p>
          <a:p>
            <a:pPr lvl="0" algn="ctr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Эрик Берн считает, что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становится зрелой личностью, когда в его поведении доминирует состояние Взрослого.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же преобладает Ребенок или Родитель, это приводит к неадекватному поведению и к искажению мироощущения, 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отсюда и деструкция в поведении.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Содержимое 7" descr="C:\Users\Администратор\Desktop\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6580" y="1412776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260648"/>
            <a:ext cx="8686801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«Проблемы из детства» (по Э. Берну)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5860" y="836712"/>
            <a:ext cx="8686801" cy="6480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внешних факторов на ребенка в детстве, закрепление их в виде «ярлыков», приводит в последующем к моделям поведения: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1764" y="1484784"/>
          <a:ext cx="11593288" cy="519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760"/>
                <a:gridCol w="2806019"/>
                <a:gridCol w="5390509"/>
              </a:tblGrid>
              <a:tr h="3784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Внешние воздействия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Ощущение ребенка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Предполагаемая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 поведения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61729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детстве у ребенка чувство зависимости от других, беспомощности, неполноценности.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– нехороший + Другие – хорошие» = комплекс.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Моя жизнь немного стоит!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пассивный неудачник «Моя жизнь немного стоит»;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стремление добиться превосходства с помощью каких-либо предметов (модной одежды, роскошной автомашины и т. п.);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желание стать лучше, добившись успехов в карьере, спорте, сексе (внешнее превосходство).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4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Отверженность ребенка; противоречивое поведение родителей; жесткие наказания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- нехороший + Другие - плохие = полная безнадежность  «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Жить вообще не стоит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неудачи,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алкоголизм,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наркотики,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самоубийства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8124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Побои, жестокое обращение с ребенком; избалованность детей 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«Другие – плохие, а Я – хороший» 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Чужая жизнь немного стоит!»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жертва («Все плохие, а Я хороший, меня все обижают»);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желание делать больно другим: стремление к агрессии — словесной  либо физической (вплоть до убийства);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желание распоряжаться другими: стремление к власти.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1729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Позитивные воздействия (утверждения взрослых о положительных качествах ребенка; принятие ребенка таким, каков он есть, продуктивный подход к его неудачам 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– хороший, Другие – хорошие, жизнь – хороша»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«Жизнь стоит того, чтобы жить!»</a:t>
                      </a:r>
                      <a:endParaRPr lang="ru-RU" sz="14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конструктивная модель поведения</a:t>
                      </a:r>
                      <a:endParaRPr lang="ru-RU" sz="1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6060" y="1916832"/>
            <a:ext cx="5688632" cy="29523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 по себе присутствует абсолютно в каждом человеке, но проявляется только в сложные, тяжелы, возможно, переломные моменты жизни. Особенно опасным возрастов взросления человека является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</a:p>
        </p:txBody>
      </p:sp>
      <p:pic>
        <p:nvPicPr>
          <p:cNvPr id="1027" name="Picture 3" descr="C:\Users\Администратор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4692" y="260648"/>
            <a:ext cx="3038199" cy="184482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2" y="188641"/>
            <a:ext cx="2664296" cy="188531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42684" y="4725144"/>
            <a:ext cx="3126989" cy="2132856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97152"/>
            <a:ext cx="3164732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519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Типология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деструктивного поведения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3852" y="1268760"/>
            <a:ext cx="9937104" cy="5256584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8108" y="3068960"/>
            <a:ext cx="518457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ДЕСТРУКТИВНЫХ ИЗМЕНЕНИЙ ЛИЧНОСТИ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3892" y="4509120"/>
            <a:ext cx="244827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межличностных отношени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26660" y="4581128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волевой регуляции поведения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2644" y="1340768"/>
            <a:ext cx="25202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неадекватной самооценки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1412776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Деструктивные изменения характера и темперамен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</a:p>
          <a:p>
            <a:pPr algn="ctr"/>
            <a:endParaRPr lang="ru-RU" dirty="0"/>
          </a:p>
        </p:txBody>
      </p:sp>
      <p:cxnSp>
        <p:nvCxnSpPr>
          <p:cNvPr id="39" name="Прямая со стрелкой 38"/>
          <p:cNvCxnSpPr>
            <a:stCxn id="8" idx="0"/>
            <a:endCxn id="11" idx="1"/>
          </p:cNvCxnSpPr>
          <p:nvPr/>
        </p:nvCxnSpPr>
        <p:spPr>
          <a:xfrm flipV="1">
            <a:off x="5950396" y="2024844"/>
            <a:ext cx="2232248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3"/>
          </p:cNvCxnSpPr>
          <p:nvPr/>
        </p:nvCxnSpPr>
        <p:spPr>
          <a:xfrm flipH="1" flipV="1">
            <a:off x="3862164" y="2060848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2"/>
            <a:endCxn id="10" idx="1"/>
          </p:cNvCxnSpPr>
          <p:nvPr/>
        </p:nvCxnSpPr>
        <p:spPr>
          <a:xfrm>
            <a:off x="5950396" y="4149080"/>
            <a:ext cx="237626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8" idx="2"/>
          </p:cNvCxnSpPr>
          <p:nvPr/>
        </p:nvCxnSpPr>
        <p:spPr>
          <a:xfrm flipH="1">
            <a:off x="3934172" y="4149080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ЕДДС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ЕДДС</Template>
  <TotalTime>913</TotalTime>
  <Words>3325</Words>
  <Application>Microsoft Office PowerPoint</Application>
  <PresentationFormat>Произвольный</PresentationFormat>
  <Paragraphs>299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Презентация ЕДДС</vt:lpstr>
      <vt:lpstr>               Тема: «Деструктивное поведение человека - опасность для общества»</vt:lpstr>
      <vt:lpstr>Учебные вопросы</vt:lpstr>
      <vt:lpstr>  1 Вопрос Понятие и сущность деструктивного поведения  (этиология понятия, типологии деструктивного поведения) </vt:lpstr>
      <vt:lpstr>Теории, раскрывающие механизмы формирования индивидуальной склонности к деструктивному поведению</vt:lpstr>
      <vt:lpstr>Теория Э. Фромма </vt:lpstr>
      <vt:lpstr>Теория Эрика Берна </vt:lpstr>
      <vt:lpstr>«Проблемы из детства» (по Э. Берну)</vt:lpstr>
      <vt:lpstr>Слайд 8</vt:lpstr>
      <vt:lpstr>      Типология деструктивного поведения человека</vt:lpstr>
      <vt:lpstr>Слайд 10</vt:lpstr>
      <vt:lpstr>Слайд 11</vt:lpstr>
      <vt:lpstr>Модель деструктивного поведения человека и причины ее определяющие </vt:lpstr>
      <vt:lpstr>Деструктивная модель поведения обладает рядом особенностей: </vt:lpstr>
      <vt:lpstr> Основу модели разрушительного поведения составляют:</vt:lpstr>
      <vt:lpstr>Причины деструктивного поведения:</vt:lpstr>
      <vt:lpstr>Слайд 16</vt:lpstr>
      <vt:lpstr>Деструктивное поведение успешно развивается на фоне следующих факторов: </vt:lpstr>
      <vt:lpstr>Вопрос 3 Терроризм и деструктивная деятельность как возможный «социологический феномен».</vt:lpstr>
      <vt:lpstr>Психологический портрет террориста</vt:lpstr>
      <vt:lpstr>Действия террористов всегда деструктивны  и направлены не только на жертву, но и на объекты воздействия</vt:lpstr>
      <vt:lpstr>Модели деструктивного поведения террористов</vt:lpstr>
      <vt:lpstr>Как не стать террористом???</vt:lpstr>
      <vt:lpstr>Слайд 23</vt:lpstr>
      <vt:lpstr>Вопрос 4. Психологическая профилактика и коррекция деструктивного поведения молодежи в образовательном пространстве </vt:lpstr>
      <vt:lpstr>Слайд 25</vt:lpstr>
      <vt:lpstr>Профилактика, основанная на работе с семьей</vt:lpstr>
      <vt:lpstr>Направления в работе по профилактике экстремизма и терроризма в образовательном пространстве</vt:lpstr>
      <vt:lpstr>Слайд 28</vt:lpstr>
      <vt:lpstr>1. Подход, основанный на распространении информации об экстремизме и организациях экстремистского толка</vt:lpstr>
      <vt:lpstr>2. Подход, основанный на аффективном обучении </vt:lpstr>
      <vt:lpstr>3. Подход, основанный на влиянии социальных факторов</vt:lpstr>
      <vt:lpstr>4. Подход, основанный на формировании жизненных навыков</vt:lpstr>
      <vt:lpstr>5. Подход, основанный на развитии деятельности, альтернативной экстремистской</vt:lpstr>
      <vt:lpstr>Формирование толерантного сознания учащихся – главный вектор профилактической и коррекционной работы в образовательном пространстве</vt:lpstr>
      <vt:lpstr>  Тема 5. Психолого-педагогическое сопровождение адаптации личности в поликультурном обществе как технология профилактики деструктивных форм поведения </vt:lpstr>
      <vt:lpstr>Развитие личности обязательно должно происходить  с учетом специфики  поликультурной среды !!! </vt:lpstr>
      <vt:lpstr>Слайд 37</vt:lpstr>
      <vt:lpstr>Задачи психолого-педагогического сопровождения для лиц с деструктивным поведением. </vt:lpstr>
      <vt:lpstr>Вопрос 6.  Особенности диагностики и профилактики различных форм деструктивного поведения молодежи, относящихся к группам социального риска. </vt:lpstr>
      <vt:lpstr>Слайд 40</vt:lpstr>
      <vt:lpstr>Методы и методики диагностики с деструктивным поведением детей</vt:lpstr>
      <vt:lpstr>Слайд 42</vt:lpstr>
      <vt:lpstr>Заключение</vt:lpstr>
      <vt:lpstr>Слайд 44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«Деструктивное поведение человека - опасность для общества»</dc:title>
  <dc:creator>GYPNORION</dc:creator>
  <cp:lastModifiedBy>GYPNORION</cp:lastModifiedBy>
  <cp:revision>84</cp:revision>
  <dcterms:created xsi:type="dcterms:W3CDTF">2019-04-06T05:33:48Z</dcterms:created>
  <dcterms:modified xsi:type="dcterms:W3CDTF">2019-04-07T12:03:24Z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