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49"/>
  </p:notesMasterIdLst>
  <p:handoutMasterIdLst>
    <p:handoutMasterId r:id="rId50"/>
  </p:handoutMasterIdLst>
  <p:sldIdLst>
    <p:sldId id="256" r:id="rId5"/>
    <p:sldId id="265" r:id="rId6"/>
    <p:sldId id="266" r:id="rId7"/>
    <p:sldId id="267" r:id="rId8"/>
    <p:sldId id="268" r:id="rId9"/>
    <p:sldId id="269" r:id="rId10"/>
    <p:sldId id="278" r:id="rId11"/>
    <p:sldId id="272" r:id="rId12"/>
    <p:sldId id="271" r:id="rId13"/>
    <p:sldId id="275" r:id="rId14"/>
    <p:sldId id="273" r:id="rId15"/>
    <p:sldId id="276" r:id="rId16"/>
    <p:sldId id="279" r:id="rId17"/>
    <p:sldId id="280" r:id="rId18"/>
    <p:sldId id="281" r:id="rId19"/>
    <p:sldId id="284" r:id="rId20"/>
    <p:sldId id="282" r:id="rId21"/>
    <p:sldId id="283" r:id="rId22"/>
    <p:sldId id="285" r:id="rId23"/>
    <p:sldId id="290" r:id="rId24"/>
    <p:sldId id="286" r:id="rId25"/>
    <p:sldId id="287" r:id="rId26"/>
    <p:sldId id="288" r:id="rId27"/>
    <p:sldId id="291" r:id="rId28"/>
    <p:sldId id="292" r:id="rId29"/>
    <p:sldId id="293" r:id="rId30"/>
    <p:sldId id="294" r:id="rId31"/>
    <p:sldId id="295" r:id="rId32"/>
    <p:sldId id="296" r:id="rId33"/>
    <p:sldId id="297" r:id="rId34"/>
    <p:sldId id="298" r:id="rId35"/>
    <p:sldId id="299" r:id="rId36"/>
    <p:sldId id="300" r:id="rId37"/>
    <p:sldId id="301" r:id="rId38"/>
    <p:sldId id="302" r:id="rId39"/>
    <p:sldId id="303" r:id="rId40"/>
    <p:sldId id="304" r:id="rId41"/>
    <p:sldId id="305" r:id="rId42"/>
    <p:sldId id="306" r:id="rId43"/>
    <p:sldId id="307" r:id="rId44"/>
    <p:sldId id="308" r:id="rId45"/>
    <p:sldId id="309" r:id="rId46"/>
    <p:sldId id="310" r:id="rId47"/>
    <p:sldId id="311" r:id="rId48"/>
  </p:sldIdLst>
  <p:sldSz cx="12188825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8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706" autoAdjust="0"/>
  </p:normalViewPr>
  <p:slideViewPr>
    <p:cSldViewPr showGuides="1">
      <p:cViewPr varScale="1">
        <p:scale>
          <a:sx n="69" d="100"/>
          <a:sy n="69" d="100"/>
        </p:scale>
        <p:origin x="-756" y="-102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8" d="100"/>
          <a:sy n="88" d="100"/>
        </p:scale>
        <p:origin x="3072" y="78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8" Type="http://schemas.openxmlformats.org/officeDocument/2006/relationships/slide" Target="slides/slide4.xml"/><Relationship Id="rId51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71A8D7CD-8991-473A-98DD-9481C69F516C}" type="datetime1">
              <a:rPr lang="ru-RU" smtClean="0"/>
              <a:pPr rtl="0"/>
              <a:t>07.04.2019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A4CBEF8-5CDE-472B-839B-B8BB0C881006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632892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389E2E-5006-462F-9CFF-40BE8892199F}" type="datetime1">
              <a:rPr lang="ru-RU" smtClean="0"/>
              <a:pPr/>
              <a:t>07.04.2019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 smtClean="0"/>
              <a:t>Образец текста</a:t>
            </a:r>
          </a:p>
          <a:p>
            <a:pPr lvl="1" rtl="0"/>
            <a:r>
              <a:rPr lang="ru-RU" noProof="0" dirty="0" smtClean="0"/>
              <a:t>Второй уровень</a:t>
            </a:r>
          </a:p>
          <a:p>
            <a:pPr lvl="2" rtl="0"/>
            <a:r>
              <a:rPr lang="ru-RU" noProof="0" dirty="0" smtClean="0"/>
              <a:t>Третий уровень</a:t>
            </a:r>
          </a:p>
          <a:p>
            <a:pPr lvl="3" rtl="0"/>
            <a:r>
              <a:rPr lang="ru-RU" noProof="0" dirty="0" smtClean="0"/>
              <a:t>Четвертый уровень</a:t>
            </a:r>
          </a:p>
          <a:p>
            <a:pPr lvl="4" rtl="0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BB98AFB-CB0D-4DFE-87B9-B4B0D0DE73CD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512805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6BB98AFB-CB0D-4DFE-87B9-B4B0D0DE73CD}" type="slidenum">
              <a:rPr lang="ru-RU" smtClean="0"/>
              <a:pPr rtl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896861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6BB98AFB-CB0D-4DFE-87B9-B4B0D0DE73CD}" type="slidenum">
              <a:rPr lang="ru-RU" smtClean="0"/>
              <a:pPr rtl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81844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65214" y="533400"/>
            <a:ext cx="5029200" cy="2514601"/>
          </a:xfrm>
        </p:spPr>
        <p:txBody>
          <a:bodyPr rtlCol="0">
            <a:normAutofit/>
          </a:bodyPr>
          <a:lstStyle>
            <a:lvl1pPr>
              <a:defRPr sz="54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65212" y="3403600"/>
            <a:ext cx="5029201" cy="1397000"/>
          </a:xfrm>
        </p:spPr>
        <p:txBody>
          <a:bodyPr rtlCol="0">
            <a:normAutofit/>
          </a:bodyPr>
          <a:lstStyle>
            <a:lvl1pPr marL="0" indent="0" algn="l">
              <a:spcBef>
                <a:spcPts val="600"/>
              </a:spcBef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1496C0B-B31D-497F-9CE4-6E431D417F46}" type="datetime1">
              <a:rPr lang="ru-RU" noProof="0" smtClean="0"/>
              <a:pPr rtl="0"/>
              <a:t>07.04.2019</a:t>
            </a:fld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AEAE4A8-A6E5-453E-B946-FB774B73F48C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664752039"/>
      </p:ext>
    </p:extLst>
  </p:cSld>
  <p:clrMapOvr>
    <a:masterClrMapping/>
  </p:clrMapOvr>
  <p:transition spd="med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15F7D0D-9C0B-42C0-9BF9-5FB54A607EF4}" type="datetime1">
              <a:rPr lang="ru-RU" noProof="0" smtClean="0"/>
              <a:pPr rtl="0"/>
              <a:t>07.04.2019</a:t>
            </a:fld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AEAE4A8-A6E5-453E-B946-FB774B73F48C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668093585"/>
      </p:ext>
    </p:extLst>
  </p:cSld>
  <p:clrMapOvr>
    <a:masterClrMapping/>
  </p:clrMapOvr>
  <p:transition spd="med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61412" y="533400"/>
            <a:ext cx="2362201" cy="5486400"/>
          </a:xfrm>
        </p:spPr>
        <p:txBody>
          <a:bodyPr vert="eaVert"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065213" y="533400"/>
            <a:ext cx="7467599" cy="5486400"/>
          </a:xfrm>
        </p:spPr>
        <p:txBody>
          <a:bodyPr vert="eaVert"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33E89C5-D85E-4904-A3B3-21A025A36710}" type="datetime1">
              <a:rPr lang="ru-RU" noProof="0" smtClean="0"/>
              <a:pPr rtl="0"/>
              <a:t>07.04.2019</a:t>
            </a:fld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AEAE4A8-A6E5-453E-B946-FB774B73F48C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88244993"/>
      </p:ext>
    </p:extLst>
  </p:cSld>
  <p:clrMapOvr>
    <a:masterClrMapping/>
  </p:clrMapOvr>
  <p:transition spd="med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F1CBF33-99D0-4B58-882B-5267B7A4CC16}" type="datetime1">
              <a:rPr lang="ru-RU" noProof="0" smtClean="0"/>
              <a:pPr rtl="0"/>
              <a:t>07.04.2019</a:t>
            </a:fld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AEAE4A8-A6E5-453E-B946-FB774B73F48C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429153314"/>
      </p:ext>
    </p:extLst>
  </p:cSld>
  <p:clrMapOvr>
    <a:masterClrMapping/>
  </p:clrMapOvr>
  <p:transition spd="med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5214" y="533400"/>
            <a:ext cx="8686800" cy="2286000"/>
          </a:xfrm>
        </p:spPr>
        <p:txBody>
          <a:bodyPr rtlCol="0" anchor="b">
            <a:normAutofit/>
          </a:bodyPr>
          <a:lstStyle>
            <a:lvl1pPr algn="l">
              <a:defRPr sz="5400" b="1" cap="none" baseline="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5214" y="3124200"/>
            <a:ext cx="8686800" cy="1371600"/>
          </a:xfrm>
        </p:spPr>
        <p:txBody>
          <a:bodyPr rtlCol="0" anchor="t">
            <a:normAutofit/>
          </a:bodyPr>
          <a:lstStyle>
            <a:lvl1pPr marL="0" indent="0">
              <a:spcBef>
                <a:spcPts val="600"/>
              </a:spcBef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9F105AF-73C1-4F69-BBE7-4B515F245F84}" type="datetime1">
              <a:rPr lang="ru-RU" noProof="0" smtClean="0"/>
              <a:pPr rtl="0"/>
              <a:t>07.04.2019</a:t>
            </a:fld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AEAE4A8-A6E5-453E-B946-FB774B73F48C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3701331266"/>
      </p:ext>
    </p:extLst>
  </p:cSld>
  <p:clrMapOvr>
    <a:masterClrMapping/>
  </p:clrMapOvr>
  <p:transition spd="med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65212" y="1828800"/>
            <a:ext cx="4251960" cy="41910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64598" y="1828800"/>
            <a:ext cx="4251960" cy="41910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CD999AE-4496-4A50-B2C7-3CFC0508C87E}" type="datetime1">
              <a:rPr lang="ru-RU" noProof="0" smtClean="0"/>
              <a:pPr rtl="0"/>
              <a:t>07.04.2019</a:t>
            </a:fld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AEAE4A8-A6E5-453E-B946-FB774B73F48C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3413709490"/>
      </p:ext>
    </p:extLst>
  </p:cSld>
  <p:clrMapOvr>
    <a:masterClrMapping/>
  </p:clrMapOvr>
  <p:transition spd="med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5213" y="1828799"/>
            <a:ext cx="4251960" cy="685801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65213" y="2590800"/>
            <a:ext cx="4251960" cy="34290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500053" y="1828799"/>
            <a:ext cx="4251960" cy="685801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500053" y="2590800"/>
            <a:ext cx="4251960" cy="34290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05B330E-76FE-4B0A-B62E-9DA8ADBB56B9}" type="datetime1">
              <a:rPr lang="ru-RU" noProof="0" smtClean="0"/>
              <a:pPr rtl="0"/>
              <a:t>07.04.2019</a:t>
            </a:fld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AEAE4A8-A6E5-453E-B946-FB774B73F48C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000784780"/>
      </p:ext>
    </p:extLst>
  </p:cSld>
  <p:clrMapOvr>
    <a:masterClrMapping/>
  </p:clrMapOvr>
  <p:transition spd="med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26039CF-334C-46F0-98D6-52EB300FDF3E}" type="datetime1">
              <a:rPr lang="ru-RU" noProof="0" smtClean="0"/>
              <a:pPr rtl="0"/>
              <a:t>07.04.2019</a:t>
            </a:fld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AEAE4A8-A6E5-453E-B946-FB774B73F48C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907158604"/>
      </p:ext>
    </p:extLst>
  </p:cSld>
  <p:clrMapOvr>
    <a:masterClrMapping/>
  </p:clrMapOvr>
  <p:transition spd="med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A30C9EF-6ECF-471E-9B05-297DB3344CFA}" type="datetime1">
              <a:rPr lang="ru-RU" noProof="0" smtClean="0"/>
              <a:pPr rtl="0"/>
              <a:t>07.04.2019</a:t>
            </a:fld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AEAE4A8-A6E5-453E-B946-FB774B73F48C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441531599"/>
      </p:ext>
    </p:extLst>
  </p:cSld>
  <p:clrMapOvr>
    <a:masterClrMapping/>
  </p:clrMapOvr>
  <p:transition spd="med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5213" y="533400"/>
            <a:ext cx="4114800" cy="1524000"/>
          </a:xfrm>
        </p:spPr>
        <p:txBody>
          <a:bodyPr rtlCol="0" anchor="b">
            <a:normAutofit/>
          </a:bodyPr>
          <a:lstStyle>
            <a:lvl1pPr algn="l">
              <a:defRPr sz="3600" b="1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65813" y="533400"/>
            <a:ext cx="5867400" cy="54864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65213" y="2209800"/>
            <a:ext cx="4114800" cy="3810000"/>
          </a:xfrm>
        </p:spPr>
        <p:txBody>
          <a:bodyPr rtlCol="0">
            <a:normAutofit/>
          </a:bodyPr>
          <a:lstStyle>
            <a:lvl1pPr marL="0" indent="0">
              <a:lnSpc>
                <a:spcPct val="110000"/>
              </a:lnSpc>
              <a:spcBef>
                <a:spcPts val="600"/>
              </a:spcBef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F5CFBC1-777C-451A-8A03-EE746BBDCB41}" type="datetime1">
              <a:rPr lang="ru-RU" noProof="0" smtClean="0"/>
              <a:pPr rtl="0"/>
              <a:t>07.04.2019</a:t>
            </a:fld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AEAE4A8-A6E5-453E-B946-FB774B73F48C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101711100"/>
      </p:ext>
    </p:extLst>
  </p:cSld>
  <p:clrMapOvr>
    <a:masterClrMapping/>
  </p:clrMapOvr>
  <p:transition spd="med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5213" y="533400"/>
            <a:ext cx="4114800" cy="1524000"/>
          </a:xfrm>
        </p:spPr>
        <p:txBody>
          <a:bodyPr rtlCol="0" anchor="b">
            <a:noAutofit/>
          </a:bodyPr>
          <a:lstStyle>
            <a:lvl1pPr algn="l">
              <a:defRPr sz="3600" b="1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"/>
          </p:nvPr>
        </p:nvSpPr>
        <p:spPr>
          <a:xfrm>
            <a:off x="5865812" y="533400"/>
            <a:ext cx="5780173" cy="5791200"/>
          </a:xfrm>
          <a:ln w="50800">
            <a:solidFill>
              <a:schemeClr val="tx1">
                <a:lumMod val="65000"/>
                <a:lumOff val="35000"/>
              </a:schemeClr>
            </a:solidFill>
            <a:miter lim="800000"/>
          </a:ln>
        </p:spPr>
        <p:txBody>
          <a:bodyPr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65213" y="2209800"/>
            <a:ext cx="4114800" cy="3810000"/>
          </a:xfrm>
        </p:spPr>
        <p:txBody>
          <a:bodyPr rtlCol="0">
            <a:normAutofit/>
          </a:bodyPr>
          <a:lstStyle>
            <a:lvl1pPr marL="0" indent="0">
              <a:lnSpc>
                <a:spcPct val="110000"/>
              </a:lnSpc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1419608276"/>
      </p:ext>
    </p:extLst>
  </p:cSld>
  <p:clrMapOvr>
    <a:masterClrMapping/>
  </p:clrMapOvr>
  <p:transition spd="med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5212" y="533400"/>
            <a:ext cx="8686801" cy="1066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-RU" noProof="0" dirty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5212" y="1828800"/>
            <a:ext cx="8686801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 dirty="0" smtClean="0"/>
              <a:t>Образец текста</a:t>
            </a:r>
          </a:p>
          <a:p>
            <a:pPr lvl="1" rtl="0"/>
            <a:r>
              <a:rPr lang="ru-RU" noProof="0" dirty="0" smtClean="0"/>
              <a:t>Второй уровень</a:t>
            </a:r>
          </a:p>
          <a:p>
            <a:pPr lvl="2" rtl="0"/>
            <a:r>
              <a:rPr lang="ru-RU" noProof="0" dirty="0" smtClean="0"/>
              <a:t>Третий уровень</a:t>
            </a:r>
          </a:p>
          <a:p>
            <a:pPr lvl="3" rtl="0"/>
            <a:r>
              <a:rPr lang="ru-RU" noProof="0" dirty="0" smtClean="0"/>
              <a:t>Четвертый уровень</a:t>
            </a:r>
          </a:p>
          <a:p>
            <a:pPr lvl="4" rtl="0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065213" y="6155267"/>
            <a:ext cx="5653087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932612" y="6155267"/>
            <a:ext cx="1371600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DD312389-0A3B-4391-96D8-8E3F6108E838}" type="datetime1">
              <a:rPr lang="ru-RU" noProof="0" smtClean="0"/>
              <a:pPr rtl="0"/>
              <a:t>07.04.2019</a:t>
            </a:fld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532812" y="6155267"/>
            <a:ext cx="1219201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AAEAE4A8-A6E5-453E-B946-FB774B73F48C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597054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wipe/>
  </p:transition>
  <p:hf sldNum="0"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3600" b="1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tx1">
            <a:lumMod val="65000"/>
            <a:lumOff val="35000"/>
          </a:schemeClr>
        </a:buClr>
        <a:buSzPct val="80000"/>
        <a:buFont typeface="Arial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>
            <a:lumMod val="65000"/>
            <a:lumOff val="35000"/>
          </a:schemeClr>
        </a:buClr>
        <a:buSzPct val="80000"/>
        <a:buFont typeface="Arial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77724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65000"/>
            <a:lumOff val="35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96012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65000"/>
            <a:lumOff val="35000"/>
          </a:schemeClr>
        </a:buClr>
        <a:buSzPct val="80000"/>
        <a:buFont typeface="Arial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097280" indent="-13716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65000"/>
            <a:lumOff val="35000"/>
          </a:schemeClr>
        </a:buClr>
        <a:buSzPct val="80000"/>
        <a:buFont typeface="Arial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234440" indent="-13716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371600" indent="-13716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1508760" indent="-13716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1645920" indent="-13716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pos="3839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hyperlink" Target="http://yandex.ru/images/search?source=wiz&amp;img_url=http://bezformata.ru/content/Images/000/001/979/image1979736.jpg&amp;uinfo=sw-1093-sh-614-ww-1079-wh-538-pd-1.25-wp-16x9_1366x768-lt-11&amp;text=%D1%82%D0%B5%D1%80%D1%80%D0%BE%D1%80%D0%B8%D0%B7%D0%BC%20%D0%B8%20%D1%8D%D0%BA%D1%81%D1%82%D1%80%D0%B5%D0%BC%D0%B8%D0%B7%D0%BC%20%D0%BA%D0%B0%D1%80%D1%82%D0%B8%D0%BD%D0%BA%D0%B8%20%D0%B8%20%D1%80%D0%B8%D1%81%D1%83%D0%BD%D0%BA%D0%B8&amp;noreask=1&amp;pos=12&amp;lr=30&amp;rpt=simage&amp;pin=1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65214" y="533400"/>
            <a:ext cx="7261446" cy="3255640"/>
          </a:xfrm>
        </p:spPr>
        <p:txBody>
          <a:bodyPr rtlCol="0">
            <a:norm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40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Тема: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«Деструктивное поведение человека -</a:t>
            </a:r>
            <a:br>
              <a:rPr lang="ru-RU" sz="4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опасность для общества»</a:t>
            </a:r>
            <a:endParaRPr lang="ru-RU" sz="48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65212" y="3403600"/>
            <a:ext cx="5029201" cy="2401664"/>
          </a:xfrm>
        </p:spPr>
        <p:txBody>
          <a:bodyPr rtlCol="0">
            <a:normAutofit/>
          </a:bodyPr>
          <a:lstStyle/>
          <a:p>
            <a:pPr rtl="0"/>
            <a:endParaRPr lang="ru-RU" dirty="0" smtClean="0"/>
          </a:p>
          <a:p>
            <a:pPr rtl="0"/>
            <a:endParaRPr lang="ru-RU" dirty="0" smtClean="0"/>
          </a:p>
          <a:p>
            <a:pPr rtl="0"/>
            <a:endParaRPr lang="ru-RU" dirty="0" smtClean="0"/>
          </a:p>
          <a:p>
            <a:pPr rtl="0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Разработчик: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к.п.н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., доцент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Карданова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Е.В.</a:t>
            </a:r>
          </a:p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93259804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65212" y="620688"/>
            <a:ext cx="8686801" cy="539911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3070076" y="908720"/>
            <a:ext cx="4608512" cy="15121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ВИДЫ ДЕСТРУКТИВНОГО ПОВЕДЕНИЯ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422004" y="2780928"/>
            <a:ext cx="2520280" cy="28083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ДЕЛИНКВЕНТНОЕ ПОВЕДЕНИЕ 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выход за правовые рамки, нарушения закона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022404" y="2780928"/>
            <a:ext cx="2448272" cy="28803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ДЕВИАНТНОЕ ПОВЕДЕНИЕ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несоответствие общепринятым нормам морали и нравственности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Выгнутая вправо стрелка 9"/>
          <p:cNvSpPr/>
          <p:nvPr/>
        </p:nvSpPr>
        <p:spPr>
          <a:xfrm>
            <a:off x="7678588" y="1556792"/>
            <a:ext cx="936104" cy="1224136"/>
          </a:xfrm>
          <a:prstGeom prst="curvedLeftArrow">
            <a:avLst>
              <a:gd name="adj1" fmla="val 25000"/>
              <a:gd name="adj2" fmla="val 50000"/>
              <a:gd name="adj3" fmla="val 2648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Выгнутая влево стрелка 10"/>
          <p:cNvSpPr/>
          <p:nvPr/>
        </p:nvSpPr>
        <p:spPr>
          <a:xfrm>
            <a:off x="2277988" y="1556792"/>
            <a:ext cx="792088" cy="1296144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65212" y="548680"/>
            <a:ext cx="8686801" cy="547112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2710036" y="332656"/>
            <a:ext cx="5976664" cy="12961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ГРУППЫ ДЕСТРУКТИВНОГО ПОВЕДЕНИЯ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5820" y="2060848"/>
            <a:ext cx="316835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err="1" smtClean="0"/>
              <a:t>Внешнедеструктивное</a:t>
            </a:r>
            <a:r>
              <a:rPr lang="ru-RU" dirty="0" smtClean="0"/>
              <a:t> (</a:t>
            </a:r>
            <a:r>
              <a:rPr lang="ru-RU" i="1" dirty="0" err="1" smtClean="0"/>
              <a:t>антисоциальное</a:t>
            </a:r>
            <a:r>
              <a:rPr lang="ru-RU" i="1" dirty="0" smtClean="0"/>
              <a:t>) поведение</a:t>
            </a:r>
            <a:r>
              <a:rPr lang="ru-RU" dirty="0" smtClean="0"/>
              <a:t>, противоречащее нравственным и правовым нормам, нарушая и разрушая их, поведение, угрожающее социальному порядку и благополучию окружающих людей (алкоголизм, проституция, наркомания, </a:t>
            </a:r>
            <a:r>
              <a:rPr lang="ru-RU" dirty="0" err="1" smtClean="0"/>
              <a:t>аддикции</a:t>
            </a:r>
            <a:r>
              <a:rPr lang="ru-RU" dirty="0" smtClean="0"/>
              <a:t>, а также любые действия или бездействия, запрещенные законодательством)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65820" y="1916832"/>
            <a:ext cx="3240360" cy="4680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ВНЕШНЕДЕСТРУКТИВНОЕ (АНТИСОЦИАЛЬНОЕ) ПОВЕДЕНИЕ,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противоречащее нравственным и правовым нормам, угрожающее социальному порядку и благополучию окружающих людей :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уничтожение другого человека;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разрушение социума (террористический акт);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Разрушение неодушевленных предметов (вандализм);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разрушение природной среды (экоцид)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582244" y="1916832"/>
            <a:ext cx="3168352" cy="47525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КОСВЕННО-ДЕСТРУКТИВНОЕ (АСОЦИАЛЬНОЕ) ПОВЕДЕНИ</a:t>
            </a: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нарушающее и разрушающее морально-нравственные нормы и межличностные связи и отношения :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агрессия;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насилие;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открытое хамство;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конфликт;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бродяжничество и пр.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398668" y="1988840"/>
            <a:ext cx="2952328" cy="46085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АУТОДЕСТРУКТИВНОЕ (ДИССОЦИАЛЫЮЕ) ПОВЕДЕНИЕ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нарушающее и разрушающее медицинские и психологические нормы, угрожающее целостности и развитию самой личности и, как итог, — приводящее к ее распаду: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суицид;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злоупотребление ПАВ (алкоголизм, наркомания); 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патологическая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нехичическая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зависимость (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интернет-аддикция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гэм-блинг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Выгнутая вправо стрелка 11"/>
          <p:cNvSpPr/>
          <p:nvPr/>
        </p:nvSpPr>
        <p:spPr>
          <a:xfrm>
            <a:off x="8686700" y="908720"/>
            <a:ext cx="720080" cy="100811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Выгнутая влево стрелка 12"/>
          <p:cNvSpPr/>
          <p:nvPr/>
        </p:nvSpPr>
        <p:spPr>
          <a:xfrm>
            <a:off x="2061964" y="908720"/>
            <a:ext cx="648072" cy="1008112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Стрелка вниз 13"/>
          <p:cNvSpPr/>
          <p:nvPr/>
        </p:nvSpPr>
        <p:spPr>
          <a:xfrm>
            <a:off x="5662364" y="1628800"/>
            <a:ext cx="288032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5212" y="533400"/>
            <a:ext cx="8686801" cy="87937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Модель деструктивного поведения человека и причины ее определяющ</a:t>
            </a:r>
            <a:r>
              <a:rPr lang="ru-RU" sz="3100" b="0" dirty="0" smtClean="0">
                <a:latin typeface="Times New Roman" pitchFamily="18" charset="0"/>
                <a:cs typeface="Times New Roman" pitchFamily="18" charset="0"/>
              </a:rPr>
              <a:t>ие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1804" y="1052736"/>
            <a:ext cx="10585176" cy="5184576"/>
          </a:xfrm>
        </p:spPr>
        <p:txBody>
          <a:bodyPr/>
          <a:lstStyle/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Деструктивное поведение, как и поведение в принципе, складывается из множества составляющих и отражается на всех уровнях человеческой жизни. В психологии поведение само по себе представлено в виде активной связки </a:t>
            </a:r>
            <a:r>
              <a:rPr lang="ru-RU" sz="24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«стимул-реакция»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подразделяется на следующие компоненты:</a:t>
            </a:r>
          </a:p>
          <a:p>
            <a:pPr>
              <a:buFont typeface="Wingdings" pitchFamily="2" charset="2"/>
              <a:buChar char="ü"/>
            </a:pPr>
            <a:r>
              <a:rPr lang="ru-RU" sz="24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внешняя активност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ь (движения, поступки, высказывания);</a:t>
            </a:r>
          </a:p>
          <a:p>
            <a:pPr>
              <a:buFont typeface="Wingdings" pitchFamily="2" charset="2"/>
              <a:buChar char="ü"/>
            </a:pPr>
            <a:endParaRPr lang="ru-RU" sz="2400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buFont typeface="Wingdings" pitchFamily="2" charset="2"/>
              <a:buChar char="ü"/>
            </a:pPr>
            <a:r>
              <a:rPr lang="ru-RU" sz="24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внутренняя </a:t>
            </a:r>
            <a:r>
              <a:rPr lang="ru-RU" sz="24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активно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сть (мотивации,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целеполагание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spcBef>
                <a:spcPts val="600"/>
              </a:spcBef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когнитивная обработка, эмоциональная реакция).</a:t>
            </a:r>
          </a:p>
          <a:p>
            <a:endParaRPr lang="ru-RU" dirty="0"/>
          </a:p>
        </p:txBody>
      </p:sp>
      <p:pic>
        <p:nvPicPr>
          <p:cNvPr id="9" name="Рисунок 8" descr="C:\Users\Администратор\Desktop\9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29916" y="4509120"/>
            <a:ext cx="3816424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Администратор\Desktop\8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974732" y="2492896"/>
            <a:ext cx="2304256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Деструктивная модель поведения обладает рядом особенностей: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5820" y="1268760"/>
            <a:ext cx="6840760" cy="4968552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buFont typeface="Wingdings" pitchFamily="2" charset="2"/>
              <a:buChar char="ü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вызывает у большинства людей негативную, отрицательную оценку;</a:t>
            </a:r>
          </a:p>
          <a:p>
            <a:pPr>
              <a:spcBef>
                <a:spcPts val="0"/>
              </a:spcBef>
              <a:buFont typeface="Wingdings" pitchFamily="2" charset="2"/>
              <a:buChar char="ü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соответствует социальным нормам;</a:t>
            </a:r>
          </a:p>
          <a:p>
            <a:pPr>
              <a:spcBef>
                <a:spcPts val="0"/>
              </a:spcBef>
              <a:buFont typeface="Wingdings" pitchFamily="2" charset="2"/>
              <a:buChar char="ü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приносит ущерб, как личности, так и окружающим людям;</a:t>
            </a:r>
          </a:p>
          <a:p>
            <a:pPr>
              <a:spcBef>
                <a:spcPts val="0"/>
              </a:spcBef>
              <a:buFont typeface="Wingdings" pitchFamily="2" charset="2"/>
              <a:buChar char="ü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выступает в качестве ответа на нестандартную ситуацию;</a:t>
            </a:r>
          </a:p>
          <a:p>
            <a:pPr>
              <a:spcBef>
                <a:spcPts val="0"/>
              </a:spcBef>
              <a:buFont typeface="Wingdings" pitchFamily="2" charset="2"/>
              <a:buChar char="ü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связана с отрицательной направленностью личности;</a:t>
            </a:r>
          </a:p>
          <a:p>
            <a:pPr>
              <a:spcBef>
                <a:spcPts val="0"/>
              </a:spcBef>
              <a:buFont typeface="Wingdings" pitchFamily="2" charset="2"/>
              <a:buChar char="ü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развивается в результате отсутствия социальной адаптации;</a:t>
            </a:r>
          </a:p>
          <a:p>
            <a:pPr>
              <a:spcBef>
                <a:spcPts val="0"/>
              </a:spcBef>
              <a:buFont typeface="Wingdings" pitchFamily="2" charset="2"/>
              <a:buChar char="ü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имеет свои собственные индивидуальные черты.</a:t>
            </a:r>
          </a:p>
          <a:p>
            <a:endParaRPr lang="ru-RU" dirty="0"/>
          </a:p>
        </p:txBody>
      </p:sp>
      <p:pic>
        <p:nvPicPr>
          <p:cNvPr id="3074" name="Picture 2" descr="C:\Users\Администратор\Desktop\1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607300" y="1268760"/>
            <a:ext cx="3743696" cy="403244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5212" y="332656"/>
            <a:ext cx="8686801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Основу модели разрушительного поведения составляют:</a:t>
            </a:r>
            <a:endParaRPr lang="ru-RU" sz="28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отсутствие мотивации;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неадекватность;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дезадаптивность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аутичность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отсутствие результативности.</a:t>
            </a:r>
          </a:p>
          <a:p>
            <a:endParaRPr lang="ru-RU" dirty="0"/>
          </a:p>
        </p:txBody>
      </p:sp>
      <p:pic>
        <p:nvPicPr>
          <p:cNvPr id="4098" name="Picture 2" descr="C:\Users\Администратор\Desktop\1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65213" y="1484784"/>
            <a:ext cx="4309119" cy="388843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5212" y="533400"/>
            <a:ext cx="8686801" cy="519336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Причины деструктивного поведения: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065212" y="1340768"/>
            <a:ext cx="8686801" cy="4679032"/>
          </a:xfrm>
        </p:spPr>
        <p:txBody>
          <a:bodyPr/>
          <a:lstStyle/>
          <a:p>
            <a:pPr>
              <a:buNone/>
            </a:pP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Любая модель поведения закладывается и формируется в детстве. В возрасте 4-5 лет ребёнок усваивает информацию, которая будет определять его взаимоотношения с окружающими.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Полноценная семья, члены которой проявляют заботу и внимание друг к другу, благотворно влияет на формирование детской психики, закладывает конструктивные поведенческие основы.</a:t>
            </a:r>
          </a:p>
          <a:p>
            <a:pPr algn="ctr">
              <a:buNone/>
            </a:pP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Таким образом, люди, не получившие грамотного воспитания, любви и тепла, находятся в группе риска!!!</a:t>
            </a:r>
          </a:p>
          <a:p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981844" y="1412776"/>
            <a:ext cx="504056" cy="5040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41884" y="692696"/>
            <a:ext cx="8686801" cy="539911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4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психические расстройства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— в этом случае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деструктивность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может быть одним из симптомов;</a:t>
            </a:r>
          </a:p>
          <a:p>
            <a:pPr>
              <a:buNone/>
            </a:pPr>
            <a:r>
              <a:rPr lang="ru-RU" sz="24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тяжелая соматическая болезнь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— человек может понять, что ему нечего терять, и начать вести себя разрушительно;</a:t>
            </a:r>
          </a:p>
          <a:p>
            <a:pPr>
              <a:buNone/>
            </a:pPr>
            <a:r>
              <a:rPr lang="ru-RU" sz="24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неудачи в личных делах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— человек чувствует себя униженным, растоптанным и теряет надежду на улучшение ситуации;</a:t>
            </a:r>
          </a:p>
          <a:p>
            <a:pPr>
              <a:buNone/>
            </a:pPr>
            <a:r>
              <a:rPr lang="ru-RU" sz="24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пристрастие к алкоголю или наркотикам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— иногда это не проявление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деструктивности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а ее причина: человек ведет себя асоциально, только находясь в состоянии опьянения;</a:t>
            </a:r>
          </a:p>
          <a:p>
            <a:pPr>
              <a:buNone/>
            </a:pPr>
            <a:r>
              <a:rPr lang="ru-RU" sz="24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Чувства страха, недоверия к окружающему миру;</a:t>
            </a:r>
          </a:p>
          <a:p>
            <a:pPr>
              <a:buNone/>
            </a:pPr>
            <a:r>
              <a:rPr lang="ru-RU" sz="24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Столкновение человека с невыполнением его желаний, запретами на удовлетворение определенных потребностей</a:t>
            </a:r>
          </a:p>
          <a:p>
            <a:pPr>
              <a:buNone/>
            </a:pPr>
            <a:r>
              <a:rPr lang="ru-RU" sz="24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Отстаивание своей личности </a:t>
            </a:r>
          </a:p>
          <a:p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909836" y="692696"/>
            <a:ext cx="432048" cy="4320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981844" y="1700808"/>
            <a:ext cx="432048" cy="4320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981844" y="2492896"/>
            <a:ext cx="432048" cy="4320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981844" y="3429000"/>
            <a:ext cx="432048" cy="4320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981844" y="4221088"/>
            <a:ext cx="432048" cy="4320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981844" y="4797152"/>
            <a:ext cx="432048" cy="4320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7</a:t>
            </a:r>
            <a:endParaRPr lang="ru-RU" dirty="0"/>
          </a:p>
        </p:txBody>
      </p:sp>
      <p:sp>
        <p:nvSpPr>
          <p:cNvPr id="10" name="Овал 9"/>
          <p:cNvSpPr/>
          <p:nvPr/>
        </p:nvSpPr>
        <p:spPr>
          <a:xfrm>
            <a:off x="981844" y="5517232"/>
            <a:ext cx="432048" cy="4320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8</a:t>
            </a:r>
            <a:endParaRPr lang="ru-RU" dirty="0"/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Деструктивное поведение успешно развивается на фоне следующих факторов: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5464598" y="1412776"/>
            <a:ext cx="4878286" cy="4607024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ü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наличие массовых социальных отклонений (алкоголизм, преступность, бюрократизм);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ситуативные отклонения (наличие спекуляций, браков по расчёту и т. д.);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ослабление мер общественного воздействия (снижение уровня осуждения, критики со стороны);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либерализация мер борьбы с деструктивным поведением (отсутствие штрафов и наказаний за проступки и отклонения)</a:t>
            </a:r>
          </a:p>
          <a:p>
            <a:endParaRPr lang="ru-RU" dirty="0"/>
          </a:p>
        </p:txBody>
      </p:sp>
      <p:pic>
        <p:nvPicPr>
          <p:cNvPr id="5122" name="Picture 2" descr="C:\Users\Администратор\Desktop\1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65821" y="1628800"/>
            <a:ext cx="4550718" cy="417646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1884" y="476672"/>
            <a:ext cx="8686801" cy="792088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Вопрос 3 Терроризм и деструктивная деятельность как возможный «социологический феномен».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65212" y="1412776"/>
            <a:ext cx="6181328" cy="4896544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Терроризм – деструктивная модель поведения человека и группы</a:t>
            </a:r>
          </a:p>
          <a:p>
            <a:pPr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Деструктивный культ (секта)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разновидность организации, чья практика (религиозная и/или психологическая) признается авторитетными институтами гражданского общества деструктивной в отношении: личности в данном обществе, психического и/или физического здоровья, гарантированных прав и свобод человека; самого гражданского общества, его сложившейся традиционной структуры, культуры, норм общественного порядка, ценностей и образа жизни.</a:t>
            </a:r>
          </a:p>
          <a:p>
            <a:pPr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«Деструктивные группы»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это группы главным объединяющим признаком которых является: культовая идеология и применение техник «контроля сознания» к своим членам</a:t>
            </a:r>
          </a:p>
          <a:p>
            <a:pPr algn="ctr">
              <a:buNone/>
            </a:pP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Борьба с терроризмом 25 - Реферат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46540" y="1484784"/>
            <a:ext cx="4252913" cy="3598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5212" y="533400"/>
            <a:ext cx="8686801" cy="51933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Психологический портрет террориста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65212" y="1124744"/>
            <a:ext cx="7117432" cy="4895056"/>
          </a:xfrm>
        </p:spPr>
        <p:txBody>
          <a:bodyPr/>
          <a:lstStyle/>
          <a:p>
            <a:pPr>
              <a:spcBef>
                <a:spcPts val="0"/>
              </a:spcBef>
              <a:buFont typeface="Wingdings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основном молодые люди;</a:t>
            </a:r>
          </a:p>
          <a:p>
            <a:pPr>
              <a:spcBef>
                <a:spcPts val="0"/>
              </a:spcBef>
              <a:buFont typeface="Wingdings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Ранняя психологическая травма;</a:t>
            </a:r>
          </a:p>
          <a:p>
            <a:pPr>
              <a:spcBef>
                <a:spcPts val="0"/>
              </a:spcBef>
              <a:buFont typeface="Wingdings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Познали раннее унижение;</a:t>
            </a:r>
          </a:p>
          <a:p>
            <a:pPr>
              <a:spcBef>
                <a:spcPts val="0"/>
              </a:spcBef>
              <a:buFont typeface="Wingdings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Лишены родительской любви;</a:t>
            </a:r>
          </a:p>
          <a:p>
            <a:pPr>
              <a:spcBef>
                <a:spcPts val="0"/>
              </a:spcBef>
              <a:buFont typeface="Wingdings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Ущемленная национальная гордость;</a:t>
            </a:r>
          </a:p>
          <a:p>
            <a:pPr>
              <a:spcBef>
                <a:spcPts val="0"/>
              </a:spcBef>
              <a:buFont typeface="Wingdings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Подверглись религиозно-утопическим мечтам о совершенном мире;</a:t>
            </a:r>
          </a:p>
          <a:p>
            <a:pPr>
              <a:spcBef>
                <a:spcPts val="0"/>
              </a:spcBef>
              <a:buFont typeface="Wingdings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Жестокость;</a:t>
            </a:r>
          </a:p>
          <a:p>
            <a:pPr>
              <a:spcBef>
                <a:spcPts val="0"/>
              </a:spcBef>
              <a:buFont typeface="Wingdings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Разочарование в жизни;</a:t>
            </a:r>
          </a:p>
          <a:p>
            <a:pPr>
              <a:spcBef>
                <a:spcPts val="0"/>
              </a:spcBef>
              <a:buFont typeface="Wingdings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Озлобленность (на себя, на общество);</a:t>
            </a:r>
          </a:p>
          <a:p>
            <a:pPr>
              <a:spcBef>
                <a:spcPts val="0"/>
              </a:spcBef>
              <a:buFont typeface="Wingdings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Фанатизм;</a:t>
            </a:r>
          </a:p>
          <a:p>
            <a:pPr>
              <a:spcBef>
                <a:spcPts val="0"/>
              </a:spcBef>
              <a:buFont typeface="Wingdings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Склонность к суициду;</a:t>
            </a:r>
          </a:p>
          <a:p>
            <a:pPr>
              <a:spcBef>
                <a:spcPts val="0"/>
              </a:spcBef>
              <a:buFont typeface="Wingdings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Психологическая неустойчивость;</a:t>
            </a:r>
          </a:p>
          <a:p>
            <a:pPr>
              <a:spcBef>
                <a:spcPts val="0"/>
              </a:spcBef>
              <a:buFont typeface="Wingdings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Уверенность в исключительной правоте своих действий;</a:t>
            </a:r>
          </a:p>
          <a:p>
            <a:pPr>
              <a:spcBef>
                <a:spcPts val="0"/>
              </a:spcBef>
              <a:buFont typeface="Wingdings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Духовный кризис;</a:t>
            </a:r>
          </a:p>
          <a:p>
            <a:pPr>
              <a:spcBef>
                <a:spcPts val="0"/>
              </a:spcBef>
              <a:buFont typeface="Wingdings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Уверенность в своей безнаказанности;</a:t>
            </a:r>
          </a:p>
          <a:p>
            <a:pPr>
              <a:spcBef>
                <a:spcPts val="0"/>
              </a:spcBef>
              <a:buFont typeface="Wingdings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Плохое материальное положение.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Администратор\Desktop\13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534572" y="1340768"/>
            <a:ext cx="4248472" cy="424847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1065212" y="533400"/>
            <a:ext cx="8686801" cy="735360"/>
          </a:xfrm>
        </p:spPr>
        <p:txBody>
          <a:bodyPr rtlCol="0"/>
          <a:lstStyle/>
          <a:p>
            <a:pPr algn="ctr" rtl="0"/>
            <a:r>
              <a:rPr lang="ru-RU" dirty="0" smtClean="0"/>
              <a:t>Учебные вопросы</a:t>
            </a:r>
            <a:endParaRPr lang="ru-RU" dirty="0"/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>
          <a:xfrm>
            <a:off x="1065212" y="1268760"/>
            <a:ext cx="8686801" cy="4751040"/>
          </a:xfrm>
        </p:spPr>
        <p:txBody>
          <a:bodyPr rtlCol="0"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Понятие и сущность деструктивного поведения (этиология понятия, типологии деструктивного поведения)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Модель деструктивного поведения человека и причины ее определяющие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Терроризм и деструктивная деятельность как возможный «социологический феномен»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Психологическая профилактика и коррекция деструктивного поведения молодежи в образовательном пространстве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Психолого-педагогическое сопровождение адаптации личности в поликультурном обществе как технология профилактики деструктивных форм поведения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Особенности диагностики и профилактики различных форм деструктивного поведения молодежи, относящихся к группам социального риска</a:t>
            </a:r>
          </a:p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37231395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3892" y="620688"/>
            <a:ext cx="8686801" cy="1066800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Действия террористов всегда деструктивны  и направлены не только на жертву, но и на объекты воздействия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https://psyfactor.org/i/im-1.gif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1341884" y="1916832"/>
            <a:ext cx="8784976" cy="43924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5212" y="533400"/>
            <a:ext cx="8686801" cy="447328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Модели деструктивного поведения террористов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1065212" y="1196752"/>
            <a:ext cx="8686801" cy="4823048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125860" y="1340768"/>
            <a:ext cx="2520280" cy="9361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«Террорист – жертва»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510236" y="1340768"/>
            <a:ext cx="2448272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«Террорист – палач»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966620" y="1268760"/>
            <a:ext cx="2448272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«Террорист – разрушитель»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8" name="Рисунок 7" descr="C:\Users\Администратор\Desktop\2.jpg"/>
          <p:cNvPicPr/>
          <p:nvPr/>
        </p:nvPicPr>
        <p:blipFill>
          <a:blip r:embed="rId2" cstate="print"/>
          <a:srcRect r="37821"/>
          <a:stretch>
            <a:fillRect/>
          </a:stretch>
        </p:blipFill>
        <p:spPr bwMode="auto">
          <a:xfrm>
            <a:off x="1269876" y="3212976"/>
            <a:ext cx="2541270" cy="2353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Администратор\Desktop\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8268" y="3212976"/>
            <a:ext cx="2304256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C:\Users\Администратор\Desktop\4.jpg"/>
          <p:cNvPicPr/>
          <p:nvPr/>
        </p:nvPicPr>
        <p:blipFill>
          <a:blip r:embed="rId4" cstate="print"/>
          <a:srcRect t="234" r="11858"/>
          <a:stretch>
            <a:fillRect/>
          </a:stretch>
        </p:blipFill>
        <p:spPr bwMode="auto">
          <a:xfrm>
            <a:off x="8110636" y="3284984"/>
            <a:ext cx="2304256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Стрелка вниз 13"/>
          <p:cNvSpPr/>
          <p:nvPr/>
        </p:nvSpPr>
        <p:spPr>
          <a:xfrm>
            <a:off x="2133972" y="2348880"/>
            <a:ext cx="648072" cy="7920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5446340" y="2420888"/>
            <a:ext cx="576064" cy="720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8974732" y="2420888"/>
            <a:ext cx="576064" cy="7920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5212" y="533400"/>
            <a:ext cx="8686801" cy="663352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Как не стать террористом???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65212" y="1196752"/>
            <a:ext cx="8686801" cy="4823048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endParaRPr lang="ru-RU" sz="2400" u="sng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4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Жертвами вербовки становятся люди следующих категорий: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Люди с высокой степенью внушаемости;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Юноши и девушки с неокрепшей психикой </a:t>
            </a: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подростки);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Люди, которые переживают стресс или находятся в </a:t>
            </a: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кризисной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ситуации;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Одинокие люди;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Ассоциальные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люди (фанатики, необразованные)</a:t>
            </a:r>
          </a:p>
          <a:p>
            <a:pPr>
              <a:buFont typeface="Wingdings" pitchFamily="2" charset="2"/>
              <a:buChar char="ü"/>
            </a:pPr>
            <a:endParaRPr lang="ru-RU" dirty="0"/>
          </a:p>
        </p:txBody>
      </p:sp>
      <p:pic>
        <p:nvPicPr>
          <p:cNvPr id="4" name="Рисунок 3" descr="C:\Users\Администратор\Desktop\1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10636" y="2348880"/>
            <a:ext cx="3816424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65212" y="1124744"/>
            <a:ext cx="8686801" cy="5328592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первую очередь вербовке в ряды террористов подвергаются люди с деструктивным поведением</a:t>
            </a:r>
          </a:p>
          <a:p>
            <a:pPr algn="ctr">
              <a:buNone/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Необходимо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своевременно выявлять и вносить корректирующие воздействия в поведение молодежи из «группы риска»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Администратор\Desktop\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94012" y="332656"/>
            <a:ext cx="6096000" cy="404812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Вопрос 4. Психологическая профилактика и коррекция деструктивного поведения молодежи в образовательном пространстве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65212" y="1268760"/>
            <a:ext cx="9997752" cy="47510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Профилактика деструктивного поведения – это процесс направленный на формирование качеств индивида способствующих ему стать подлинным субъектом социальных отношений, то есть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социализация личности</a:t>
            </a: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Основной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институт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социализации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это семья и школа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Users\Администратор\Desktop\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2004" y="2996952"/>
            <a:ext cx="6192688" cy="36004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65212" y="476672"/>
            <a:ext cx="10285784" cy="583264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4294212" y="2708920"/>
            <a:ext cx="3816424" cy="13681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ОСНОВНЫЕ НАПРАВЛЕНИЯ ПРОФИЛАКТИЧЕСКОЙ РАБОТЫ</a:t>
            </a:r>
          </a:p>
          <a:p>
            <a:pPr algn="ctr"/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49796" y="620688"/>
            <a:ext cx="1872208" cy="201622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Профилактика, основанная на работе с группами риска в мед. и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мед-соц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учреждениях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21804" y="4077072"/>
            <a:ext cx="2016224" cy="2088232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Профилактика основанная на работе в школе, включение профилактических занятий в учебные программы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190756" y="548680"/>
            <a:ext cx="2088232" cy="2160240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Профилактика в организованных общественных группах молодежи и на рабочих местах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942284" y="476672"/>
            <a:ext cx="1944216" cy="172819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Профилактика, основанная на работе с семьей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9334772" y="3717032"/>
            <a:ext cx="2160240" cy="2232248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Профилактика в неорганизованных группах (работа с безнадзорными, беспризорными детьми)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230316" y="4725144"/>
            <a:ext cx="1944216" cy="165618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Массовая мотивационная профилактическая активность (акции, курсы)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 стрелкой 11"/>
          <p:cNvCxnSpPr>
            <a:stCxn id="4" idx="1"/>
          </p:cNvCxnSpPr>
          <p:nvPr/>
        </p:nvCxnSpPr>
        <p:spPr>
          <a:xfrm flipH="1" flipV="1">
            <a:off x="2494012" y="1628800"/>
            <a:ext cx="2359103" cy="128048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V="1">
            <a:off x="6022404" y="2204864"/>
            <a:ext cx="0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endCxn id="7" idx="1"/>
          </p:cNvCxnSpPr>
          <p:nvPr/>
        </p:nvCxnSpPr>
        <p:spPr>
          <a:xfrm flipV="1">
            <a:off x="7534572" y="1628800"/>
            <a:ext cx="1656184" cy="12241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4" idx="3"/>
          </p:cNvCxnSpPr>
          <p:nvPr/>
        </p:nvCxnSpPr>
        <p:spPr>
          <a:xfrm flipH="1">
            <a:off x="2638028" y="3876711"/>
            <a:ext cx="2215087" cy="128048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stCxn id="4" idx="5"/>
          </p:cNvCxnSpPr>
          <p:nvPr/>
        </p:nvCxnSpPr>
        <p:spPr>
          <a:xfrm>
            <a:off x="7551733" y="3876711"/>
            <a:ext cx="1711031" cy="92044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stCxn id="4" idx="4"/>
          </p:cNvCxnSpPr>
          <p:nvPr/>
        </p:nvCxnSpPr>
        <p:spPr>
          <a:xfrm>
            <a:off x="6202424" y="4077072"/>
            <a:ext cx="36004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5212" y="533400"/>
            <a:ext cx="8686801" cy="447328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Профилактика, основанная на работе с семьей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61764" y="1052736"/>
            <a:ext cx="7776864" cy="5472608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Создание баланса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уровне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u="sng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надо-могу-хочу</a:t>
            </a:r>
            <a:r>
              <a:rPr lang="ru-RU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Чтобы привить ребёнку полезные привычки (от чтения книг, до ежедневных походов в школу), необходимо соблюсти пропорцию между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необходимостью, возможностью и желанием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ребёнка это делать. Учитывая эти параметры, и объяснив ему, зачем нужно делать так, а не иначе, можно добиться того, что ребёнок выйдет из автоматического следования нормам и приобретёт мотивацию к их выполнению.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Активизация личностных ресурсов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Помогите ребёнку реализовывать себя в разных направлениях деятельности. Экспериментируйте, добивайтесь того, чтобы он нашёл себе занятие по душе. Это благоприятно скажется на процессах его социальной адаптации.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Решение задач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взросления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Инфантильное расстройство личности часто становится фактором риска для появления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аутодеструктивного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поведения. Помогайте ребёнку постепенно становиться взрослым. Создайте ему условия для безболезненного перехода в мир ответственности и самостоятельного принятия решений.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Меньше агрессии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Старайтесь терпимее относится к промахам своего ребёнка. Вместо того, чтобы ругать его, объясните где он ошибся, и покажите на личном примере, как надо было сделать.</a:t>
            </a:r>
          </a:p>
          <a:p>
            <a:endParaRPr lang="ru-RU" dirty="0"/>
          </a:p>
        </p:txBody>
      </p:sp>
      <p:pic>
        <p:nvPicPr>
          <p:cNvPr id="9218" name="Picture 2" descr="C:\Users\Администратор\Desktop\1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966074" y="1484784"/>
            <a:ext cx="3456929" cy="439248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Направления в работе по профилактике экстремизма и терроризма в образовательном 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пространстве</a:t>
            </a: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Профилактическую деятельность по предотвращению появления экстремистских настроений можно классифицировать на два типа:</a:t>
            </a:r>
          </a:p>
          <a:p>
            <a:pPr lvl="0">
              <a:buFont typeface="Wingdings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работа с подростками и молодежью, у которых еще не появились экстремистские наклонности;</a:t>
            </a:r>
          </a:p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6454452" y="1828800"/>
            <a:ext cx="4608512" cy="4191000"/>
          </a:xfrm>
        </p:spPr>
        <p:txBody>
          <a:bodyPr>
            <a:normAutofit/>
          </a:bodyPr>
          <a:lstStyle/>
          <a:p>
            <a:pPr lvl="0">
              <a:buFont typeface="Wingdings" pitchFamily="2" charset="2"/>
              <a:buChar char="ü"/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работа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подростками и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молодежью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у которых уже сформировалось экстремистское мировоззрение.</a:t>
            </a:r>
          </a:p>
          <a:p>
            <a:endParaRPr lang="ru-RU" dirty="0"/>
          </a:p>
        </p:txBody>
      </p:sp>
      <p:pic>
        <p:nvPicPr>
          <p:cNvPr id="8" name="Рисунок 7" descr="C:\Users\Администратор\Desktop\19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41884" y="4581128"/>
            <a:ext cx="3312368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Администратор\Desktop\20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26460" y="1700808"/>
            <a:ext cx="3456384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настоящее время существует </a:t>
            </a:r>
            <a:r>
              <a:rPr lang="ru-RU" sz="24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пять </a:t>
            </a:r>
            <a:r>
              <a:rPr lang="ru-RU" sz="24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основных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психопрофилактических подходов к </a:t>
            </a: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предупреждению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проявлений </a:t>
            </a: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экстремизма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терроризма в молодежной </a:t>
            </a: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среде</a:t>
            </a: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Рисунок 3" descr="http://im0-tub-ru.yandex.net/i?id=9b826631c0fc44c91b8d2a2125d96fa2-27-144&amp;n=21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62564" y="1412776"/>
            <a:ext cx="3672408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700" dirty="0" smtClean="0">
                <a:solidFill>
                  <a:srgbClr val="0070C0"/>
                </a:solidFill>
              </a:rPr>
              <a:t>1.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sz="31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Подход, основанный на распространении информации об экстремизме и организациях экстремистского толка</a:t>
            </a:r>
            <a:endParaRPr lang="ru-RU" sz="31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4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Социальные работники устраивают акции и создают проекты для информирования молодежи об экстремизме.</a:t>
            </a:r>
          </a:p>
          <a:p>
            <a:pPr marL="0" indent="0" algn="ctr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настоящее время этот метод частично комбинируется с другими типами интервенций, так как сам по себе он не является эффективным. Несмотря на то что информационные программы способствуют повышению уровня знаний, они могут лишь дать толчок к отвращению, всякого рода нетерпимости. Большинство таких программ не включают в себя задач, направленных на изменение поведения молодежи, формирование у них толерантности, национал- и веротерпимости, и не отвечают на вопрос, как может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самореализоваться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молодой человек в настоящее время.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1 Вопрос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Понятие и сущность деструктивного поведения 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(этиология понятия, типологии деструктивного поведения)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1053852" y="1268761"/>
            <a:ext cx="4263321" cy="1080119"/>
          </a:xfrm>
        </p:spPr>
        <p:txBody>
          <a:bodyPr/>
          <a:lstStyle/>
          <a:p>
            <a:pPr algn="ctr"/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Деструктивное поведение </a:t>
            </a:r>
          </a:p>
          <a:p>
            <a:pPr algn="ctr"/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(лат. </a:t>
            </a:r>
            <a:r>
              <a:rPr lang="ru-RU" sz="2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destructio</a:t>
            </a:r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—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«разрушаю»)</a:t>
            </a:r>
          </a:p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621804" y="2060848"/>
            <a:ext cx="6048672" cy="439248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поведение, причиняющее ущерб, приводящее к разрушению (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Е.В.Змановская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дезадаптивно-направленный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процесс взаимодействия личности со средой, имеющий форму поступков или реакций, характеризуется отклоняющимися от общепринятых норм ситуационными реакциями, психологическими состояниями, развитием личности, приводящими к социальной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дезадаптации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(В.Б.Куликов,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К.В.Злоказов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pPr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" name="Содержимое 8" descr="C:\Users\Администратор\Desktop\2.jpg"/>
          <p:cNvPicPr>
            <a:picLocks noGrp="1"/>
          </p:cNvPicPr>
          <p:nvPr>
            <p:ph sz="quarter" idx="4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670476" y="1412776"/>
            <a:ext cx="4320480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5860" y="836712"/>
            <a:ext cx="8686801" cy="50405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 Подход, основанный на аффективном обучении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65212" y="1196752"/>
            <a:ext cx="9349680" cy="518457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основе этого подхода лежит теоретическое положение о том, что проявлять нетерпимость к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«другим»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начинают, прежде всего, люди с недостаточно развитой </a:t>
            </a:r>
            <a:r>
              <a:rPr lang="ru-RU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эмоциональной сферой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воспитанные в семьях, где существовал запрет на выражение эмоций. Иными словами, родительские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«не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плачь, не кричи, успокойся, будь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мужчиной»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т. д., кроме известной пользы, приносят еще и определенный вред. Аффективное (интенсивное эмоциональное) обучение базируется на понимании того, что нетерпимость чаще развивается у личностей с трудностями в определении и выражении эмоций, имеющих так называемые </a:t>
            </a:r>
            <a:r>
              <a:rPr lang="ru-RU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интерперсональные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факторы риска - низкую самооценку, неразвитую способность к сопереживанию (</a:t>
            </a:r>
            <a:r>
              <a:rPr lang="ru-RU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эмпатию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 В связи с этим у них не формируется умение накапливать собственный и чужой опыт переживаний, не развиваются навыки принятия решений в сложных стрессовых ситуациях. Кроме того, люди с неразвитой способностью открыто проявлять свои эмоции, обычно недостаточно общительны, скованны в проявлении чувств, низко оцениваются сверстниками и поэтому готовы любой ценой, даже посредством преступлений, включиться в группу сверстников и быть там принятыми. 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5212" y="533400"/>
            <a:ext cx="8686801" cy="807368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3. Подход, основанный на влиянии социальных факторов</a:t>
            </a: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81844" y="1340768"/>
            <a:ext cx="9577064" cy="4752528"/>
          </a:xfrm>
        </p:spPr>
        <p:txBody>
          <a:bodyPr/>
          <a:lstStyle/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Данный подход базируется на понимании того, что влияние сверстников и семьи играет важную роль, способствуя или препятствуя зарождению экстремистских идей. С точки зрения данного подхода важнейшим фактором развития человека является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социальная среда как источник обратной связи, поощрений и наказаний.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связи с этим подчеркивается важность социально ориентированной интервенции, представляющей собой специальные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программы для родителей, или программы, направленные на предотвращение возможного социального давления экстремистской среды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Например, тренинги устойчивости к социальному давлению с молодежными лидерами — подростками, желающими пройти определенное обучение, для того чтобы в дальнейшем осуществлять профилактическую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антиэкстремистскую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деятельность в своей школе, в своем районе.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5212" y="533400"/>
            <a:ext cx="8686801" cy="7353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4. Подход, основанный на формировании жизненных навыков</a:t>
            </a: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65212" y="1556792"/>
            <a:ext cx="8686801" cy="4463008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данном подходе центральным является понятие об изменении поведения, поэтому в нем используются преимущественно методы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поведенческой модификации.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Основу этого направления составляет теория социального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научения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Бандуры (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Bandura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A.). В данном контексте проблемное поведение подростка рассматривается с точки зрения функциональных проблем и подразумевает помощь в достижении возрастных и личных целей, т.е. формой отчуждения от родительской дисциплины, выражением социального протеста и вызовом по отношению к ценностям среды, она дает возможность стать участником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субкультурального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жизненного стиля. Исследователи этого вопроса описывают множество таких субъективных мотивов и четко устанавливают один факт: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агрессия становится основным фактором в поведении молодых людей. 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5212" y="533400"/>
            <a:ext cx="8686801" cy="735360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5. Подход, основанный на развитии деятельности, альтернативной экстремистско</a:t>
            </a:r>
            <a:r>
              <a:rPr lang="ru-RU" sz="2800" dirty="0" smtClean="0">
                <a:solidFill>
                  <a:srgbClr val="0070C0"/>
                </a:solidFill>
              </a:rPr>
              <a:t>й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65212" y="1340768"/>
            <a:ext cx="9493696" cy="511256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Этот подход предполагает необходимость развития альтернативных социальных программ для молодежи, в которых могли бы быть в социально нормативных рамках реализованы стремление к риску, поиск острых ощущений, повышенная поведенческая активность, столь свойственные молодым. Данное направление является попыткой развития специфической активности с целью уменьшить риск проявления экстремистской агрессии. 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А.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Кромин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выделяет четыре варианта программ, основанных на деятельности, альтернативной экстремистской:</a:t>
            </a:r>
          </a:p>
          <a:p>
            <a:pPr lvl="0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Предложение специфической активности (например, путешествия с приключениями), которое вызывает волнение и предполагает преодоление различных препятствий.</a:t>
            </a:r>
          </a:p>
          <a:p>
            <a:pPr lvl="0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Комбинация возможности удовлетворения специфических для подростков потребностей (например, потребности в самореализации) со специфической активностью (например, занятия творчеством или спортом).</a:t>
            </a:r>
          </a:p>
          <a:p>
            <a:pPr lvl="0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Поощрение участия подростков во всех видах специфической активности (разнообразные хобби, клубы и т. д.).</a:t>
            </a:r>
          </a:p>
          <a:p>
            <a:pPr lvl="0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Создание групп молодых людей, заботящихся об активном выборе своей жизненной позиции. Результаты этих программ не свидетельствуют о явных успехах или неудачах, однако они особенно эффективны в группах высокого риска отклоняющегося поведения.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5212" y="533400"/>
            <a:ext cx="9781728" cy="1066800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Формирование толерантного сознания учащихся – главный вектор профилактической и коррекционной работы в образовательном пространстве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 descr="Программа (выписка) по профилактике экстремизма, гармонизации межэтнических и межкультурных отношений, укреплению толерантности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1844" y="1828800"/>
            <a:ext cx="10153128" cy="44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5212" y="533400"/>
            <a:ext cx="8686801" cy="138343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5. Психолого-педагогическое сопровождение адаптации личности в поликультурном обществе как технология профилактики деструктивных форм поведения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065212" y="1340768"/>
            <a:ext cx="4885184" cy="4679032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Полиэтническая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среда – это часть педагогической системы, которая окружает личность и представляет собой совокупность всех условий жизни с учетом этнических особенностей места проживания, выражающихся в людях, их поведении, народных традициях и обрядах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C:\Users\Администратор\Desktop\2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166420" y="1988840"/>
            <a:ext cx="4537323" cy="366451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5212" y="533400"/>
            <a:ext cx="8686801" cy="145544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Развитие личности обязательно должно происходить  с учетом специфики  поликультурной </a:t>
            </a: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среды !!!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49796" y="1412776"/>
            <a:ext cx="6768752" cy="5184576"/>
          </a:xfrm>
        </p:spPr>
        <p:txBody>
          <a:bodyPr>
            <a:noAutofit/>
          </a:bodyPr>
          <a:lstStyle/>
          <a:p>
            <a:pPr>
              <a:buNone/>
            </a:pP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Северо-Кавказский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регион, в котором проживают более 50 автономных народов, многочисленные группы некоренного населения представляют особую опасность с позиции </a:t>
            </a:r>
            <a:r>
              <a:rPr lang="ru-RU" sz="24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деструктивного поведения.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Сегодня Кавказ – это сложная система множества мощных культур, каждая из которых характеризуется собственной национальной идеей и  своеобразной иерархией этнокультурных ценностей. </a:t>
            </a:r>
            <a:endParaRPr lang="ru-RU" sz="2400" dirty="0" smtClean="0"/>
          </a:p>
          <a:p>
            <a:pPr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Задача школы – конструктивный диалог  всех субъектов поликультурной среды!!!</a:t>
            </a:r>
            <a:r>
              <a:rPr lang="ru-RU" sz="2200" dirty="0" smtClean="0"/>
              <a:t/>
            </a:r>
            <a:br>
              <a:rPr lang="ru-RU" sz="2200" dirty="0" smtClean="0"/>
            </a:br>
            <a:endParaRPr lang="ru-RU" sz="2200" dirty="0" smtClean="0"/>
          </a:p>
        </p:txBody>
      </p:sp>
      <p:pic>
        <p:nvPicPr>
          <p:cNvPr id="12290" name="Picture 2" descr="C:\Users\Администратор\Desktop\Db2btK2W0AAsX4o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390556" y="2132856"/>
            <a:ext cx="3888432" cy="3168351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5780" y="1628800"/>
            <a:ext cx="5544616" cy="4752528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Психолого-педагогическое сопровождение - это целостная, системно организованная деятельность, в процессе которой создаются социально-психологические и педагогические условия для успешного обучения и развития каждого ребенка в школьной среде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Психолого-педагогическое сопровождение необходимо субъекту  для успешной социальной адаптации и выбора оптимальных решений в различных сложных ситуациях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 descr="C:\Users\Администратор\Desktop\fb158c45dbd827b8c290e8383c1da18c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238428" y="1484784"/>
            <a:ext cx="4474840" cy="352839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5212" y="533400"/>
            <a:ext cx="8686801" cy="10954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Задачи психолого-педагогического сопровождения для лиц с деструктивным поведением.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65212" y="1484784"/>
            <a:ext cx="5245224" cy="453501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1) Диагностика существа возникшей проблемы;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2) Информация о путях возможного решения проблемы;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3.) Консультирование на этапе принятия и выработки плана решения проблемы;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4) Помощь при реализации плана решения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 descr="C:\Users\Администратор\Desktop\malchik-i-psiholog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670476" y="1556792"/>
            <a:ext cx="4248472" cy="388843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5212" y="533400"/>
            <a:ext cx="8686801" cy="1455440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Вопрос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6.  Особенности диагностики и профилактики различных форм деструктивного поведения молодежи, относящихся к группам социального риска.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3772" y="1828800"/>
            <a:ext cx="5400600" cy="41910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Молодежь, относящаяся к группам социального риска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1) имеющие отягощенный семейный анамнез (неполные семьи, пьющие родители, конфликтный тип отношений в семье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);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2) имеющие неблагополучное социальное окружение (круг друзей и принятые в нем нормы поведения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);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3) имеющие психологически особенности (наличие чувства тревоги, эмоциональной нестабильности, депрессии, сниженной самооценки, отсутствие устремлений,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чувство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противоречия и враждебности, потеря контроля, чрезмерная доверчивость).</a:t>
            </a:r>
          </a:p>
          <a:p>
            <a:endParaRPr lang="ru-RU" dirty="0"/>
          </a:p>
        </p:txBody>
      </p:sp>
      <p:pic>
        <p:nvPicPr>
          <p:cNvPr id="15363" name="Picture 3" descr="C:\Users\Администратор\Desktop\00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464175" y="1772816"/>
            <a:ext cx="5958829" cy="482453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5212" y="533400"/>
            <a:ext cx="8686801" cy="879376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Теории, раскрывающие механизмы формирования индивидуальной склонности к деструктивному поведению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1065212" y="1556792"/>
            <a:ext cx="8686801" cy="4463008"/>
          </a:xfrm>
        </p:spPr>
        <p:txBody>
          <a:bodyPr/>
          <a:lstStyle/>
          <a:p>
            <a:pPr algn="ctr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Теория Э.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Эриксона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«Я- идентичность человека»</a:t>
            </a:r>
          </a:p>
          <a:p>
            <a:pPr algn="ctr"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Деструктивное поведение человека связано с 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Я-идентичностью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его ролевым смещением.</a:t>
            </a:r>
          </a:p>
          <a:p>
            <a:pPr algn="just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Идентичность - устойчивое и последовательно появляющееся ощущение собственной тождественности своему реальному жизненному пути и своему месту в мире. 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C:\Users\Администратор\Desktop\3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77988" y="3717032"/>
            <a:ext cx="6912768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1065212" y="836712"/>
            <a:ext cx="8686801" cy="518308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Сложность диагностических процедур – в получении объективных результатов (лож, обман, искажение информации)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Применение вербальных методов не дают сто процентных объективных результатов.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Более информативным считаются проективные методики и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тренинговые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методики (раскрывающие личностные качества и спектр возможных  проблемы в совместной деятельности  с другими участниками)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C:\Users\Администратор\Desktop\photo_1805583_5a15508335205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26260" y="4005064"/>
            <a:ext cx="4968552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Методы и методики диагностики с деструктивным поведением детей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93812" y="1628800"/>
            <a:ext cx="5328592" cy="4680520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sz="32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Формы и методы работы: </a:t>
            </a:r>
            <a:endParaRPr lang="ru-RU" sz="3200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Семинары, круглые столы, беседы, собрания. </a:t>
            </a:r>
          </a:p>
          <a:p>
            <a:pPr>
              <a:buFont typeface="Wingdings" pitchFamily="2" charset="2"/>
              <a:buChar char="ü"/>
            </a:pP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Групповые и индивидуальные консультации. </a:t>
            </a:r>
          </a:p>
          <a:p>
            <a:pPr>
              <a:buFont typeface="Wingdings" pitchFamily="2" charset="2"/>
              <a:buChar char="ü"/>
            </a:pP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Деловые игры, тренинги, развивающие и релаксационные занятия. </a:t>
            </a:r>
          </a:p>
          <a:p>
            <a:pPr>
              <a:buFont typeface="Wingdings" pitchFamily="2" charset="2"/>
              <a:buChar char="ü"/>
            </a:pP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Подготовка методических материалов (пособия, памятки, презентации сценарии мероприятий).</a:t>
            </a:r>
          </a:p>
          <a:p>
            <a:pPr>
              <a:buFont typeface="Wingdings" pitchFamily="2" charset="2"/>
              <a:buChar char="ü"/>
            </a:pP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Диагностика индивидуальная и групповая.</a:t>
            </a:r>
          </a:p>
          <a:p>
            <a:pPr>
              <a:buNone/>
            </a:pPr>
            <a:r>
              <a:rPr lang="ru-RU" sz="32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Диагностика: </a:t>
            </a:r>
            <a:endParaRPr lang="ru-RU" sz="3200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Тревожность, депрессия,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стрессоустойчивость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ü"/>
            </a:pP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Социальный статус, коммуникативные компетенции.</a:t>
            </a:r>
          </a:p>
          <a:p>
            <a:pPr>
              <a:buFont typeface="Wingdings" pitchFamily="2" charset="2"/>
              <a:buChar char="ü"/>
            </a:pP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Социальная адаптация.</a:t>
            </a:r>
          </a:p>
          <a:p>
            <a:pPr>
              <a:buFont typeface="Wingdings" pitchFamily="2" charset="2"/>
              <a:buChar char="ü"/>
            </a:pP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Профессиональное самоопределение.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4412" y="1628800"/>
            <a:ext cx="4392488" cy="4391000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sz="34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Просвещение </a:t>
            </a:r>
            <a:endParaRPr lang="ru-RU" sz="3400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3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Профилактика деструктивного поведения</a:t>
            </a:r>
          </a:p>
          <a:p>
            <a:pPr>
              <a:buFont typeface="Wingdings" pitchFamily="2" charset="2"/>
              <a:buChar char="ü"/>
            </a:pPr>
            <a:r>
              <a:rPr lang="ru-RU" sz="3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Что может сделать педагог для предотвращения суицида</a:t>
            </a:r>
          </a:p>
          <a:p>
            <a:pPr>
              <a:buFont typeface="Wingdings" pitchFamily="2" charset="2"/>
              <a:buChar char="ü"/>
            </a:pPr>
            <a:r>
              <a:rPr lang="ru-RU" sz="3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Алгоритм </a:t>
            </a:r>
            <a:r>
              <a:rPr lang="ru-RU" sz="3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действия педагога при выявлении </a:t>
            </a:r>
            <a:r>
              <a:rPr lang="ru-RU" sz="3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дестркутивного</a:t>
            </a:r>
            <a:r>
              <a:rPr lang="ru-RU" sz="3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поведения </a:t>
            </a:r>
            <a:r>
              <a:rPr lang="ru-RU" sz="3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учащегося</a:t>
            </a:r>
            <a:endParaRPr lang="ru-RU" sz="3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3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Профилактика школьной </a:t>
            </a:r>
            <a:r>
              <a:rPr lang="ru-RU" sz="3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дезадаптации</a:t>
            </a:r>
            <a:endParaRPr lang="ru-RU" sz="3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3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Профилактика повышенного уровня тревожности</a:t>
            </a:r>
          </a:p>
          <a:p>
            <a:pPr>
              <a:buFont typeface="Wingdings" pitchFamily="2" charset="2"/>
              <a:buChar char="ü"/>
            </a:pPr>
            <a:r>
              <a:rPr lang="ru-RU" sz="3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Профилактика употребления </a:t>
            </a:r>
            <a:r>
              <a:rPr lang="ru-RU" sz="3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психоактивных</a:t>
            </a:r>
            <a:r>
              <a:rPr lang="ru-RU" sz="3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веществ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77788" y="692696"/>
            <a:ext cx="5184576" cy="5327104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Тренинги</a:t>
            </a:r>
            <a:r>
              <a:rPr lang="ru-RU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развивающие занятия </a:t>
            </a:r>
            <a:endParaRPr lang="ru-RU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Профилактика истощаемости и утомляемости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Гармонизация эмоционального состояния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Снижение уровня двигательной тревожности, расторможенности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Профилактика аффективных состояний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Обучение навыкам релаксации 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Коррекция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деструктивных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проявлений в поведении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Профилактика внутригрупповых конфликтов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Нивелирование проявлений агрессии и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аутоагрессии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Коррекция самооценки 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590356" y="620688"/>
            <a:ext cx="5760640" cy="5688632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Методики диагностики</a:t>
            </a:r>
          </a:p>
          <a:p>
            <a:pPr>
              <a:spcBef>
                <a:spcPts val="600"/>
              </a:spcBef>
              <a:buFont typeface="Wingdings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выявления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антивитальных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переживаний - Опросник на выявление депрессии у детей и подростков CDI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.,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разработанный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Maria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Kovacs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(1992). </a:t>
            </a:r>
          </a:p>
          <a:p>
            <a:pPr>
              <a:spcBef>
                <a:spcPts val="600"/>
              </a:spcBef>
              <a:buFont typeface="Wingdings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Шкала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безнадёжности для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оценки восприятия настоящего прошлого и будущего.</a:t>
            </a:r>
          </a:p>
          <a:p>
            <a:pPr>
              <a:spcBef>
                <a:spcPts val="600"/>
              </a:spcBef>
              <a:buFont typeface="Wingdings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Шкала одиночества (UCLA – версия 3, Д. Рассел. М.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Фергюсон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для оценки выраженности одиночества.</a:t>
            </a:r>
          </a:p>
          <a:p>
            <a:pPr>
              <a:spcBef>
                <a:spcPts val="600"/>
              </a:spcBef>
              <a:buFont typeface="Wingdings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Скрининг, Методика самооценки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психических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состояний (по Г.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Айзенку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spcBef>
                <a:spcPts val="600"/>
              </a:spcBef>
              <a:buFont typeface="Wingdings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Экспресс-диагностика суицидального риска ОСР А.Г.Шмелев (модификация Т.Н. Разуваевой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>
              <a:spcBef>
                <a:spcPts val="600"/>
              </a:spcBef>
              <a:buFont typeface="Wingdings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Личностная шкала проявления тревожности (Дж. Тейлор).</a:t>
            </a:r>
          </a:p>
          <a:p>
            <a:pPr>
              <a:spcBef>
                <a:spcPts val="600"/>
              </a:spcBef>
              <a:buFont typeface="Wingdings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Методика самооценки тревожности,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регидности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экстравертивности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(Д.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Моудели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>
              <a:spcBef>
                <a:spcPts val="600"/>
              </a:spcBef>
              <a:buFont typeface="Wingdings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Методика диагностики агрессивности (А.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Ассингер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>
              <a:spcBef>
                <a:spcPts val="600"/>
              </a:spcBef>
              <a:buFont typeface="Wingdings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Методика диагностики уровня социальной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фрустрированности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(Л.И.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Вассерман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>
              <a:spcBef>
                <a:spcPts val="600"/>
              </a:spcBef>
              <a:buFont typeface="Wingdings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Исследование эмоциональной сферы (ЦТО)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65212" y="533400"/>
            <a:ext cx="8686801" cy="663352"/>
          </a:xfrm>
        </p:spPr>
        <p:txBody>
          <a:bodyPr/>
          <a:lstStyle/>
          <a:p>
            <a:pPr algn="ctr"/>
            <a:r>
              <a:rPr lang="ru-RU" dirty="0" smtClean="0"/>
              <a:t>Заключение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«Ребенок больше всего нуждается в вашей любви как раз тогда, когда он меньше всего ее заслуживает ….»</a:t>
            </a:r>
          </a:p>
          <a:p>
            <a:pPr algn="r">
              <a:buNone/>
            </a:pP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Эрма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Бомбек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1" name="Picture 3" descr="C:\Users\Администратор\Desktop\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61964" y="3284984"/>
            <a:ext cx="3436641" cy="2456661"/>
          </a:xfrm>
          <a:prstGeom prst="rect">
            <a:avLst/>
          </a:prstGeom>
          <a:noFill/>
        </p:spPr>
      </p:pic>
      <p:pic>
        <p:nvPicPr>
          <p:cNvPr id="17413" name="Picture 5" descr="C:\Users\Администратор\Desktop\imag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18348" y="3284984"/>
            <a:ext cx="3672408" cy="244827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65212" y="620688"/>
            <a:ext cx="8686801" cy="5399112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4000" b="1" dirty="0" smtClean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внимание!!!</a:t>
            </a:r>
            <a:endParaRPr lang="ru-RU" sz="40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Администратор\Desktop\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33972" y="2132856"/>
            <a:ext cx="6408712" cy="410445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25860" y="332656"/>
            <a:ext cx="8686801" cy="735360"/>
          </a:xfrm>
        </p:spPr>
        <p:txBody>
          <a:bodyPr>
            <a:noAutofit/>
          </a:bodyPr>
          <a:lstStyle/>
          <a:p>
            <a:pPr algn="ctr"/>
            <a:r>
              <a:rPr lang="ru-RU" sz="2800" u="sng" dirty="0" smtClean="0"/>
              <a:t>Теория Э. </a:t>
            </a:r>
            <a:r>
              <a:rPr lang="ru-RU" sz="2800" u="sng" dirty="0" err="1" smtClean="0"/>
              <a:t>Фромма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77788" y="908720"/>
            <a:ext cx="6984776" cy="4983088"/>
          </a:xfrm>
        </p:spPr>
        <p:txBody>
          <a:bodyPr>
            <a:normAutofit lnSpcReduction="10000"/>
          </a:bodyPr>
          <a:lstStyle/>
          <a:p>
            <a:pPr marL="0" algn="ctr">
              <a:spcBef>
                <a:spcPts val="0"/>
              </a:spcBef>
              <a:buNone/>
            </a:pPr>
            <a:r>
              <a:rPr lang="ru-RU" sz="19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Деструктивность</a:t>
            </a: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по Э. </a:t>
            </a:r>
            <a:r>
              <a:rPr lang="ru-RU" sz="19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Фромму</a:t>
            </a: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скрываются не в инстинктах и влечениях человека, а в его характере, то есть социально обусловлена.</a:t>
            </a:r>
          </a:p>
          <a:p>
            <a:pPr marL="0">
              <a:spcBef>
                <a:spcPts val="0"/>
              </a:spcBef>
              <a:buNone/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Э. </a:t>
            </a:r>
            <a:r>
              <a:rPr lang="ru-RU" sz="19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Фромм</a:t>
            </a: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своем труде «Анатомия человеческой </a:t>
            </a:r>
            <a:r>
              <a:rPr lang="ru-RU" sz="19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деструктивности</a:t>
            </a: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 раскрывает данную проблему с позиции двух видов агрессии:</a:t>
            </a:r>
          </a:p>
          <a:p>
            <a:pPr marL="0" lvl="2">
              <a:spcBef>
                <a:spcPts val="0"/>
              </a:spcBef>
            </a:pPr>
            <a:r>
              <a:rPr lang="ru-RU" sz="1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доброкачественная агрессия</a:t>
            </a: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(или оборонительная), по его мнению, «это филогенетически заложенный импульс к атаке или бегству в ситуации, когда возникает угроза жизни», такая агрессия служит самосохранению и выживанию вида;</a:t>
            </a:r>
          </a:p>
          <a:p>
            <a:pPr marL="0" lvl="2">
              <a:spcBef>
                <a:spcPts val="0"/>
              </a:spcBef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злокачественная агрессия </a:t>
            </a:r>
            <a:r>
              <a:rPr lang="ru-RU" sz="19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—</a:t>
            </a: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«это </a:t>
            </a:r>
            <a:r>
              <a:rPr lang="ru-RU" sz="19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деструктивность</a:t>
            </a: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жестокость, которые свойственны только человеку они не имеют филогенетической программы и не служат биологическому приспособлению».</a:t>
            </a:r>
          </a:p>
          <a:p>
            <a:pPr marL="0">
              <a:spcBef>
                <a:spcPts val="0"/>
              </a:spcBef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Злокачественная агрессия, в свою очередь, проявляется в двух основных видах:</a:t>
            </a:r>
          </a:p>
          <a:p>
            <a:pPr marL="0">
              <a:spcBef>
                <a:spcPts val="0"/>
              </a:spcBef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ru-RU" sz="19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садизм</a:t>
            </a: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или страстное влечение к неограниченной власти над другим существом;</a:t>
            </a:r>
          </a:p>
          <a:p>
            <a:pPr marL="0">
              <a:spcBef>
                <a:spcPts val="0"/>
              </a:spcBef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б) </a:t>
            </a:r>
            <a:r>
              <a:rPr lang="ru-RU" sz="19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некрофилия</a:t>
            </a: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или страсть к разрушению жизни, привязанность ко всему мертвому, неживому, механическому.</a:t>
            </a:r>
          </a:p>
          <a:p>
            <a:endParaRPr lang="ru-RU" dirty="0"/>
          </a:p>
        </p:txBody>
      </p:sp>
      <p:pic>
        <p:nvPicPr>
          <p:cNvPr id="6" name="Содержимое 5" descr="C:\Users\Администратор\Desktop\4.jpg"/>
          <p:cNvPicPr>
            <a:picLocks noGrp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462838" y="1268760"/>
            <a:ext cx="3960812" cy="4192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u="sng" dirty="0" smtClean="0">
                <a:latin typeface="Times New Roman" pitchFamily="18" charset="0"/>
                <a:cs typeface="Times New Roman" pitchFamily="18" charset="0"/>
              </a:rPr>
              <a:t>Теория Эрика Берна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621804" y="1196752"/>
            <a:ext cx="7128792" cy="4968552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Эрик Берн считает, что у каждого человека есть три Эго-состояния, определяющие, как он ведет себя с окружающими и что из этого в итоге получается. Эти состояния называются так:</a:t>
            </a:r>
          </a:p>
          <a:p>
            <a:pPr lvl="0" algn="ctr">
              <a:spcBef>
                <a:spcPts val="0"/>
              </a:spcBef>
              <a:buFont typeface="Wingdings" pitchFamily="2" charset="2"/>
              <a:buChar char="Ø"/>
            </a:pP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Родитель</a:t>
            </a:r>
          </a:p>
          <a:p>
            <a:pPr lvl="0" algn="ctr">
              <a:spcBef>
                <a:spcPts val="0"/>
              </a:spcBef>
              <a:buFont typeface="Wingdings" pitchFamily="2" charset="2"/>
              <a:buChar char="Ø"/>
            </a:pP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Взрослый</a:t>
            </a:r>
          </a:p>
          <a:p>
            <a:pPr lvl="0" algn="ctr">
              <a:spcBef>
                <a:spcPts val="0"/>
              </a:spcBef>
              <a:buFont typeface="Wingdings" pitchFamily="2" charset="2"/>
              <a:buChar char="Ø"/>
            </a:pP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Ребенок</a:t>
            </a:r>
          </a:p>
          <a:p>
            <a:pPr>
              <a:spcBef>
                <a:spcPts val="0"/>
              </a:spcBef>
              <a:buNone/>
            </a:pP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Эрик Берн считает, что 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человек становится зрелой личностью, когда в его поведении доминирует состояние Взрослого.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Если же преобладает Ребенок или Родитель, это приводит к неадекватному поведению и к искажению мироощущения, </a:t>
            </a:r>
            <a:r>
              <a:rPr lang="ru-RU" sz="22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 отсюда и деструкция в поведении.</a:t>
            </a:r>
            <a:endParaRPr lang="ru-RU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8" name="Содержимое 7" descr="C:\Users\Администратор\Desktop\6.jpg"/>
          <p:cNvPicPr>
            <a:picLocks noGrp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606580" y="1412776"/>
            <a:ext cx="4176464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5212" y="260648"/>
            <a:ext cx="8686801" cy="504056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«Проблемы из детства» (по Э. Берну)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25860" y="836712"/>
            <a:ext cx="8686801" cy="648072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Влияние внешних факторов на ребенка в детстве, закрепление их в виде «ярлыков», приводит в последующем к моделям поведения:</a:t>
            </a:r>
          </a:p>
          <a:p>
            <a:pPr algn="ctr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61764" y="1484784"/>
          <a:ext cx="11593288" cy="51949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96760"/>
                <a:gridCol w="2806019"/>
                <a:gridCol w="5390509"/>
              </a:tblGrid>
              <a:tr h="378475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Внешние воздействия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Ощущение ребенка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Предполагаемая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модель поведения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1361729">
                <a:tc>
                  <a:txBody>
                    <a:bodyPr/>
                    <a:lstStyle/>
                    <a:p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детстве у ребенка чувство зависимости от других, беспомощности, неполноценности.</a:t>
                      </a:r>
                      <a:endParaRPr lang="ru-RU" sz="1400" b="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«Я – нехороший + Другие – хорошие» = комплекс.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</a:t>
                      </a: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Моя жизнь немного стоит!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</a:t>
                      </a:r>
                      <a:endParaRPr lang="ru-RU" sz="1400" b="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ru-RU" sz="140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пассивный неудачник «Моя жизнь немного стоит»;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ru-RU" sz="140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стремление добиться превосходства с помощью каких-либо предметов (модной одежды, роскошной автомашины и т. п.);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ru-RU" sz="140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желание стать лучше, добившись успехов в карьере, спорте, сексе (внешнее превосходство).</a:t>
                      </a:r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345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Отверженность ребенка; противоречивое поведение родителей; жесткие наказания</a:t>
                      </a:r>
                      <a:endParaRPr lang="ru-RU" sz="1400" b="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«Я - нехороший + Другие - плохие = полная безнадежность  «</a:t>
                      </a:r>
                      <a:r>
                        <a:rPr lang="ru-RU" sz="1400" b="1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Жить вообще не стоит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!»</a:t>
                      </a:r>
                      <a:endParaRPr lang="ru-RU" sz="1400" b="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неудачи, 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алкоголизм, 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наркотики, 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самоубийства</a:t>
                      </a:r>
                      <a:endParaRPr lang="ru-RU" sz="1400" b="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48124">
                <a:tc>
                  <a:txBody>
                    <a:bodyPr/>
                    <a:lstStyle/>
                    <a:p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Побои, жестокое обращение с ребенком; избалованность детей </a:t>
                      </a:r>
                      <a:endParaRPr lang="ru-RU" sz="1400" b="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«Другие – плохие, а Я – хороший» </a:t>
                      </a:r>
                    </a:p>
                    <a:p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</a:t>
                      </a:r>
                      <a:r>
                        <a:rPr lang="ru-RU" sz="1400" b="1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Чужая жизнь немного стоит!»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жертва («Все плохие, а Я хороший, меня все обижают»);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желание делать больно другим: стремление к агрессии — словесной  либо физической (вплоть до убийства);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желание распоряжаться другими: стремление к власти.</a:t>
                      </a:r>
                      <a:endParaRPr lang="ru-RU" sz="1400" b="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361729">
                <a:tc>
                  <a:txBody>
                    <a:bodyPr/>
                    <a:lstStyle/>
                    <a:p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Позитивные воздействия (утверждения взрослых о положительных качествах ребенка; принятие ребенка таким, каков он есть, продуктивный подход к его неудачам </a:t>
                      </a:r>
                      <a:endParaRPr lang="ru-RU" sz="1400" b="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«Я – хороший, Другие – хорошие, жизнь – хороша» </a:t>
                      </a:r>
                      <a:r>
                        <a:rPr lang="ru-RU" sz="1400" b="1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«Жизнь стоит того, чтобы жить!»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конструктивная модель поведения</a:t>
                      </a:r>
                      <a:endParaRPr lang="ru-RU" sz="1400" b="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926060" y="1916832"/>
            <a:ext cx="5688632" cy="2952328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Деструктивность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сама по себе присутствует абсолютно в каждом человеке, но проявляется только в сложные, тяжелы, возможно, переломные моменты жизни. Особенно опасным возрастов взросления человека является </a:t>
            </a: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ПОДРОСТКОВЫЙ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ВОЗРАСТ</a:t>
            </a:r>
          </a:p>
        </p:txBody>
      </p:sp>
      <p:pic>
        <p:nvPicPr>
          <p:cNvPr id="1027" name="Picture 3" descr="C:\Users\Администратор\Desktop\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14692" y="260648"/>
            <a:ext cx="3038199" cy="1844824"/>
          </a:xfrm>
          <a:prstGeom prst="rect">
            <a:avLst/>
          </a:prstGeom>
          <a:noFill/>
        </p:spPr>
      </p:pic>
      <p:pic>
        <p:nvPicPr>
          <p:cNvPr id="1028" name="Picture 4" descr="C:\Users\Администратор\Desktop\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3772" y="188641"/>
            <a:ext cx="2664296" cy="1885318"/>
          </a:xfrm>
          <a:prstGeom prst="rect">
            <a:avLst/>
          </a:prstGeom>
          <a:noFill/>
        </p:spPr>
      </p:pic>
      <p:pic>
        <p:nvPicPr>
          <p:cNvPr id="1029" name="Picture 5" descr="C:\Users\Администратор\Desktop\7.jpg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542684" y="4725144"/>
            <a:ext cx="3126989" cy="2132856"/>
          </a:xfrm>
          <a:prstGeom prst="rect">
            <a:avLst/>
          </a:prstGeom>
          <a:noFill/>
        </p:spPr>
      </p:pic>
      <p:pic>
        <p:nvPicPr>
          <p:cNvPr id="1030" name="Picture 6" descr="C:\Users\Администратор\Desktop\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4797152"/>
            <a:ext cx="3164732" cy="206084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65212" y="533400"/>
            <a:ext cx="8686801" cy="519336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Типология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деструктивного поведения человека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1053852" y="1268760"/>
            <a:ext cx="9937104" cy="5256584"/>
          </a:xfrm>
          <a:noFill/>
        </p:spPr>
        <p:txBody>
          <a:bodyPr>
            <a:normAutofit/>
          </a:bodyPr>
          <a:lstStyle/>
          <a:p>
            <a:pPr algn="ctr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358108" y="3068960"/>
            <a:ext cx="5184576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ФОРМЫ ДЕСТРУКТИВНЫХ ИЗМЕНЕНИЙ ЛИЧНОСТИ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413892" y="4509120"/>
            <a:ext cx="2448272" cy="13681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Нарушение межличностных отношени</a:t>
            </a:r>
            <a:r>
              <a:rPr lang="ru-RU" dirty="0" smtClean="0">
                <a:solidFill>
                  <a:schemeClr val="tx1"/>
                </a:solidFill>
              </a:rPr>
              <a:t>й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8326660" y="4581128"/>
            <a:ext cx="2448272" cy="12961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Нарушение волевой регуляции поведения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182644" y="1340768"/>
            <a:ext cx="2520280" cy="13681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Формирование неадекватной самооценки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485900" y="1412776"/>
            <a:ext cx="2376264" cy="12961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Деструктивные изменения характера и темперамен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</a:t>
            </a:r>
          </a:p>
          <a:p>
            <a:pPr algn="ctr"/>
            <a:endParaRPr lang="ru-RU" dirty="0"/>
          </a:p>
        </p:txBody>
      </p:sp>
      <p:cxnSp>
        <p:nvCxnSpPr>
          <p:cNvPr id="39" name="Прямая со стрелкой 38"/>
          <p:cNvCxnSpPr>
            <a:stCxn id="8" idx="0"/>
            <a:endCxn id="11" idx="1"/>
          </p:cNvCxnSpPr>
          <p:nvPr/>
        </p:nvCxnSpPr>
        <p:spPr>
          <a:xfrm flipV="1">
            <a:off x="5950396" y="2024844"/>
            <a:ext cx="2232248" cy="10441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>
            <a:endCxn id="12" idx="3"/>
          </p:cNvCxnSpPr>
          <p:nvPr/>
        </p:nvCxnSpPr>
        <p:spPr>
          <a:xfrm flipH="1" flipV="1">
            <a:off x="3862164" y="2060848"/>
            <a:ext cx="2088232" cy="10081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>
            <a:stCxn id="8" idx="2"/>
            <a:endCxn id="10" idx="1"/>
          </p:cNvCxnSpPr>
          <p:nvPr/>
        </p:nvCxnSpPr>
        <p:spPr>
          <a:xfrm>
            <a:off x="5950396" y="4149080"/>
            <a:ext cx="2376264" cy="10801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>
            <a:stCxn id="8" idx="2"/>
          </p:cNvCxnSpPr>
          <p:nvPr/>
        </p:nvCxnSpPr>
        <p:spPr>
          <a:xfrm flipH="1">
            <a:off x="3934172" y="4149080"/>
            <a:ext cx="2016224" cy="10801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резентация ЕДДС">
  <a:themeElements>
    <a:clrScheme name="BusinessContrast">
      <a:dk1>
        <a:srgbClr val="000000"/>
      </a:dk1>
      <a:lt1>
        <a:sysClr val="window" lastClr="FFFFFF"/>
      </a:lt1>
      <a:dk2>
        <a:srgbClr val="000000"/>
      </a:dk2>
      <a:lt2>
        <a:srgbClr val="E5E8E8"/>
      </a:lt2>
      <a:accent1>
        <a:srgbClr val="00AEEF"/>
      </a:accent1>
      <a:accent2>
        <a:srgbClr val="EA428A"/>
      </a:accent2>
      <a:accent3>
        <a:srgbClr val="EED500"/>
      </a:accent3>
      <a:accent4>
        <a:srgbClr val="F5A70D"/>
      </a:accent4>
      <a:accent5>
        <a:srgbClr val="8BCB30"/>
      </a:accent5>
      <a:accent6>
        <a:srgbClr val="9962C1"/>
      </a:accent6>
      <a:hlink>
        <a:srgbClr val="00AEEF"/>
      </a:hlink>
      <a:folHlink>
        <a:srgbClr val="9962C1"/>
      </a:folHlink>
    </a:clrScheme>
    <a:fontScheme name="Franklin Gothic Medium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_15870694_TF02895266.potx" id="{16432B4B-B661-4108-AF30-DE0EBB899A27}" vid="{278A82A8-3C16-41B1-979D-36A195C8C230}"/>
    </a:ext>
  </a:extLst>
</a:theme>
</file>

<file path=ppt/theme/theme2.xml><?xml version="1.0" encoding="utf-8"?>
<a:theme xmlns:a="http://schemas.openxmlformats.org/drawingml/2006/main" name="Тема Office">
  <a:themeElements>
    <a:clrScheme name="BusinessContrast">
      <a:dk1>
        <a:srgbClr val="000000"/>
      </a:dk1>
      <a:lt1>
        <a:sysClr val="window" lastClr="FFFFFF"/>
      </a:lt1>
      <a:dk2>
        <a:srgbClr val="000000"/>
      </a:dk2>
      <a:lt2>
        <a:srgbClr val="E5E8E8"/>
      </a:lt2>
      <a:accent1>
        <a:srgbClr val="00AEEF"/>
      </a:accent1>
      <a:accent2>
        <a:srgbClr val="EA428A"/>
      </a:accent2>
      <a:accent3>
        <a:srgbClr val="EED500"/>
      </a:accent3>
      <a:accent4>
        <a:srgbClr val="F5A70D"/>
      </a:accent4>
      <a:accent5>
        <a:srgbClr val="8BCB30"/>
      </a:accent5>
      <a:accent6>
        <a:srgbClr val="9962C1"/>
      </a:accent6>
      <a:hlink>
        <a:srgbClr val="00AEEF"/>
      </a:hlink>
      <a:folHlink>
        <a:srgbClr val="9962C1"/>
      </a:folHlink>
    </a:clrScheme>
    <a:fontScheme name="Franklin Gothic Medium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BusinessContrast">
      <a:dk1>
        <a:srgbClr val="000000"/>
      </a:dk1>
      <a:lt1>
        <a:sysClr val="window" lastClr="FFFFFF"/>
      </a:lt1>
      <a:dk2>
        <a:srgbClr val="000000"/>
      </a:dk2>
      <a:lt2>
        <a:srgbClr val="E5E8E8"/>
      </a:lt2>
      <a:accent1>
        <a:srgbClr val="00AEEF"/>
      </a:accent1>
      <a:accent2>
        <a:srgbClr val="EA428A"/>
      </a:accent2>
      <a:accent3>
        <a:srgbClr val="EED500"/>
      </a:accent3>
      <a:accent4>
        <a:srgbClr val="F5A70D"/>
      </a:accent4>
      <a:accent5>
        <a:srgbClr val="8BCB30"/>
      </a:accent5>
      <a:accent6>
        <a:srgbClr val="9962C1"/>
      </a:accent6>
      <a:hlink>
        <a:srgbClr val="00AEEF"/>
      </a:hlink>
      <a:folHlink>
        <a:srgbClr val="9962C1"/>
      </a:folHlink>
    </a:clrScheme>
    <a:fontScheme name="Franklin Gothic Medium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9220E13-D325-4A9E-AA7A-0D1409275EB9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40262f94-9f35-4ac3-9a90-690165a166b7"/>
    <ds:schemaRef ds:uri="a4f35948-e619-41b3-aa29-22878b09cfd2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C80FAF7-F941-4D3E-A3C3-283A6110793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2F2BE50-DDB3-465B-A26E-975A276D436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ЕДДС</Template>
  <TotalTime>913</TotalTime>
  <Words>3325</Words>
  <Application>Microsoft Office PowerPoint</Application>
  <PresentationFormat>Произвольный</PresentationFormat>
  <Paragraphs>299</Paragraphs>
  <Slides>44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44</vt:i4>
      </vt:variant>
    </vt:vector>
  </HeadingPairs>
  <TitlesOfParts>
    <vt:vector size="45" baseType="lpstr">
      <vt:lpstr>Презентация ЕДДС</vt:lpstr>
      <vt:lpstr>               Тема: «Деструктивное поведение человека - опасность для общества»</vt:lpstr>
      <vt:lpstr>Учебные вопросы</vt:lpstr>
      <vt:lpstr>  1 Вопрос Понятие и сущность деструктивного поведения  (этиология понятия, типологии деструктивного поведения) </vt:lpstr>
      <vt:lpstr>Теории, раскрывающие механизмы формирования индивидуальной склонности к деструктивному поведению</vt:lpstr>
      <vt:lpstr>Теория Э. Фромма </vt:lpstr>
      <vt:lpstr>Теория Эрика Берна </vt:lpstr>
      <vt:lpstr>«Проблемы из детства» (по Э. Берну)</vt:lpstr>
      <vt:lpstr>Слайд 8</vt:lpstr>
      <vt:lpstr>      Типология деструктивного поведения человека</vt:lpstr>
      <vt:lpstr>Слайд 10</vt:lpstr>
      <vt:lpstr>Слайд 11</vt:lpstr>
      <vt:lpstr>Модель деструктивного поведения человека и причины ее определяющие </vt:lpstr>
      <vt:lpstr>Деструктивная модель поведения обладает рядом особенностей: </vt:lpstr>
      <vt:lpstr> Основу модели разрушительного поведения составляют:</vt:lpstr>
      <vt:lpstr>Причины деструктивного поведения:</vt:lpstr>
      <vt:lpstr>Слайд 16</vt:lpstr>
      <vt:lpstr>Деструктивное поведение успешно развивается на фоне следующих факторов: </vt:lpstr>
      <vt:lpstr>Вопрос 3 Терроризм и деструктивная деятельность как возможный «социологический феномен».</vt:lpstr>
      <vt:lpstr>Психологический портрет террориста</vt:lpstr>
      <vt:lpstr>Действия террористов всегда деструктивны  и направлены не только на жертву, но и на объекты воздействия</vt:lpstr>
      <vt:lpstr>Модели деструктивного поведения террористов</vt:lpstr>
      <vt:lpstr>Как не стать террористом???</vt:lpstr>
      <vt:lpstr>Слайд 23</vt:lpstr>
      <vt:lpstr>Вопрос 4. Психологическая профилактика и коррекция деструктивного поведения молодежи в образовательном пространстве </vt:lpstr>
      <vt:lpstr>Слайд 25</vt:lpstr>
      <vt:lpstr>Профилактика, основанная на работе с семьей</vt:lpstr>
      <vt:lpstr>Направления в работе по профилактике экстремизма и терроризма в образовательном пространстве</vt:lpstr>
      <vt:lpstr>Слайд 28</vt:lpstr>
      <vt:lpstr>1. Подход, основанный на распространении информации об экстремизме и организациях экстремистского толка</vt:lpstr>
      <vt:lpstr>2. Подход, основанный на аффективном обучении </vt:lpstr>
      <vt:lpstr>3. Подход, основанный на влиянии социальных факторов</vt:lpstr>
      <vt:lpstr>4. Подход, основанный на формировании жизненных навыков</vt:lpstr>
      <vt:lpstr>5. Подход, основанный на развитии деятельности, альтернативной экстремистской</vt:lpstr>
      <vt:lpstr>Формирование толерантного сознания учащихся – главный вектор профилактической и коррекционной работы в образовательном пространстве</vt:lpstr>
      <vt:lpstr>  Тема 5. Психолого-педагогическое сопровождение адаптации личности в поликультурном обществе как технология профилактики деструктивных форм поведения </vt:lpstr>
      <vt:lpstr>Развитие личности обязательно должно происходить  с учетом специфики  поликультурной среды !!! </vt:lpstr>
      <vt:lpstr>Слайд 37</vt:lpstr>
      <vt:lpstr>Задачи психолого-педагогического сопровождения для лиц с деструктивным поведением. </vt:lpstr>
      <vt:lpstr>Вопрос 6.  Особенности диагностики и профилактики различных форм деструктивного поведения молодежи, относящихся к группам социального риска. </vt:lpstr>
      <vt:lpstr>Слайд 40</vt:lpstr>
      <vt:lpstr>Методы и методики диагностики с деструктивным поведением детей</vt:lpstr>
      <vt:lpstr>Слайд 42</vt:lpstr>
      <vt:lpstr>Заключение</vt:lpstr>
      <vt:lpstr>Слайд 44</vt:lpstr>
    </vt:vector>
  </TitlesOfParts>
  <Company>KOMP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«Деструктивное поведение человека - опасность для общества»</dc:title>
  <dc:creator>GYPNORION</dc:creator>
  <cp:lastModifiedBy>GYPNORION</cp:lastModifiedBy>
  <cp:revision>84</cp:revision>
  <dcterms:created xsi:type="dcterms:W3CDTF">2019-04-06T05:33:48Z</dcterms:created>
  <dcterms:modified xsi:type="dcterms:W3CDTF">2019-04-07T12:03:24Z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