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311" r:id="rId2"/>
    <p:sldId id="336" r:id="rId3"/>
    <p:sldId id="343" r:id="rId4"/>
    <p:sldId id="257" r:id="rId5"/>
    <p:sldId id="258" r:id="rId6"/>
    <p:sldId id="317" r:id="rId7"/>
    <p:sldId id="263" r:id="rId8"/>
    <p:sldId id="323" r:id="rId9"/>
    <p:sldId id="264" r:id="rId10"/>
    <p:sldId id="291" r:id="rId11"/>
    <p:sldId id="292" r:id="rId12"/>
    <p:sldId id="480" r:id="rId13"/>
    <p:sldId id="478" r:id="rId14"/>
    <p:sldId id="357" r:id="rId15"/>
    <p:sldId id="492" r:id="rId16"/>
    <p:sldId id="493" r:id="rId17"/>
    <p:sldId id="481" r:id="rId18"/>
    <p:sldId id="494" r:id="rId19"/>
    <p:sldId id="319" r:id="rId20"/>
    <p:sldId id="287" r:id="rId21"/>
    <p:sldId id="324" r:id="rId22"/>
    <p:sldId id="475" r:id="rId23"/>
    <p:sldId id="495" r:id="rId24"/>
    <p:sldId id="351" r:id="rId25"/>
    <p:sldId id="476" r:id="rId26"/>
    <p:sldId id="467" r:id="rId27"/>
    <p:sldId id="352" r:id="rId28"/>
    <p:sldId id="259" r:id="rId29"/>
    <p:sldId id="471" r:id="rId30"/>
    <p:sldId id="277" r:id="rId31"/>
    <p:sldId id="278" r:id="rId32"/>
    <p:sldId id="279" r:id="rId33"/>
    <p:sldId id="293" r:id="rId34"/>
    <p:sldId id="301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79" r:id="rId43"/>
    <p:sldId id="380" r:id="rId44"/>
    <p:sldId id="491" r:id="rId45"/>
    <p:sldId id="271" r:id="rId46"/>
    <p:sldId id="270" r:id="rId47"/>
    <p:sldId id="272" r:id="rId48"/>
    <p:sldId id="320" r:id="rId49"/>
    <p:sldId id="321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1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65" autoAdjust="0"/>
    <p:restoredTop sz="95296"/>
  </p:normalViewPr>
  <p:slideViewPr>
    <p:cSldViewPr snapToGrid="0" snapToObjects="1">
      <p:cViewPr>
        <p:scale>
          <a:sx n="117" d="100"/>
          <a:sy n="117" d="100"/>
        </p:scale>
        <p:origin x="-10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User\OneDrive\&#1056;&#1072;&#1073;&#1086;&#1095;&#1080;&#1081;%20&#1089;&#1090;&#1086;&#1083;\&#1051;&#1080;&#1089;&#1090;%20Microsoft%20Excel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1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CC9D-044D-8E78-E08661966CDF}"/>
              </c:ext>
            </c:extLst>
          </c:dPt>
          <c:dLbls>
            <c:dLbl>
              <c:idx val="0"/>
              <c:layout>
                <c:manualLayout>
                  <c:x val="0.16942909760589311"/>
                  <c:y val="0.1756487025948104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C9D-044D-8E78-E08661966CDF}"/>
                </c:ext>
              </c:extLst>
            </c:dLbl>
            <c:dLbl>
              <c:idx val="1"/>
              <c:layout>
                <c:manualLayout>
                  <c:x val="-0.17188459177409454"/>
                  <c:y val="-0.2155688622754491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C9D-044D-8E78-E08661966C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Лист9!$A$1:$A$2</c:f>
              <c:strCache>
                <c:ptCount val="2"/>
                <c:pt idx="0">
                  <c:v>Да</c:v>
                </c:pt>
                <c:pt idx="1">
                  <c:v>Нет </c:v>
                </c:pt>
              </c:strCache>
            </c:strRef>
          </c:cat>
          <c:val>
            <c:numRef>
              <c:f>Лист9!$B$1:$B$2</c:f>
              <c:numCache>
                <c:formatCode>0%</c:formatCode>
                <c:ptCount val="2"/>
                <c:pt idx="0">
                  <c:v>0.67000000000000015</c:v>
                </c:pt>
                <c:pt idx="1">
                  <c:v>0.33000000000000007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C9D-044D-8E78-E08661966CD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765512069611989"/>
          <c:y val="3.4029380728603877E-2"/>
          <c:w val="0.77874468277672193"/>
          <c:h val="0.882711905362757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Лист2!$C$6</c:f>
              <c:strCache>
                <c:ptCount val="1"/>
                <c:pt idx="0">
                  <c:v>Профориентация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9261083743842365E-3"/>
                  <c:y val="0"/>
                </c:manualLayout>
              </c:layout>
              <c:tx>
                <c:rich>
                  <a:bodyPr/>
                  <a:lstStyle/>
                  <a:p>
                    <a:fld id="{F7FD941D-912B-4926-B9B1-3C0ABB6D1F20}" type="VALUE">
                      <a:rPr lang="en-US">
                        <a:latin typeface="Verdana" panose="020B060403050404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C21-4BFB-B303-F666CC4164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Лист2!$D$6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C21-4BFB-B303-F666CC416480}"/>
            </c:ext>
          </c:extLst>
        </c:ser>
        <c:ser>
          <c:idx val="1"/>
          <c:order val="1"/>
          <c:tx>
            <c:strRef>
              <c:f>Лист2!$C$7</c:f>
              <c:strCache>
                <c:ptCount val="1"/>
                <c:pt idx="0">
                  <c:v>Права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6.5681444991789817E-3"/>
                  <c:y val="0"/>
                </c:manualLayout>
              </c:layout>
              <c:tx>
                <c:rich>
                  <a:bodyPr/>
                  <a:lstStyle/>
                  <a:p>
                    <a:fld id="{254802C3-E098-441C-A720-0FCECF7CEF36}" type="VALUE">
                      <a:rPr lang="en-US">
                        <a:latin typeface="Verdana" panose="020B060403050404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C21-4BFB-B303-F666CC4164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Лист2!$D$7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C21-4BFB-B303-F666CC416480}"/>
            </c:ext>
          </c:extLst>
        </c:ser>
        <c:ser>
          <c:idx val="2"/>
          <c:order val="2"/>
          <c:tx>
            <c:strRef>
              <c:f>Лист2!$C$8</c:f>
              <c:strCache>
                <c:ptCount val="1"/>
                <c:pt idx="0">
                  <c:v>Аддикции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9.852216748768473E-3"/>
                  <c:y val="0"/>
                </c:manualLayout>
              </c:layout>
              <c:tx>
                <c:rich>
                  <a:bodyPr/>
                  <a:lstStyle/>
                  <a:p>
                    <a:fld id="{A541587F-0C08-4D8A-920A-FAB70AE10AB3}" type="VALUE">
                      <a:rPr lang="en-US">
                        <a:latin typeface="Verdana" panose="020B060403050404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C21-4BFB-B303-F666CC4164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Лист2!$D$8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C21-4BFB-B303-F666CC416480}"/>
            </c:ext>
          </c:extLst>
        </c:ser>
        <c:ser>
          <c:idx val="3"/>
          <c:order val="3"/>
          <c:tx>
            <c:strRef>
              <c:f>Лист2!$C$9</c:f>
              <c:strCache>
                <c:ptCount val="1"/>
                <c:pt idx="0">
                  <c:v>Аутоагрессия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8.2101806239737278E-3"/>
                  <c:y val="0"/>
                </c:manualLayout>
              </c:layout>
              <c:tx>
                <c:rich>
                  <a:bodyPr/>
                  <a:lstStyle/>
                  <a:p>
                    <a:fld id="{8D447208-27A0-4276-A330-8E4FBD270676}" type="VALUE">
                      <a:rPr lang="en-US">
                        <a:latin typeface="Verdana" panose="020B060403050404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C21-4BFB-B303-F666CC4164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Лист2!$D$9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C21-4BFB-B303-F666CC416480}"/>
            </c:ext>
          </c:extLst>
        </c:ser>
        <c:ser>
          <c:idx val="4"/>
          <c:order val="4"/>
          <c:tx>
            <c:strRef>
              <c:f>Лист2!$C$10</c:f>
              <c:strCache>
                <c:ptCount val="1"/>
                <c:pt idx="0">
                  <c:v>Адаптация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1163288584503535E-2"/>
                  <c:y val="7.8346673280123027E-17"/>
                </c:manualLayout>
              </c:layout>
              <c:tx>
                <c:rich>
                  <a:bodyPr/>
                  <a:lstStyle/>
                  <a:p>
                    <a:fld id="{691DB42A-1475-4C3C-B012-41DFA35876B3}" type="VALUE">
                      <a:rPr lang="en-US">
                        <a:latin typeface="Verdana" panose="020B060403050404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EC21-4BFB-B303-F666CC4164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Лист2!$D$10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EC21-4BFB-B303-F666CC416480}"/>
            </c:ext>
          </c:extLst>
        </c:ser>
        <c:ser>
          <c:idx val="5"/>
          <c:order val="5"/>
          <c:tx>
            <c:strRef>
              <c:f>Лист2!$C$11</c:f>
              <c:strCache>
                <c:ptCount val="1"/>
                <c:pt idx="0">
                  <c:v>Самопринятие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9704433497536946E-2"/>
                  <c:y val="0"/>
                </c:manualLayout>
              </c:layout>
              <c:tx>
                <c:rich>
                  <a:bodyPr/>
                  <a:lstStyle/>
                  <a:p>
                    <a:fld id="{08A88190-80F4-441D-8B9F-980C5A592279}" type="VALUE">
                      <a:rPr lang="en-US">
                        <a:latin typeface="Verdana" panose="020B060403050404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EC21-4BFB-B303-F666CC4164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Лист2!$D$11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EC21-4BFB-B303-F666CC416480}"/>
            </c:ext>
          </c:extLst>
        </c:ser>
        <c:ser>
          <c:idx val="6"/>
          <c:order val="6"/>
          <c:tx>
            <c:strRef>
              <c:f>Лист2!$C$12</c:f>
              <c:strCache>
                <c:ptCount val="1"/>
                <c:pt idx="0">
                  <c:v>Сексуальность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lumOff val="20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lumMod val="80000"/>
                    <a:lumOff val="20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80000"/>
                    <a:lumOff val="2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9.852216748768473E-3"/>
                  <c:y val="0"/>
                </c:manualLayout>
              </c:layout>
              <c:tx>
                <c:rich>
                  <a:bodyPr/>
                  <a:lstStyle/>
                  <a:p>
                    <a:fld id="{B87A9053-754A-48EB-AF77-2E655691D348}" type="VALUE">
                      <a:rPr lang="en-US">
                        <a:latin typeface="Verdana" panose="020B060403050404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EC21-4BFB-B303-F666CC4164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Лист2!$D$12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EC21-4BFB-B303-F666CC416480}"/>
            </c:ext>
          </c:extLst>
        </c:ser>
        <c:ser>
          <c:idx val="7"/>
          <c:order val="7"/>
          <c:tx>
            <c:strRef>
              <c:f>Лист2!$C$13</c:f>
              <c:strCache>
                <c:ptCount val="1"/>
                <c:pt idx="0">
                  <c:v>Травма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lumOff val="20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lumMod val="80000"/>
                    <a:lumOff val="20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80000"/>
                    <a:lumOff val="2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6.5681444991789817E-3"/>
                  <c:y val="0"/>
                </c:manualLayout>
              </c:layout>
              <c:tx>
                <c:rich>
                  <a:bodyPr/>
                  <a:lstStyle/>
                  <a:p>
                    <a:fld id="{73E7481C-3A35-4C47-A803-6471973EE372}" type="VALUE">
                      <a:rPr lang="en-US">
                        <a:latin typeface="Verdana" panose="020B060403050404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EC21-4BFB-B303-F666CC4164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Лист2!$D$13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EC21-4BFB-B303-F666CC416480}"/>
            </c:ext>
          </c:extLst>
        </c:ser>
        <c:ser>
          <c:idx val="8"/>
          <c:order val="8"/>
          <c:tx>
            <c:strRef>
              <c:f>Лист2!$C$14</c:f>
              <c:strCache>
                <c:ptCount val="1"/>
                <c:pt idx="0">
                  <c:v>Учеба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lumOff val="2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80000"/>
                    <a:lumOff val="2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80000"/>
                    <a:lumOff val="2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062397372742262E-2"/>
                  <c:y val="0"/>
                </c:manualLayout>
              </c:layout>
              <c:tx>
                <c:rich>
                  <a:bodyPr/>
                  <a:lstStyle/>
                  <a:p>
                    <a:fld id="{DE23D1CC-0741-47E4-A738-DAE25FD02676}" type="VALUE">
                      <a:rPr lang="en-US">
                        <a:latin typeface="Verdana" panose="020B060403050404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EC21-4BFB-B303-F666CC4164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Лист2!$D$14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EC21-4BFB-B303-F666CC416480}"/>
            </c:ext>
          </c:extLst>
        </c:ser>
        <c:ser>
          <c:idx val="9"/>
          <c:order val="9"/>
          <c:tx>
            <c:strRef>
              <c:f>Лист2!$C$15</c:f>
              <c:strCache>
                <c:ptCount val="1"/>
                <c:pt idx="0">
                  <c:v>Сверстники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80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lumMod val="80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8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2988505747126495E-2"/>
                  <c:y val="0"/>
                </c:manualLayout>
              </c:layout>
              <c:tx>
                <c:rich>
                  <a:bodyPr/>
                  <a:lstStyle/>
                  <a:p>
                    <a:fld id="{F454A321-BE87-40A2-9751-71C47AA39B13}" type="VALUE">
                      <a:rPr lang="en-US">
                        <a:latin typeface="Verdana" panose="020B060403050404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EC21-4BFB-B303-F666CC4164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Лист2!$D$15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EC21-4BFB-B303-F666CC416480}"/>
            </c:ext>
          </c:extLst>
        </c:ser>
        <c:ser>
          <c:idx val="10"/>
          <c:order val="10"/>
          <c:tx>
            <c:strRef>
              <c:f>Лист2!$C$16</c:f>
              <c:strCache>
                <c:ptCount val="1"/>
                <c:pt idx="0">
                  <c:v>Здоровье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80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lumMod val="80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8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8.2101806239737278E-3"/>
                  <c:y val="2.8357489685695871E-17"/>
                </c:manualLayout>
              </c:layout>
              <c:tx>
                <c:rich>
                  <a:bodyPr/>
                  <a:lstStyle/>
                  <a:p>
                    <a:fld id="{F344B618-D551-42AE-9A85-325C2EED56D5}" type="VALUE">
                      <a:rPr lang="en-US">
                        <a:latin typeface="Verdana" panose="020B060403050404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EC21-4BFB-B303-F666CC4164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Лист2!$D$16</c:f>
              <c:numCache>
                <c:formatCode>0%</c:formatCode>
                <c:ptCount val="1"/>
                <c:pt idx="0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EC21-4BFB-B303-F666CC416480}"/>
            </c:ext>
          </c:extLst>
        </c:ser>
        <c:ser>
          <c:idx val="11"/>
          <c:order val="11"/>
          <c:tx>
            <c:strRef>
              <c:f>Лист2!$C$17</c:f>
              <c:strCache>
                <c:ptCount val="1"/>
                <c:pt idx="0">
                  <c:v>Отношения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8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8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8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1494252873563218E-2"/>
                  <c:y val="0"/>
                </c:manualLayout>
              </c:layout>
              <c:tx>
                <c:rich>
                  <a:bodyPr/>
                  <a:lstStyle/>
                  <a:p>
                    <a:fld id="{A4103C13-2B9F-448B-A4E1-8C6CA58ED008}" type="VALUE">
                      <a:rPr lang="en-US">
                        <a:latin typeface="Verdana" panose="020B060403050404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6-EC21-4BFB-B303-F666CC4164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Лист2!$D$17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EC21-4BFB-B303-F666CC416480}"/>
            </c:ext>
          </c:extLst>
        </c:ser>
        <c:ser>
          <c:idx val="12"/>
          <c:order val="12"/>
          <c:tx>
            <c:strRef>
              <c:f>Лист2!$C$18</c:f>
              <c:strCache>
                <c:ptCount val="1"/>
                <c:pt idx="0">
                  <c:v>Семья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lumOff val="40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lumMod val="60000"/>
                    <a:lumOff val="40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60000"/>
                    <a:lumOff val="4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9.852216748768473E-3"/>
                  <c:y val="-6.1871601324734321E-3"/>
                </c:manualLayout>
              </c:layout>
              <c:tx>
                <c:rich>
                  <a:bodyPr/>
                  <a:lstStyle/>
                  <a:p>
                    <a:fld id="{AB4CB6FE-7138-4C7C-B22D-F9C3334F5B27}" type="VALUE">
                      <a:rPr lang="en-US">
                        <a:latin typeface="Verdana" panose="020B0604030504040204" pitchFamily="3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8-EC21-4BFB-B303-F666CC4164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Лист2!$D$18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EC21-4BFB-B303-F666CC4164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4474624"/>
        <c:axId val="184033856"/>
      </c:barChart>
      <c:catAx>
        <c:axId val="184474624"/>
        <c:scaling>
          <c:orientation val="minMax"/>
        </c:scaling>
        <c:delete val="1"/>
        <c:axPos val="l"/>
        <c:majorTickMark val="out"/>
        <c:minorTickMark val="none"/>
        <c:tickLblPos val="nextTo"/>
        <c:crossAx val="184033856"/>
        <c:crosses val="autoZero"/>
        <c:auto val="1"/>
        <c:lblAlgn val="ctr"/>
        <c:lblOffset val="100"/>
        <c:noMultiLvlLbl val="0"/>
      </c:catAx>
      <c:valAx>
        <c:axId val="184033856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3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84474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4778355337723753E-2"/>
          <c:y val="0.10080288040917962"/>
          <c:w val="0.17211040282768422"/>
          <c:h val="0.765776220301080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accent3">
                  <a:lumMod val="7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600">
          <a:solidFill>
            <a:schemeClr val="accent3">
              <a:lumMod val="75000"/>
            </a:schemeClr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36F-40C8-BEED-5E5C8CEE7FC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36F-40C8-BEED-5E5C8CEE7F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Слышали о детском телефоне доверия</c:v>
                </c:pt>
                <c:pt idx="1">
                  <c:v>Не слышали о детском телефоне доверия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0.79</c:v>
                </c:pt>
                <c:pt idx="1">
                  <c:v>0.21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36F-40C8-BEED-5E5C8CEE7F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alibri Light" pitchFamily="34" charset="0"/>
              <a:ea typeface="+mn-ea"/>
              <a:cs typeface="Calibri Light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2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45ECA9-EEE9-40CD-8A7C-50C6FBFADC8C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2A48A85-FC0B-4261-8FB6-8275D622DA73}">
      <dgm:prSet phldrT="[Текст]"/>
      <dgm:spPr/>
      <dgm:t>
        <a:bodyPr/>
        <a:lstStyle/>
        <a:p>
          <a:pPr>
            <a:buNone/>
          </a:pPr>
          <a:r>
            <a:rPr lang="ru-RU" b="1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АНОНИМНОСТЬ</a:t>
          </a:r>
          <a:endParaRPr lang="ru-RU" dirty="0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1FC164B1-541C-49C0-8EC7-D0AF649F4BDF}" type="parTrans" cxnId="{D2C45D01-BFC3-4D83-9E95-FCE4BB79BB05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3E6BD013-F09B-4ACF-B8D1-F8B25E3A7F0D}" type="sibTrans" cxnId="{D2C45D01-BFC3-4D83-9E95-FCE4BB79BB05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A59EEABE-F5D2-44B3-960D-AD58DB0DDF4A}">
      <dgm:prSet phldrT="[Текст]"/>
      <dgm:spPr/>
      <dgm:t>
        <a:bodyPr/>
        <a:lstStyle/>
        <a:p>
          <a:pPr>
            <a:buNone/>
          </a:pPr>
          <a:r>
            <a:rPr lang="ru-RU" dirty="0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Ни абонент, ни консультант не обязаны называть себя</a:t>
          </a:r>
          <a:endParaRPr lang="ru-RU" dirty="0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55893E48-26D3-4702-A7EE-8EAB450CCD1F}" type="parTrans" cxnId="{21876428-7E42-406E-AB71-0868941366FB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488A49D5-04E5-4AF2-9776-57DF1E494D1F}" type="sibTrans" cxnId="{21876428-7E42-406E-AB71-0868941366FB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11487CA4-EB34-47DC-8F8F-7C5DFAB5655B}">
      <dgm:prSet phldrT="[Текст]"/>
      <dgm:spPr/>
      <dgm:t>
        <a:bodyPr/>
        <a:lstStyle/>
        <a:p>
          <a:pPr>
            <a:buNone/>
          </a:pPr>
          <a:r>
            <a:rPr lang="ru-RU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У консультанта может быть псевдоним, абонент может представиться любым именем</a:t>
          </a:r>
          <a:endParaRPr lang="ru-RU" dirty="0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14F4446E-53D1-418B-8689-5510F7A589F4}" type="parTrans" cxnId="{A8CB03AE-714F-4E5C-ACDE-1A3C957FE68E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B1921362-2BDE-4442-8E8C-1D55230393E7}" type="sibTrans" cxnId="{A8CB03AE-714F-4E5C-ACDE-1A3C957FE68E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105D00C0-C897-414C-BB7D-04C0204E698D}">
      <dgm:prSet phldrT="[Текст]"/>
      <dgm:spPr/>
      <dgm:t>
        <a:bodyPr/>
        <a:lstStyle/>
        <a:p>
          <a:r>
            <a:rPr lang="ru-RU" b="1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КОНФИДЕНЦИАЛЬНОСТЬ</a:t>
          </a:r>
          <a:endParaRPr lang="ru-RU" dirty="0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A1BE46AF-A43D-4283-A7A4-D7DFD517F367}" type="parTrans" cxnId="{F30F6BB5-4B8B-42B2-814C-E61F5471D557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E5206B70-719C-4778-92E5-427E55D52F4E}" type="sibTrans" cxnId="{F30F6BB5-4B8B-42B2-814C-E61F5471D557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041133EA-EB5A-42AD-8DD6-609FC2C2CF8F}">
      <dgm:prSet phldrT="[Текст]"/>
      <dgm:spPr/>
      <dgm:t>
        <a:bodyPr/>
        <a:lstStyle/>
        <a:p>
          <a:pPr>
            <a:buNone/>
          </a:pPr>
          <a:r>
            <a:rPr lang="ru-RU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Беседа и номер абонента не записывается </a:t>
          </a:r>
          <a:endParaRPr lang="ru-RU" dirty="0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77B21A89-BF2C-4530-BC2B-0362E7C08173}" type="parTrans" cxnId="{99F3F2B7-7119-4D79-A8EE-29F24B731517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48A2AE07-3898-43A9-B82B-840AAAB66BCF}" type="sibTrans" cxnId="{99F3F2B7-7119-4D79-A8EE-29F24B731517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D997BF63-CE45-4AB7-89D5-5DBFB87C570D}">
      <dgm:prSet phldrT="[Текст]"/>
      <dgm:spPr/>
      <dgm:t>
        <a:bodyPr/>
        <a:lstStyle/>
        <a:p>
          <a:pPr>
            <a:buNone/>
          </a:pPr>
          <a:r>
            <a:rPr lang="ru-RU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Содержание разговора не передается третьей стороне</a:t>
          </a:r>
          <a:endParaRPr lang="ru-RU" dirty="0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9C0F9473-4B1B-42C0-8FCA-67275597E75E}" type="parTrans" cxnId="{2DC5D336-8F82-4F92-AF53-94AB36505CA3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9DC6DCA6-8BB0-4D75-94AE-6F8E7642530B}" type="sibTrans" cxnId="{2DC5D336-8F82-4F92-AF53-94AB36505CA3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8396581E-495C-4267-A075-4943863622F6}">
      <dgm:prSet phldrT="[Текст]"/>
      <dgm:spPr/>
      <dgm:t>
        <a:bodyPr/>
        <a:lstStyle/>
        <a:p>
          <a:r>
            <a:rPr lang="ru-RU" b="1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ТОЛЕРАНТНОСТЬ</a:t>
          </a:r>
          <a:endParaRPr lang="ru-RU" dirty="0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CABEC6C5-70F2-463C-8786-2A306646FDDA}" type="parTrans" cxnId="{49E88BBE-3DA7-4032-A4F5-DA52F254ED22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33890198-6A85-4373-BDA6-C76D4BDF4E1B}" type="sibTrans" cxnId="{49E88BBE-3DA7-4032-A4F5-DA52F254ED22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24109688-E262-4BF2-B1D7-685384712CC3}">
      <dgm:prSet phldrT="[Текст]"/>
      <dgm:spPr/>
      <dgm:t>
        <a:bodyPr/>
        <a:lstStyle/>
        <a:p>
          <a:pPr>
            <a:buNone/>
          </a:pPr>
          <a:r>
            <a:rPr lang="ru-RU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Консультант выказывает уважение к абоненту</a:t>
          </a:r>
          <a:endParaRPr lang="ru-RU" dirty="0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FCD47E3C-BDB3-41C1-8638-12870932B263}" type="parTrans" cxnId="{303AC094-CCA3-41CC-A74A-C79DB77D2445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F4860733-3F38-4A2C-9CD0-D2A7DA8CFFD5}" type="sibTrans" cxnId="{303AC094-CCA3-41CC-A74A-C79DB77D2445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2AD58B1E-2D6E-48A9-B5D5-C8DF07A1AD6D}">
      <dgm:prSet/>
      <dgm:spPr/>
      <dgm:t>
        <a:bodyPr/>
        <a:lstStyle/>
        <a:p>
          <a:r>
            <a:rPr lang="ru-RU" b="1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УПРАВЛЕНИЕ РАЗГОВОРОМ </a:t>
          </a:r>
          <a:endParaRPr lang="ru-RU" b="1" dirty="0">
            <a:solidFill>
              <a:schemeClr val="tx1"/>
            </a:solidFill>
            <a:latin typeface="Montserrat" panose="00000500000000000000" pitchFamily="2" charset="-52"/>
            <a:ea typeface="Verdana"/>
            <a:cs typeface="Verdana"/>
            <a:sym typeface="Verdana"/>
          </a:endParaRPr>
        </a:p>
      </dgm:t>
    </dgm:pt>
    <dgm:pt modelId="{16680990-39D9-446A-8D91-AD6B576E7D1F}" type="parTrans" cxnId="{A3B5176A-E817-4065-8FA8-92419CB1C55A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8004620E-19B2-4E4E-80BC-2E96789E845E}" type="sibTrans" cxnId="{A3B5176A-E817-4065-8FA8-92419CB1C55A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857B1F54-C2AF-4D81-A58C-66DFF00EC7DC}">
      <dgm:prSet/>
      <dgm:spPr/>
      <dgm:t>
        <a:bodyPr/>
        <a:lstStyle/>
        <a:p>
          <a:pPr>
            <a:buNone/>
          </a:pPr>
          <a:r>
            <a:rPr lang="ru-RU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В любой момент абонент может прервать разговор </a:t>
          </a:r>
          <a:endParaRPr lang="ru-RU" dirty="0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DCB7FFC8-62FB-4611-A48F-6381359D7201}" type="parTrans" cxnId="{900F1440-67F3-4B2D-85BA-9A695B3C140D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731DFAC9-7941-471C-9D76-78437C9F078C}" type="sibTrans" cxnId="{900F1440-67F3-4B2D-85BA-9A695B3C140D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595A1863-B348-410C-97BA-185FB42F99F7}">
      <dgm:prSet/>
      <dgm:spPr/>
      <dgm:t>
        <a:bodyPr/>
        <a:lstStyle/>
        <a:p>
          <a:r>
            <a:rPr lang="ru-RU" b="1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ПРОФЕССИОНАЛИЗМ</a:t>
          </a:r>
          <a:endParaRPr lang="ru-RU" dirty="0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AE88F1D4-1B3F-4637-B625-0AF8E7AE8BC9}" type="parTrans" cxnId="{0280D3FF-79F4-4E1E-82E3-7F83EC9615E0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967B60B2-5BEB-451E-B3D8-CE29EC487D51}" type="sibTrans" cxnId="{0280D3FF-79F4-4E1E-82E3-7F83EC9615E0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5062E9A1-2E2B-49AB-A5FD-283F7189481A}">
      <dgm:prSet/>
      <dgm:spPr/>
      <dgm:t>
        <a:bodyPr/>
        <a:lstStyle/>
        <a:p>
          <a:pPr>
            <a:buNone/>
          </a:pPr>
          <a:r>
            <a:rPr lang="ru-RU" dirty="0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Консультантом является человек, имеющий опыт работы прошедший профессиональный отбор и специальную подготовку</a:t>
          </a:r>
          <a:endParaRPr lang="ru-RU" dirty="0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0FC4433D-8071-435B-8180-8DB678E1A724}" type="parTrans" cxnId="{F4AAF1F7-4E0B-48A5-A9CC-18751C550E3E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8F7583FA-087E-40C7-8BE3-7B878F35E62B}" type="sibTrans" cxnId="{F4AAF1F7-4E0B-48A5-A9CC-18751C550E3E}">
      <dgm:prSet/>
      <dgm:spPr/>
      <dgm:t>
        <a:bodyPr/>
        <a:lstStyle/>
        <a:p>
          <a:endParaRPr lang="ru-RU">
            <a:solidFill>
              <a:schemeClr val="tx1"/>
            </a:solidFill>
            <a:latin typeface="Montserrat" panose="00000500000000000000" pitchFamily="2" charset="-52"/>
          </a:endParaRPr>
        </a:p>
      </dgm:t>
    </dgm:pt>
    <dgm:pt modelId="{12C95D2A-4DEE-4C59-B1B3-EE22456EDF23}" type="pres">
      <dgm:prSet presAssocID="{D645ECA9-EEE9-40CD-8A7C-50C6FBFADC8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6C09B5-A4AF-4717-826A-5E1C9BA84A33}" type="pres">
      <dgm:prSet presAssocID="{62A48A85-FC0B-4261-8FB6-8275D622DA73}" presName="parentLin" presStyleCnt="0"/>
      <dgm:spPr/>
    </dgm:pt>
    <dgm:pt modelId="{BE00BD56-B659-4FD3-8A36-84839F522940}" type="pres">
      <dgm:prSet presAssocID="{62A48A85-FC0B-4261-8FB6-8275D622DA7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B9F1832E-884F-49B7-990E-3B3F4ED2CF08}" type="pres">
      <dgm:prSet presAssocID="{62A48A85-FC0B-4261-8FB6-8275D622DA7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45E40E-1605-4317-A4C6-636A73F39AFB}" type="pres">
      <dgm:prSet presAssocID="{62A48A85-FC0B-4261-8FB6-8275D622DA73}" presName="negativeSpace" presStyleCnt="0"/>
      <dgm:spPr/>
    </dgm:pt>
    <dgm:pt modelId="{63458EFC-A4C5-47B6-9202-BDAA949C1962}" type="pres">
      <dgm:prSet presAssocID="{62A48A85-FC0B-4261-8FB6-8275D622DA73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3A8496-BCEA-4BFC-AD0A-C9FA13083BC3}" type="pres">
      <dgm:prSet presAssocID="{3E6BD013-F09B-4ACF-B8D1-F8B25E3A7F0D}" presName="spaceBetweenRectangles" presStyleCnt="0"/>
      <dgm:spPr/>
    </dgm:pt>
    <dgm:pt modelId="{CC411163-6BC7-4320-87B2-79FC9271A9C4}" type="pres">
      <dgm:prSet presAssocID="{105D00C0-C897-414C-BB7D-04C0204E698D}" presName="parentLin" presStyleCnt="0"/>
      <dgm:spPr/>
    </dgm:pt>
    <dgm:pt modelId="{6D1D1EB5-49DA-481C-B4CA-0238759A72E0}" type="pres">
      <dgm:prSet presAssocID="{105D00C0-C897-414C-BB7D-04C0204E698D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29C29C42-D966-48A3-A39A-1A3C028FB506}" type="pres">
      <dgm:prSet presAssocID="{105D00C0-C897-414C-BB7D-04C0204E698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5F6C9-0EE3-429C-85F3-D789350BCAB1}" type="pres">
      <dgm:prSet presAssocID="{105D00C0-C897-414C-BB7D-04C0204E698D}" presName="negativeSpace" presStyleCnt="0"/>
      <dgm:spPr/>
    </dgm:pt>
    <dgm:pt modelId="{0B28DE4E-1B32-4543-BB67-45BFD1E6A2C4}" type="pres">
      <dgm:prSet presAssocID="{105D00C0-C897-414C-BB7D-04C0204E698D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EF43E-69EF-4E75-A03A-A2EF1D4BB70E}" type="pres">
      <dgm:prSet presAssocID="{E5206B70-719C-4778-92E5-427E55D52F4E}" presName="spaceBetweenRectangles" presStyleCnt="0"/>
      <dgm:spPr/>
    </dgm:pt>
    <dgm:pt modelId="{2CF159A8-4D73-4297-A446-E8E874E4FA57}" type="pres">
      <dgm:prSet presAssocID="{8396581E-495C-4267-A075-4943863622F6}" presName="parentLin" presStyleCnt="0"/>
      <dgm:spPr/>
    </dgm:pt>
    <dgm:pt modelId="{A51EB73F-1173-4122-9C9D-0ABAD4090BE3}" type="pres">
      <dgm:prSet presAssocID="{8396581E-495C-4267-A075-4943863622F6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3CCB6D99-519C-497D-99DE-13855A00ED0F}" type="pres">
      <dgm:prSet presAssocID="{8396581E-495C-4267-A075-4943863622F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DEE529-CA22-41AE-92A0-7E3C783F8B93}" type="pres">
      <dgm:prSet presAssocID="{8396581E-495C-4267-A075-4943863622F6}" presName="negativeSpace" presStyleCnt="0"/>
      <dgm:spPr/>
    </dgm:pt>
    <dgm:pt modelId="{CCF513E5-96AD-4950-B95A-6ABB463DA7A6}" type="pres">
      <dgm:prSet presAssocID="{8396581E-495C-4267-A075-4943863622F6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62CFE9-BEAD-4728-8C61-CA91E9B85A8D}" type="pres">
      <dgm:prSet presAssocID="{33890198-6A85-4373-BDA6-C76D4BDF4E1B}" presName="spaceBetweenRectangles" presStyleCnt="0"/>
      <dgm:spPr/>
    </dgm:pt>
    <dgm:pt modelId="{ACB54C10-ABA2-4511-9837-63ADD9CB15FE}" type="pres">
      <dgm:prSet presAssocID="{595A1863-B348-410C-97BA-185FB42F99F7}" presName="parentLin" presStyleCnt="0"/>
      <dgm:spPr/>
    </dgm:pt>
    <dgm:pt modelId="{6EC1F03A-C847-410A-B480-6D365D05BCAD}" type="pres">
      <dgm:prSet presAssocID="{595A1863-B348-410C-97BA-185FB42F99F7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1499332E-742D-423F-99F9-581A15A0D194}" type="pres">
      <dgm:prSet presAssocID="{595A1863-B348-410C-97BA-185FB42F99F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2AC2BA-EB0C-4C56-8700-4A15C0BD17F8}" type="pres">
      <dgm:prSet presAssocID="{595A1863-B348-410C-97BA-185FB42F99F7}" presName="negativeSpace" presStyleCnt="0"/>
      <dgm:spPr/>
    </dgm:pt>
    <dgm:pt modelId="{1F1792DF-7A13-483B-AD73-AC4A4961DACC}" type="pres">
      <dgm:prSet presAssocID="{595A1863-B348-410C-97BA-185FB42F99F7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A0BF7D-2747-48BE-AA12-53217E785F2C}" type="pres">
      <dgm:prSet presAssocID="{967B60B2-5BEB-451E-B3D8-CE29EC487D51}" presName="spaceBetweenRectangles" presStyleCnt="0"/>
      <dgm:spPr/>
    </dgm:pt>
    <dgm:pt modelId="{81757BC8-1A71-4F6E-9975-80A8516749BE}" type="pres">
      <dgm:prSet presAssocID="{2AD58B1E-2D6E-48A9-B5D5-C8DF07A1AD6D}" presName="parentLin" presStyleCnt="0"/>
      <dgm:spPr/>
    </dgm:pt>
    <dgm:pt modelId="{99DB363A-6DBF-48A1-9DE5-62963CA2377F}" type="pres">
      <dgm:prSet presAssocID="{2AD58B1E-2D6E-48A9-B5D5-C8DF07A1AD6D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F8999B25-71F0-4DFF-BDB8-3A72166EBB1C}" type="pres">
      <dgm:prSet presAssocID="{2AD58B1E-2D6E-48A9-B5D5-C8DF07A1AD6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D820F6-1742-46FD-8DAC-B56C2D17FC15}" type="pres">
      <dgm:prSet presAssocID="{2AD58B1E-2D6E-48A9-B5D5-C8DF07A1AD6D}" presName="negativeSpace" presStyleCnt="0"/>
      <dgm:spPr/>
    </dgm:pt>
    <dgm:pt modelId="{4FE21163-9A00-4662-83C4-21D9FC362E0C}" type="pres">
      <dgm:prSet presAssocID="{2AD58B1E-2D6E-48A9-B5D5-C8DF07A1AD6D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6499A7-F482-46A2-9D2A-158CD527C2F2}" type="presOf" srcId="{24109688-E262-4BF2-B1D7-685384712CC3}" destId="{CCF513E5-96AD-4950-B95A-6ABB463DA7A6}" srcOrd="0" destOrd="0" presId="urn:microsoft.com/office/officeart/2005/8/layout/list1"/>
    <dgm:cxn modelId="{49E88BBE-3DA7-4032-A4F5-DA52F254ED22}" srcId="{D645ECA9-EEE9-40CD-8A7C-50C6FBFADC8C}" destId="{8396581E-495C-4267-A075-4943863622F6}" srcOrd="2" destOrd="0" parTransId="{CABEC6C5-70F2-463C-8786-2A306646FDDA}" sibTransId="{33890198-6A85-4373-BDA6-C76D4BDF4E1B}"/>
    <dgm:cxn modelId="{70C5F451-1710-445F-B8C1-40785A80F0B2}" type="presOf" srcId="{A59EEABE-F5D2-44B3-960D-AD58DB0DDF4A}" destId="{63458EFC-A4C5-47B6-9202-BDAA949C1962}" srcOrd="0" destOrd="0" presId="urn:microsoft.com/office/officeart/2005/8/layout/list1"/>
    <dgm:cxn modelId="{A3B5176A-E817-4065-8FA8-92419CB1C55A}" srcId="{D645ECA9-EEE9-40CD-8A7C-50C6FBFADC8C}" destId="{2AD58B1E-2D6E-48A9-B5D5-C8DF07A1AD6D}" srcOrd="4" destOrd="0" parTransId="{16680990-39D9-446A-8D91-AD6B576E7D1F}" sibTransId="{8004620E-19B2-4E4E-80BC-2E96789E845E}"/>
    <dgm:cxn modelId="{D05D302B-947A-40F2-A12A-51DFC60885B5}" type="presOf" srcId="{D997BF63-CE45-4AB7-89D5-5DBFB87C570D}" destId="{0B28DE4E-1B32-4543-BB67-45BFD1E6A2C4}" srcOrd="0" destOrd="1" presId="urn:microsoft.com/office/officeart/2005/8/layout/list1"/>
    <dgm:cxn modelId="{1F1EF6C2-911A-4AA2-8D5E-07D83D248FF7}" type="presOf" srcId="{2AD58B1E-2D6E-48A9-B5D5-C8DF07A1AD6D}" destId="{F8999B25-71F0-4DFF-BDB8-3A72166EBB1C}" srcOrd="1" destOrd="0" presId="urn:microsoft.com/office/officeart/2005/8/layout/list1"/>
    <dgm:cxn modelId="{B73D25EF-BF01-4EBC-8060-11E30B990828}" type="presOf" srcId="{595A1863-B348-410C-97BA-185FB42F99F7}" destId="{1499332E-742D-423F-99F9-581A15A0D194}" srcOrd="1" destOrd="0" presId="urn:microsoft.com/office/officeart/2005/8/layout/list1"/>
    <dgm:cxn modelId="{F20A5329-3705-4CC4-988D-5FD6BC497CFE}" type="presOf" srcId="{595A1863-B348-410C-97BA-185FB42F99F7}" destId="{6EC1F03A-C847-410A-B480-6D365D05BCAD}" srcOrd="0" destOrd="0" presId="urn:microsoft.com/office/officeart/2005/8/layout/list1"/>
    <dgm:cxn modelId="{202943D6-9588-41B6-A330-C4677060B5D1}" type="presOf" srcId="{8396581E-495C-4267-A075-4943863622F6}" destId="{3CCB6D99-519C-497D-99DE-13855A00ED0F}" srcOrd="1" destOrd="0" presId="urn:microsoft.com/office/officeart/2005/8/layout/list1"/>
    <dgm:cxn modelId="{F30F6BB5-4B8B-42B2-814C-E61F5471D557}" srcId="{D645ECA9-EEE9-40CD-8A7C-50C6FBFADC8C}" destId="{105D00C0-C897-414C-BB7D-04C0204E698D}" srcOrd="1" destOrd="0" parTransId="{A1BE46AF-A43D-4283-A7A4-D7DFD517F367}" sibTransId="{E5206B70-719C-4778-92E5-427E55D52F4E}"/>
    <dgm:cxn modelId="{0280D3FF-79F4-4E1E-82E3-7F83EC9615E0}" srcId="{D645ECA9-EEE9-40CD-8A7C-50C6FBFADC8C}" destId="{595A1863-B348-410C-97BA-185FB42F99F7}" srcOrd="3" destOrd="0" parTransId="{AE88F1D4-1B3F-4637-B625-0AF8E7AE8BC9}" sibTransId="{967B60B2-5BEB-451E-B3D8-CE29EC487D51}"/>
    <dgm:cxn modelId="{1B2F28EB-AE17-49DA-872D-F62B6B7CE150}" type="presOf" srcId="{857B1F54-C2AF-4D81-A58C-66DFF00EC7DC}" destId="{4FE21163-9A00-4662-83C4-21D9FC362E0C}" srcOrd="0" destOrd="0" presId="urn:microsoft.com/office/officeart/2005/8/layout/list1"/>
    <dgm:cxn modelId="{303AC094-CCA3-41CC-A74A-C79DB77D2445}" srcId="{8396581E-495C-4267-A075-4943863622F6}" destId="{24109688-E262-4BF2-B1D7-685384712CC3}" srcOrd="0" destOrd="0" parTransId="{FCD47E3C-BDB3-41C1-8638-12870932B263}" sibTransId="{F4860733-3F38-4A2C-9CD0-D2A7DA8CFFD5}"/>
    <dgm:cxn modelId="{21876428-7E42-406E-AB71-0868941366FB}" srcId="{62A48A85-FC0B-4261-8FB6-8275D622DA73}" destId="{A59EEABE-F5D2-44B3-960D-AD58DB0DDF4A}" srcOrd="0" destOrd="0" parTransId="{55893E48-26D3-4702-A7EE-8EAB450CCD1F}" sibTransId="{488A49D5-04E5-4AF2-9776-57DF1E494D1F}"/>
    <dgm:cxn modelId="{900F1440-67F3-4B2D-85BA-9A695B3C140D}" srcId="{2AD58B1E-2D6E-48A9-B5D5-C8DF07A1AD6D}" destId="{857B1F54-C2AF-4D81-A58C-66DFF00EC7DC}" srcOrd="0" destOrd="0" parTransId="{DCB7FFC8-62FB-4611-A48F-6381359D7201}" sibTransId="{731DFAC9-7941-471C-9D76-78437C9F078C}"/>
    <dgm:cxn modelId="{860B54E8-BE1E-4F1D-A1B0-B2B39055E6C9}" type="presOf" srcId="{62A48A85-FC0B-4261-8FB6-8275D622DA73}" destId="{B9F1832E-884F-49B7-990E-3B3F4ED2CF08}" srcOrd="1" destOrd="0" presId="urn:microsoft.com/office/officeart/2005/8/layout/list1"/>
    <dgm:cxn modelId="{2DC5D336-8F82-4F92-AF53-94AB36505CA3}" srcId="{105D00C0-C897-414C-BB7D-04C0204E698D}" destId="{D997BF63-CE45-4AB7-89D5-5DBFB87C570D}" srcOrd="1" destOrd="0" parTransId="{9C0F9473-4B1B-42C0-8FCA-67275597E75E}" sibTransId="{9DC6DCA6-8BB0-4D75-94AE-6F8E7642530B}"/>
    <dgm:cxn modelId="{F4AAF1F7-4E0B-48A5-A9CC-18751C550E3E}" srcId="{595A1863-B348-410C-97BA-185FB42F99F7}" destId="{5062E9A1-2E2B-49AB-A5FD-283F7189481A}" srcOrd="0" destOrd="0" parTransId="{0FC4433D-8071-435B-8180-8DB678E1A724}" sibTransId="{8F7583FA-087E-40C7-8BE3-7B878F35E62B}"/>
    <dgm:cxn modelId="{FFC42205-088E-43B7-9B5D-4064B6959241}" type="presOf" srcId="{105D00C0-C897-414C-BB7D-04C0204E698D}" destId="{6D1D1EB5-49DA-481C-B4CA-0238759A72E0}" srcOrd="0" destOrd="0" presId="urn:microsoft.com/office/officeart/2005/8/layout/list1"/>
    <dgm:cxn modelId="{A69BF233-5443-4694-995D-2F633FA29127}" type="presOf" srcId="{105D00C0-C897-414C-BB7D-04C0204E698D}" destId="{29C29C42-D966-48A3-A39A-1A3C028FB506}" srcOrd="1" destOrd="0" presId="urn:microsoft.com/office/officeart/2005/8/layout/list1"/>
    <dgm:cxn modelId="{75732D59-9509-4F37-B4D0-2E7F36E04BB4}" type="presOf" srcId="{041133EA-EB5A-42AD-8DD6-609FC2C2CF8F}" destId="{0B28DE4E-1B32-4543-BB67-45BFD1E6A2C4}" srcOrd="0" destOrd="0" presId="urn:microsoft.com/office/officeart/2005/8/layout/list1"/>
    <dgm:cxn modelId="{A8CB03AE-714F-4E5C-ACDE-1A3C957FE68E}" srcId="{62A48A85-FC0B-4261-8FB6-8275D622DA73}" destId="{11487CA4-EB34-47DC-8F8F-7C5DFAB5655B}" srcOrd="1" destOrd="0" parTransId="{14F4446E-53D1-418B-8689-5510F7A589F4}" sibTransId="{B1921362-2BDE-4442-8E8C-1D55230393E7}"/>
    <dgm:cxn modelId="{70EB401E-E60F-4464-B4AC-D20A9F72FFF4}" type="presOf" srcId="{62A48A85-FC0B-4261-8FB6-8275D622DA73}" destId="{BE00BD56-B659-4FD3-8A36-84839F522940}" srcOrd="0" destOrd="0" presId="urn:microsoft.com/office/officeart/2005/8/layout/list1"/>
    <dgm:cxn modelId="{9E4EEB42-AC93-40D9-B719-0980AC910B1B}" type="presOf" srcId="{11487CA4-EB34-47DC-8F8F-7C5DFAB5655B}" destId="{63458EFC-A4C5-47B6-9202-BDAA949C1962}" srcOrd="0" destOrd="1" presId="urn:microsoft.com/office/officeart/2005/8/layout/list1"/>
    <dgm:cxn modelId="{D2C45D01-BFC3-4D83-9E95-FCE4BB79BB05}" srcId="{D645ECA9-EEE9-40CD-8A7C-50C6FBFADC8C}" destId="{62A48A85-FC0B-4261-8FB6-8275D622DA73}" srcOrd="0" destOrd="0" parTransId="{1FC164B1-541C-49C0-8EC7-D0AF649F4BDF}" sibTransId="{3E6BD013-F09B-4ACF-B8D1-F8B25E3A7F0D}"/>
    <dgm:cxn modelId="{99F3F2B7-7119-4D79-A8EE-29F24B731517}" srcId="{105D00C0-C897-414C-BB7D-04C0204E698D}" destId="{041133EA-EB5A-42AD-8DD6-609FC2C2CF8F}" srcOrd="0" destOrd="0" parTransId="{77B21A89-BF2C-4530-BC2B-0362E7C08173}" sibTransId="{48A2AE07-3898-43A9-B82B-840AAAB66BCF}"/>
    <dgm:cxn modelId="{C99A4EEF-1913-42AB-B72B-029BD6F7D61C}" type="presOf" srcId="{2AD58B1E-2D6E-48A9-B5D5-C8DF07A1AD6D}" destId="{99DB363A-6DBF-48A1-9DE5-62963CA2377F}" srcOrd="0" destOrd="0" presId="urn:microsoft.com/office/officeart/2005/8/layout/list1"/>
    <dgm:cxn modelId="{988D9710-F08F-4A62-B62D-F57669A999F9}" type="presOf" srcId="{D645ECA9-EEE9-40CD-8A7C-50C6FBFADC8C}" destId="{12C95D2A-4DEE-4C59-B1B3-EE22456EDF23}" srcOrd="0" destOrd="0" presId="urn:microsoft.com/office/officeart/2005/8/layout/list1"/>
    <dgm:cxn modelId="{9FF45096-25D4-41B8-8DE9-4AC4799CEE93}" type="presOf" srcId="{5062E9A1-2E2B-49AB-A5FD-283F7189481A}" destId="{1F1792DF-7A13-483B-AD73-AC4A4961DACC}" srcOrd="0" destOrd="0" presId="urn:microsoft.com/office/officeart/2005/8/layout/list1"/>
    <dgm:cxn modelId="{6FEDA54C-6088-4F1B-9319-B38210B81F75}" type="presOf" srcId="{8396581E-495C-4267-A075-4943863622F6}" destId="{A51EB73F-1173-4122-9C9D-0ABAD4090BE3}" srcOrd="0" destOrd="0" presId="urn:microsoft.com/office/officeart/2005/8/layout/list1"/>
    <dgm:cxn modelId="{BC5AB85F-30C1-4B77-AA8C-A9AB0C8E1AED}" type="presParOf" srcId="{12C95D2A-4DEE-4C59-B1B3-EE22456EDF23}" destId="{A16C09B5-A4AF-4717-826A-5E1C9BA84A33}" srcOrd="0" destOrd="0" presId="urn:microsoft.com/office/officeart/2005/8/layout/list1"/>
    <dgm:cxn modelId="{F8D19329-2A6E-4AAC-A00F-728326D0EA73}" type="presParOf" srcId="{A16C09B5-A4AF-4717-826A-5E1C9BA84A33}" destId="{BE00BD56-B659-4FD3-8A36-84839F522940}" srcOrd="0" destOrd="0" presId="urn:microsoft.com/office/officeart/2005/8/layout/list1"/>
    <dgm:cxn modelId="{C6D6373B-8027-490B-B435-AEDF319099A1}" type="presParOf" srcId="{A16C09B5-A4AF-4717-826A-5E1C9BA84A33}" destId="{B9F1832E-884F-49B7-990E-3B3F4ED2CF08}" srcOrd="1" destOrd="0" presId="urn:microsoft.com/office/officeart/2005/8/layout/list1"/>
    <dgm:cxn modelId="{7447A49A-35EF-4AAE-9CAA-2F4C8B0E1BDB}" type="presParOf" srcId="{12C95D2A-4DEE-4C59-B1B3-EE22456EDF23}" destId="{4645E40E-1605-4317-A4C6-636A73F39AFB}" srcOrd="1" destOrd="0" presId="urn:microsoft.com/office/officeart/2005/8/layout/list1"/>
    <dgm:cxn modelId="{11E7A25D-1AD2-4BDA-B7D7-0B5FA8AAAC49}" type="presParOf" srcId="{12C95D2A-4DEE-4C59-B1B3-EE22456EDF23}" destId="{63458EFC-A4C5-47B6-9202-BDAA949C1962}" srcOrd="2" destOrd="0" presId="urn:microsoft.com/office/officeart/2005/8/layout/list1"/>
    <dgm:cxn modelId="{1AB17DF3-20EB-4AEF-8F8D-920BE2A3E143}" type="presParOf" srcId="{12C95D2A-4DEE-4C59-B1B3-EE22456EDF23}" destId="{AD3A8496-BCEA-4BFC-AD0A-C9FA13083BC3}" srcOrd="3" destOrd="0" presId="urn:microsoft.com/office/officeart/2005/8/layout/list1"/>
    <dgm:cxn modelId="{A26ED710-16C7-4A59-AB3F-019232E64181}" type="presParOf" srcId="{12C95D2A-4DEE-4C59-B1B3-EE22456EDF23}" destId="{CC411163-6BC7-4320-87B2-79FC9271A9C4}" srcOrd="4" destOrd="0" presId="urn:microsoft.com/office/officeart/2005/8/layout/list1"/>
    <dgm:cxn modelId="{89FEF41C-1898-4B2F-B511-DDE4FEA92427}" type="presParOf" srcId="{CC411163-6BC7-4320-87B2-79FC9271A9C4}" destId="{6D1D1EB5-49DA-481C-B4CA-0238759A72E0}" srcOrd="0" destOrd="0" presId="urn:microsoft.com/office/officeart/2005/8/layout/list1"/>
    <dgm:cxn modelId="{406EA9B2-05EB-4CFE-85B1-980CF9C72523}" type="presParOf" srcId="{CC411163-6BC7-4320-87B2-79FC9271A9C4}" destId="{29C29C42-D966-48A3-A39A-1A3C028FB506}" srcOrd="1" destOrd="0" presId="urn:microsoft.com/office/officeart/2005/8/layout/list1"/>
    <dgm:cxn modelId="{50F6B4B8-DB03-426F-B8DD-AD639AF0F460}" type="presParOf" srcId="{12C95D2A-4DEE-4C59-B1B3-EE22456EDF23}" destId="{BB25F6C9-0EE3-429C-85F3-D789350BCAB1}" srcOrd="5" destOrd="0" presId="urn:microsoft.com/office/officeart/2005/8/layout/list1"/>
    <dgm:cxn modelId="{4918FA4A-FBE5-404E-9406-90F6E99EE99A}" type="presParOf" srcId="{12C95D2A-4DEE-4C59-B1B3-EE22456EDF23}" destId="{0B28DE4E-1B32-4543-BB67-45BFD1E6A2C4}" srcOrd="6" destOrd="0" presId="urn:microsoft.com/office/officeart/2005/8/layout/list1"/>
    <dgm:cxn modelId="{F13E8A87-D79C-4DFB-A00A-D5BA700353BA}" type="presParOf" srcId="{12C95D2A-4DEE-4C59-B1B3-EE22456EDF23}" destId="{BDCEF43E-69EF-4E75-A03A-A2EF1D4BB70E}" srcOrd="7" destOrd="0" presId="urn:microsoft.com/office/officeart/2005/8/layout/list1"/>
    <dgm:cxn modelId="{8C29C9E3-0537-4E5A-A59D-39DD0FD86481}" type="presParOf" srcId="{12C95D2A-4DEE-4C59-B1B3-EE22456EDF23}" destId="{2CF159A8-4D73-4297-A446-E8E874E4FA57}" srcOrd="8" destOrd="0" presId="urn:microsoft.com/office/officeart/2005/8/layout/list1"/>
    <dgm:cxn modelId="{771AEA02-958B-4A05-ACE5-92CAB4D0E95C}" type="presParOf" srcId="{2CF159A8-4D73-4297-A446-E8E874E4FA57}" destId="{A51EB73F-1173-4122-9C9D-0ABAD4090BE3}" srcOrd="0" destOrd="0" presId="urn:microsoft.com/office/officeart/2005/8/layout/list1"/>
    <dgm:cxn modelId="{E0950CBE-2E18-44BB-A4CA-78101A1E8B21}" type="presParOf" srcId="{2CF159A8-4D73-4297-A446-E8E874E4FA57}" destId="{3CCB6D99-519C-497D-99DE-13855A00ED0F}" srcOrd="1" destOrd="0" presId="urn:microsoft.com/office/officeart/2005/8/layout/list1"/>
    <dgm:cxn modelId="{0B921351-0040-41CC-AEF8-F7F8463126E3}" type="presParOf" srcId="{12C95D2A-4DEE-4C59-B1B3-EE22456EDF23}" destId="{73DEE529-CA22-41AE-92A0-7E3C783F8B93}" srcOrd="9" destOrd="0" presId="urn:microsoft.com/office/officeart/2005/8/layout/list1"/>
    <dgm:cxn modelId="{F6A86C35-B404-4675-9EB7-F9D781CC6C03}" type="presParOf" srcId="{12C95D2A-4DEE-4C59-B1B3-EE22456EDF23}" destId="{CCF513E5-96AD-4950-B95A-6ABB463DA7A6}" srcOrd="10" destOrd="0" presId="urn:microsoft.com/office/officeart/2005/8/layout/list1"/>
    <dgm:cxn modelId="{F7384DFC-F3C3-4B2A-B2AA-326AD203D3BE}" type="presParOf" srcId="{12C95D2A-4DEE-4C59-B1B3-EE22456EDF23}" destId="{DC62CFE9-BEAD-4728-8C61-CA91E9B85A8D}" srcOrd="11" destOrd="0" presId="urn:microsoft.com/office/officeart/2005/8/layout/list1"/>
    <dgm:cxn modelId="{E69B1BEB-3816-476D-A890-3B81284C099C}" type="presParOf" srcId="{12C95D2A-4DEE-4C59-B1B3-EE22456EDF23}" destId="{ACB54C10-ABA2-4511-9837-63ADD9CB15FE}" srcOrd="12" destOrd="0" presId="urn:microsoft.com/office/officeart/2005/8/layout/list1"/>
    <dgm:cxn modelId="{AB052111-F8BE-4F13-8240-D33D2407DE8E}" type="presParOf" srcId="{ACB54C10-ABA2-4511-9837-63ADD9CB15FE}" destId="{6EC1F03A-C847-410A-B480-6D365D05BCAD}" srcOrd="0" destOrd="0" presId="urn:microsoft.com/office/officeart/2005/8/layout/list1"/>
    <dgm:cxn modelId="{AE836C82-289D-41B3-8CE7-8B11260BE898}" type="presParOf" srcId="{ACB54C10-ABA2-4511-9837-63ADD9CB15FE}" destId="{1499332E-742D-423F-99F9-581A15A0D194}" srcOrd="1" destOrd="0" presId="urn:microsoft.com/office/officeart/2005/8/layout/list1"/>
    <dgm:cxn modelId="{0FCEB9A1-8517-4454-8E29-C22839195649}" type="presParOf" srcId="{12C95D2A-4DEE-4C59-B1B3-EE22456EDF23}" destId="{E62AC2BA-EB0C-4C56-8700-4A15C0BD17F8}" srcOrd="13" destOrd="0" presId="urn:microsoft.com/office/officeart/2005/8/layout/list1"/>
    <dgm:cxn modelId="{04A36DE6-AF8D-4C7F-91B6-CC44958FE95D}" type="presParOf" srcId="{12C95D2A-4DEE-4C59-B1B3-EE22456EDF23}" destId="{1F1792DF-7A13-483B-AD73-AC4A4961DACC}" srcOrd="14" destOrd="0" presId="urn:microsoft.com/office/officeart/2005/8/layout/list1"/>
    <dgm:cxn modelId="{73437D3A-A8AB-49D6-8ADD-B1A0B1E6D3CD}" type="presParOf" srcId="{12C95D2A-4DEE-4C59-B1B3-EE22456EDF23}" destId="{EEA0BF7D-2747-48BE-AA12-53217E785F2C}" srcOrd="15" destOrd="0" presId="urn:microsoft.com/office/officeart/2005/8/layout/list1"/>
    <dgm:cxn modelId="{6F5A893A-6ED4-4A16-BECA-6E8912DCB7D8}" type="presParOf" srcId="{12C95D2A-4DEE-4C59-B1B3-EE22456EDF23}" destId="{81757BC8-1A71-4F6E-9975-80A8516749BE}" srcOrd="16" destOrd="0" presId="urn:microsoft.com/office/officeart/2005/8/layout/list1"/>
    <dgm:cxn modelId="{756F12F4-ADA4-4F38-9DDA-4B8C17F076D8}" type="presParOf" srcId="{81757BC8-1A71-4F6E-9975-80A8516749BE}" destId="{99DB363A-6DBF-48A1-9DE5-62963CA2377F}" srcOrd="0" destOrd="0" presId="urn:microsoft.com/office/officeart/2005/8/layout/list1"/>
    <dgm:cxn modelId="{453E3050-C3CA-4DD2-B574-C6190FC6B14A}" type="presParOf" srcId="{81757BC8-1A71-4F6E-9975-80A8516749BE}" destId="{F8999B25-71F0-4DFF-BDB8-3A72166EBB1C}" srcOrd="1" destOrd="0" presId="urn:microsoft.com/office/officeart/2005/8/layout/list1"/>
    <dgm:cxn modelId="{617CFE29-80B5-4E32-B100-5907EABBD7A7}" type="presParOf" srcId="{12C95D2A-4DEE-4C59-B1B3-EE22456EDF23}" destId="{4FD820F6-1742-46FD-8DAC-B56C2D17FC15}" srcOrd="17" destOrd="0" presId="urn:microsoft.com/office/officeart/2005/8/layout/list1"/>
    <dgm:cxn modelId="{7F7EF05B-C08B-4059-809F-6FF50E1771AB}" type="presParOf" srcId="{12C95D2A-4DEE-4C59-B1B3-EE22456EDF23}" destId="{4FE21163-9A00-4662-83C4-21D9FC362E0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DB6818-5E28-4E19-8AF5-2A4FA7929E8C}" type="doc">
      <dgm:prSet loTypeId="urn:microsoft.com/office/officeart/2005/8/layout/venn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657FDD4-5A79-44D1-B093-BBF0AD073F8B}">
      <dgm:prSet phldrT="[Текст]"/>
      <dgm:spPr/>
      <dgm:t>
        <a:bodyPr/>
        <a:lstStyle/>
        <a:p>
          <a:r>
            <a:rPr lang="ru-RU" dirty="0">
              <a:latin typeface="Montserrat" panose="00000500000000000000" pitchFamily="2" charset="-52"/>
            </a:rPr>
            <a:t>СУПЕРВИЗИЯ</a:t>
          </a:r>
        </a:p>
      </dgm:t>
    </dgm:pt>
    <dgm:pt modelId="{9640B7BC-5DF8-4A7B-A316-FCB5DCECFBA4}" type="parTrans" cxnId="{66E5BCAA-C640-4162-985B-A3E82F439CBC}">
      <dgm:prSet/>
      <dgm:spPr/>
      <dgm:t>
        <a:bodyPr/>
        <a:lstStyle/>
        <a:p>
          <a:endParaRPr lang="ru-RU">
            <a:latin typeface="Montserrat" panose="00000500000000000000" pitchFamily="2" charset="-52"/>
          </a:endParaRPr>
        </a:p>
      </dgm:t>
    </dgm:pt>
    <dgm:pt modelId="{8D48BD95-A9B7-4D18-9092-E2698B4291C0}" type="sibTrans" cxnId="{66E5BCAA-C640-4162-985B-A3E82F439CBC}">
      <dgm:prSet/>
      <dgm:spPr/>
      <dgm:t>
        <a:bodyPr/>
        <a:lstStyle/>
        <a:p>
          <a:endParaRPr lang="ru-RU">
            <a:latin typeface="Montserrat" panose="00000500000000000000" pitchFamily="2" charset="-52"/>
          </a:endParaRPr>
        </a:p>
      </dgm:t>
    </dgm:pt>
    <dgm:pt modelId="{632D399F-EAA4-4E72-BC30-98564694BAAD}">
      <dgm:prSet phldrT="[Текст]"/>
      <dgm:spPr/>
      <dgm:t>
        <a:bodyPr/>
        <a:lstStyle/>
        <a:p>
          <a:r>
            <a:rPr lang="ru-RU" dirty="0">
              <a:latin typeface="Montserrat" panose="00000500000000000000" pitchFamily="2" charset="-52"/>
            </a:rPr>
            <a:t>ОБУЧЕНИЯ ВОЛОНТЕРОВ</a:t>
          </a:r>
        </a:p>
      </dgm:t>
    </dgm:pt>
    <dgm:pt modelId="{10C909BA-6737-4E8A-8F68-B3DAD104D97C}" type="parTrans" cxnId="{2338CAC8-CF7D-4ED7-AE2E-FC550C3FDBAF}">
      <dgm:prSet/>
      <dgm:spPr/>
      <dgm:t>
        <a:bodyPr/>
        <a:lstStyle/>
        <a:p>
          <a:endParaRPr lang="ru-RU">
            <a:latin typeface="Montserrat" panose="00000500000000000000" pitchFamily="2" charset="-52"/>
          </a:endParaRPr>
        </a:p>
      </dgm:t>
    </dgm:pt>
    <dgm:pt modelId="{FCD025F2-2BC0-482E-AF93-E384A25CAD8C}" type="sibTrans" cxnId="{2338CAC8-CF7D-4ED7-AE2E-FC550C3FDBAF}">
      <dgm:prSet/>
      <dgm:spPr/>
      <dgm:t>
        <a:bodyPr/>
        <a:lstStyle/>
        <a:p>
          <a:endParaRPr lang="ru-RU">
            <a:latin typeface="Montserrat" panose="00000500000000000000" pitchFamily="2" charset="-52"/>
          </a:endParaRPr>
        </a:p>
      </dgm:t>
    </dgm:pt>
    <dgm:pt modelId="{956E90CD-01C3-4C7A-A328-F624FEBDF09A}">
      <dgm:prSet phldrT="[Текст]"/>
      <dgm:spPr/>
      <dgm:t>
        <a:bodyPr/>
        <a:lstStyle/>
        <a:p>
          <a:r>
            <a:rPr lang="ru-RU" dirty="0">
              <a:latin typeface="Montserrat" panose="00000500000000000000" pitchFamily="2" charset="-52"/>
            </a:rPr>
            <a:t>ОРГАНИЗАЦИЯ КРУГЛОСУТОЧНОЙ РАБОТЫ</a:t>
          </a:r>
        </a:p>
      </dgm:t>
    </dgm:pt>
    <dgm:pt modelId="{985C3B99-4DA7-4E48-AAEE-79FD6DED1796}" type="parTrans" cxnId="{DE6F9DB9-2A13-4177-8793-A609CE6A2910}">
      <dgm:prSet/>
      <dgm:spPr/>
      <dgm:t>
        <a:bodyPr/>
        <a:lstStyle/>
        <a:p>
          <a:endParaRPr lang="ru-RU">
            <a:latin typeface="Montserrat" panose="00000500000000000000" pitchFamily="2" charset="-52"/>
          </a:endParaRPr>
        </a:p>
      </dgm:t>
    </dgm:pt>
    <dgm:pt modelId="{A7257F89-A4B3-4DB9-BEF9-2475D1670A5B}" type="sibTrans" cxnId="{DE6F9DB9-2A13-4177-8793-A609CE6A2910}">
      <dgm:prSet/>
      <dgm:spPr/>
      <dgm:t>
        <a:bodyPr/>
        <a:lstStyle/>
        <a:p>
          <a:endParaRPr lang="ru-RU">
            <a:latin typeface="Montserrat" panose="00000500000000000000" pitchFamily="2" charset="-52"/>
          </a:endParaRPr>
        </a:p>
      </dgm:t>
    </dgm:pt>
    <dgm:pt modelId="{68DEB2CA-EA40-4C8E-A1C8-B72D6F246E32}">
      <dgm:prSet phldrT="[Текст]"/>
      <dgm:spPr/>
      <dgm:t>
        <a:bodyPr/>
        <a:lstStyle/>
        <a:p>
          <a:r>
            <a:rPr lang="ru-RU" dirty="0">
              <a:latin typeface="Montserrat" panose="00000500000000000000" pitchFamily="2" charset="-52"/>
            </a:rPr>
            <a:t>НАУЧНО-МЕТОДИЧЕСКОЕ ОБЕСПЕЧЕНИЕ</a:t>
          </a:r>
        </a:p>
      </dgm:t>
    </dgm:pt>
    <dgm:pt modelId="{C0582FC3-0689-49FA-A7DF-7DF7391EFB1D}" type="parTrans" cxnId="{4BCEC6AA-080E-4D09-9D7B-39697BD7936B}">
      <dgm:prSet/>
      <dgm:spPr/>
      <dgm:t>
        <a:bodyPr/>
        <a:lstStyle/>
        <a:p>
          <a:endParaRPr lang="ru-RU">
            <a:latin typeface="Montserrat" panose="00000500000000000000" pitchFamily="2" charset="-52"/>
          </a:endParaRPr>
        </a:p>
      </dgm:t>
    </dgm:pt>
    <dgm:pt modelId="{B0489D19-D6C4-4EB8-B6BF-55025718A947}" type="sibTrans" cxnId="{4BCEC6AA-080E-4D09-9D7B-39697BD7936B}">
      <dgm:prSet/>
      <dgm:spPr/>
      <dgm:t>
        <a:bodyPr/>
        <a:lstStyle/>
        <a:p>
          <a:endParaRPr lang="ru-RU">
            <a:latin typeface="Montserrat" panose="00000500000000000000" pitchFamily="2" charset="-52"/>
          </a:endParaRPr>
        </a:p>
      </dgm:t>
    </dgm:pt>
    <dgm:pt modelId="{5936CE88-9CEC-4205-8053-2691791E14E6}">
      <dgm:prSet phldrT="[Текст]"/>
      <dgm:spPr/>
      <dgm:t>
        <a:bodyPr/>
        <a:lstStyle/>
        <a:p>
          <a:r>
            <a:rPr lang="ru-RU" dirty="0">
              <a:latin typeface="Montserrat" panose="00000500000000000000" pitchFamily="2" charset="-52"/>
            </a:rPr>
            <a:t>ОБЕСПЕЧЕНИЕ СЛУЖБЫ НПА И ДОКУМЕНТАМИ</a:t>
          </a:r>
        </a:p>
      </dgm:t>
    </dgm:pt>
    <dgm:pt modelId="{E575EDE7-9348-4533-B1E2-9ED515E26165}" type="parTrans" cxnId="{33F6769C-52C5-4F9D-BFF8-D2F89F89D4CF}">
      <dgm:prSet/>
      <dgm:spPr/>
      <dgm:t>
        <a:bodyPr/>
        <a:lstStyle/>
        <a:p>
          <a:endParaRPr lang="ru-RU">
            <a:latin typeface="Montserrat" panose="00000500000000000000" pitchFamily="2" charset="-52"/>
          </a:endParaRPr>
        </a:p>
      </dgm:t>
    </dgm:pt>
    <dgm:pt modelId="{49131474-9B74-46B6-AC9D-13663EC41344}" type="sibTrans" cxnId="{33F6769C-52C5-4F9D-BFF8-D2F89F89D4CF}">
      <dgm:prSet/>
      <dgm:spPr/>
      <dgm:t>
        <a:bodyPr/>
        <a:lstStyle/>
        <a:p>
          <a:endParaRPr lang="ru-RU">
            <a:latin typeface="Montserrat" panose="00000500000000000000" pitchFamily="2" charset="-52"/>
          </a:endParaRPr>
        </a:p>
      </dgm:t>
    </dgm:pt>
    <dgm:pt modelId="{1947A44E-5F99-4F1B-97A8-C04AF96092C8}" type="pres">
      <dgm:prSet presAssocID="{32DB6818-5E28-4E19-8AF5-2A4FA7929E8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84B42DB-1F48-4EFD-831A-B80F307C8488}" type="pres">
      <dgm:prSet presAssocID="{3657FDD4-5A79-44D1-B093-BBF0AD073F8B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21316C-95CA-4217-B7C0-F9BB91F55CEB}" type="pres">
      <dgm:prSet presAssocID="{8D48BD95-A9B7-4D18-9092-E2698B4291C0}" presName="space" presStyleCnt="0"/>
      <dgm:spPr/>
    </dgm:pt>
    <dgm:pt modelId="{135D1094-EFBE-4C32-9E68-4AB55A34132D}" type="pres">
      <dgm:prSet presAssocID="{632D399F-EAA4-4E72-BC30-98564694BAAD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952221-ED6E-4028-BCE1-E16D5A606269}" type="pres">
      <dgm:prSet presAssocID="{FCD025F2-2BC0-482E-AF93-E384A25CAD8C}" presName="space" presStyleCnt="0"/>
      <dgm:spPr/>
    </dgm:pt>
    <dgm:pt modelId="{8610920E-4F5E-4515-B4E7-D59B7B43E386}" type="pres">
      <dgm:prSet presAssocID="{956E90CD-01C3-4C7A-A328-F624FEBDF09A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EAA246-0A06-4694-A453-B253AE6F35C2}" type="pres">
      <dgm:prSet presAssocID="{A7257F89-A4B3-4DB9-BEF9-2475D1670A5B}" presName="space" presStyleCnt="0"/>
      <dgm:spPr/>
    </dgm:pt>
    <dgm:pt modelId="{46B0D634-1D06-4BB4-96BB-B3AA6C9E2699}" type="pres">
      <dgm:prSet presAssocID="{68DEB2CA-EA40-4C8E-A1C8-B72D6F246E32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1C62F8-DCF9-43E6-B735-BBA3BF668743}" type="pres">
      <dgm:prSet presAssocID="{B0489D19-D6C4-4EB8-B6BF-55025718A947}" presName="space" presStyleCnt="0"/>
      <dgm:spPr/>
    </dgm:pt>
    <dgm:pt modelId="{E5FF049F-ADF4-49A2-8395-8791EFCD6F95}" type="pres">
      <dgm:prSet presAssocID="{5936CE88-9CEC-4205-8053-2691791E14E6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6F9DB9-2A13-4177-8793-A609CE6A2910}" srcId="{32DB6818-5E28-4E19-8AF5-2A4FA7929E8C}" destId="{956E90CD-01C3-4C7A-A328-F624FEBDF09A}" srcOrd="2" destOrd="0" parTransId="{985C3B99-4DA7-4E48-AAEE-79FD6DED1796}" sibTransId="{A7257F89-A4B3-4DB9-BEF9-2475D1670A5B}"/>
    <dgm:cxn modelId="{2F5597AB-7B82-4E89-9140-2497DC9C7D78}" type="presOf" srcId="{32DB6818-5E28-4E19-8AF5-2A4FA7929E8C}" destId="{1947A44E-5F99-4F1B-97A8-C04AF96092C8}" srcOrd="0" destOrd="0" presId="urn:microsoft.com/office/officeart/2005/8/layout/venn3"/>
    <dgm:cxn modelId="{B44CF735-397C-4569-A870-2FED00A64856}" type="presOf" srcId="{956E90CD-01C3-4C7A-A328-F624FEBDF09A}" destId="{8610920E-4F5E-4515-B4E7-D59B7B43E386}" srcOrd="0" destOrd="0" presId="urn:microsoft.com/office/officeart/2005/8/layout/venn3"/>
    <dgm:cxn modelId="{4055826A-363A-42BB-BC0F-0538B253BE59}" type="presOf" srcId="{68DEB2CA-EA40-4C8E-A1C8-B72D6F246E32}" destId="{46B0D634-1D06-4BB4-96BB-B3AA6C9E2699}" srcOrd="0" destOrd="0" presId="urn:microsoft.com/office/officeart/2005/8/layout/venn3"/>
    <dgm:cxn modelId="{EC940175-1DBF-4346-866C-5E8461B07D8C}" type="presOf" srcId="{3657FDD4-5A79-44D1-B093-BBF0AD073F8B}" destId="{184B42DB-1F48-4EFD-831A-B80F307C8488}" srcOrd="0" destOrd="0" presId="urn:microsoft.com/office/officeart/2005/8/layout/venn3"/>
    <dgm:cxn modelId="{33F6769C-52C5-4F9D-BFF8-D2F89F89D4CF}" srcId="{32DB6818-5E28-4E19-8AF5-2A4FA7929E8C}" destId="{5936CE88-9CEC-4205-8053-2691791E14E6}" srcOrd="4" destOrd="0" parTransId="{E575EDE7-9348-4533-B1E2-9ED515E26165}" sibTransId="{49131474-9B74-46B6-AC9D-13663EC41344}"/>
    <dgm:cxn modelId="{66E5BCAA-C640-4162-985B-A3E82F439CBC}" srcId="{32DB6818-5E28-4E19-8AF5-2A4FA7929E8C}" destId="{3657FDD4-5A79-44D1-B093-BBF0AD073F8B}" srcOrd="0" destOrd="0" parTransId="{9640B7BC-5DF8-4A7B-A316-FCB5DCECFBA4}" sibTransId="{8D48BD95-A9B7-4D18-9092-E2698B4291C0}"/>
    <dgm:cxn modelId="{8FD3E93F-983F-4B9A-894E-B88FE086BFA2}" type="presOf" srcId="{5936CE88-9CEC-4205-8053-2691791E14E6}" destId="{E5FF049F-ADF4-49A2-8395-8791EFCD6F95}" srcOrd="0" destOrd="0" presId="urn:microsoft.com/office/officeart/2005/8/layout/venn3"/>
    <dgm:cxn modelId="{4BCEC6AA-080E-4D09-9D7B-39697BD7936B}" srcId="{32DB6818-5E28-4E19-8AF5-2A4FA7929E8C}" destId="{68DEB2CA-EA40-4C8E-A1C8-B72D6F246E32}" srcOrd="3" destOrd="0" parTransId="{C0582FC3-0689-49FA-A7DF-7DF7391EFB1D}" sibTransId="{B0489D19-D6C4-4EB8-B6BF-55025718A947}"/>
    <dgm:cxn modelId="{2338CAC8-CF7D-4ED7-AE2E-FC550C3FDBAF}" srcId="{32DB6818-5E28-4E19-8AF5-2A4FA7929E8C}" destId="{632D399F-EAA4-4E72-BC30-98564694BAAD}" srcOrd="1" destOrd="0" parTransId="{10C909BA-6737-4E8A-8F68-B3DAD104D97C}" sibTransId="{FCD025F2-2BC0-482E-AF93-E384A25CAD8C}"/>
    <dgm:cxn modelId="{0FA1C2FA-D6C1-4192-A8BA-561BA75F314D}" type="presOf" srcId="{632D399F-EAA4-4E72-BC30-98564694BAAD}" destId="{135D1094-EFBE-4C32-9E68-4AB55A34132D}" srcOrd="0" destOrd="0" presId="urn:microsoft.com/office/officeart/2005/8/layout/venn3"/>
    <dgm:cxn modelId="{8A8777C5-A7D5-45D2-A5CC-EF344AB43DC9}" type="presParOf" srcId="{1947A44E-5F99-4F1B-97A8-C04AF96092C8}" destId="{184B42DB-1F48-4EFD-831A-B80F307C8488}" srcOrd="0" destOrd="0" presId="urn:microsoft.com/office/officeart/2005/8/layout/venn3"/>
    <dgm:cxn modelId="{0977BD26-7875-41CB-8E27-013390CA1152}" type="presParOf" srcId="{1947A44E-5F99-4F1B-97A8-C04AF96092C8}" destId="{9221316C-95CA-4217-B7C0-F9BB91F55CEB}" srcOrd="1" destOrd="0" presId="urn:microsoft.com/office/officeart/2005/8/layout/venn3"/>
    <dgm:cxn modelId="{3DB94373-8F0A-490E-9F47-8FC6F0967A47}" type="presParOf" srcId="{1947A44E-5F99-4F1B-97A8-C04AF96092C8}" destId="{135D1094-EFBE-4C32-9E68-4AB55A34132D}" srcOrd="2" destOrd="0" presId="urn:microsoft.com/office/officeart/2005/8/layout/venn3"/>
    <dgm:cxn modelId="{779BE483-04A9-4584-A4D0-37601BC60CB7}" type="presParOf" srcId="{1947A44E-5F99-4F1B-97A8-C04AF96092C8}" destId="{29952221-ED6E-4028-BCE1-E16D5A606269}" srcOrd="3" destOrd="0" presId="urn:microsoft.com/office/officeart/2005/8/layout/venn3"/>
    <dgm:cxn modelId="{231BE550-1CD8-4336-989C-E456E24A2C7C}" type="presParOf" srcId="{1947A44E-5F99-4F1B-97A8-C04AF96092C8}" destId="{8610920E-4F5E-4515-B4E7-D59B7B43E386}" srcOrd="4" destOrd="0" presId="urn:microsoft.com/office/officeart/2005/8/layout/venn3"/>
    <dgm:cxn modelId="{EEFBF62C-2D79-4A17-BC15-CF98F0CFCA7A}" type="presParOf" srcId="{1947A44E-5F99-4F1B-97A8-C04AF96092C8}" destId="{2AEAA246-0A06-4694-A453-B253AE6F35C2}" srcOrd="5" destOrd="0" presId="urn:microsoft.com/office/officeart/2005/8/layout/venn3"/>
    <dgm:cxn modelId="{73FCE3DF-3E38-407F-A307-66D42F2D9034}" type="presParOf" srcId="{1947A44E-5F99-4F1B-97A8-C04AF96092C8}" destId="{46B0D634-1D06-4BB4-96BB-B3AA6C9E2699}" srcOrd="6" destOrd="0" presId="urn:microsoft.com/office/officeart/2005/8/layout/venn3"/>
    <dgm:cxn modelId="{366A6C73-D040-403D-9593-95D49324DD2F}" type="presParOf" srcId="{1947A44E-5F99-4F1B-97A8-C04AF96092C8}" destId="{BD1C62F8-DCF9-43E6-B735-BBA3BF668743}" srcOrd="7" destOrd="0" presId="urn:microsoft.com/office/officeart/2005/8/layout/venn3"/>
    <dgm:cxn modelId="{0D91389A-3DA4-4F0E-8F21-A850E58CF1E3}" type="presParOf" srcId="{1947A44E-5F99-4F1B-97A8-C04AF96092C8}" destId="{E5FF049F-ADF4-49A2-8395-8791EFCD6F95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7B516D-1690-498B-865D-A9F976A0FF2A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F862FAA-2926-4F6D-B4BD-F9A6C0B97C30}">
      <dgm:prSet phldrT="[Текст]" custT="1"/>
      <dgm:spPr>
        <a:ln w="19050">
          <a:prstDash val="sysDot"/>
        </a:ln>
      </dgm:spPr>
      <dgm:t>
        <a:bodyPr/>
        <a:lstStyle/>
        <a:p>
          <a:pPr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Сетевое взаимодействие специалистов Службы (межведомственное и межуровневое)</a:t>
          </a:r>
          <a:endParaRPr lang="ru-RU" sz="1600" dirty="0">
            <a:latin typeface="+mj-lt"/>
          </a:endParaRPr>
        </a:p>
      </dgm:t>
    </dgm:pt>
    <dgm:pt modelId="{C66039BC-C8A0-4FB4-912C-54A05CEFD34B}" type="parTrans" cxnId="{5D09A38E-DD65-4386-9F25-588991CF757E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31BB1EA8-C45A-44CD-8145-98710EC1BFAA}" type="sibTrans" cxnId="{5D09A38E-DD65-4386-9F25-588991CF757E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F148C8EB-EEFC-47A4-B04D-3EFCB100CFE6}">
      <dgm:prSet phldrT="[Текст]" custT="1"/>
      <dgm:spPr>
        <a:ln w="19050">
          <a:prstDash val="sysDot"/>
        </a:ln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Автоматизация процессов по ключевым направлениям деятельности педагога-психолога</a:t>
          </a:r>
          <a:endParaRPr lang="ru-RU" sz="1600" dirty="0">
            <a:latin typeface="+mj-lt"/>
          </a:endParaRPr>
        </a:p>
      </dgm:t>
    </dgm:pt>
    <dgm:pt modelId="{F905FE76-06C5-4D75-BE5C-375D5EE6DE55}" type="parTrans" cxnId="{B926B9B0-A47A-495D-B86E-D030E6F0C648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F706A7DD-5D87-42AA-BB52-F765A767B6D1}" type="sibTrans" cxnId="{B926B9B0-A47A-495D-B86E-D030E6F0C648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DD01AC5F-1864-4A5E-9A81-0C07B91C4BFF}">
      <dgm:prSet phldrT="[Текст]" custT="1"/>
      <dgm:spPr>
        <a:ln w="19050">
          <a:prstDash val="sysDot"/>
        </a:ln>
      </dgm:spPr>
      <dgm:t>
        <a:bodyPr/>
        <a:lstStyle/>
        <a:p>
          <a:pPr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Выработка единых стандартов оказания психологической помощи и формирование цифровых реестров психодиагностического, </a:t>
          </a:r>
          <a:r>
            <a:rPr lang="ru-RU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психокоррекционного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, психопрофилактического инструментария</a:t>
          </a:r>
          <a:endParaRPr lang="ru-RU" sz="1600" dirty="0">
            <a:latin typeface="+mj-lt"/>
          </a:endParaRPr>
        </a:p>
      </dgm:t>
    </dgm:pt>
    <dgm:pt modelId="{2F758D62-67AF-4913-AA46-03AA03D99D5B}" type="parTrans" cxnId="{062CE04C-CE93-431F-BCC5-2512ACA0FB8F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9D772044-7EDD-4C27-B95A-7DC34CFE9D8A}" type="sibTrans" cxnId="{062CE04C-CE93-431F-BCC5-2512ACA0FB8F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385F17DF-E240-4E36-9EDC-43FBFF4F4E8D}">
      <dgm:prSet phldrT="[Текст]" custT="1"/>
      <dgm:spPr>
        <a:ln w="19050">
          <a:prstDash val="sysDot"/>
        </a:ln>
      </dgm:spPr>
      <dgm:t>
        <a:bodyPr/>
        <a:lstStyle/>
        <a:p>
          <a:pPr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Фиксация результатов психолого-педагогического сопровождения участников образовательных отношений и возможность пролонгированной психологической помощи;</a:t>
          </a:r>
          <a:endParaRPr lang="ru-RU" sz="1600" dirty="0">
            <a:latin typeface="+mj-lt"/>
          </a:endParaRPr>
        </a:p>
      </dgm:t>
    </dgm:pt>
    <dgm:pt modelId="{16EB9C0E-FED4-45F2-AF8B-41AC0035DBEF}" type="parTrans" cxnId="{CBB8EF5A-6ED0-44A9-9417-30591018F1E4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22380423-512C-4998-B9A5-733A5C5C40E7}" type="sibTrans" cxnId="{CBB8EF5A-6ED0-44A9-9417-30591018F1E4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A159A25E-9996-42E2-B6D7-5139DA0BA5C2}">
      <dgm:prSet phldrT="[Текст]" custT="1"/>
      <dgm:spPr>
        <a:ln w="19050">
          <a:prstDash val="sysDot"/>
        </a:ln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качества и доступности психологической помощи</a:t>
          </a:r>
          <a:endParaRPr lang="ru-RU" sz="1600" dirty="0">
            <a:latin typeface="+mj-lt"/>
          </a:endParaRPr>
        </a:p>
      </dgm:t>
    </dgm:pt>
    <dgm:pt modelId="{0C622A76-3863-42C8-BEDE-BD910A625650}" type="parTrans" cxnId="{2F7FF690-9260-488D-9A2C-3B6E4E1C7494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6C9FEBB2-B0DA-4750-B18A-6D645CDDB41E}" type="sibTrans" cxnId="{2F7FF690-9260-488D-9A2C-3B6E4E1C7494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B51B4BBE-E0F3-4812-A5B6-71ED7DA00BAF}" type="pres">
      <dgm:prSet presAssocID="{447B516D-1690-498B-865D-A9F976A0FF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BC4F47-4900-46A4-B0A4-5702DA5E4A6D}" type="pres">
      <dgm:prSet presAssocID="{DF862FAA-2926-4F6D-B4BD-F9A6C0B97C3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A312A-4125-473D-B3FE-2A0994B93650}" type="pres">
      <dgm:prSet presAssocID="{31BB1EA8-C45A-44CD-8145-98710EC1BFAA}" presName="spacer" presStyleCnt="0"/>
      <dgm:spPr/>
    </dgm:pt>
    <dgm:pt modelId="{957C450F-D00E-403D-9D23-0B28F0B86ECC}" type="pres">
      <dgm:prSet presAssocID="{F148C8EB-EEFC-47A4-B04D-3EFCB100CFE6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AA4526-B53D-4DDF-8F11-40A14E20F17D}" type="pres">
      <dgm:prSet presAssocID="{F706A7DD-5D87-42AA-BB52-F765A767B6D1}" presName="spacer" presStyleCnt="0"/>
      <dgm:spPr/>
    </dgm:pt>
    <dgm:pt modelId="{94B8A284-10E3-43CA-9455-5F4C4A5AEE3B}" type="pres">
      <dgm:prSet presAssocID="{DD01AC5F-1864-4A5E-9A81-0C07B91C4BF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2AACA4-B66D-4B15-9E3F-CA662A3680F9}" type="pres">
      <dgm:prSet presAssocID="{9D772044-7EDD-4C27-B95A-7DC34CFE9D8A}" presName="spacer" presStyleCnt="0"/>
      <dgm:spPr/>
    </dgm:pt>
    <dgm:pt modelId="{65D10657-3240-4417-AF2F-6CCA222D5F7E}" type="pres">
      <dgm:prSet presAssocID="{385F17DF-E240-4E36-9EDC-43FBFF4F4E8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0247E-C8C5-470B-A747-958CA80F4B7A}" type="pres">
      <dgm:prSet presAssocID="{22380423-512C-4998-B9A5-733A5C5C40E7}" presName="spacer" presStyleCnt="0"/>
      <dgm:spPr/>
    </dgm:pt>
    <dgm:pt modelId="{1B063B67-958D-4E17-BEAE-D4EF64C8AFE7}" type="pres">
      <dgm:prSet presAssocID="{A159A25E-9996-42E2-B6D7-5139DA0BA5C2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CCC97-5328-4209-8019-CF95EB454601}" type="presOf" srcId="{DD01AC5F-1864-4A5E-9A81-0C07B91C4BFF}" destId="{94B8A284-10E3-43CA-9455-5F4C4A5AEE3B}" srcOrd="0" destOrd="0" presId="urn:microsoft.com/office/officeart/2005/8/layout/vList2"/>
    <dgm:cxn modelId="{B1309AFA-B40D-48A8-8396-67FCB30E023B}" type="presOf" srcId="{A159A25E-9996-42E2-B6D7-5139DA0BA5C2}" destId="{1B063B67-958D-4E17-BEAE-D4EF64C8AFE7}" srcOrd="0" destOrd="0" presId="urn:microsoft.com/office/officeart/2005/8/layout/vList2"/>
    <dgm:cxn modelId="{317ACA93-9B6D-4A9B-B435-ACC9B9E934D3}" type="presOf" srcId="{DF862FAA-2926-4F6D-B4BD-F9A6C0B97C30}" destId="{20BC4F47-4900-46A4-B0A4-5702DA5E4A6D}" srcOrd="0" destOrd="0" presId="urn:microsoft.com/office/officeart/2005/8/layout/vList2"/>
    <dgm:cxn modelId="{5D09A38E-DD65-4386-9F25-588991CF757E}" srcId="{447B516D-1690-498B-865D-A9F976A0FF2A}" destId="{DF862FAA-2926-4F6D-B4BD-F9A6C0B97C30}" srcOrd="0" destOrd="0" parTransId="{C66039BC-C8A0-4FB4-912C-54A05CEFD34B}" sibTransId="{31BB1EA8-C45A-44CD-8145-98710EC1BFAA}"/>
    <dgm:cxn modelId="{062CE04C-CE93-431F-BCC5-2512ACA0FB8F}" srcId="{447B516D-1690-498B-865D-A9F976A0FF2A}" destId="{DD01AC5F-1864-4A5E-9A81-0C07B91C4BFF}" srcOrd="2" destOrd="0" parTransId="{2F758D62-67AF-4913-AA46-03AA03D99D5B}" sibTransId="{9D772044-7EDD-4C27-B95A-7DC34CFE9D8A}"/>
    <dgm:cxn modelId="{CBB8EF5A-6ED0-44A9-9417-30591018F1E4}" srcId="{447B516D-1690-498B-865D-A9F976A0FF2A}" destId="{385F17DF-E240-4E36-9EDC-43FBFF4F4E8D}" srcOrd="3" destOrd="0" parTransId="{16EB9C0E-FED4-45F2-AF8B-41AC0035DBEF}" sibTransId="{22380423-512C-4998-B9A5-733A5C5C40E7}"/>
    <dgm:cxn modelId="{B926B9B0-A47A-495D-B86E-D030E6F0C648}" srcId="{447B516D-1690-498B-865D-A9F976A0FF2A}" destId="{F148C8EB-EEFC-47A4-B04D-3EFCB100CFE6}" srcOrd="1" destOrd="0" parTransId="{F905FE76-06C5-4D75-BE5C-375D5EE6DE55}" sibTransId="{F706A7DD-5D87-42AA-BB52-F765A767B6D1}"/>
    <dgm:cxn modelId="{A309C7E6-A388-4615-BF7F-CA19D024B383}" type="presOf" srcId="{F148C8EB-EEFC-47A4-B04D-3EFCB100CFE6}" destId="{957C450F-D00E-403D-9D23-0B28F0B86ECC}" srcOrd="0" destOrd="0" presId="urn:microsoft.com/office/officeart/2005/8/layout/vList2"/>
    <dgm:cxn modelId="{12014A3C-3ADE-4535-A552-0A24B45F8604}" type="presOf" srcId="{385F17DF-E240-4E36-9EDC-43FBFF4F4E8D}" destId="{65D10657-3240-4417-AF2F-6CCA222D5F7E}" srcOrd="0" destOrd="0" presId="urn:microsoft.com/office/officeart/2005/8/layout/vList2"/>
    <dgm:cxn modelId="{34A3A3A5-66E2-4152-9D34-232F5BD6A10B}" type="presOf" srcId="{447B516D-1690-498B-865D-A9F976A0FF2A}" destId="{B51B4BBE-E0F3-4812-A5B6-71ED7DA00BAF}" srcOrd="0" destOrd="0" presId="urn:microsoft.com/office/officeart/2005/8/layout/vList2"/>
    <dgm:cxn modelId="{2F7FF690-9260-488D-9A2C-3B6E4E1C7494}" srcId="{447B516D-1690-498B-865D-A9F976A0FF2A}" destId="{A159A25E-9996-42E2-B6D7-5139DA0BA5C2}" srcOrd="4" destOrd="0" parTransId="{0C622A76-3863-42C8-BEDE-BD910A625650}" sibTransId="{6C9FEBB2-B0DA-4750-B18A-6D645CDDB41E}"/>
    <dgm:cxn modelId="{C3D1C2B4-F00D-47E6-9F4A-0717BD3D89CE}" type="presParOf" srcId="{B51B4BBE-E0F3-4812-A5B6-71ED7DA00BAF}" destId="{20BC4F47-4900-46A4-B0A4-5702DA5E4A6D}" srcOrd="0" destOrd="0" presId="urn:microsoft.com/office/officeart/2005/8/layout/vList2"/>
    <dgm:cxn modelId="{49014DD6-1626-4DEF-BD49-8B00ECD3616F}" type="presParOf" srcId="{B51B4BBE-E0F3-4812-A5B6-71ED7DA00BAF}" destId="{E28A312A-4125-473D-B3FE-2A0994B93650}" srcOrd="1" destOrd="0" presId="urn:microsoft.com/office/officeart/2005/8/layout/vList2"/>
    <dgm:cxn modelId="{E58DD4BA-990D-4338-B7B3-C8B6E06C42C9}" type="presParOf" srcId="{B51B4BBE-E0F3-4812-A5B6-71ED7DA00BAF}" destId="{957C450F-D00E-403D-9D23-0B28F0B86ECC}" srcOrd="2" destOrd="0" presId="urn:microsoft.com/office/officeart/2005/8/layout/vList2"/>
    <dgm:cxn modelId="{33A8D2A8-7577-4504-AE96-74A81B4BFB2E}" type="presParOf" srcId="{B51B4BBE-E0F3-4812-A5B6-71ED7DA00BAF}" destId="{72AA4526-B53D-4DDF-8F11-40A14E20F17D}" srcOrd="3" destOrd="0" presId="urn:microsoft.com/office/officeart/2005/8/layout/vList2"/>
    <dgm:cxn modelId="{32521CF3-38F1-4059-AA48-AFBC0DB09CD6}" type="presParOf" srcId="{B51B4BBE-E0F3-4812-A5B6-71ED7DA00BAF}" destId="{94B8A284-10E3-43CA-9455-5F4C4A5AEE3B}" srcOrd="4" destOrd="0" presId="urn:microsoft.com/office/officeart/2005/8/layout/vList2"/>
    <dgm:cxn modelId="{A1610D2D-7100-41A0-A9AF-0B13BA7C5D9E}" type="presParOf" srcId="{B51B4BBE-E0F3-4812-A5B6-71ED7DA00BAF}" destId="{502AACA4-B66D-4B15-9E3F-CA662A3680F9}" srcOrd="5" destOrd="0" presId="urn:microsoft.com/office/officeart/2005/8/layout/vList2"/>
    <dgm:cxn modelId="{C9ED1D5E-D204-4647-A233-552B0CFE0B4D}" type="presParOf" srcId="{B51B4BBE-E0F3-4812-A5B6-71ED7DA00BAF}" destId="{65D10657-3240-4417-AF2F-6CCA222D5F7E}" srcOrd="6" destOrd="0" presId="urn:microsoft.com/office/officeart/2005/8/layout/vList2"/>
    <dgm:cxn modelId="{9727DF47-6B2D-4E90-BD95-B027F4F74739}" type="presParOf" srcId="{B51B4BBE-E0F3-4812-A5B6-71ED7DA00BAF}" destId="{7600247E-C8C5-470B-A747-958CA80F4B7A}" srcOrd="7" destOrd="0" presId="urn:microsoft.com/office/officeart/2005/8/layout/vList2"/>
    <dgm:cxn modelId="{4E421386-65FE-4A3F-B0F9-0F2989BFDBBA}" type="presParOf" srcId="{B51B4BBE-E0F3-4812-A5B6-71ED7DA00BAF}" destId="{1B063B67-958D-4E17-BEAE-D4EF64C8AFE7}" srcOrd="8" destOrd="0" presId="urn:microsoft.com/office/officeart/2005/8/layout/vList2"/>
  </dgm:cxnLst>
  <dgm:bg/>
  <dgm:whole>
    <a:ln>
      <a:prstDash val="sysDot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7B516D-1690-498B-865D-A9F976A0FF2A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F862FAA-2926-4F6D-B4BD-F9A6C0B97C30}">
      <dgm:prSet phldrT="[Текст]" custT="1"/>
      <dgm:spPr>
        <a:ln w="19050">
          <a:prstDash val="sysDot"/>
        </a:ln>
      </dgm:spPr>
      <dgm:t>
        <a:bodyPr/>
        <a:lstStyle/>
        <a:p>
          <a:pPr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доступности  и качества психологической помощи</a:t>
          </a:r>
        </a:p>
      </dgm:t>
    </dgm:pt>
    <dgm:pt modelId="{C66039BC-C8A0-4FB4-912C-54A05CEFD34B}" type="parTrans" cxnId="{5D09A38E-DD65-4386-9F25-588991CF757E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31BB1EA8-C45A-44CD-8145-98710EC1BFAA}" type="sibTrans" cxnId="{5D09A38E-DD65-4386-9F25-588991CF757E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DD01AC5F-1864-4A5E-9A81-0C07B91C4BFF}">
      <dgm:prSet phldrT="[Текст]" custT="1"/>
      <dgm:spPr>
        <a:ln w="19050">
          <a:prstDash val="sysDot"/>
        </a:ln>
      </dgm:spPr>
      <dgm:t>
        <a:bodyPr/>
        <a:lstStyle/>
        <a:p>
          <a:pPr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Онлайн и чат-консультирование</a:t>
          </a:r>
          <a:endParaRPr lang="ru-RU" sz="1600" dirty="0">
            <a:latin typeface="+mj-lt"/>
          </a:endParaRPr>
        </a:p>
      </dgm:t>
    </dgm:pt>
    <dgm:pt modelId="{2F758D62-67AF-4913-AA46-03AA03D99D5B}" type="parTrans" cxnId="{062CE04C-CE93-431F-BCC5-2512ACA0FB8F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9D772044-7EDD-4C27-B95A-7DC34CFE9D8A}" type="sibTrans" cxnId="{062CE04C-CE93-431F-BCC5-2512ACA0FB8F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47A617E3-1012-4B4D-8A17-3E2498E7EBEA}">
      <dgm:prSet phldrT="[Текст]" custT="1"/>
      <dgm:spPr>
        <a:ln w="19050">
          <a:prstDash val="sysDot"/>
        </a:ln>
      </dgm:spPr>
      <dgm:t>
        <a:bodyPr/>
        <a:lstStyle/>
        <a:p>
          <a:pPr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Телефонная психологическая помощь</a:t>
          </a:r>
          <a:endParaRPr lang="ru-RU" sz="1600" dirty="0"/>
        </a:p>
      </dgm:t>
    </dgm:pt>
    <dgm:pt modelId="{E7E01466-AE3F-1848-B6F0-66759857C593}" type="parTrans" cxnId="{4FE0DE51-6DFF-3E46-B1E3-2B60531F937B}">
      <dgm:prSet/>
      <dgm:spPr/>
      <dgm:t>
        <a:bodyPr/>
        <a:lstStyle/>
        <a:p>
          <a:endParaRPr lang="ru-RU"/>
        </a:p>
      </dgm:t>
    </dgm:pt>
    <dgm:pt modelId="{F0FAE97C-E2B0-AA47-B58F-BFE69C11B576}" type="sibTrans" cxnId="{4FE0DE51-6DFF-3E46-B1E3-2B60531F937B}">
      <dgm:prSet/>
      <dgm:spPr/>
      <dgm:t>
        <a:bodyPr/>
        <a:lstStyle/>
        <a:p>
          <a:endParaRPr lang="ru-RU"/>
        </a:p>
      </dgm:t>
    </dgm:pt>
    <dgm:pt modelId="{2625FF20-1DF3-F142-86D8-F2CBF49B855A}">
      <dgm:prSet phldrT="[Текст]" custT="1"/>
      <dgm:spPr>
        <a:ln w="19050">
          <a:prstDash val="sysDot"/>
        </a:ln>
      </dgm:spPr>
      <dgm:t>
        <a:bodyPr/>
        <a:lstStyle/>
        <a:p>
          <a:pPr rtl="0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Выработка этических норм оказания цифровой помощи</a:t>
          </a:r>
        </a:p>
      </dgm:t>
    </dgm:pt>
    <dgm:pt modelId="{0F818227-F018-0344-998D-B8B3A51E6967}" type="parTrans" cxnId="{8EFF45E2-B4FF-1D48-AB03-A02C5D1A42C6}">
      <dgm:prSet/>
      <dgm:spPr/>
      <dgm:t>
        <a:bodyPr/>
        <a:lstStyle/>
        <a:p>
          <a:endParaRPr lang="ru-RU"/>
        </a:p>
      </dgm:t>
    </dgm:pt>
    <dgm:pt modelId="{0B7B5095-15A0-E743-8D2C-833BB8615B6A}" type="sibTrans" cxnId="{8EFF45E2-B4FF-1D48-AB03-A02C5D1A42C6}">
      <dgm:prSet/>
      <dgm:spPr/>
      <dgm:t>
        <a:bodyPr/>
        <a:lstStyle/>
        <a:p>
          <a:endParaRPr lang="ru-RU"/>
        </a:p>
      </dgm:t>
    </dgm:pt>
    <dgm:pt modelId="{C760FDDF-89BE-894A-A0BF-90CA4C5D26BF}">
      <dgm:prSet phldrT="[Текст]" custT="1"/>
      <dgm:spPr>
        <a:ln w="19050">
          <a:prstDash val="sysDot"/>
        </a:ln>
      </dgm:spPr>
      <dgm:t>
        <a:bodyPr/>
        <a:lstStyle/>
        <a:p>
          <a:pPr>
            <a:buNone/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Психологическое просвещение</a:t>
          </a:r>
          <a:endParaRPr lang="ru-RU" sz="1600" dirty="0"/>
        </a:p>
      </dgm:t>
    </dgm:pt>
    <dgm:pt modelId="{A550D78B-519A-C14B-A45F-02779ADF400B}" type="sibTrans" cxnId="{4116C1E5-46EC-714D-A094-DB089166EF44}">
      <dgm:prSet/>
      <dgm:spPr/>
      <dgm:t>
        <a:bodyPr/>
        <a:lstStyle/>
        <a:p>
          <a:endParaRPr lang="ru-RU"/>
        </a:p>
      </dgm:t>
    </dgm:pt>
    <dgm:pt modelId="{BE971933-C890-7B4B-B035-956768970E00}" type="parTrans" cxnId="{4116C1E5-46EC-714D-A094-DB089166EF44}">
      <dgm:prSet/>
      <dgm:spPr/>
      <dgm:t>
        <a:bodyPr/>
        <a:lstStyle/>
        <a:p>
          <a:endParaRPr lang="ru-RU"/>
        </a:p>
      </dgm:t>
    </dgm:pt>
    <dgm:pt modelId="{978EAD59-095D-7849-8F04-48EDC621DDFF}">
      <dgm:prSet phldrT="[Текст]" custT="1"/>
      <dgm:spPr>
        <a:ln w="19050">
          <a:prstDash val="sysDot"/>
        </a:ln>
      </dgm:spPr>
      <dgm:t>
        <a:bodyPr/>
        <a:lstStyle/>
        <a:p>
          <a:pPr>
            <a:buNone/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Психологическая профилактика</a:t>
          </a:r>
          <a:endParaRPr lang="ru-RU" sz="1600" dirty="0"/>
        </a:p>
      </dgm:t>
    </dgm:pt>
    <dgm:pt modelId="{76A2E007-1425-854A-8FAA-16A23F236DC5}" type="parTrans" cxnId="{2C2EC894-010B-F14E-88C1-6001AB01AD65}">
      <dgm:prSet/>
      <dgm:spPr/>
      <dgm:t>
        <a:bodyPr/>
        <a:lstStyle/>
        <a:p>
          <a:endParaRPr lang="ru-RU"/>
        </a:p>
      </dgm:t>
    </dgm:pt>
    <dgm:pt modelId="{051AC5F3-AEB4-0E4A-9D7A-E367BFF00C7D}" type="sibTrans" cxnId="{2C2EC894-010B-F14E-88C1-6001AB01AD65}">
      <dgm:prSet/>
      <dgm:spPr/>
      <dgm:t>
        <a:bodyPr/>
        <a:lstStyle/>
        <a:p>
          <a:endParaRPr lang="ru-RU"/>
        </a:p>
      </dgm:t>
    </dgm:pt>
    <dgm:pt modelId="{9718BDAD-9B4E-1C44-B3CC-3C42AEDF21A4}">
      <dgm:prSet phldrT="[Текст]" custT="1"/>
      <dgm:spPr>
        <a:ln w="19050">
          <a:prstDash val="sysDot"/>
        </a:ln>
      </dgm:spPr>
      <dgm:t>
        <a:bodyPr/>
        <a:lstStyle/>
        <a:p>
          <a:pPr>
            <a:buNone/>
          </a:pP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Психологическая коррекция</a:t>
          </a:r>
          <a:endParaRPr lang="ru-RU" sz="1600" dirty="0"/>
        </a:p>
      </dgm:t>
    </dgm:pt>
    <dgm:pt modelId="{96CD24C0-19A6-EA40-AF46-66AB48FF6315}" type="parTrans" cxnId="{2333018D-6E37-6641-824A-383A7E6FA901}">
      <dgm:prSet/>
      <dgm:spPr/>
      <dgm:t>
        <a:bodyPr/>
        <a:lstStyle/>
        <a:p>
          <a:endParaRPr lang="ru-RU"/>
        </a:p>
      </dgm:t>
    </dgm:pt>
    <dgm:pt modelId="{D9920124-E371-2241-AFA7-F9EFA5E48F65}" type="sibTrans" cxnId="{2333018D-6E37-6641-824A-383A7E6FA901}">
      <dgm:prSet/>
      <dgm:spPr/>
      <dgm:t>
        <a:bodyPr/>
        <a:lstStyle/>
        <a:p>
          <a:endParaRPr lang="ru-RU"/>
        </a:p>
      </dgm:t>
    </dgm:pt>
    <dgm:pt modelId="{B51B4BBE-E0F3-4812-A5B6-71ED7DA00BAF}" type="pres">
      <dgm:prSet presAssocID="{447B516D-1690-498B-865D-A9F976A0FF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BC4F47-4900-46A4-B0A4-5702DA5E4A6D}" type="pres">
      <dgm:prSet presAssocID="{DF862FAA-2926-4F6D-B4BD-F9A6C0B97C30}" presName="parentText" presStyleLbl="node1" presStyleIdx="0" presStyleCnt="7" custScaleY="57788" custLinFactY="-2746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A312A-4125-473D-B3FE-2A0994B93650}" type="pres">
      <dgm:prSet presAssocID="{31BB1EA8-C45A-44CD-8145-98710EC1BFAA}" presName="spacer" presStyleCnt="0"/>
      <dgm:spPr/>
    </dgm:pt>
    <dgm:pt modelId="{604D9137-4621-5047-A024-140EE40D3388}" type="pres">
      <dgm:prSet presAssocID="{2625FF20-1DF3-F142-86D8-F2CBF49B855A}" presName="parentText" presStyleLbl="node1" presStyleIdx="1" presStyleCnt="7" custScaleY="55505" custLinFactNeighborY="-482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46C587-3A7B-8D41-98FF-D0B250C27D23}" type="pres">
      <dgm:prSet presAssocID="{0B7B5095-15A0-E743-8D2C-833BB8615B6A}" presName="spacer" presStyleCnt="0"/>
      <dgm:spPr/>
    </dgm:pt>
    <dgm:pt modelId="{94B8A284-10E3-43CA-9455-5F4C4A5AEE3B}" type="pres">
      <dgm:prSet presAssocID="{DD01AC5F-1864-4A5E-9A81-0C07B91C4BFF}" presName="parentText" presStyleLbl="node1" presStyleIdx="2" presStyleCnt="7" custScaleY="53610" custLinFactNeighborY="-761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CF8439-A8A9-1F42-9040-AC29CF28289C}" type="pres">
      <dgm:prSet presAssocID="{9D772044-7EDD-4C27-B95A-7DC34CFE9D8A}" presName="spacer" presStyleCnt="0"/>
      <dgm:spPr/>
    </dgm:pt>
    <dgm:pt modelId="{0AE6751D-FA8C-4041-AB96-FFBB8DDA143E}" type="pres">
      <dgm:prSet presAssocID="{47A617E3-1012-4B4D-8A17-3E2498E7EBEA}" presName="parentText" presStyleLbl="node1" presStyleIdx="3" presStyleCnt="7" custScaleY="56018" custLinFactNeighborY="-957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7AC3F-1E4D-9547-B6B8-E82ECE3F705E}" type="pres">
      <dgm:prSet presAssocID="{F0FAE97C-E2B0-AA47-B58F-BFE69C11B576}" presName="spacer" presStyleCnt="0"/>
      <dgm:spPr/>
    </dgm:pt>
    <dgm:pt modelId="{D93931DB-514B-7549-8859-5CB2BD10A44E}" type="pres">
      <dgm:prSet presAssocID="{C760FDDF-89BE-894A-A0BF-90CA4C5D26BF}" presName="parentText" presStyleLbl="node1" presStyleIdx="4" presStyleCnt="7" custScaleY="56231" custLinFactY="-339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365D65-102B-9549-9F9C-CE7274B7CC60}" type="pres">
      <dgm:prSet presAssocID="{A550D78B-519A-C14B-A45F-02779ADF400B}" presName="spacer" presStyleCnt="0"/>
      <dgm:spPr/>
    </dgm:pt>
    <dgm:pt modelId="{1DA4195D-7F20-BB4F-B667-4901ACF62068}" type="pres">
      <dgm:prSet presAssocID="{978EAD59-095D-7849-8F04-48EDC621DDFF}" presName="parentText" presStyleLbl="node1" presStyleIdx="5" presStyleCnt="7" custScaleY="50865" custLinFactY="-585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8AB2E6-094C-214E-BDAA-39FA13DAA39C}" type="pres">
      <dgm:prSet presAssocID="{051AC5F3-AEB4-0E4A-9D7A-E367BFF00C7D}" presName="spacer" presStyleCnt="0"/>
      <dgm:spPr/>
    </dgm:pt>
    <dgm:pt modelId="{85A024C9-9D0A-8E45-8EDC-033C7FC049E4}" type="pres">
      <dgm:prSet presAssocID="{9718BDAD-9B4E-1C44-B3CC-3C42AEDF21A4}" presName="parentText" presStyleLbl="node1" presStyleIdx="6" presStyleCnt="7" custScaleY="55445" custLinFactY="-965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8469F0-9066-4D4B-A5FD-A415146378C6}" type="presOf" srcId="{978EAD59-095D-7849-8F04-48EDC621DDFF}" destId="{1DA4195D-7F20-BB4F-B667-4901ACF62068}" srcOrd="0" destOrd="0" presId="urn:microsoft.com/office/officeart/2005/8/layout/vList2"/>
    <dgm:cxn modelId="{2C2EC894-010B-F14E-88C1-6001AB01AD65}" srcId="{447B516D-1690-498B-865D-A9F976A0FF2A}" destId="{978EAD59-095D-7849-8F04-48EDC621DDFF}" srcOrd="5" destOrd="0" parTransId="{76A2E007-1425-854A-8FAA-16A23F236DC5}" sibTransId="{051AC5F3-AEB4-0E4A-9D7A-E367BFF00C7D}"/>
    <dgm:cxn modelId="{5D09A38E-DD65-4386-9F25-588991CF757E}" srcId="{447B516D-1690-498B-865D-A9F976A0FF2A}" destId="{DF862FAA-2926-4F6D-B4BD-F9A6C0B97C30}" srcOrd="0" destOrd="0" parTransId="{C66039BC-C8A0-4FB4-912C-54A05CEFD34B}" sibTransId="{31BB1EA8-C45A-44CD-8145-98710EC1BFAA}"/>
    <dgm:cxn modelId="{D5644EB6-95DD-478D-AE4C-8607F8048B2B}" type="presOf" srcId="{447B516D-1690-498B-865D-A9F976A0FF2A}" destId="{B51B4BBE-E0F3-4812-A5B6-71ED7DA00BAF}" srcOrd="0" destOrd="0" presId="urn:microsoft.com/office/officeart/2005/8/layout/vList2"/>
    <dgm:cxn modelId="{4116C1E5-46EC-714D-A094-DB089166EF44}" srcId="{447B516D-1690-498B-865D-A9F976A0FF2A}" destId="{C760FDDF-89BE-894A-A0BF-90CA4C5D26BF}" srcOrd="4" destOrd="0" parTransId="{BE971933-C890-7B4B-B035-956768970E00}" sibTransId="{A550D78B-519A-C14B-A45F-02779ADF400B}"/>
    <dgm:cxn modelId="{062CE04C-CE93-431F-BCC5-2512ACA0FB8F}" srcId="{447B516D-1690-498B-865D-A9F976A0FF2A}" destId="{DD01AC5F-1864-4A5E-9A81-0C07B91C4BFF}" srcOrd="2" destOrd="0" parTransId="{2F758D62-67AF-4913-AA46-03AA03D99D5B}" sibTransId="{9D772044-7EDD-4C27-B95A-7DC34CFE9D8A}"/>
    <dgm:cxn modelId="{8EFF45E2-B4FF-1D48-AB03-A02C5D1A42C6}" srcId="{447B516D-1690-498B-865D-A9F976A0FF2A}" destId="{2625FF20-1DF3-F142-86D8-F2CBF49B855A}" srcOrd="1" destOrd="0" parTransId="{0F818227-F018-0344-998D-B8B3A51E6967}" sibTransId="{0B7B5095-15A0-E743-8D2C-833BB8615B6A}"/>
    <dgm:cxn modelId="{2333018D-6E37-6641-824A-383A7E6FA901}" srcId="{447B516D-1690-498B-865D-A9F976A0FF2A}" destId="{9718BDAD-9B4E-1C44-B3CC-3C42AEDF21A4}" srcOrd="6" destOrd="0" parTransId="{96CD24C0-19A6-EA40-AF46-66AB48FF6315}" sibTransId="{D9920124-E371-2241-AFA7-F9EFA5E48F65}"/>
    <dgm:cxn modelId="{49093447-FB0E-4B34-B520-913D710C38BE}" type="presOf" srcId="{DF862FAA-2926-4F6D-B4BD-F9A6C0B97C30}" destId="{20BC4F47-4900-46A4-B0A4-5702DA5E4A6D}" srcOrd="0" destOrd="0" presId="urn:microsoft.com/office/officeart/2005/8/layout/vList2"/>
    <dgm:cxn modelId="{6894A883-E8FA-4B5A-A666-A608A4BA4CA3}" type="presOf" srcId="{47A617E3-1012-4B4D-8A17-3E2498E7EBEA}" destId="{0AE6751D-FA8C-4041-AB96-FFBB8DDA143E}" srcOrd="0" destOrd="0" presId="urn:microsoft.com/office/officeart/2005/8/layout/vList2"/>
    <dgm:cxn modelId="{F5A29BE8-D37B-4F0C-B2B4-0B4D35666FC8}" type="presOf" srcId="{9718BDAD-9B4E-1C44-B3CC-3C42AEDF21A4}" destId="{85A024C9-9D0A-8E45-8EDC-033C7FC049E4}" srcOrd="0" destOrd="0" presId="urn:microsoft.com/office/officeart/2005/8/layout/vList2"/>
    <dgm:cxn modelId="{4FE0DE51-6DFF-3E46-B1E3-2B60531F937B}" srcId="{447B516D-1690-498B-865D-A9F976A0FF2A}" destId="{47A617E3-1012-4B4D-8A17-3E2498E7EBEA}" srcOrd="3" destOrd="0" parTransId="{E7E01466-AE3F-1848-B6F0-66759857C593}" sibTransId="{F0FAE97C-E2B0-AA47-B58F-BFE69C11B576}"/>
    <dgm:cxn modelId="{88B9F389-E346-4B89-88C2-BA4B4029BB4D}" type="presOf" srcId="{2625FF20-1DF3-F142-86D8-F2CBF49B855A}" destId="{604D9137-4621-5047-A024-140EE40D3388}" srcOrd="0" destOrd="0" presId="urn:microsoft.com/office/officeart/2005/8/layout/vList2"/>
    <dgm:cxn modelId="{C03A692B-DC47-46CF-9C34-13907678A907}" type="presOf" srcId="{DD01AC5F-1864-4A5E-9A81-0C07B91C4BFF}" destId="{94B8A284-10E3-43CA-9455-5F4C4A5AEE3B}" srcOrd="0" destOrd="0" presId="urn:microsoft.com/office/officeart/2005/8/layout/vList2"/>
    <dgm:cxn modelId="{67E2A4A0-E18E-4437-B8C5-AAE9866A059E}" type="presOf" srcId="{C760FDDF-89BE-894A-A0BF-90CA4C5D26BF}" destId="{D93931DB-514B-7549-8859-5CB2BD10A44E}" srcOrd="0" destOrd="0" presId="urn:microsoft.com/office/officeart/2005/8/layout/vList2"/>
    <dgm:cxn modelId="{4C8A70F4-A32F-4B6E-B19F-C07169744827}" type="presParOf" srcId="{B51B4BBE-E0F3-4812-A5B6-71ED7DA00BAF}" destId="{20BC4F47-4900-46A4-B0A4-5702DA5E4A6D}" srcOrd="0" destOrd="0" presId="urn:microsoft.com/office/officeart/2005/8/layout/vList2"/>
    <dgm:cxn modelId="{AEF8B4F6-4A1A-4206-B986-5D87A22DAB7B}" type="presParOf" srcId="{B51B4BBE-E0F3-4812-A5B6-71ED7DA00BAF}" destId="{E28A312A-4125-473D-B3FE-2A0994B93650}" srcOrd="1" destOrd="0" presId="urn:microsoft.com/office/officeart/2005/8/layout/vList2"/>
    <dgm:cxn modelId="{A1B013D5-5C37-4EF4-B4F5-E61C3B3A3BE1}" type="presParOf" srcId="{B51B4BBE-E0F3-4812-A5B6-71ED7DA00BAF}" destId="{604D9137-4621-5047-A024-140EE40D3388}" srcOrd="2" destOrd="0" presId="urn:microsoft.com/office/officeart/2005/8/layout/vList2"/>
    <dgm:cxn modelId="{E6AF65EC-0070-438F-B4C7-F71823966FF7}" type="presParOf" srcId="{B51B4BBE-E0F3-4812-A5B6-71ED7DA00BAF}" destId="{0846C587-3A7B-8D41-98FF-D0B250C27D23}" srcOrd="3" destOrd="0" presId="urn:microsoft.com/office/officeart/2005/8/layout/vList2"/>
    <dgm:cxn modelId="{D8AE7801-636F-4866-AC0C-6C29528F9154}" type="presParOf" srcId="{B51B4BBE-E0F3-4812-A5B6-71ED7DA00BAF}" destId="{94B8A284-10E3-43CA-9455-5F4C4A5AEE3B}" srcOrd="4" destOrd="0" presId="urn:microsoft.com/office/officeart/2005/8/layout/vList2"/>
    <dgm:cxn modelId="{9229B986-4408-45C8-A432-E326A4E11587}" type="presParOf" srcId="{B51B4BBE-E0F3-4812-A5B6-71ED7DA00BAF}" destId="{EECF8439-A8A9-1F42-9040-AC29CF28289C}" srcOrd="5" destOrd="0" presId="urn:microsoft.com/office/officeart/2005/8/layout/vList2"/>
    <dgm:cxn modelId="{0341D657-72DC-4CC0-985E-5AE93AA5DB1A}" type="presParOf" srcId="{B51B4BBE-E0F3-4812-A5B6-71ED7DA00BAF}" destId="{0AE6751D-FA8C-4041-AB96-FFBB8DDA143E}" srcOrd="6" destOrd="0" presId="urn:microsoft.com/office/officeart/2005/8/layout/vList2"/>
    <dgm:cxn modelId="{E597D70B-5F94-4636-81CB-50DAA2A7804D}" type="presParOf" srcId="{B51B4BBE-E0F3-4812-A5B6-71ED7DA00BAF}" destId="{60D7AC3F-1E4D-9547-B6B8-E82ECE3F705E}" srcOrd="7" destOrd="0" presId="urn:microsoft.com/office/officeart/2005/8/layout/vList2"/>
    <dgm:cxn modelId="{EF77B745-8619-442A-8FBA-4D67F8E6073B}" type="presParOf" srcId="{B51B4BBE-E0F3-4812-A5B6-71ED7DA00BAF}" destId="{D93931DB-514B-7549-8859-5CB2BD10A44E}" srcOrd="8" destOrd="0" presId="urn:microsoft.com/office/officeart/2005/8/layout/vList2"/>
    <dgm:cxn modelId="{24694A0A-76E2-4B4A-B64B-2105D50E0D56}" type="presParOf" srcId="{B51B4BBE-E0F3-4812-A5B6-71ED7DA00BAF}" destId="{40365D65-102B-9549-9F9C-CE7274B7CC60}" srcOrd="9" destOrd="0" presId="urn:microsoft.com/office/officeart/2005/8/layout/vList2"/>
    <dgm:cxn modelId="{DD38819C-AC3D-439D-A266-8CCA07C33A76}" type="presParOf" srcId="{B51B4BBE-E0F3-4812-A5B6-71ED7DA00BAF}" destId="{1DA4195D-7F20-BB4F-B667-4901ACF62068}" srcOrd="10" destOrd="0" presId="urn:microsoft.com/office/officeart/2005/8/layout/vList2"/>
    <dgm:cxn modelId="{715F70EA-DB45-435C-BFF3-2877324D63EA}" type="presParOf" srcId="{B51B4BBE-E0F3-4812-A5B6-71ED7DA00BAF}" destId="{208AB2E6-094C-214E-BDAA-39FA13DAA39C}" srcOrd="11" destOrd="0" presId="urn:microsoft.com/office/officeart/2005/8/layout/vList2"/>
    <dgm:cxn modelId="{313286B7-8F95-4918-98B9-803F9DF20588}" type="presParOf" srcId="{B51B4BBE-E0F3-4812-A5B6-71ED7DA00BAF}" destId="{85A024C9-9D0A-8E45-8EDC-033C7FC049E4}" srcOrd="12" destOrd="0" presId="urn:microsoft.com/office/officeart/2005/8/layout/vList2"/>
  </dgm:cxnLst>
  <dgm:bg/>
  <dgm:whole>
    <a:ln>
      <a:prstDash val="sysDot"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58EFC-A4C5-47B6-9202-BDAA949C1962}">
      <dsp:nvSpPr>
        <dsp:cNvPr id="0" name=""/>
        <dsp:cNvSpPr/>
      </dsp:nvSpPr>
      <dsp:spPr>
        <a:xfrm>
          <a:off x="0" y="254088"/>
          <a:ext cx="11430000" cy="941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7095" tIns="270764" rIns="887095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Ни абонент, ни консультант не обязаны называть себя</a:t>
          </a:r>
          <a:endParaRPr lang="ru-RU" sz="1300" kern="1200" dirty="0">
            <a:solidFill>
              <a:schemeClr val="tx1"/>
            </a:solidFill>
            <a:latin typeface="Montserrat" panose="00000500000000000000" pitchFamily="2" charset="-52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У консультанта может быть псевдоним, абонент может представиться любым именем</a:t>
          </a:r>
          <a:endParaRPr lang="ru-RU" sz="1300" kern="1200" dirty="0">
            <a:solidFill>
              <a:schemeClr val="tx1"/>
            </a:solidFill>
            <a:latin typeface="Montserrat" panose="00000500000000000000" pitchFamily="2" charset="-52"/>
          </a:endParaRPr>
        </a:p>
      </dsp:txBody>
      <dsp:txXfrm>
        <a:off x="0" y="254088"/>
        <a:ext cx="11430000" cy="941850"/>
      </dsp:txXfrm>
    </dsp:sp>
    <dsp:sp modelId="{B9F1832E-884F-49B7-990E-3B3F4ED2CF08}">
      <dsp:nvSpPr>
        <dsp:cNvPr id="0" name=""/>
        <dsp:cNvSpPr/>
      </dsp:nvSpPr>
      <dsp:spPr>
        <a:xfrm>
          <a:off x="571500" y="62208"/>
          <a:ext cx="8001000" cy="38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2419" tIns="0" rIns="302419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АНОНИМНОСТЬ</a:t>
          </a:r>
          <a:endParaRPr lang="ru-RU" sz="1300" kern="1200" dirty="0">
            <a:solidFill>
              <a:schemeClr val="tx1"/>
            </a:solidFill>
            <a:latin typeface="Montserrat" panose="00000500000000000000" pitchFamily="2" charset="-52"/>
          </a:endParaRPr>
        </a:p>
      </dsp:txBody>
      <dsp:txXfrm>
        <a:off x="590234" y="80942"/>
        <a:ext cx="7963532" cy="346292"/>
      </dsp:txXfrm>
    </dsp:sp>
    <dsp:sp modelId="{0B28DE4E-1B32-4543-BB67-45BFD1E6A2C4}">
      <dsp:nvSpPr>
        <dsp:cNvPr id="0" name=""/>
        <dsp:cNvSpPr/>
      </dsp:nvSpPr>
      <dsp:spPr>
        <a:xfrm>
          <a:off x="0" y="1458018"/>
          <a:ext cx="11430000" cy="941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7095" tIns="270764" rIns="887095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Беседа и номер абонента не записывается </a:t>
          </a:r>
          <a:endParaRPr lang="ru-RU" sz="1300" kern="1200" dirty="0">
            <a:solidFill>
              <a:schemeClr val="tx1"/>
            </a:solidFill>
            <a:latin typeface="Montserrat" panose="00000500000000000000" pitchFamily="2" charset="-52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Содержание разговора не передается третьей стороне</a:t>
          </a:r>
          <a:endParaRPr lang="ru-RU" sz="1300" kern="1200" dirty="0">
            <a:solidFill>
              <a:schemeClr val="tx1"/>
            </a:solidFill>
            <a:latin typeface="Montserrat" panose="00000500000000000000" pitchFamily="2" charset="-52"/>
          </a:endParaRPr>
        </a:p>
      </dsp:txBody>
      <dsp:txXfrm>
        <a:off x="0" y="1458018"/>
        <a:ext cx="11430000" cy="941850"/>
      </dsp:txXfrm>
    </dsp:sp>
    <dsp:sp modelId="{29C29C42-D966-48A3-A39A-1A3C028FB506}">
      <dsp:nvSpPr>
        <dsp:cNvPr id="0" name=""/>
        <dsp:cNvSpPr/>
      </dsp:nvSpPr>
      <dsp:spPr>
        <a:xfrm>
          <a:off x="571500" y="1266138"/>
          <a:ext cx="8001000" cy="38376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2419" tIns="0" rIns="302419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КОНФИДЕНЦИАЛЬНОСТЬ</a:t>
          </a:r>
          <a:endParaRPr lang="ru-RU" sz="1300" kern="1200" dirty="0">
            <a:solidFill>
              <a:schemeClr val="tx1"/>
            </a:solidFill>
            <a:latin typeface="Montserrat" panose="00000500000000000000" pitchFamily="2" charset="-52"/>
          </a:endParaRPr>
        </a:p>
      </dsp:txBody>
      <dsp:txXfrm>
        <a:off x="590234" y="1284872"/>
        <a:ext cx="7963532" cy="346292"/>
      </dsp:txXfrm>
    </dsp:sp>
    <dsp:sp modelId="{CCF513E5-96AD-4950-B95A-6ABB463DA7A6}">
      <dsp:nvSpPr>
        <dsp:cNvPr id="0" name=""/>
        <dsp:cNvSpPr/>
      </dsp:nvSpPr>
      <dsp:spPr>
        <a:xfrm>
          <a:off x="0" y="2661948"/>
          <a:ext cx="11430000" cy="6347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7095" tIns="270764" rIns="887095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Консультант выказывает уважение к абоненту</a:t>
          </a:r>
          <a:endParaRPr lang="ru-RU" sz="1300" kern="1200" dirty="0">
            <a:solidFill>
              <a:schemeClr val="tx1"/>
            </a:solidFill>
            <a:latin typeface="Montserrat" panose="00000500000000000000" pitchFamily="2" charset="-52"/>
          </a:endParaRPr>
        </a:p>
      </dsp:txBody>
      <dsp:txXfrm>
        <a:off x="0" y="2661948"/>
        <a:ext cx="11430000" cy="634725"/>
      </dsp:txXfrm>
    </dsp:sp>
    <dsp:sp modelId="{3CCB6D99-519C-497D-99DE-13855A00ED0F}">
      <dsp:nvSpPr>
        <dsp:cNvPr id="0" name=""/>
        <dsp:cNvSpPr/>
      </dsp:nvSpPr>
      <dsp:spPr>
        <a:xfrm>
          <a:off x="571500" y="2470068"/>
          <a:ext cx="8001000" cy="38376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2419" tIns="0" rIns="302419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ТОЛЕРАНТНОСТЬ</a:t>
          </a:r>
          <a:endParaRPr lang="ru-RU" sz="1300" kern="1200" dirty="0">
            <a:solidFill>
              <a:schemeClr val="tx1"/>
            </a:solidFill>
            <a:latin typeface="Montserrat" panose="00000500000000000000" pitchFamily="2" charset="-52"/>
          </a:endParaRPr>
        </a:p>
      </dsp:txBody>
      <dsp:txXfrm>
        <a:off x="590234" y="2488802"/>
        <a:ext cx="7963532" cy="346292"/>
      </dsp:txXfrm>
    </dsp:sp>
    <dsp:sp modelId="{1F1792DF-7A13-483B-AD73-AC4A4961DACC}">
      <dsp:nvSpPr>
        <dsp:cNvPr id="0" name=""/>
        <dsp:cNvSpPr/>
      </dsp:nvSpPr>
      <dsp:spPr>
        <a:xfrm>
          <a:off x="0" y="3558753"/>
          <a:ext cx="11430000" cy="900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7095" tIns="270764" rIns="887095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Консультантом является человек, имеющий опыт работы прошедший профессиональный отбор и специальную подготовку</a:t>
          </a:r>
          <a:endParaRPr lang="ru-RU" sz="1300" kern="1200" dirty="0">
            <a:solidFill>
              <a:schemeClr val="tx1"/>
            </a:solidFill>
            <a:latin typeface="Montserrat" panose="00000500000000000000" pitchFamily="2" charset="-52"/>
          </a:endParaRPr>
        </a:p>
      </dsp:txBody>
      <dsp:txXfrm>
        <a:off x="0" y="3558753"/>
        <a:ext cx="11430000" cy="900900"/>
      </dsp:txXfrm>
    </dsp:sp>
    <dsp:sp modelId="{1499332E-742D-423F-99F9-581A15A0D194}">
      <dsp:nvSpPr>
        <dsp:cNvPr id="0" name=""/>
        <dsp:cNvSpPr/>
      </dsp:nvSpPr>
      <dsp:spPr>
        <a:xfrm>
          <a:off x="571500" y="3366873"/>
          <a:ext cx="8001000" cy="38376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2419" tIns="0" rIns="302419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ПРОФЕССИОНАЛИЗМ</a:t>
          </a:r>
          <a:endParaRPr lang="ru-RU" sz="1300" kern="1200" dirty="0">
            <a:solidFill>
              <a:schemeClr val="tx1"/>
            </a:solidFill>
            <a:latin typeface="Montserrat" panose="00000500000000000000" pitchFamily="2" charset="-52"/>
          </a:endParaRPr>
        </a:p>
      </dsp:txBody>
      <dsp:txXfrm>
        <a:off x="590234" y="3385607"/>
        <a:ext cx="7963532" cy="346292"/>
      </dsp:txXfrm>
    </dsp:sp>
    <dsp:sp modelId="{4FE21163-9A00-4662-83C4-21D9FC362E0C}">
      <dsp:nvSpPr>
        <dsp:cNvPr id="0" name=""/>
        <dsp:cNvSpPr/>
      </dsp:nvSpPr>
      <dsp:spPr>
        <a:xfrm>
          <a:off x="0" y="4721733"/>
          <a:ext cx="11430000" cy="6347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7095" tIns="270764" rIns="887095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В любой момент абонент может прервать разговор </a:t>
          </a:r>
          <a:endParaRPr lang="ru-RU" sz="1300" kern="1200" dirty="0">
            <a:solidFill>
              <a:schemeClr val="tx1"/>
            </a:solidFill>
            <a:latin typeface="Montserrat" panose="00000500000000000000" pitchFamily="2" charset="-52"/>
          </a:endParaRPr>
        </a:p>
      </dsp:txBody>
      <dsp:txXfrm>
        <a:off x="0" y="4721733"/>
        <a:ext cx="11430000" cy="634725"/>
      </dsp:txXfrm>
    </dsp:sp>
    <dsp:sp modelId="{F8999B25-71F0-4DFF-BDB8-3A72166EBB1C}">
      <dsp:nvSpPr>
        <dsp:cNvPr id="0" name=""/>
        <dsp:cNvSpPr/>
      </dsp:nvSpPr>
      <dsp:spPr>
        <a:xfrm>
          <a:off x="571500" y="4529853"/>
          <a:ext cx="8001000" cy="3837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2419" tIns="0" rIns="302419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>
              <a:solidFill>
                <a:schemeClr val="tx1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rPr>
            <a:t>УПРАВЛЕНИЕ РАЗГОВОРОМ </a:t>
          </a:r>
          <a:endParaRPr lang="ru-RU" sz="1300" b="1" kern="1200" dirty="0">
            <a:solidFill>
              <a:schemeClr val="tx1"/>
            </a:solidFill>
            <a:latin typeface="Montserrat" panose="00000500000000000000" pitchFamily="2" charset="-52"/>
            <a:ea typeface="Verdana"/>
            <a:cs typeface="Verdana"/>
            <a:sym typeface="Verdana"/>
          </a:endParaRPr>
        </a:p>
      </dsp:txBody>
      <dsp:txXfrm>
        <a:off x="590234" y="4548587"/>
        <a:ext cx="7963532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B42DB-1F48-4EFD-831A-B80F307C8488}">
      <dsp:nvSpPr>
        <dsp:cNvPr id="0" name=""/>
        <dsp:cNvSpPr/>
      </dsp:nvSpPr>
      <dsp:spPr>
        <a:xfrm>
          <a:off x="1380" y="1138169"/>
          <a:ext cx="2691508" cy="269150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8123" tIns="13970" rIns="148123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Montserrat" panose="00000500000000000000" pitchFamily="2" charset="-52"/>
            </a:rPr>
            <a:t>СУПЕРВИЗИЯ</a:t>
          </a:r>
        </a:p>
      </dsp:txBody>
      <dsp:txXfrm>
        <a:off x="395542" y="1532331"/>
        <a:ext cx="1903184" cy="1903184"/>
      </dsp:txXfrm>
    </dsp:sp>
    <dsp:sp modelId="{135D1094-EFBE-4C32-9E68-4AB55A34132D}">
      <dsp:nvSpPr>
        <dsp:cNvPr id="0" name=""/>
        <dsp:cNvSpPr/>
      </dsp:nvSpPr>
      <dsp:spPr>
        <a:xfrm>
          <a:off x="2154587" y="1138169"/>
          <a:ext cx="2691508" cy="2691508"/>
        </a:xfrm>
        <a:prstGeom prst="ellipse">
          <a:avLst/>
        </a:prstGeom>
        <a:solidFill>
          <a:schemeClr val="accent5">
            <a:alpha val="50000"/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8123" tIns="13970" rIns="148123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Montserrat" panose="00000500000000000000" pitchFamily="2" charset="-52"/>
            </a:rPr>
            <a:t>ОБУЧЕНИЯ ВОЛОНТЕРОВ</a:t>
          </a:r>
        </a:p>
      </dsp:txBody>
      <dsp:txXfrm>
        <a:off x="2548749" y="1532331"/>
        <a:ext cx="1903184" cy="1903184"/>
      </dsp:txXfrm>
    </dsp:sp>
    <dsp:sp modelId="{8610920E-4F5E-4515-B4E7-D59B7B43E386}">
      <dsp:nvSpPr>
        <dsp:cNvPr id="0" name=""/>
        <dsp:cNvSpPr/>
      </dsp:nvSpPr>
      <dsp:spPr>
        <a:xfrm>
          <a:off x="4307794" y="1138169"/>
          <a:ext cx="2691508" cy="2691508"/>
        </a:xfrm>
        <a:prstGeom prst="ellipse">
          <a:avLst/>
        </a:prstGeom>
        <a:solidFill>
          <a:schemeClr val="accent5">
            <a:alpha val="50000"/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8123" tIns="13970" rIns="148123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Montserrat" panose="00000500000000000000" pitchFamily="2" charset="-52"/>
            </a:rPr>
            <a:t>ОРГАНИЗАЦИЯ КРУГЛОСУТОЧНОЙ РАБОТЫ</a:t>
          </a:r>
        </a:p>
      </dsp:txBody>
      <dsp:txXfrm>
        <a:off x="4701956" y="1532331"/>
        <a:ext cx="1903184" cy="1903184"/>
      </dsp:txXfrm>
    </dsp:sp>
    <dsp:sp modelId="{46B0D634-1D06-4BB4-96BB-B3AA6C9E2699}">
      <dsp:nvSpPr>
        <dsp:cNvPr id="0" name=""/>
        <dsp:cNvSpPr/>
      </dsp:nvSpPr>
      <dsp:spPr>
        <a:xfrm>
          <a:off x="6461001" y="1138169"/>
          <a:ext cx="2691508" cy="2691508"/>
        </a:xfrm>
        <a:prstGeom prst="ellipse">
          <a:avLst/>
        </a:prstGeom>
        <a:solidFill>
          <a:schemeClr val="accent5">
            <a:alpha val="50000"/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8123" tIns="13970" rIns="148123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Montserrat" panose="00000500000000000000" pitchFamily="2" charset="-52"/>
            </a:rPr>
            <a:t>НАУЧНО-МЕТОДИЧЕСКОЕ ОБЕСПЕЧЕНИЕ</a:t>
          </a:r>
        </a:p>
      </dsp:txBody>
      <dsp:txXfrm>
        <a:off x="6855163" y="1532331"/>
        <a:ext cx="1903184" cy="1903184"/>
      </dsp:txXfrm>
    </dsp:sp>
    <dsp:sp modelId="{E5FF049F-ADF4-49A2-8395-8791EFCD6F95}">
      <dsp:nvSpPr>
        <dsp:cNvPr id="0" name=""/>
        <dsp:cNvSpPr/>
      </dsp:nvSpPr>
      <dsp:spPr>
        <a:xfrm>
          <a:off x="8614208" y="1138169"/>
          <a:ext cx="2691508" cy="2691508"/>
        </a:xfrm>
        <a:prstGeom prst="ellipse">
          <a:avLst/>
        </a:prstGeom>
        <a:solidFill>
          <a:schemeClr val="accent5">
            <a:alpha val="50000"/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8123" tIns="13970" rIns="148123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>
              <a:latin typeface="Montserrat" panose="00000500000000000000" pitchFamily="2" charset="-52"/>
            </a:rPr>
            <a:t>ОБЕСПЕЧЕНИЕ СЛУЖБЫ НПА И ДОКУМЕНТАМИ</a:t>
          </a:r>
        </a:p>
      </dsp:txBody>
      <dsp:txXfrm>
        <a:off x="9008370" y="1532331"/>
        <a:ext cx="1903184" cy="19031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C4F47-4900-46A4-B0A4-5702DA5E4A6D}">
      <dsp:nvSpPr>
        <dsp:cNvPr id="0" name=""/>
        <dsp:cNvSpPr/>
      </dsp:nvSpPr>
      <dsp:spPr>
        <a:xfrm>
          <a:off x="0" y="5299"/>
          <a:ext cx="6508266" cy="8558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Сетевое взаимодействие специалистов Службы (межведомственное и межуровневое)</a:t>
          </a:r>
          <a:endParaRPr lang="ru-RU" sz="1600" kern="1200" dirty="0">
            <a:latin typeface="+mj-lt"/>
          </a:endParaRPr>
        </a:p>
      </dsp:txBody>
      <dsp:txXfrm>
        <a:off x="41779" y="47078"/>
        <a:ext cx="6424708" cy="772296"/>
      </dsp:txXfrm>
    </dsp:sp>
    <dsp:sp modelId="{957C450F-D00E-403D-9D23-0B28F0B86ECC}">
      <dsp:nvSpPr>
        <dsp:cNvPr id="0" name=""/>
        <dsp:cNvSpPr/>
      </dsp:nvSpPr>
      <dsp:spPr>
        <a:xfrm>
          <a:off x="0" y="941794"/>
          <a:ext cx="6508266" cy="8558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Автоматизация процессов по ключевым направлениям деятельности педагога-психолога</a:t>
          </a:r>
          <a:endParaRPr lang="ru-RU" sz="1600" kern="1200" dirty="0">
            <a:latin typeface="+mj-lt"/>
          </a:endParaRPr>
        </a:p>
      </dsp:txBody>
      <dsp:txXfrm>
        <a:off x="41779" y="983573"/>
        <a:ext cx="6424708" cy="772296"/>
      </dsp:txXfrm>
    </dsp:sp>
    <dsp:sp modelId="{94B8A284-10E3-43CA-9455-5F4C4A5AEE3B}">
      <dsp:nvSpPr>
        <dsp:cNvPr id="0" name=""/>
        <dsp:cNvSpPr/>
      </dsp:nvSpPr>
      <dsp:spPr>
        <a:xfrm>
          <a:off x="0" y="1878289"/>
          <a:ext cx="6508266" cy="8558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Выработка единых стандартов оказания психологической помощи и формирование цифровых реестров психодиагностического, </a:t>
          </a:r>
          <a:r>
            <a:rPr lang="ru-RU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психокоррекционного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психопрофилактического инструментария</a:t>
          </a:r>
          <a:endParaRPr lang="ru-RU" sz="1600" kern="1200" dirty="0">
            <a:latin typeface="+mj-lt"/>
          </a:endParaRPr>
        </a:p>
      </dsp:txBody>
      <dsp:txXfrm>
        <a:off x="41779" y="1920068"/>
        <a:ext cx="6424708" cy="772296"/>
      </dsp:txXfrm>
    </dsp:sp>
    <dsp:sp modelId="{65D10657-3240-4417-AF2F-6CCA222D5F7E}">
      <dsp:nvSpPr>
        <dsp:cNvPr id="0" name=""/>
        <dsp:cNvSpPr/>
      </dsp:nvSpPr>
      <dsp:spPr>
        <a:xfrm>
          <a:off x="0" y="2814784"/>
          <a:ext cx="6508266" cy="8558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Фиксация результатов психолого-педагогического сопровождения участников образовательных отношений и возможность пролонгированной психологической помощи;</a:t>
          </a:r>
          <a:endParaRPr lang="ru-RU" sz="1600" kern="1200" dirty="0">
            <a:latin typeface="+mj-lt"/>
          </a:endParaRPr>
        </a:p>
      </dsp:txBody>
      <dsp:txXfrm>
        <a:off x="41779" y="2856563"/>
        <a:ext cx="6424708" cy="772296"/>
      </dsp:txXfrm>
    </dsp:sp>
    <dsp:sp modelId="{1B063B67-958D-4E17-BEAE-D4EF64C8AFE7}">
      <dsp:nvSpPr>
        <dsp:cNvPr id="0" name=""/>
        <dsp:cNvSpPr/>
      </dsp:nvSpPr>
      <dsp:spPr>
        <a:xfrm>
          <a:off x="0" y="3751279"/>
          <a:ext cx="6508266" cy="8558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Мониторинг качества и доступности психологической помощи</a:t>
          </a:r>
          <a:endParaRPr lang="ru-RU" sz="1600" kern="1200" dirty="0">
            <a:latin typeface="+mj-lt"/>
          </a:endParaRPr>
        </a:p>
      </dsp:txBody>
      <dsp:txXfrm>
        <a:off x="41779" y="3793058"/>
        <a:ext cx="6424708" cy="7722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C4F47-4900-46A4-B0A4-5702DA5E4A6D}">
      <dsp:nvSpPr>
        <dsp:cNvPr id="0" name=""/>
        <dsp:cNvSpPr/>
      </dsp:nvSpPr>
      <dsp:spPr>
        <a:xfrm>
          <a:off x="0" y="0"/>
          <a:ext cx="4692975" cy="48680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доступности  и качества психологической помощи</a:t>
          </a:r>
        </a:p>
      </dsp:txBody>
      <dsp:txXfrm>
        <a:off x="23764" y="23764"/>
        <a:ext cx="4645447" cy="439278"/>
      </dsp:txXfrm>
    </dsp:sp>
    <dsp:sp modelId="{604D9137-4621-5047-A024-140EE40D3388}">
      <dsp:nvSpPr>
        <dsp:cNvPr id="0" name=""/>
        <dsp:cNvSpPr/>
      </dsp:nvSpPr>
      <dsp:spPr>
        <a:xfrm>
          <a:off x="0" y="597540"/>
          <a:ext cx="4692975" cy="4675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Выработка этических норм оказания цифровой помощи</a:t>
          </a:r>
        </a:p>
      </dsp:txBody>
      <dsp:txXfrm>
        <a:off x="22825" y="620365"/>
        <a:ext cx="4647325" cy="421924"/>
      </dsp:txXfrm>
    </dsp:sp>
    <dsp:sp modelId="{94B8A284-10E3-43CA-9455-5F4C4A5AEE3B}">
      <dsp:nvSpPr>
        <dsp:cNvPr id="0" name=""/>
        <dsp:cNvSpPr/>
      </dsp:nvSpPr>
      <dsp:spPr>
        <a:xfrm>
          <a:off x="0" y="1158579"/>
          <a:ext cx="4692975" cy="4516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Онлайн и чат-консультирование</a:t>
          </a:r>
          <a:endParaRPr lang="ru-RU" sz="1600" kern="1200" dirty="0">
            <a:latin typeface="+mj-lt"/>
          </a:endParaRPr>
        </a:p>
      </dsp:txBody>
      <dsp:txXfrm>
        <a:off x="22046" y="1180625"/>
        <a:ext cx="4648883" cy="407518"/>
      </dsp:txXfrm>
    </dsp:sp>
    <dsp:sp modelId="{0AE6751D-FA8C-4041-AB96-FFBB8DDA143E}">
      <dsp:nvSpPr>
        <dsp:cNvPr id="0" name=""/>
        <dsp:cNvSpPr/>
      </dsp:nvSpPr>
      <dsp:spPr>
        <a:xfrm>
          <a:off x="0" y="1714397"/>
          <a:ext cx="4692975" cy="47189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Телефонная психологическая помощь</a:t>
          </a:r>
          <a:endParaRPr lang="ru-RU" sz="1600" kern="1200" dirty="0"/>
        </a:p>
      </dsp:txBody>
      <dsp:txXfrm>
        <a:off x="23036" y="1737433"/>
        <a:ext cx="4646903" cy="425823"/>
      </dsp:txXfrm>
    </dsp:sp>
    <dsp:sp modelId="{D93931DB-514B-7549-8859-5CB2BD10A44E}">
      <dsp:nvSpPr>
        <dsp:cNvPr id="0" name=""/>
        <dsp:cNvSpPr/>
      </dsp:nvSpPr>
      <dsp:spPr>
        <a:xfrm>
          <a:off x="0" y="2281742"/>
          <a:ext cx="4692975" cy="4736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Психологическое просвещение</a:t>
          </a:r>
          <a:endParaRPr lang="ru-RU" sz="1600" kern="1200" dirty="0"/>
        </a:p>
      </dsp:txBody>
      <dsp:txXfrm>
        <a:off x="23124" y="2304866"/>
        <a:ext cx="4646727" cy="427441"/>
      </dsp:txXfrm>
    </dsp:sp>
    <dsp:sp modelId="{1DA4195D-7F20-BB4F-B667-4901ACF62068}">
      <dsp:nvSpPr>
        <dsp:cNvPr id="0" name=""/>
        <dsp:cNvSpPr/>
      </dsp:nvSpPr>
      <dsp:spPr>
        <a:xfrm>
          <a:off x="0" y="2864292"/>
          <a:ext cx="4692975" cy="4284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Психологическая профилактика</a:t>
          </a:r>
          <a:endParaRPr lang="ru-RU" sz="1600" kern="1200" dirty="0"/>
        </a:p>
      </dsp:txBody>
      <dsp:txXfrm>
        <a:off x="20917" y="2885209"/>
        <a:ext cx="4651141" cy="386652"/>
      </dsp:txXfrm>
    </dsp:sp>
    <dsp:sp modelId="{85A024C9-9D0A-8E45-8EDC-033C7FC049E4}">
      <dsp:nvSpPr>
        <dsp:cNvPr id="0" name=""/>
        <dsp:cNvSpPr/>
      </dsp:nvSpPr>
      <dsp:spPr>
        <a:xfrm>
          <a:off x="0" y="3390435"/>
          <a:ext cx="4692975" cy="4670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ys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Психологическая коррекция</a:t>
          </a:r>
          <a:endParaRPr lang="ru-RU" sz="1600" kern="1200" dirty="0"/>
        </a:p>
      </dsp:txBody>
      <dsp:txXfrm>
        <a:off x="22800" y="3413235"/>
        <a:ext cx="4647375" cy="421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FBEFD-B3E7-461C-BD02-E05E4A79D6EF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1636D-05E5-4663-ADF8-407815F6F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367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8045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2956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6" name="Google Shape;1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8390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8" name="Google Shape;708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0" name="Google Shape;720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2" name="Google Shape;732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4" name="Google Shape;744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9048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6" name="Google Shape;756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8" name="Google Shape;768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09118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951346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97220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1055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287372dadb_1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2287372dadb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3668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186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0346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783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c1442215b4_0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g1c1442215b4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1666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9945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9C68F2-BC64-614D-B52C-00A3A63CF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E722703-8DA0-A44C-85F3-3808CFB24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92B645-1386-1C4E-A983-BB3257672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05AE-2551-E94A-8F76-CD37B79E2E76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2424DB5-E4A0-B04D-A180-5C8D04EB9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6DC06E6-320F-5649-A4A3-2E005CD8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CCF74-FEAA-9B41-8987-42664E72A9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268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016C79-8854-B541-B912-A6DEEA8F8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F1663FC-8A9A-E84A-8814-A398F3734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CBC7BC-F4EB-DC4A-BC3D-381EE3E39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05AE-2551-E94A-8F76-CD37B79E2E76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7A3104B-2379-4F49-852C-BD43F3CE3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F83C44-2810-C24D-BBD7-8A86B01F8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CCF74-FEAA-9B41-8987-42664E72A9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22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5DEEF11-8D33-3943-AB7B-F34770524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E09C138-1BB6-5448-8B1F-B03DD89DD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7EA1697-9B88-394C-BD57-904A1A9B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05AE-2551-E94A-8F76-CD37B79E2E76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B81AFC-9C7F-4A49-B74A-604456BF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B2BED8-86D5-3444-8742-EFB2AA1F9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CCF74-FEAA-9B41-8987-42664E72A9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089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52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F315F3-7E71-4741-94C5-878537483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984A462-B118-674A-9E27-D333BFCA2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E6E8BE-F063-BC47-8EB1-5891E6D20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05AE-2551-E94A-8F76-CD37B79E2E76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7F848D-2974-864E-A02E-A17210CF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A398643-63A6-884C-A8A1-0C815A05C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CCF74-FEAA-9B41-8987-42664E72A9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936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69C44B-BF01-114B-9193-8C26F6018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98AEF2F-65C5-494B-AADA-4A0919E48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815E27F-6A8D-ED43-B385-F0C81D59C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05AE-2551-E94A-8F76-CD37B79E2E76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C5C0016-8130-5D4B-9ED9-CEB580A17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701F30-8B63-224A-A5FD-541913955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CCF74-FEAA-9B41-8987-42664E72A9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86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7275CC-D2AD-DF40-9AA9-907B99D58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D94E09-2096-4D4D-A485-74900C3B72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71997B5-D054-AA4C-84D7-BE67E7BCF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E348EB1-C852-8E44-870F-059517DE4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05AE-2551-E94A-8F76-CD37B79E2E76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9F0D82F-48FC-6644-AD86-D605D89B2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3BE9837-69EE-DB4E-ADC0-3416795F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CCF74-FEAA-9B41-8987-42664E72A9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578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972729-213E-2742-A327-D605E92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BC7FBCA-30E5-154F-A6F6-63BF75DAE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EF69A3E-79B1-3849-87EB-E53E9F0A5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3C2B8DC-FB7C-3746-BB38-E0F7E2175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EE3C27D-E902-8442-BC66-B31D380C15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828C4CF-E383-5F43-B3E0-7647364E4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05AE-2551-E94A-8F76-CD37B79E2E76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8CC03A8-84AD-A84E-9477-8D0C281C0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C91D1E1-7BF5-EB41-A473-6EF3F03B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CCF74-FEAA-9B41-8987-42664E72A9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777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4B1B31-E0A0-5345-9C4B-95BAF4D08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AA1EC46-801C-DB43-95B4-0A2C332D3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05AE-2551-E94A-8F76-CD37B79E2E76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0E765CB-1567-AC4E-8676-51FA500BD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7B10F52-8F09-2641-8FE1-A3ED73EE8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CCF74-FEAA-9B41-8987-42664E72A9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9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482CA9C-BC52-C242-BFFE-9DF770243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05AE-2551-E94A-8F76-CD37B79E2E76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1021A67-C5BA-5748-94C5-0F42678E8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A6C5B78-9A43-EE46-86ED-3B13CC65D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CCF74-FEAA-9B41-8987-42664E72A9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275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F68C99-A29A-664A-B941-F1CB0696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F210063-1C5C-6541-B484-80DE7063B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E5AB5FB-7150-EA41-B3C4-6F2BD5CF7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5571AE8-F3D9-074B-ADE3-51063A327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05AE-2551-E94A-8F76-CD37B79E2E76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5249FA2-CBD0-6745-9152-225DAEED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0C4347E-65AD-3746-AF92-CDDFCB890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CCF74-FEAA-9B41-8987-42664E72A9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93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4049DD-7C24-5547-9BCB-7752BDFC2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AD7DD38-F726-D24A-93D6-147EB2823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61284E9-236A-634B-B179-F35DA2F84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485907A-9E49-9545-9E95-8871B0161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C05AE-2551-E94A-8F76-CD37B79E2E76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89A1239-3AE5-674C-8D14-CAB545047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49B5C27-8BE6-864E-920F-E95BA610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CCF74-FEAA-9B41-8987-42664E72A9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04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C82D40-B97E-344D-AFD3-4C2497BA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9B06066-663D-8A4E-9B4A-EA3DF9355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6326DA6-B1E8-ED4D-8C65-83D3DBE2C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C05AE-2551-E94A-8F76-CD37B79E2E76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C301E5-E0B6-9F40-AA16-FDCA7FF9C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40ADBFA-880E-AD47-BBDF-C06959EB1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CCF74-FEAA-9B41-8987-42664E72A9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3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hyperlink" Target="https://childhelpline.r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clck.ru/32Vci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4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4EBA3C3-3742-7491-0729-65B12FBAD2C4}"/>
              </a:ext>
            </a:extLst>
          </p:cNvPr>
          <p:cNvSpPr/>
          <p:nvPr/>
        </p:nvSpPr>
        <p:spPr>
          <a:xfrm>
            <a:off x="8752994" y="-6090"/>
            <a:ext cx="3439005" cy="6858000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6FF436F-3839-1641-11C2-A965483ADC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78"/>
          <a:stretch/>
        </p:blipFill>
        <p:spPr>
          <a:xfrm>
            <a:off x="0" y="0"/>
            <a:ext cx="7256912" cy="6858000"/>
          </a:xfrm>
          <a:prstGeom prst="rect">
            <a:avLst/>
          </a:prstGeom>
        </p:spPr>
      </p:pic>
      <p:pic>
        <p:nvPicPr>
          <p:cNvPr id="10" name="Picture 2" descr="J:\Аня\По работе\Работа на карантине\ФКЦ\Беженцы\Памятки по кризисным состояниям\Линия.png">
            <a:extLst>
              <a:ext uri="{FF2B5EF4-FFF2-40B4-BE49-F238E27FC236}">
                <a16:creationId xmlns:a16="http://schemas.microsoft.com/office/drawing/2014/main" xmlns="" id="{00ADE756-9502-4742-B24C-0DA4A97BC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9" r="8805"/>
          <a:stretch/>
        </p:blipFill>
        <p:spPr bwMode="auto">
          <a:xfrm>
            <a:off x="2348114" y="1256835"/>
            <a:ext cx="4706856" cy="5853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25C351-ED77-8B47-A93F-63C9B7FDD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7176" y="572717"/>
            <a:ext cx="658873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координационный центр по обеспечению психологической службы в системе образования </a:t>
            </a:r>
            <a:br>
              <a:rPr lang="ru-RU" alt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</a:p>
        </p:txBody>
      </p:sp>
      <p:sp>
        <p:nvSpPr>
          <p:cNvPr id="15" name="Прямоугольник 5">
            <a:extLst>
              <a:ext uri="{FF2B5EF4-FFF2-40B4-BE49-F238E27FC236}">
                <a16:creationId xmlns:a16="http://schemas.microsoft.com/office/drawing/2014/main" xmlns="" id="{52B1E5EA-FBEF-1A48-BA49-3D13081CB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76" y="2068764"/>
            <a:ext cx="88437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«</a:t>
            </a:r>
            <a:r>
              <a:rPr lang="ru-RU" b="1" i="1" dirty="0">
                <a:effectLst/>
                <a:latin typeface="Times New Roman" panose="02020603050405020304" pitchFamily="18" charset="0"/>
                <a:ea typeface="Segoe UI Symbol" panose="020B0502040204020203" pitchFamily="34" charset="0"/>
              </a:rPr>
              <a:t>Особенности профессиональной деятельности педагога-психолога при оказании экстренной и кризисной психологической помощи участникам образовательных отношений в период проведения специальной военной операции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88CFE20-EC17-8741-8209-296C2712E525}"/>
              </a:ext>
            </a:extLst>
          </p:cNvPr>
          <p:cNvSpPr/>
          <p:nvPr/>
        </p:nvSpPr>
        <p:spPr>
          <a:xfrm flipV="1">
            <a:off x="1162269" y="3728320"/>
            <a:ext cx="7476764" cy="4571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A287367B-DDC1-744C-B7CA-4A227E44F064}"/>
              </a:ext>
            </a:extLst>
          </p:cNvPr>
          <p:cNvSpPr txBox="1">
            <a:spLocks/>
          </p:cNvSpPr>
          <p:nvPr/>
        </p:nvSpPr>
        <p:spPr>
          <a:xfrm>
            <a:off x="1038531" y="4295818"/>
            <a:ext cx="5057469" cy="2024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Ульянина Ольга Александровна, </a:t>
            </a: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Федерального координационного центра по обеспечению психологической службы </a:t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образования Российской Федерации </a:t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МГППУ, </a:t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д-р. психол. наук, член-корреспондент РАО</a:t>
            </a:r>
          </a:p>
          <a:p>
            <a:endParaRPr lang="ru-RU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6AAB2B8-FD8E-4F6A-3280-123E36AAD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950" y="0"/>
            <a:ext cx="3448050" cy="114543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4119018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6"/>
          <p:cNvSpPr/>
          <p:nvPr/>
        </p:nvSpPr>
        <p:spPr>
          <a:xfrm>
            <a:off x="0" y="104775"/>
            <a:ext cx="12192000" cy="923925"/>
          </a:xfrm>
          <a:prstGeom prst="rect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Формирование Федерального реестра </a:t>
            </a:r>
            <a:endParaRPr sz="2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кризисных психологов в системе образования</a:t>
            </a:r>
            <a:endParaRPr/>
          </a:p>
        </p:txBody>
      </p:sp>
      <p:pic>
        <p:nvPicPr>
          <p:cNvPr id="638" name="Google Shape;63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883" y="2638147"/>
            <a:ext cx="11437037" cy="275291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36"/>
          <p:cNvSpPr txBox="1"/>
          <p:nvPr/>
        </p:nvSpPr>
        <p:spPr>
          <a:xfrm>
            <a:off x="7487927" y="5508513"/>
            <a:ext cx="1803400" cy="5959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Ситуационный анализ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0" name="Google Shape;640;p36"/>
          <p:cNvSpPr txBox="1"/>
          <p:nvPr/>
        </p:nvSpPr>
        <p:spPr>
          <a:xfrm>
            <a:off x="341120" y="5496002"/>
            <a:ext cx="2342198" cy="11229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Допуск к процедуре оценки (самооценки) специалистов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1" name="Google Shape;641;p36"/>
          <p:cNvSpPr txBox="1"/>
          <p:nvPr/>
        </p:nvSpPr>
        <p:spPr>
          <a:xfrm>
            <a:off x="2874884" y="5499522"/>
            <a:ext cx="2203850" cy="3558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Психодиагностика 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2" name="Google Shape;642;p36"/>
          <p:cNvSpPr txBox="1"/>
          <p:nvPr/>
        </p:nvSpPr>
        <p:spPr>
          <a:xfrm>
            <a:off x="5179272" y="5507639"/>
            <a:ext cx="2117089" cy="11462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Тестирование уровня теоретических знаний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3" name="Google Shape;643;p36"/>
          <p:cNvSpPr txBox="1"/>
          <p:nvPr/>
        </p:nvSpPr>
        <p:spPr>
          <a:xfrm>
            <a:off x="9482893" y="5508513"/>
            <a:ext cx="2302336" cy="6192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Мультимодальное интервью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4" name="Google Shape;644;p36"/>
          <p:cNvSpPr/>
          <p:nvPr/>
        </p:nvSpPr>
        <p:spPr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36"/>
          <p:cNvSpPr/>
          <p:nvPr/>
        </p:nvSpPr>
        <p:spPr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36"/>
          <p:cNvSpPr/>
          <p:nvPr/>
        </p:nvSpPr>
        <p:spPr>
          <a:xfrm>
            <a:off x="512883" y="244860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7" name="Google Shape;647;p36"/>
          <p:cNvSpPr/>
          <p:nvPr/>
        </p:nvSpPr>
        <p:spPr>
          <a:xfrm>
            <a:off x="512883" y="244860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8" name="Google Shape;648;p36"/>
          <p:cNvSpPr/>
          <p:nvPr/>
        </p:nvSpPr>
        <p:spPr>
          <a:xfrm>
            <a:off x="697614" y="1125170"/>
            <a:ext cx="1108761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Процедура оценки специалистов психологической службы в системе образования</a:t>
            </a:r>
            <a:r>
              <a:rPr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создана в целях формирования Федерального реестра психологов в сфере образования, имеющих компетенции по оказанию экстренной и кризисной психологической помощи участникам образовательных отношений 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49" name="Google Shape;649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22493" y="165593"/>
            <a:ext cx="1269507" cy="774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1246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300" y="2582939"/>
            <a:ext cx="4472075" cy="3829272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37"/>
          <p:cNvSpPr/>
          <p:nvPr/>
        </p:nvSpPr>
        <p:spPr>
          <a:xfrm>
            <a:off x="0" y="104775"/>
            <a:ext cx="12192000" cy="923925"/>
          </a:xfrm>
          <a:prstGeom prst="rect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Формирование Федерального реестра кризисных </a:t>
            </a:r>
            <a:endParaRPr sz="2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психологов в системе образования</a:t>
            </a:r>
            <a:endParaRPr/>
          </a:p>
        </p:txBody>
      </p:sp>
      <p:sp>
        <p:nvSpPr>
          <p:cNvPr id="656" name="Google Shape;656;p37"/>
          <p:cNvSpPr/>
          <p:nvPr/>
        </p:nvSpPr>
        <p:spPr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37"/>
          <p:cNvSpPr/>
          <p:nvPr/>
        </p:nvSpPr>
        <p:spPr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37"/>
          <p:cNvSpPr/>
          <p:nvPr/>
        </p:nvSpPr>
        <p:spPr>
          <a:xfrm>
            <a:off x="152400" y="1213008"/>
            <a:ext cx="114681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рамках процедуры оценки (самооценки) специалистов психологической службы в системе образования</a:t>
            </a:r>
            <a:r>
              <a:rPr lang="ru-R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формируются разноуровневые команды реестра психологов, имеющих компетенции по оказанию экстренной и кризисной психологической помощи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9" name="Google Shape;659;p37"/>
          <p:cNvSpPr/>
          <p:nvPr/>
        </p:nvSpPr>
        <p:spPr>
          <a:xfrm>
            <a:off x="6539750" y="2338461"/>
            <a:ext cx="6096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Локальный</a:t>
            </a: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оказание экстренной и кризисной психологической помощи участникам образовательных отношений в муниципалитете субъекта страны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0" name="Google Shape;660;p37"/>
          <p:cNvSpPr/>
          <p:nvPr/>
        </p:nvSpPr>
        <p:spPr>
          <a:xfrm>
            <a:off x="6539750" y="3339180"/>
            <a:ext cx="60960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Региональный</a:t>
            </a: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оказание экстренной и кризисной психологической помощи участникам образовательных отношений на всей территории субъекта страны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1" name="Google Shape;661;p37"/>
          <p:cNvSpPr/>
          <p:nvPr/>
        </p:nvSpPr>
        <p:spPr>
          <a:xfrm>
            <a:off x="6539750" y="4288828"/>
            <a:ext cx="60960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Субъектный</a:t>
            </a: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оказание экстренной и кризисной психологической помощи участникам образовательных отношений во всех субъектах страны, кроме территории военных действий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2" name="Google Shape;662;p37"/>
          <p:cNvSpPr/>
          <p:nvPr/>
        </p:nvSpPr>
        <p:spPr>
          <a:xfrm>
            <a:off x="6539750" y="5443567"/>
            <a:ext cx="549032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Федеральный - </a:t>
            </a: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оказание экстренной и кризисной психологической помощи участникам образовательных отношений во всех субъектах страны, включая зоны военного конфликта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3" name="Google Shape;663;p37"/>
          <p:cNvSpPr txBox="1"/>
          <p:nvPr/>
        </p:nvSpPr>
        <p:spPr>
          <a:xfrm>
            <a:off x="1850275" y="3156887"/>
            <a:ext cx="6604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37"/>
          <p:cNvSpPr txBox="1"/>
          <p:nvPr/>
        </p:nvSpPr>
        <p:spPr>
          <a:xfrm>
            <a:off x="2456325" y="3895875"/>
            <a:ext cx="6604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37"/>
          <p:cNvSpPr txBox="1"/>
          <p:nvPr/>
        </p:nvSpPr>
        <p:spPr>
          <a:xfrm>
            <a:off x="3044825" y="4694542"/>
            <a:ext cx="6604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37"/>
          <p:cNvSpPr txBox="1"/>
          <p:nvPr/>
        </p:nvSpPr>
        <p:spPr>
          <a:xfrm>
            <a:off x="3705225" y="5464308"/>
            <a:ext cx="6604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04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37"/>
          <p:cNvSpPr txBox="1"/>
          <p:nvPr/>
        </p:nvSpPr>
        <p:spPr>
          <a:xfrm>
            <a:off x="4139450" y="2397948"/>
            <a:ext cx="16637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УРОВЕНЬ</a:t>
            </a:r>
            <a:endParaRPr sz="1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8" name="Google Shape;668;p37"/>
          <p:cNvSpPr txBox="1"/>
          <p:nvPr/>
        </p:nvSpPr>
        <p:spPr>
          <a:xfrm>
            <a:off x="4300750" y="3424937"/>
            <a:ext cx="16637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УРОВЕНЬ</a:t>
            </a:r>
            <a:endParaRPr sz="1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9" name="Google Shape;669;p37"/>
          <p:cNvSpPr txBox="1"/>
          <p:nvPr/>
        </p:nvSpPr>
        <p:spPr>
          <a:xfrm>
            <a:off x="4774843" y="4374700"/>
            <a:ext cx="16637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УРОВЕНЬ</a:t>
            </a:r>
            <a:endParaRPr sz="1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0" name="Google Shape;670;p37"/>
          <p:cNvSpPr txBox="1"/>
          <p:nvPr/>
        </p:nvSpPr>
        <p:spPr>
          <a:xfrm>
            <a:off x="4975508" y="5375607"/>
            <a:ext cx="16637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УРОВЕНЬ</a:t>
            </a:r>
            <a:endParaRPr sz="1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1" name="Google Shape;671;p37"/>
          <p:cNvSpPr/>
          <p:nvPr/>
        </p:nvSpPr>
        <p:spPr>
          <a:xfrm>
            <a:off x="4069600" y="2705725"/>
            <a:ext cx="161300" cy="161300"/>
          </a:xfrm>
          <a:prstGeom prst="ellipse">
            <a:avLst/>
          </a:prstGeom>
          <a:solidFill>
            <a:srgbClr val="19A9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37"/>
          <p:cNvSpPr/>
          <p:nvPr/>
        </p:nvSpPr>
        <p:spPr>
          <a:xfrm>
            <a:off x="5803150" y="2705725"/>
            <a:ext cx="161300" cy="161300"/>
          </a:xfrm>
          <a:prstGeom prst="ellipse">
            <a:avLst/>
          </a:prstGeom>
          <a:solidFill>
            <a:srgbClr val="19A9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3" name="Google Shape;673;p37"/>
          <p:cNvCxnSpPr>
            <a:stCxn id="671" idx="6"/>
            <a:endCxn id="672" idx="2"/>
          </p:cNvCxnSpPr>
          <p:nvPr/>
        </p:nvCxnSpPr>
        <p:spPr>
          <a:xfrm>
            <a:off x="4230900" y="2786375"/>
            <a:ext cx="1572300" cy="0"/>
          </a:xfrm>
          <a:prstGeom prst="straightConnector1">
            <a:avLst/>
          </a:prstGeom>
          <a:noFill/>
          <a:ln w="28575" cap="flat" cmpd="sng">
            <a:solidFill>
              <a:srgbClr val="19A98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4" name="Google Shape;674;p37"/>
          <p:cNvSpPr/>
          <p:nvPr/>
        </p:nvSpPr>
        <p:spPr>
          <a:xfrm>
            <a:off x="4338100" y="3706632"/>
            <a:ext cx="161300" cy="161300"/>
          </a:xfrm>
          <a:prstGeom prst="ellipse">
            <a:avLst/>
          </a:prstGeom>
          <a:solidFill>
            <a:srgbClr val="D7A8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37"/>
          <p:cNvSpPr/>
          <p:nvPr/>
        </p:nvSpPr>
        <p:spPr>
          <a:xfrm>
            <a:off x="5803150" y="3706632"/>
            <a:ext cx="161300" cy="161300"/>
          </a:xfrm>
          <a:prstGeom prst="ellipse">
            <a:avLst/>
          </a:prstGeom>
          <a:solidFill>
            <a:srgbClr val="D7A8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6" name="Google Shape;676;p37"/>
          <p:cNvCxnSpPr>
            <a:endCxn id="675" idx="2"/>
          </p:cNvCxnSpPr>
          <p:nvPr/>
        </p:nvCxnSpPr>
        <p:spPr>
          <a:xfrm>
            <a:off x="4448650" y="3787282"/>
            <a:ext cx="1354500" cy="0"/>
          </a:xfrm>
          <a:prstGeom prst="straightConnector1">
            <a:avLst/>
          </a:prstGeom>
          <a:noFill/>
          <a:ln w="28575" cap="flat" cmpd="sng">
            <a:solidFill>
              <a:srgbClr val="D7A85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7" name="Google Shape;677;p37"/>
          <p:cNvSpPr/>
          <p:nvPr/>
        </p:nvSpPr>
        <p:spPr>
          <a:xfrm>
            <a:off x="4942725" y="4694542"/>
            <a:ext cx="161300" cy="161300"/>
          </a:xfrm>
          <a:prstGeom prst="ellipse">
            <a:avLst/>
          </a:prstGeom>
          <a:solidFill>
            <a:srgbClr val="C864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37"/>
          <p:cNvSpPr/>
          <p:nvPr/>
        </p:nvSpPr>
        <p:spPr>
          <a:xfrm>
            <a:off x="6127037" y="4688509"/>
            <a:ext cx="161300" cy="161300"/>
          </a:xfrm>
          <a:prstGeom prst="ellipse">
            <a:avLst/>
          </a:prstGeom>
          <a:solidFill>
            <a:srgbClr val="C864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9" name="Google Shape;679;p37"/>
          <p:cNvCxnSpPr>
            <a:endCxn id="678" idx="2"/>
          </p:cNvCxnSpPr>
          <p:nvPr/>
        </p:nvCxnSpPr>
        <p:spPr>
          <a:xfrm>
            <a:off x="5086337" y="4769159"/>
            <a:ext cx="1040700" cy="0"/>
          </a:xfrm>
          <a:prstGeom prst="straightConnector1">
            <a:avLst/>
          </a:prstGeom>
          <a:noFill/>
          <a:ln w="28575" cap="flat" cmpd="sng">
            <a:solidFill>
              <a:srgbClr val="C8643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80" name="Google Shape;680;p37"/>
          <p:cNvSpPr/>
          <p:nvPr/>
        </p:nvSpPr>
        <p:spPr>
          <a:xfrm>
            <a:off x="5261683" y="5698119"/>
            <a:ext cx="161300" cy="161300"/>
          </a:xfrm>
          <a:prstGeom prst="ellipse">
            <a:avLst/>
          </a:prstGeom>
          <a:solidFill>
            <a:srgbClr val="B44B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37"/>
          <p:cNvSpPr/>
          <p:nvPr/>
        </p:nvSpPr>
        <p:spPr>
          <a:xfrm>
            <a:off x="6144712" y="5698119"/>
            <a:ext cx="161300" cy="161300"/>
          </a:xfrm>
          <a:prstGeom prst="ellipse">
            <a:avLst/>
          </a:prstGeom>
          <a:solidFill>
            <a:srgbClr val="B44B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2" name="Google Shape;682;p37"/>
          <p:cNvCxnSpPr>
            <a:endCxn id="681" idx="2"/>
          </p:cNvCxnSpPr>
          <p:nvPr/>
        </p:nvCxnSpPr>
        <p:spPr>
          <a:xfrm>
            <a:off x="5404012" y="5778769"/>
            <a:ext cx="740700" cy="0"/>
          </a:xfrm>
          <a:prstGeom prst="straightConnector1">
            <a:avLst/>
          </a:prstGeom>
          <a:noFill/>
          <a:ln w="28575" cap="flat" cmpd="sng">
            <a:solidFill>
              <a:srgbClr val="B44B3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83" name="Google Shape;68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22493" y="165593"/>
            <a:ext cx="1269507" cy="774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992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>
            <a:off x="0" y="104777"/>
            <a:ext cx="12192000" cy="962023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Оказание </a:t>
            </a:r>
            <a:r>
              <a:rPr lang="ru-RU" sz="20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экстренной </a:t>
            </a:r>
            <a:r>
              <a:rPr lang="ru-RU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кризисной психологической помощи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специалистами ФКЦ  МГППУ</a:t>
            </a:r>
            <a:endParaRPr sz="20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3" name="Google Shape;233;p4"/>
          <p:cNvSpPr txBox="1"/>
          <p:nvPr/>
        </p:nvSpPr>
        <p:spPr>
          <a:xfrm>
            <a:off x="8566807" y="1513373"/>
            <a:ext cx="332978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2021-23 гг. оказана экстренная психологическая помощь в результате вооруженных нападений и резонансных случаев 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4" name="Google Shape;234;p4"/>
          <p:cNvSpPr txBox="1"/>
          <p:nvPr/>
        </p:nvSpPr>
        <p:spPr>
          <a:xfrm>
            <a:off x="2475694" y="1477760"/>
            <a:ext cx="2300475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2022-23 гг.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пункты временного размещения вынужденных переселенцев 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5" name="Google Shape;235;p4"/>
          <p:cNvSpPr txBox="1"/>
          <p:nvPr/>
        </p:nvSpPr>
        <p:spPr>
          <a:xfrm>
            <a:off x="2510322" y="4528661"/>
            <a:ext cx="322606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2022-23 гг. оказана психологическая помощь в зоне проведения СВО и иных территориях повышенной опасности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6" name="Google Shape;236;p4"/>
          <p:cNvSpPr txBox="1"/>
          <p:nvPr/>
        </p:nvSpPr>
        <p:spPr>
          <a:xfrm>
            <a:off x="8532128" y="4565225"/>
            <a:ext cx="325943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2022-23 гг. оказана экстренная и кризисная психологическая помощь в пунктах временного размещения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7" name="Google Shape;23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2493" y="191345"/>
            <a:ext cx="1269507" cy="77428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"/>
          <p:cNvSpPr/>
          <p:nvPr/>
        </p:nvSpPr>
        <p:spPr>
          <a:xfrm>
            <a:off x="656172" y="1306049"/>
            <a:ext cx="1337725" cy="1337725"/>
          </a:xfrm>
          <a:prstGeom prst="ellipse">
            <a:avLst/>
          </a:prstGeom>
          <a:solidFill>
            <a:srgbClr val="176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4"/>
          <p:cNvSpPr txBox="1"/>
          <p:nvPr/>
        </p:nvSpPr>
        <p:spPr>
          <a:xfrm>
            <a:off x="867818" y="1475042"/>
            <a:ext cx="29835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более</a:t>
            </a:r>
            <a:endParaRPr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0" name="Google Shape;240;p4"/>
          <p:cNvSpPr txBox="1"/>
          <p:nvPr/>
        </p:nvSpPr>
        <p:spPr>
          <a:xfrm>
            <a:off x="620757" y="2710627"/>
            <a:ext cx="173497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176A35"/>
                </a:solidFill>
                <a:latin typeface="Verdana"/>
                <a:ea typeface="Verdana"/>
                <a:cs typeface="Verdana"/>
                <a:sym typeface="Verdana"/>
              </a:rPr>
              <a:t>выездов</a:t>
            </a:r>
            <a:endParaRPr sz="2000" b="1">
              <a:solidFill>
                <a:srgbClr val="176A3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1" name="Google Shape;241;p4"/>
          <p:cNvSpPr txBox="1"/>
          <p:nvPr/>
        </p:nvSpPr>
        <p:spPr>
          <a:xfrm>
            <a:off x="738476" y="1675097"/>
            <a:ext cx="125542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40</a:t>
            </a:r>
            <a:endParaRPr sz="5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2" name="Google Shape;242;p4"/>
          <p:cNvSpPr/>
          <p:nvPr/>
        </p:nvSpPr>
        <p:spPr>
          <a:xfrm>
            <a:off x="650978" y="4140261"/>
            <a:ext cx="1337725" cy="1337725"/>
          </a:xfrm>
          <a:prstGeom prst="ellipse">
            <a:avLst/>
          </a:prstGeom>
          <a:solidFill>
            <a:srgbClr val="176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4"/>
          <p:cNvSpPr txBox="1"/>
          <p:nvPr/>
        </p:nvSpPr>
        <p:spPr>
          <a:xfrm>
            <a:off x="815833" y="4356694"/>
            <a:ext cx="29835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более</a:t>
            </a:r>
            <a:endParaRPr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4" name="Google Shape;244;p4"/>
          <p:cNvSpPr txBox="1"/>
          <p:nvPr/>
        </p:nvSpPr>
        <p:spPr>
          <a:xfrm>
            <a:off x="132842" y="5587262"/>
            <a:ext cx="25204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176A35"/>
                </a:solidFill>
                <a:latin typeface="Verdana"/>
                <a:ea typeface="Verdana"/>
                <a:cs typeface="Verdana"/>
                <a:sym typeface="Verdana"/>
              </a:rPr>
              <a:t>участникам образовательных отношений</a:t>
            </a:r>
            <a:endParaRPr sz="1600" b="1">
              <a:solidFill>
                <a:srgbClr val="176A3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5" name="Google Shape;245;p4"/>
          <p:cNvSpPr txBox="1"/>
          <p:nvPr/>
        </p:nvSpPr>
        <p:spPr>
          <a:xfrm>
            <a:off x="729259" y="4643239"/>
            <a:ext cx="125542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350</a:t>
            </a:r>
            <a:endParaRPr sz="36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6" name="Google Shape;246;p4"/>
          <p:cNvSpPr/>
          <p:nvPr/>
        </p:nvSpPr>
        <p:spPr>
          <a:xfrm>
            <a:off x="6514240" y="1317573"/>
            <a:ext cx="1337725" cy="1337725"/>
          </a:xfrm>
          <a:prstGeom prst="ellipse">
            <a:avLst/>
          </a:prstGeom>
          <a:solidFill>
            <a:srgbClr val="176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4"/>
          <p:cNvSpPr txBox="1"/>
          <p:nvPr/>
        </p:nvSpPr>
        <p:spPr>
          <a:xfrm>
            <a:off x="6716268" y="1520632"/>
            <a:ext cx="29835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более</a:t>
            </a:r>
            <a:endParaRPr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8" name="Google Shape;248;p4"/>
          <p:cNvSpPr txBox="1"/>
          <p:nvPr/>
        </p:nvSpPr>
        <p:spPr>
          <a:xfrm>
            <a:off x="5964004" y="2723490"/>
            <a:ext cx="25204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176A35"/>
                </a:solidFill>
                <a:latin typeface="Verdana"/>
                <a:ea typeface="Verdana"/>
                <a:cs typeface="Verdana"/>
                <a:sym typeface="Verdana"/>
              </a:rPr>
              <a:t>участникам образовательных отношений</a:t>
            </a:r>
            <a:endParaRPr sz="1600" b="1">
              <a:solidFill>
                <a:srgbClr val="176A3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9" name="Google Shape;249;p4"/>
          <p:cNvSpPr txBox="1"/>
          <p:nvPr/>
        </p:nvSpPr>
        <p:spPr>
          <a:xfrm>
            <a:off x="6596544" y="1745327"/>
            <a:ext cx="125542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600</a:t>
            </a:r>
            <a:endParaRPr sz="36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6546446" y="4228163"/>
            <a:ext cx="1337725" cy="1337725"/>
          </a:xfrm>
          <a:prstGeom prst="ellipse">
            <a:avLst/>
          </a:prstGeom>
          <a:solidFill>
            <a:srgbClr val="176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"/>
          <p:cNvSpPr txBox="1"/>
          <p:nvPr/>
        </p:nvSpPr>
        <p:spPr>
          <a:xfrm>
            <a:off x="6716268" y="4373584"/>
            <a:ext cx="29835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более</a:t>
            </a:r>
            <a:endParaRPr sz="2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2" name="Google Shape;252;p4"/>
          <p:cNvSpPr txBox="1"/>
          <p:nvPr/>
        </p:nvSpPr>
        <p:spPr>
          <a:xfrm>
            <a:off x="6025437" y="5606812"/>
            <a:ext cx="25204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176A35"/>
                </a:solidFill>
                <a:latin typeface="Verdana"/>
                <a:ea typeface="Verdana"/>
                <a:cs typeface="Verdana"/>
                <a:sym typeface="Verdana"/>
              </a:rPr>
              <a:t>участникам образовательных отношений</a:t>
            </a:r>
            <a:endParaRPr sz="1600" b="1">
              <a:solidFill>
                <a:srgbClr val="176A3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3" name="Google Shape;253;p4"/>
          <p:cNvSpPr txBox="1"/>
          <p:nvPr/>
        </p:nvSpPr>
        <p:spPr>
          <a:xfrm>
            <a:off x="6566853" y="4699421"/>
            <a:ext cx="14376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1000</a:t>
            </a:r>
            <a:endParaRPr sz="36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219075" y="1152524"/>
            <a:ext cx="5679414" cy="2490083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D8D8D8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219075" y="3924300"/>
            <a:ext cx="5679414" cy="268605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D8D8D8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6025437" y="1152524"/>
            <a:ext cx="5871288" cy="2490083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D8D8D8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6025437" y="3924300"/>
            <a:ext cx="5871288" cy="268605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D8D8D8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8" descr="https://youkarta.ru/wp-content/uploads/2022/10/karta_ros_2022-min-scaled.jpg"/>
          <p:cNvPicPr preferRelativeResize="0"/>
          <p:nvPr/>
        </p:nvPicPr>
        <p:blipFill rotWithShape="1">
          <a:blip r:embed="rId3">
            <a:alphaModFix/>
          </a:blip>
          <a:srcRect b="2982"/>
          <a:stretch/>
        </p:blipFill>
        <p:spPr>
          <a:xfrm>
            <a:off x="269239" y="762000"/>
            <a:ext cx="11922761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8"/>
          <p:cNvSpPr/>
          <p:nvPr/>
        </p:nvSpPr>
        <p:spPr>
          <a:xfrm>
            <a:off x="0" y="104775"/>
            <a:ext cx="12192000" cy="838200"/>
          </a:xfrm>
          <a:prstGeom prst="rect">
            <a:avLst/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Оказание экстренной  и кризисной </a:t>
            </a:r>
            <a:endParaRPr sz="20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психологической помощи специалистами ФКЦ в 2022-23 гг.</a:t>
            </a:r>
            <a:endParaRPr/>
          </a:p>
        </p:txBody>
      </p:sp>
      <p:pic>
        <p:nvPicPr>
          <p:cNvPr id="289" name="Google Shape;289;p8" descr="C:\Users\User\Downloads\Снимо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690" y="2917924"/>
            <a:ext cx="219710" cy="30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8" descr="C:\Users\User\Downloads\Снимо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412" y="3656647"/>
            <a:ext cx="219710" cy="30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8" descr="C:\Users\User\Downloads\Снимо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762" y="3887785"/>
            <a:ext cx="219710" cy="30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8" descr="C:\Users\User\Downloads\Снимо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2110" y="2442749"/>
            <a:ext cx="219710" cy="30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8" descr="C:\Users\User\Downloads\Снимо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0093" y="2562446"/>
            <a:ext cx="219710" cy="30670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8"/>
          <p:cNvSpPr/>
          <p:nvPr/>
        </p:nvSpPr>
        <p:spPr>
          <a:xfrm>
            <a:off x="3174841" y="3638704"/>
            <a:ext cx="772161" cy="2182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г. Ижевск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"/>
          <p:cNvSpPr/>
          <p:nvPr/>
        </p:nvSpPr>
        <p:spPr>
          <a:xfrm>
            <a:off x="2577741" y="2562447"/>
            <a:ext cx="1097121" cy="1870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Московская обл.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/>
          <p:nvPr/>
        </p:nvSpPr>
        <p:spPr>
          <a:xfrm>
            <a:off x="2274252" y="3421375"/>
            <a:ext cx="1139350" cy="1983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Ульяновская обл.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/>
          <p:nvPr/>
        </p:nvSpPr>
        <p:spPr>
          <a:xfrm>
            <a:off x="1302680" y="4118048"/>
            <a:ext cx="1262562" cy="2634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Ростовская обл.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8"/>
          <p:cNvSpPr/>
          <p:nvPr/>
        </p:nvSpPr>
        <p:spPr>
          <a:xfrm>
            <a:off x="1285573" y="3709795"/>
            <a:ext cx="1273794" cy="1645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Белгородская обл.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8"/>
          <p:cNvSpPr/>
          <p:nvPr/>
        </p:nvSpPr>
        <p:spPr>
          <a:xfrm>
            <a:off x="366179" y="3224629"/>
            <a:ext cx="936592" cy="2428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Респ. Крым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8" descr="C:\Users\User\Downloads\Снимок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18473" y="3676011"/>
            <a:ext cx="129540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8" descr="C:\Users\User\Downloads\Снимо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8275" y="5592252"/>
            <a:ext cx="344170" cy="48044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8"/>
          <p:cNvSpPr/>
          <p:nvPr/>
        </p:nvSpPr>
        <p:spPr>
          <a:xfrm>
            <a:off x="3925570" y="5984114"/>
            <a:ext cx="1391285" cy="1771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Республика Алтай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8" descr="C:\Users\User\Downloads\Снимо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5532" y="3869686"/>
            <a:ext cx="219710" cy="30670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8"/>
          <p:cNvSpPr/>
          <p:nvPr/>
        </p:nvSpPr>
        <p:spPr>
          <a:xfrm>
            <a:off x="2605247" y="4015625"/>
            <a:ext cx="1008380" cy="2292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Самарская обл.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8"/>
          <p:cNvSpPr/>
          <p:nvPr/>
        </p:nvSpPr>
        <p:spPr>
          <a:xfrm>
            <a:off x="1204436" y="4531178"/>
            <a:ext cx="1279090" cy="2081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Ставропольский край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8"/>
          <p:cNvSpPr/>
          <p:nvPr/>
        </p:nvSpPr>
        <p:spPr>
          <a:xfrm>
            <a:off x="2165785" y="2300826"/>
            <a:ext cx="1178163" cy="1842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Калужская обл.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8"/>
          <p:cNvSpPr/>
          <p:nvPr/>
        </p:nvSpPr>
        <p:spPr>
          <a:xfrm>
            <a:off x="865904" y="3008072"/>
            <a:ext cx="1216061" cy="1743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Херсонская обл.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8" descr="C:\Users\User\Downloads\Снимок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7417" y="4381542"/>
            <a:ext cx="177165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8"/>
          <p:cNvSpPr/>
          <p:nvPr/>
        </p:nvSpPr>
        <p:spPr>
          <a:xfrm>
            <a:off x="753094" y="2758343"/>
            <a:ext cx="1391951" cy="1595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Запорожская обл.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8"/>
          <p:cNvSpPr/>
          <p:nvPr/>
        </p:nvSpPr>
        <p:spPr>
          <a:xfrm>
            <a:off x="805946" y="3462290"/>
            <a:ext cx="1084214" cy="1753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Луганская респ.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8" descr="C:\Users\User\Downloads\Снимо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765" y="2851475"/>
            <a:ext cx="219710" cy="30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8" descr="C:\Users\User\Downloads\Снимо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063" y="3454099"/>
            <a:ext cx="219710" cy="30670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8"/>
          <p:cNvSpPr/>
          <p:nvPr/>
        </p:nvSpPr>
        <p:spPr>
          <a:xfrm>
            <a:off x="1189015" y="3275237"/>
            <a:ext cx="1069893" cy="1416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Донецкая респ.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8" descr="C:\Users\User\Downloads\Снимо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60" y="3181296"/>
            <a:ext cx="219710" cy="30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8" descr="C:\Users\User\Downloads\Снимо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80010" y="3155585"/>
            <a:ext cx="219710" cy="30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22493" y="104775"/>
            <a:ext cx="1269507" cy="774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1512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c1442215b4_0_90"/>
          <p:cNvSpPr txBox="1">
            <a:spLocks noGrp="1"/>
          </p:cNvSpPr>
          <p:nvPr>
            <p:ph type="title"/>
          </p:nvPr>
        </p:nvSpPr>
        <p:spPr>
          <a:xfrm>
            <a:off x="4182488" y="-15819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Ситуационный центр</a:t>
            </a:r>
            <a:endParaRPr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1" name="Google Shape;631;g1c1442215b4_0_90"/>
          <p:cNvSpPr txBox="1"/>
          <p:nvPr/>
        </p:nvSpPr>
        <p:spPr>
          <a:xfrm>
            <a:off x="6238678" y="1429631"/>
            <a:ext cx="5706900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Создан Ситуационный центр в целях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imes New Roman"/>
              </a:rPr>
              <a:t>совершенствования</a:t>
            </a:r>
            <a:r>
              <a:rPr lang="ru-RU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организации экстренной психологической помощи детям, родителям (законным представителям), педагогам, пострадавшим в чрезвычайных и кризисных ситуациях. </a:t>
            </a:r>
            <a:endParaRPr dirty="0"/>
          </a:p>
          <a:p>
            <a:pPr marL="342900" marR="0" lvl="0" indent="-190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Деятельность Ситуационного центра позволит аккумулировать, оперативно использовать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imes New Roman"/>
              </a:rPr>
              <a:t>сведения о чрезвычайном происшествии, </a:t>
            </a:r>
            <a:r>
              <a:rPr lang="ru-RU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региональных ресурсах по оказанию психологической и иной помощи пострадавшим, иным сведениям, необходимым для оказания экстренной и пролонгированной психологической помощи населению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2" name="Google Shape;632;g1c1442215b4_0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3155" y="1428977"/>
            <a:ext cx="423924" cy="40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g1c1442215b4_0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875" y="3553269"/>
            <a:ext cx="423924" cy="400174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g1c1442215b4_0_90"/>
          <p:cNvSpPr txBox="1"/>
          <p:nvPr/>
        </p:nvSpPr>
        <p:spPr>
          <a:xfrm>
            <a:off x="5772399" y="264900"/>
            <a:ext cx="49107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Ситуационный центр 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639" name="Google Shape;639;g1c1442215b4_0_90"/>
          <p:cNvPicPr preferRelativeResize="0"/>
          <p:nvPr/>
        </p:nvPicPr>
        <p:blipFill rotWithShape="1">
          <a:blip r:embed="rId4">
            <a:alphaModFix/>
          </a:blip>
          <a:srcRect l="11699"/>
          <a:stretch/>
        </p:blipFill>
        <p:spPr>
          <a:xfrm>
            <a:off x="0" y="1223024"/>
            <a:ext cx="6238678" cy="56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21D128-E9C9-B44B-83DA-CCC9AA35458D}"/>
              </a:ext>
            </a:extLst>
          </p:cNvPr>
          <p:cNvSpPr txBox="1"/>
          <p:nvPr/>
        </p:nvSpPr>
        <p:spPr>
          <a:xfrm>
            <a:off x="5811475" y="295662"/>
            <a:ext cx="4664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Ситуационный центр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96E9D90-8C12-F5C9-0F88-0C2530ACC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CC1A5D-78DD-8779-7D89-0A0701E887E4}"/>
              </a:ext>
            </a:extLst>
          </p:cNvPr>
          <p:cNvSpPr/>
          <p:nvPr/>
        </p:nvSpPr>
        <p:spPr>
          <a:xfrm>
            <a:off x="835992" y="894490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EF43369-A288-097B-B022-97DDCB9F8123}"/>
              </a:ext>
            </a:extLst>
          </p:cNvPr>
          <p:cNvSpPr/>
          <p:nvPr/>
        </p:nvSpPr>
        <p:spPr>
          <a:xfrm>
            <a:off x="835992" y="199642"/>
            <a:ext cx="45719" cy="7269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21154F3-05B3-318A-EAA4-EEF1FED85FE7}"/>
              </a:ext>
            </a:extLst>
          </p:cNvPr>
          <p:cNvSpPr/>
          <p:nvPr/>
        </p:nvSpPr>
        <p:spPr>
          <a:xfrm>
            <a:off x="835992" y="161801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Google Shape;545;p27">
            <a:extLst>
              <a:ext uri="{FF2B5EF4-FFF2-40B4-BE49-F238E27FC236}">
                <a16:creationId xmlns:a16="http://schemas.microsoft.com/office/drawing/2014/main" xmlns="" id="{46EF8274-7392-663A-CAEB-F5E86E789FD9}"/>
              </a:ext>
            </a:extLst>
          </p:cNvPr>
          <p:cNvSpPr txBox="1"/>
          <p:nvPr/>
        </p:nvSpPr>
        <p:spPr>
          <a:xfrm>
            <a:off x="2195538" y="271026"/>
            <a:ext cx="426229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Ситуационный центр</a:t>
            </a:r>
            <a:endParaRPr sz="2600" b="1" dirty="0">
              <a:solidFill>
                <a:srgbClr val="57933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216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2"/>
          <p:cNvSpPr/>
          <p:nvPr/>
        </p:nvSpPr>
        <p:spPr>
          <a:xfrm>
            <a:off x="0" y="104775"/>
            <a:ext cx="12192000" cy="923925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Организация деятельности федерального детского </a:t>
            </a:r>
            <a:endParaRPr sz="2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телефона доверия ФКЦ МГППУ</a:t>
            </a:r>
            <a:endParaRPr/>
          </a:p>
        </p:txBody>
      </p:sp>
      <p:pic>
        <p:nvPicPr>
          <p:cNvPr id="452" name="Google Shape;452;p22"/>
          <p:cNvPicPr preferRelativeResize="0"/>
          <p:nvPr/>
        </p:nvPicPr>
        <p:blipFill rotWithShape="1">
          <a:blip r:embed="rId3">
            <a:alphaModFix/>
          </a:blip>
          <a:srcRect l="17353" t="9090" r="16631" b="9393"/>
          <a:stretch/>
        </p:blipFill>
        <p:spPr>
          <a:xfrm>
            <a:off x="3685718" y="2121407"/>
            <a:ext cx="4892040" cy="4507992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22"/>
          <p:cNvSpPr txBox="1"/>
          <p:nvPr/>
        </p:nvSpPr>
        <p:spPr>
          <a:xfrm>
            <a:off x="276225" y="1988949"/>
            <a:ext cx="3638549" cy="159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Горячая кризисная линия по оказанию психологической помощи несовершеннолетним и их родителям (законным представителям) Министерства просвещения РФ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8-800-600-31-14</a:t>
            </a:r>
            <a:endParaRPr/>
          </a:p>
        </p:txBody>
      </p:sp>
      <p:sp>
        <p:nvSpPr>
          <p:cNvPr id="454" name="Google Shape;454;p22"/>
          <p:cNvSpPr txBox="1"/>
          <p:nvPr/>
        </p:nvSpPr>
        <p:spPr>
          <a:xfrm>
            <a:off x="3706906" y="1185672"/>
            <a:ext cx="4849664" cy="54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Общероссийский детский</a:t>
            </a:r>
            <a:endParaRPr/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телефон доверия для детей и родителей</a:t>
            </a:r>
            <a:endParaRPr/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8-800-2000-122</a:t>
            </a:r>
            <a:endParaRPr sz="16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5" name="Google Shape;455;p22"/>
          <p:cNvSpPr txBox="1"/>
          <p:nvPr/>
        </p:nvSpPr>
        <p:spPr>
          <a:xfrm>
            <a:off x="8140286" y="1783080"/>
            <a:ext cx="3815492" cy="229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Письменные консультации и консультации по телефону в рамках проекта  оказания услуг психолого-педагогической, методической и консультационной помощи родителям (законным представителям) детей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8-800-444-22-32 (доб. 714)</a:t>
            </a:r>
            <a:endParaRPr sz="14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6" name="Google Shape;456;p22"/>
          <p:cNvSpPr/>
          <p:nvPr/>
        </p:nvSpPr>
        <p:spPr>
          <a:xfrm>
            <a:off x="0" y="4909661"/>
            <a:ext cx="481012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Горячая линия проекта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«Верное направление» оказывает психологическую помощь родителям тяжелобольных детей, в том числе, имеющих инвалидность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8-800-303-303-0</a:t>
            </a:r>
            <a:endParaRPr sz="16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7" name="Google Shape;457;p22"/>
          <p:cNvSpPr txBox="1"/>
          <p:nvPr/>
        </p:nvSpPr>
        <p:spPr>
          <a:xfrm>
            <a:off x="8094567" y="4804027"/>
            <a:ext cx="4097433" cy="161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Горячая линия проекта #МЫВМЕСТЕ ориентирована на оказание психологической помощи членам семей мобилизованных военнослужащих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8-800-200-34-11</a:t>
            </a:r>
            <a:endParaRPr sz="160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8" name="Google Shape;458;p22"/>
          <p:cNvSpPr txBox="1"/>
          <p:nvPr/>
        </p:nvSpPr>
        <p:spPr>
          <a:xfrm>
            <a:off x="5299372" y="3585339"/>
            <a:ext cx="1664731" cy="124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70 000</a:t>
            </a:r>
            <a:endParaRPr sz="2000" b="1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9" name="Google Shape;459;p22"/>
          <p:cNvSpPr txBox="1"/>
          <p:nvPr/>
        </p:nvSpPr>
        <p:spPr>
          <a:xfrm>
            <a:off x="5299372" y="2319770"/>
            <a:ext cx="1759796" cy="124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Более </a:t>
            </a:r>
            <a:r>
              <a:rPr lang="ru-RU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35 000  </a:t>
            </a:r>
            <a:r>
              <a:rPr lang="ru-RU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обращений ежегодно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0" name="Google Shape;460;p22"/>
          <p:cNvSpPr txBox="1"/>
          <p:nvPr/>
        </p:nvSpPr>
        <p:spPr>
          <a:xfrm>
            <a:off x="6624764" y="3219961"/>
            <a:ext cx="1759796" cy="124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Более </a:t>
            </a:r>
            <a:endParaRPr sz="1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20 000 </a:t>
            </a:r>
            <a:r>
              <a:rPr lang="ru-RU" sz="1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обращений ежегодно</a:t>
            </a:r>
            <a:endParaRPr sz="14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1" name="Google Shape;461;p22"/>
          <p:cNvSpPr txBox="1"/>
          <p:nvPr/>
        </p:nvSpPr>
        <p:spPr>
          <a:xfrm>
            <a:off x="6204187" y="4748719"/>
            <a:ext cx="1759796" cy="124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Более </a:t>
            </a:r>
            <a:r>
              <a:rPr lang="ru-RU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1 000  </a:t>
            </a:r>
            <a:r>
              <a:rPr lang="ru-RU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обращений ежегодно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2" name="Google Shape;462;p22"/>
          <p:cNvSpPr txBox="1"/>
          <p:nvPr/>
        </p:nvSpPr>
        <p:spPr>
          <a:xfrm>
            <a:off x="4480790" y="4716046"/>
            <a:ext cx="1759796" cy="124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Более </a:t>
            </a:r>
            <a:r>
              <a:rPr lang="ru-RU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1 000  </a:t>
            </a:r>
            <a:r>
              <a:rPr lang="ru-RU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обращений ежегодно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3" name="Google Shape;463;p22"/>
          <p:cNvSpPr txBox="1"/>
          <p:nvPr/>
        </p:nvSpPr>
        <p:spPr>
          <a:xfrm>
            <a:off x="3878915" y="3193486"/>
            <a:ext cx="1759796" cy="124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Более 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15 000  </a:t>
            </a:r>
            <a:r>
              <a:rPr lang="ru-RU" sz="1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обращений ежегодно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64" name="Google Shape;46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22493" y="126788"/>
            <a:ext cx="1269507" cy="774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1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419;p34"/>
          <p:cNvSpPr txBox="1">
            <a:spLocks/>
          </p:cNvSpPr>
          <p:nvPr/>
        </p:nvSpPr>
        <p:spPr>
          <a:xfrm>
            <a:off x="381000" y="363466"/>
            <a:ext cx="11430000" cy="508000"/>
          </a:xfrm>
          <a:prstGeom prst="rect">
            <a:avLst/>
          </a:prstGeom>
        </p:spPr>
        <p:txBody>
          <a:bodyPr spcFirstLastPara="1" wrap="square" lIns="81243" tIns="81243" rIns="81243" bIns="81243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Montserrat" panose="00000500000000000000" pitchFamily="2" charset="-52"/>
                <a:ea typeface="Rockwell" panose="02060603020205020403" pitchFamily="18" charset="0"/>
                <a:cs typeface="Calibri" pitchFamily="34" charset="0"/>
              </a:rPr>
              <a:t>ПРИНЦИПЫ РАБОТЫ «ДЕТСКОГО ТЕЛЕФОНА ДОВЕРИЯ» 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EF4C24BD-25F2-4348-8F26-9E34193C2AA6}"/>
              </a:ext>
            </a:extLst>
          </p:cNvPr>
          <p:cNvGraphicFramePr/>
          <p:nvPr/>
        </p:nvGraphicFramePr>
        <p:xfrm>
          <a:off x="381000" y="1075867"/>
          <a:ext cx="11430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1265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419;p34"/>
          <p:cNvSpPr txBox="1">
            <a:spLocks/>
          </p:cNvSpPr>
          <p:nvPr/>
        </p:nvSpPr>
        <p:spPr>
          <a:xfrm>
            <a:off x="381000" y="605837"/>
            <a:ext cx="11430000" cy="508000"/>
          </a:xfrm>
          <a:prstGeom prst="rect">
            <a:avLst/>
          </a:prstGeom>
        </p:spPr>
        <p:txBody>
          <a:bodyPr spcFirstLastPara="1" wrap="square" lIns="81243" tIns="81243" rIns="81243" bIns="81243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Montserrat" panose="00000500000000000000" pitchFamily="2" charset="-52"/>
                <a:ea typeface="Rockwell" panose="02060603020205020403" pitchFamily="18" charset="0"/>
                <a:cs typeface="Calibri" pitchFamily="34" charset="0"/>
              </a:rPr>
              <a:t>ЦЕЛЕВАЯ АУДИТОРИЯ ФЕДЕРАЛЬНОГО ДЕТСКОГО ТЕЛЕФОНА ДОВЕРИЯ ФКЦ МГППУ</a:t>
            </a:r>
          </a:p>
        </p:txBody>
      </p:sp>
      <p:pic>
        <p:nvPicPr>
          <p:cNvPr id="6" name="Google Shape;503;p25">
            <a:extLst>
              <a:ext uri="{FF2B5EF4-FFF2-40B4-BE49-F238E27FC236}">
                <a16:creationId xmlns:a16="http://schemas.microsoft.com/office/drawing/2014/main" xmlns="" id="{92B3756C-44E0-4C40-B1D5-C31740B65B7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0313" y="1455648"/>
            <a:ext cx="2313914" cy="2743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04;p25">
            <a:extLst>
              <a:ext uri="{FF2B5EF4-FFF2-40B4-BE49-F238E27FC236}">
                <a16:creationId xmlns:a16="http://schemas.microsoft.com/office/drawing/2014/main" xmlns="" id="{8BE792F5-68D0-4A30-A598-E1563D3224B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2567" y="1435607"/>
            <a:ext cx="2993235" cy="270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05;p25">
            <a:extLst>
              <a:ext uri="{FF2B5EF4-FFF2-40B4-BE49-F238E27FC236}">
                <a16:creationId xmlns:a16="http://schemas.microsoft.com/office/drawing/2014/main" xmlns="" id="{BF723DFB-5B3C-430E-AA0F-8B88AD54EB4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2398" y="1605009"/>
            <a:ext cx="2899069" cy="25389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07;p25">
            <a:extLst>
              <a:ext uri="{FF2B5EF4-FFF2-40B4-BE49-F238E27FC236}">
                <a16:creationId xmlns:a16="http://schemas.microsoft.com/office/drawing/2014/main" xmlns="" id="{DAD1FC1A-E3CF-4E56-95D1-CE9B1E94FF84}"/>
              </a:ext>
            </a:extLst>
          </p:cNvPr>
          <p:cNvSpPr txBox="1"/>
          <p:nvPr/>
        </p:nvSpPr>
        <p:spPr>
          <a:xfrm>
            <a:off x="1313366" y="5682996"/>
            <a:ext cx="19052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rgbClr val="953734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61</a:t>
            </a:r>
            <a:r>
              <a:rPr lang="ru-RU" sz="3600" b="1">
                <a:solidFill>
                  <a:srgbClr val="953734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%</a:t>
            </a:r>
            <a:endParaRPr sz="4800" b="1">
              <a:solidFill>
                <a:srgbClr val="953734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endParaRPr>
          </a:p>
        </p:txBody>
      </p:sp>
      <p:sp>
        <p:nvSpPr>
          <p:cNvPr id="10" name="Google Shape;508;p25">
            <a:extLst>
              <a:ext uri="{FF2B5EF4-FFF2-40B4-BE49-F238E27FC236}">
                <a16:creationId xmlns:a16="http://schemas.microsoft.com/office/drawing/2014/main" xmlns="" id="{10EEBDAA-2A57-45F2-906D-9A97E0797C0C}"/>
              </a:ext>
            </a:extLst>
          </p:cNvPr>
          <p:cNvSpPr txBox="1"/>
          <p:nvPr/>
        </p:nvSpPr>
        <p:spPr>
          <a:xfrm>
            <a:off x="5246422" y="5692521"/>
            <a:ext cx="19052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rgbClr val="953734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28</a:t>
            </a:r>
            <a:r>
              <a:rPr lang="ru-RU" sz="3600" b="1">
                <a:solidFill>
                  <a:srgbClr val="953734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%</a:t>
            </a:r>
            <a:endParaRPr sz="4800" b="1">
              <a:solidFill>
                <a:srgbClr val="953734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endParaRPr>
          </a:p>
        </p:txBody>
      </p:sp>
      <p:sp>
        <p:nvSpPr>
          <p:cNvPr id="11" name="Google Shape;509;p25">
            <a:extLst>
              <a:ext uri="{FF2B5EF4-FFF2-40B4-BE49-F238E27FC236}">
                <a16:creationId xmlns:a16="http://schemas.microsoft.com/office/drawing/2014/main" xmlns="" id="{7C0BDCE2-A87F-44A2-9E14-E13B49082D15}"/>
              </a:ext>
            </a:extLst>
          </p:cNvPr>
          <p:cNvSpPr txBox="1"/>
          <p:nvPr/>
        </p:nvSpPr>
        <p:spPr>
          <a:xfrm>
            <a:off x="9169162" y="5672876"/>
            <a:ext cx="19052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rgbClr val="953734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11</a:t>
            </a:r>
            <a:r>
              <a:rPr lang="ru-RU" sz="3600" b="1">
                <a:solidFill>
                  <a:srgbClr val="953734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%</a:t>
            </a:r>
            <a:endParaRPr sz="4800" b="1">
              <a:solidFill>
                <a:srgbClr val="953734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endParaRPr>
          </a:p>
        </p:txBody>
      </p:sp>
      <p:sp>
        <p:nvSpPr>
          <p:cNvPr id="12" name="Google Shape;510;p25">
            <a:extLst>
              <a:ext uri="{FF2B5EF4-FFF2-40B4-BE49-F238E27FC236}">
                <a16:creationId xmlns:a16="http://schemas.microsoft.com/office/drawing/2014/main" xmlns="" id="{C7F10435-2E79-47F1-94C6-49844FF82F21}"/>
              </a:ext>
            </a:extLst>
          </p:cNvPr>
          <p:cNvSpPr/>
          <p:nvPr/>
        </p:nvSpPr>
        <p:spPr>
          <a:xfrm>
            <a:off x="599930" y="4581794"/>
            <a:ext cx="3154680" cy="87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70C0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ДЕТИ И ПОДРОСТКИ</a:t>
            </a:r>
            <a:endParaRPr sz="1800">
              <a:solidFill>
                <a:srgbClr val="0070C0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511;p25">
            <a:extLst>
              <a:ext uri="{FF2B5EF4-FFF2-40B4-BE49-F238E27FC236}">
                <a16:creationId xmlns:a16="http://schemas.microsoft.com/office/drawing/2014/main" xmlns="" id="{D97845AB-A71A-4613-8D4F-3A4BAB8BFFD9}"/>
              </a:ext>
            </a:extLst>
          </p:cNvPr>
          <p:cNvSpPr/>
          <p:nvPr/>
        </p:nvSpPr>
        <p:spPr>
          <a:xfrm>
            <a:off x="4065153" y="4581984"/>
            <a:ext cx="3908062" cy="87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70C0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РОДИТЕЛИ И ЛИЦА, ИХ ЗАМЕЩАЮЩИЕ</a:t>
            </a:r>
            <a:endParaRPr sz="1800" dirty="0">
              <a:solidFill>
                <a:srgbClr val="0070C0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512;p25">
            <a:extLst>
              <a:ext uri="{FF2B5EF4-FFF2-40B4-BE49-F238E27FC236}">
                <a16:creationId xmlns:a16="http://schemas.microsoft.com/office/drawing/2014/main" xmlns="" id="{09AB66BD-2202-423E-902A-CD2D478F69EE}"/>
              </a:ext>
            </a:extLst>
          </p:cNvPr>
          <p:cNvSpPr/>
          <p:nvPr/>
        </p:nvSpPr>
        <p:spPr>
          <a:xfrm>
            <a:off x="7937901" y="4600462"/>
            <a:ext cx="3908062" cy="87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70C0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ИНЫЕ ГРАЖДАНЕ</a:t>
            </a:r>
            <a:endParaRPr dirty="0">
              <a:latin typeface="Montserrat" panose="00000500000000000000" pitchFamily="2" charset="-52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0070C0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(родственники детей </a:t>
            </a:r>
            <a:br>
              <a:rPr lang="ru-RU" sz="1600" dirty="0">
                <a:solidFill>
                  <a:srgbClr val="0070C0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</a:br>
            <a:r>
              <a:rPr lang="ru-RU" sz="1600" dirty="0">
                <a:solidFill>
                  <a:srgbClr val="0070C0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и подростков, друзья, учителя, воспитатели и соседи)</a:t>
            </a:r>
            <a:endParaRPr sz="1200" dirty="0">
              <a:solidFill>
                <a:srgbClr val="0070C0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0472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419;p34"/>
          <p:cNvSpPr txBox="1">
            <a:spLocks/>
          </p:cNvSpPr>
          <p:nvPr/>
        </p:nvSpPr>
        <p:spPr>
          <a:xfrm>
            <a:off x="381000" y="605837"/>
            <a:ext cx="11430000" cy="508000"/>
          </a:xfrm>
          <a:prstGeom prst="rect">
            <a:avLst/>
          </a:prstGeom>
        </p:spPr>
        <p:txBody>
          <a:bodyPr spcFirstLastPara="1" wrap="square" lIns="81243" tIns="81243" rIns="81243" bIns="81243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Montserrat" panose="00000500000000000000" pitchFamily="2" charset="-52"/>
                <a:ea typeface="Rockwell" panose="02060603020205020403" pitchFamily="18" charset="0"/>
                <a:cs typeface="Calibri" pitchFamily="34" charset="0"/>
              </a:rPr>
              <a:t>СТАТИСТИКА ОБРАЩЕНИЙ АБОНЕНТОВ ФЕДЕРАЛЬНОГО ДЕТСКОГО ТЕЛЕФОНА ДОВЕРИЯ ФКЦ МГППУ</a:t>
            </a:r>
          </a:p>
        </p:txBody>
      </p:sp>
      <p:graphicFrame>
        <p:nvGraphicFramePr>
          <p:cNvPr id="4" name="Google Shape;584;p30">
            <a:extLst>
              <a:ext uri="{FF2B5EF4-FFF2-40B4-BE49-F238E27FC236}">
                <a16:creationId xmlns:a16="http://schemas.microsoft.com/office/drawing/2014/main" xmlns="" id="{E637F854-B848-412E-9D69-E7235C992032}"/>
              </a:ext>
            </a:extLst>
          </p:cNvPr>
          <p:cNvGraphicFramePr/>
          <p:nvPr/>
        </p:nvGraphicFramePr>
        <p:xfrm>
          <a:off x="707756" y="1022350"/>
          <a:ext cx="11336485" cy="5835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6356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6C1A85DE-C243-4251-8BA4-17F26D798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08" y="299241"/>
            <a:ext cx="10642983" cy="74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436" tIns="47719" rIns="95436" bIns="47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ctr" eaLnBrk="1" hangingPunct="1"/>
            <a:r>
              <a:rPr lang="ru-RU" sz="2100" b="1" dirty="0">
                <a:solidFill>
                  <a:srgbClr val="002060"/>
                </a:solidFill>
                <a:latin typeface="Montserrat" panose="00000500000000000000" pitchFamily="2" charset="-52"/>
                <a:cs typeface="Calibri Light" pitchFamily="34" charset="0"/>
              </a:rPr>
              <a:t>ОБЩИЙ УРОВЕНЬ ИНФОРМИРОВАННОСТИ ДЕТЕЙ И ПОДРОСТКОВ </a:t>
            </a:r>
          </a:p>
          <a:p>
            <a:pPr algn="ctr" eaLnBrk="1" hangingPunct="1"/>
            <a:r>
              <a:rPr lang="ru-RU" sz="2100" b="1" dirty="0">
                <a:solidFill>
                  <a:srgbClr val="002060"/>
                </a:solidFill>
                <a:latin typeface="Montserrat" panose="00000500000000000000" pitchFamily="2" charset="-52"/>
                <a:cs typeface="Calibri Light" pitchFamily="34" charset="0"/>
              </a:rPr>
              <a:t>(ОТ 7 ДО 15 ЛЕТ) О ДЕТСКОМ  ТЕЛЕФОНЕ ДОВЕРИЯ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D65405-BBD2-4E1B-8B4E-74CF6905A302}"/>
              </a:ext>
            </a:extLst>
          </p:cNvPr>
          <p:cNvSpPr txBox="1"/>
          <p:nvPr/>
        </p:nvSpPr>
        <p:spPr>
          <a:xfrm>
            <a:off x="389044" y="6387463"/>
            <a:ext cx="11413909" cy="342591"/>
          </a:xfrm>
          <a:prstGeom prst="rect">
            <a:avLst/>
          </a:prstGeom>
          <a:noFill/>
        </p:spPr>
        <p:txBody>
          <a:bodyPr wrap="square" lIns="95436" tIns="47719" rIns="95436" bIns="47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ctr" eaLnBrk="1" hangingPunct="1"/>
            <a:r>
              <a:rPr lang="ru-RU" sz="1600" dirty="0">
                <a:solidFill>
                  <a:srgbClr val="002060"/>
                </a:solidFill>
                <a:latin typeface="Montserrat" panose="00000500000000000000" pitchFamily="2" charset="-52"/>
                <a:cs typeface="Calibri Light" pitchFamily="34" charset="0"/>
              </a:rPr>
              <a:t>По данным исследования  Фонда защиты детей, находящихся в трудной жизненной ситуации</a:t>
            </a:r>
          </a:p>
        </p:txBody>
      </p:sp>
      <p:graphicFrame>
        <p:nvGraphicFramePr>
          <p:cNvPr id="8" name="Диаграмма 1">
            <a:extLst>
              <a:ext uri="{FF2B5EF4-FFF2-40B4-BE49-F238E27FC236}">
                <a16:creationId xmlns:a16="http://schemas.microsoft.com/office/drawing/2014/main" xmlns="" id="{9081FB7B-FD32-48AE-888B-34A19D769BAA}"/>
              </a:ext>
            </a:extLst>
          </p:cNvPr>
          <p:cNvGraphicFramePr>
            <a:graphicFrameLocks/>
          </p:cNvGraphicFramePr>
          <p:nvPr/>
        </p:nvGraphicFramePr>
        <p:xfrm>
          <a:off x="138327" y="1366091"/>
          <a:ext cx="9479398" cy="4330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2">
            <a:extLst>
              <a:ext uri="{FF2B5EF4-FFF2-40B4-BE49-F238E27FC236}">
                <a16:creationId xmlns:a16="http://schemas.microsoft.com/office/drawing/2014/main" xmlns="" id="{C6BA5AD8-8A26-471E-8D2E-903511931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157" y="2847334"/>
            <a:ext cx="3935796" cy="116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436" tIns="47719" rIns="95436" bIns="47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4" charset="-128"/>
              </a:defRPr>
            </a:lvl9pPr>
          </a:lstStyle>
          <a:p>
            <a:pPr algn="ctr" eaLnBrk="1" hangingPunct="1"/>
            <a:r>
              <a:rPr lang="ru-RU" sz="1700" dirty="0">
                <a:latin typeface="Montserrat" panose="00000500000000000000" pitchFamily="2" charset="-52"/>
                <a:cs typeface="Calibri Light" pitchFamily="34" charset="0"/>
              </a:rPr>
              <a:t>Осведомленность девочек о существовании детского телефона доверия на 6% выше, чем у мальчиков</a:t>
            </a:r>
          </a:p>
        </p:txBody>
      </p:sp>
    </p:spTree>
    <p:extLst>
      <p:ext uri="{BB962C8B-B14F-4D97-AF65-F5344CB8AC3E}">
        <p14:creationId xmlns:p14="http://schemas.microsoft.com/office/powerpoint/2010/main" val="3373909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84617" y="0"/>
            <a:ext cx="4680858" cy="6858000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11CB656-09E5-476A-9D23-92A993023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408453" y="4496161"/>
            <a:ext cx="9866779" cy="1427710"/>
          </a:xfrm>
          <a:prstGeom prst="round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altLang="ru-RU" sz="1800" b="1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ru-RU" altLang="ru-RU" sz="1800" b="1" u="sng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21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Плана мероприятий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2022-2025 годы по реализации Концепции развития психологической службы: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создание и обеспечение системы экстренной психологической помощи в составе психологической службы в системе общего образования и среднего профессионального образования</a:t>
            </a:r>
            <a:endParaRPr lang="ru-RU" altLang="ru-RU" sz="1800" b="1" dirty="0">
              <a:solidFill>
                <a:srgbClr val="1C1C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2133" y="160721"/>
            <a:ext cx="9582150" cy="2857500"/>
          </a:xfrm>
          <a:prstGeom prst="rect">
            <a:avLst/>
          </a:prstGeom>
          <a:noFill/>
          <a:ln w="60325" cmpd="dbl">
            <a:solidFill>
              <a:srgbClr val="535C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Концепцией развития психологической службы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общего образования и среднего профессионального образования организовано оказание социально-педагогической и психологической помощи, бесплатной психолого-медико-педагогической коррекции всем участникам образовательного процесса, в том числе и гражданам, оказавшимся в ТЖС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B574263-3156-4A75-B3BD-9A36C7733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1" r="5369" b="41751"/>
          <a:stretch/>
        </p:blipFill>
        <p:spPr>
          <a:xfrm>
            <a:off x="9489292" y="3839779"/>
            <a:ext cx="2068088" cy="27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69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2"/>
          <p:cNvSpPr/>
          <p:nvPr/>
        </p:nvSpPr>
        <p:spPr>
          <a:xfrm>
            <a:off x="9486899" y="891241"/>
            <a:ext cx="2486447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Сайт «Детский телефон доверия»  ФКЦ МГППУ 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детей, подростков, родителей (законных представителей)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педагогических работников</a:t>
            </a:r>
            <a:endParaRPr/>
          </a:p>
        </p:txBody>
      </p:sp>
      <p:pic>
        <p:nvPicPr>
          <p:cNvPr id="601" name="Google Shape;60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3238" y="3261121"/>
            <a:ext cx="2410108" cy="2265998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32"/>
          <p:cNvSpPr/>
          <p:nvPr/>
        </p:nvSpPr>
        <p:spPr>
          <a:xfrm>
            <a:off x="9468294" y="5768459"/>
            <a:ext cx="252365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u="sng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childhelpline.ru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03" name="Google Shape;603;p32"/>
          <p:cNvPicPr preferRelativeResize="0"/>
          <p:nvPr/>
        </p:nvPicPr>
        <p:blipFill rotWithShape="1">
          <a:blip r:embed="rId5">
            <a:alphaModFix/>
          </a:blip>
          <a:srcRect l="905" r="1500" b="974"/>
          <a:stretch/>
        </p:blipFill>
        <p:spPr>
          <a:xfrm>
            <a:off x="0" y="15602"/>
            <a:ext cx="9324975" cy="684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2493" y="165593"/>
            <a:ext cx="1269507" cy="774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709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419;p34"/>
          <p:cNvSpPr txBox="1">
            <a:spLocks/>
          </p:cNvSpPr>
          <p:nvPr/>
        </p:nvSpPr>
        <p:spPr>
          <a:xfrm>
            <a:off x="381000" y="605837"/>
            <a:ext cx="11430000" cy="508000"/>
          </a:xfrm>
          <a:prstGeom prst="rect">
            <a:avLst/>
          </a:prstGeom>
        </p:spPr>
        <p:txBody>
          <a:bodyPr spcFirstLastPara="1" wrap="square" lIns="81243" tIns="81243" rIns="81243" bIns="81243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Montserrat" panose="00000500000000000000" pitchFamily="2" charset="-52"/>
                <a:ea typeface="Rockwell" panose="02060603020205020403" pitchFamily="18" charset="0"/>
                <a:cs typeface="Calibri" pitchFamily="34" charset="0"/>
              </a:rPr>
              <a:t>ОРГАНИЗАЦИОННЫЕ АСПЕКТЫ ДЕЯТЕЛЬНСОТИ «ДЕТСКОГО ТЕЛЕФОНА ДОВЕРИЯ» 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xmlns="" id="{9EB08A15-3D3D-41EB-984C-9F27A5EB7C71}"/>
              </a:ext>
            </a:extLst>
          </p:cNvPr>
          <p:cNvSpPr>
            <a:spLocks noGrp="1" noEditPoints="1"/>
          </p:cNvSpPr>
          <p:nvPr>
            <p:ph idx="1"/>
          </p:nvPr>
        </p:nvSpPr>
        <p:spPr>
          <a:xfrm>
            <a:off x="442451" y="1113837"/>
            <a:ext cx="11307098" cy="112319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1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anose="00000500000000000000" pitchFamily="2" charset="-52"/>
              </a:rPr>
              <a:t>Служба «Детский телефон доверия» функционирует круглосуточно и ежедневно, без перерыва на каникулы и праздники. Телефонные консультанты работают посменно по 12 часов (например, дневная смена - с 9 до 21 ч, ночная - с 21 ч до 9 ч). </a:t>
            </a:r>
          </a:p>
          <a:p>
            <a:pPr marL="0" indent="0">
              <a:lnSpc>
                <a:spcPct val="110000"/>
              </a:lnSpc>
              <a:buNone/>
            </a:pP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Segoe UI Light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ru-RU" sz="18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Segoe UI Light" pitchFamily="34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57A61D84-3DF0-4E72-A14C-DC83D51C30D8}"/>
              </a:ext>
            </a:extLst>
          </p:cNvPr>
          <p:cNvGraphicFramePr/>
          <p:nvPr/>
        </p:nvGraphicFramePr>
        <p:xfrm>
          <a:off x="442451" y="1763571"/>
          <a:ext cx="11307098" cy="4967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9872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/>
          <p:nvPr/>
        </p:nvSpPr>
        <p:spPr>
          <a:xfrm>
            <a:off x="4024692" y="227389"/>
            <a:ext cx="2665508" cy="73845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lt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Вход на портал</a:t>
            </a:r>
            <a:endParaRPr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Google Shape;215;p7">
            <a:extLst>
              <a:ext uri="{FF2B5EF4-FFF2-40B4-BE49-F238E27FC236}">
                <a16:creationId xmlns:a16="http://schemas.microsoft.com/office/drawing/2014/main" xmlns="" id="{D57DBAAF-ED1C-401E-8BE7-E8541CFB8575}"/>
              </a:ext>
            </a:extLst>
          </p:cNvPr>
          <p:cNvSpPr/>
          <p:nvPr/>
        </p:nvSpPr>
        <p:spPr>
          <a:xfrm>
            <a:off x="1647960" y="1697413"/>
            <a:ext cx="9909420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 defTabSz="914400"/>
            <a:r>
              <a:rPr lang="ru-RU" sz="2000" dirty="0">
                <a:solidFill>
                  <a:srgbClr val="212529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Разработка </a:t>
            </a:r>
            <a:r>
              <a:rPr lang="ru-RU" sz="2000" dirty="0">
                <a:solidFill>
                  <a:prstClr val="black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концепции создания цифровой платформы, предназначенной для оказания психологической помощи несовершеннолетним гражданам, их родителям </a:t>
            </a:r>
            <a:br>
              <a:rPr lang="ru-RU" sz="2000" dirty="0">
                <a:solidFill>
                  <a:prstClr val="black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</a:br>
            <a:r>
              <a:rPr lang="ru-RU" sz="2000" dirty="0">
                <a:solidFill>
                  <a:prstClr val="black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(законным представителям (в рамках национального проекта «Образование»))</a:t>
            </a:r>
            <a:endParaRPr sz="1600" dirty="0">
              <a:solidFill>
                <a:prstClr val="black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  <a:p>
            <a:pPr algn="just" defTabSz="914400"/>
            <a:endParaRPr dirty="0">
              <a:solidFill>
                <a:prstClr val="black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</p:txBody>
      </p:sp>
      <p:pic>
        <p:nvPicPr>
          <p:cNvPr id="14" name="Google Shape;217;p7" descr="Диаграмма принятия решений">
            <a:extLst>
              <a:ext uri="{FF2B5EF4-FFF2-40B4-BE49-F238E27FC236}">
                <a16:creationId xmlns:a16="http://schemas.microsoft.com/office/drawing/2014/main" xmlns="" id="{6E148CFA-3DBB-4BBB-94F8-1F5F1DE0D63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70AD47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334517" y="1764088"/>
            <a:ext cx="1159272" cy="115927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18;p7">
            <a:extLst>
              <a:ext uri="{FF2B5EF4-FFF2-40B4-BE49-F238E27FC236}">
                <a16:creationId xmlns:a16="http://schemas.microsoft.com/office/drawing/2014/main" xmlns="" id="{55DEF558-D291-4B85-95DC-2DCA04931E77}"/>
              </a:ext>
            </a:extLst>
          </p:cNvPr>
          <p:cNvSpPr/>
          <p:nvPr/>
        </p:nvSpPr>
        <p:spPr>
          <a:xfrm>
            <a:off x="7064132" y="4013200"/>
            <a:ext cx="3603868" cy="788610"/>
          </a:xfrm>
          <a:prstGeom prst="rect">
            <a:avLst/>
          </a:prstGeom>
          <a:noFill/>
          <a:ln w="12700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r>
              <a:rPr lang="ru-RU" sz="2000" dirty="0">
                <a:solidFill>
                  <a:prstClr val="black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Экстренная психологическая помощь</a:t>
            </a:r>
            <a:endParaRPr sz="24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Google Shape;219;p7">
            <a:extLst>
              <a:ext uri="{FF2B5EF4-FFF2-40B4-BE49-F238E27FC236}">
                <a16:creationId xmlns:a16="http://schemas.microsoft.com/office/drawing/2014/main" xmlns="" id="{C0BD61AA-3ACE-4DD1-9880-648A9F9972C9}"/>
              </a:ext>
            </a:extLst>
          </p:cNvPr>
          <p:cNvSpPr/>
          <p:nvPr/>
        </p:nvSpPr>
        <p:spPr>
          <a:xfrm>
            <a:off x="1865816" y="4013200"/>
            <a:ext cx="3069743" cy="817595"/>
          </a:xfrm>
          <a:prstGeom prst="rect">
            <a:avLst/>
          </a:prstGeom>
          <a:noFill/>
          <a:ln w="12700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r>
              <a:rPr lang="ru-RU" sz="2000" dirty="0">
                <a:solidFill>
                  <a:prstClr val="black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Психологическая помощь</a:t>
            </a:r>
            <a:endParaRPr sz="24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Google Shape;220;p7">
            <a:extLst>
              <a:ext uri="{FF2B5EF4-FFF2-40B4-BE49-F238E27FC236}">
                <a16:creationId xmlns:a16="http://schemas.microsoft.com/office/drawing/2014/main" xmlns="" id="{0131F3BF-FE7E-4CEC-8EC5-4472DECB72E1}"/>
              </a:ext>
            </a:extLst>
          </p:cNvPr>
          <p:cNvSpPr/>
          <p:nvPr/>
        </p:nvSpPr>
        <p:spPr>
          <a:xfrm>
            <a:off x="3400686" y="2977505"/>
            <a:ext cx="5044813" cy="77120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53AB46"/>
                </a:solidFill>
                <a:effectLst/>
                <a:uLnTx/>
                <a:uFillTx/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Архитектура Цифровой платформы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53AB46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8" name="Google Shape;221;p7">
            <a:extLst>
              <a:ext uri="{FF2B5EF4-FFF2-40B4-BE49-F238E27FC236}">
                <a16:creationId xmlns:a16="http://schemas.microsoft.com/office/drawing/2014/main" xmlns="" id="{88360AE8-BB37-4A82-8C6D-69F82E3723A4}"/>
              </a:ext>
            </a:extLst>
          </p:cNvPr>
          <p:cNvCxnSpPr>
            <a:stCxn id="17" idx="2"/>
          </p:cNvCxnSpPr>
          <p:nvPr/>
        </p:nvCxnSpPr>
        <p:spPr>
          <a:xfrm rot="16200000" flipH="1">
            <a:off x="6106769" y="3565030"/>
            <a:ext cx="773700" cy="1141052"/>
          </a:xfrm>
          <a:prstGeom prst="bentConnector2">
            <a:avLst/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headEnd type="none" w="sm" len="sm"/>
            <a:tailEnd type="triangle" w="med" len="med"/>
          </a:ln>
          <a:effectLst/>
        </p:spPr>
      </p:cxnSp>
      <p:cxnSp>
        <p:nvCxnSpPr>
          <p:cNvPr id="19" name="Google Shape;222;p7">
            <a:extLst>
              <a:ext uri="{FF2B5EF4-FFF2-40B4-BE49-F238E27FC236}">
                <a16:creationId xmlns:a16="http://schemas.microsoft.com/office/drawing/2014/main" xmlns="" id="{56E9C917-3CD0-4585-B3F0-9867B4F78F4D}"/>
              </a:ext>
            </a:extLst>
          </p:cNvPr>
          <p:cNvCxnSpPr/>
          <p:nvPr/>
        </p:nvCxnSpPr>
        <p:spPr>
          <a:xfrm rot="5400000">
            <a:off x="5092679" y="3691993"/>
            <a:ext cx="673292" cy="987534"/>
          </a:xfrm>
          <a:prstGeom prst="bentConnector2">
            <a:avLst/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headEnd type="none" w="sm" len="sm"/>
            <a:tailEnd type="triangle" w="med" len="med"/>
          </a:ln>
          <a:effectLst/>
        </p:spPr>
      </p:cxnSp>
      <p:sp>
        <p:nvSpPr>
          <p:cNvPr id="20" name="Google Shape;223;p7">
            <a:extLst>
              <a:ext uri="{FF2B5EF4-FFF2-40B4-BE49-F238E27FC236}">
                <a16:creationId xmlns:a16="http://schemas.microsoft.com/office/drawing/2014/main" xmlns="" id="{17B17290-23C9-4B6B-B070-26FD5D646FE3}"/>
              </a:ext>
            </a:extLst>
          </p:cNvPr>
          <p:cNvSpPr/>
          <p:nvPr/>
        </p:nvSpPr>
        <p:spPr>
          <a:xfrm>
            <a:off x="3874829" y="5007977"/>
            <a:ext cx="4164271" cy="1093651"/>
          </a:xfrm>
          <a:prstGeom prst="rect">
            <a:avLst/>
          </a:prstGeom>
          <a:noFill/>
          <a:ln w="12700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r>
              <a:rPr lang="ru-RU" sz="2000" dirty="0">
                <a:solidFill>
                  <a:prstClr val="black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Цифровая инфраструктура психологической службы</a:t>
            </a:r>
            <a:endParaRPr sz="24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Google Shape;229;p7">
            <a:extLst>
              <a:ext uri="{FF2B5EF4-FFF2-40B4-BE49-F238E27FC236}">
                <a16:creationId xmlns:a16="http://schemas.microsoft.com/office/drawing/2014/main" xmlns="" id="{72A3F8A4-A26D-4B44-9A9C-62DF91D205D4}"/>
              </a:ext>
            </a:extLst>
          </p:cNvPr>
          <p:cNvSpPr txBox="1"/>
          <p:nvPr/>
        </p:nvSpPr>
        <p:spPr>
          <a:xfrm>
            <a:off x="334517" y="6101629"/>
            <a:ext cx="7080624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/>
            <a:r>
              <a:rPr lang="ru-RU" sz="13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(</a:t>
            </a:r>
            <a:r>
              <a:rPr lang="ru-RU" sz="1300" dirty="0">
                <a:solidFill>
                  <a:prstClr val="black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п. 32 Плана мероприятий по реализации Концепции развития психологической службы</a:t>
            </a:r>
            <a:r>
              <a:rPr lang="ru-RU" sz="1300" dirty="0">
                <a:solidFill>
                  <a:srgbClr val="000000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)</a:t>
            </a:r>
            <a:endParaRPr sz="1300" dirty="0">
              <a:solidFill>
                <a:prstClr val="black"/>
              </a:solidFill>
              <a:latin typeface="Segoe UI Light" panose="020B0502040204020203" pitchFamily="34" charset="0"/>
              <a:ea typeface="Calibri"/>
              <a:cs typeface="Segoe UI Light" panose="020B0502040204020203" pitchFamily="34" charset="0"/>
              <a:sym typeface="Calibri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104775"/>
            <a:ext cx="12192000" cy="1406525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00">
              <a:defRPr/>
            </a:pPr>
            <a:r>
              <a:rPr lang="ru-RU" sz="2800" kern="0" dirty="0">
                <a:solidFill>
                  <a:sysClr val="windowText" lastClr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Цифровая платформа, предназначенная для оказания психологической помощи несовершеннолетним гражданам, их родителям (законным представителям)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1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392209" y="990384"/>
            <a:ext cx="4795427" cy="1245821"/>
          </a:xfrm>
          <a:prstGeom prst="roundRect">
            <a:avLst/>
          </a:prstGeom>
          <a:solidFill>
            <a:srgbClr val="A4CC91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353508" y="990385"/>
            <a:ext cx="6508266" cy="724350"/>
          </a:xfrm>
          <a:prstGeom prst="roundRect">
            <a:avLst/>
          </a:prstGeom>
          <a:solidFill>
            <a:srgbClr val="A4CC91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1F78A00-80FB-8644-B474-2907A6E4A7CB}"/>
              </a:ext>
            </a:extLst>
          </p:cNvPr>
          <p:cNvSpPr txBox="1"/>
          <p:nvPr/>
        </p:nvSpPr>
        <p:spPr>
          <a:xfrm>
            <a:off x="5484493" y="1034728"/>
            <a:ext cx="58962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Создание цифровой инфраструктуры психологической службы в системе образования: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7216B97-A13F-8E40-BEF6-D9C8B7BA474E}"/>
              </a:ext>
            </a:extLst>
          </p:cNvPr>
          <p:cNvSpPr txBox="1"/>
          <p:nvPr/>
        </p:nvSpPr>
        <p:spPr>
          <a:xfrm>
            <a:off x="494661" y="1151629"/>
            <a:ext cx="4692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Оказание круглосуточной психологической помощи обучающимся, их родителям (законным представителям)</a:t>
            </a:r>
          </a:p>
        </p:txBody>
      </p:sp>
      <p:graphicFrame>
        <p:nvGraphicFramePr>
          <p:cNvPr id="24" name="Схема 23"/>
          <p:cNvGraphicFramePr/>
          <p:nvPr/>
        </p:nvGraphicFramePr>
        <p:xfrm>
          <a:off x="5353508" y="1865014"/>
          <a:ext cx="6508266" cy="4612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7" name="Схема 26"/>
          <p:cNvGraphicFramePr/>
          <p:nvPr/>
        </p:nvGraphicFramePr>
        <p:xfrm>
          <a:off x="443434" y="2420324"/>
          <a:ext cx="4692975" cy="4112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0" y="104775"/>
            <a:ext cx="12192000" cy="619125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Функциональные направления Цифровой платформы</a:t>
            </a:r>
          </a:p>
        </p:txBody>
      </p:sp>
    </p:spTree>
    <p:extLst>
      <p:ext uri="{BB962C8B-B14F-4D97-AF65-F5344CB8AC3E}">
        <p14:creationId xmlns:p14="http://schemas.microsoft.com/office/powerpoint/2010/main" val="253152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A408688-C4E7-FC4C-8FEC-0D8BE1E09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761" y="189145"/>
            <a:ext cx="1117114" cy="45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1CDBAB4-4C90-0C46-8047-B9911F0F5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514" y="207603"/>
            <a:ext cx="1117115" cy="5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C927498-FAFD-6344-A55B-24F287385433}"/>
              </a:ext>
            </a:extLst>
          </p:cNvPr>
          <p:cNvSpPr txBox="1"/>
          <p:nvPr/>
        </p:nvSpPr>
        <p:spPr>
          <a:xfrm>
            <a:off x="898902" y="829048"/>
            <a:ext cx="1083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психологической помощи детям в пунктах временного размещения (ПВР), оздоровительных лагерях в приграничных и иных субъектах Российской Федерации 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(Белгородская и Ростовская области, Краснодарский край, Республика Крым):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FBDA1C9D-FF44-ED40-B475-8C0C079E7BB5}"/>
              </a:ext>
            </a:extLst>
          </p:cNvPr>
          <p:cNvSpPr/>
          <p:nvPr/>
        </p:nvSpPr>
        <p:spPr>
          <a:xfrm>
            <a:off x="1771785" y="2137287"/>
            <a:ext cx="2215877" cy="92333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психологической помощи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8836F0D5-1CBF-9B45-975E-21DB8ADD1EBE}"/>
              </a:ext>
            </a:extLst>
          </p:cNvPr>
          <p:cNvSpPr/>
          <p:nvPr/>
        </p:nvSpPr>
        <p:spPr>
          <a:xfrm>
            <a:off x="4747171" y="2047621"/>
            <a:ext cx="2697657" cy="92333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наиболее распространенных психологических проблем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3DB33EE9-8478-6642-B936-8B923ED6541B}"/>
              </a:ext>
            </a:extLst>
          </p:cNvPr>
          <p:cNvSpPr/>
          <p:nvPr/>
        </p:nvSpPr>
        <p:spPr>
          <a:xfrm>
            <a:off x="8204337" y="1985595"/>
            <a:ext cx="3025309" cy="920223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эффективных инструментов работы и форм для фиксации результатов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26F79CA-8A3B-E84A-91CA-54E729F21CE9}"/>
              </a:ext>
            </a:extLst>
          </p:cNvPr>
          <p:cNvSpPr txBox="1"/>
          <p:nvPr/>
        </p:nvSpPr>
        <p:spPr>
          <a:xfrm>
            <a:off x="898901" y="3386885"/>
            <a:ext cx="10833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экстренной и кризисной психологической помощи детям на территории проведения СВО 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(Херсонская, Запорожская области, ЛНР, ДНР):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A70BE106-B3FA-9143-B141-44447BEEAB45}"/>
              </a:ext>
            </a:extLst>
          </p:cNvPr>
          <p:cNvSpPr/>
          <p:nvPr/>
        </p:nvSpPr>
        <p:spPr>
          <a:xfrm>
            <a:off x="4294822" y="3200566"/>
            <a:ext cx="3602356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E2B14CF7-2CE1-4043-87F3-68EC6CB8C718}"/>
              </a:ext>
            </a:extLst>
          </p:cNvPr>
          <p:cNvSpPr/>
          <p:nvPr/>
        </p:nvSpPr>
        <p:spPr>
          <a:xfrm>
            <a:off x="1839601" y="4726503"/>
            <a:ext cx="1796056" cy="92333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психологической помощи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35EBBB0-A4E5-F746-B273-3C15E05D63EE}"/>
              </a:ext>
            </a:extLst>
          </p:cNvPr>
          <p:cNvSpPr/>
          <p:nvPr/>
        </p:nvSpPr>
        <p:spPr>
          <a:xfrm>
            <a:off x="4867911" y="4726503"/>
            <a:ext cx="2313869" cy="92333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наиболее распространенных психологических проблем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6DA09528-3285-914D-A58A-A3F1D76D9371}"/>
              </a:ext>
            </a:extLst>
          </p:cNvPr>
          <p:cNvSpPr/>
          <p:nvPr/>
        </p:nvSpPr>
        <p:spPr>
          <a:xfrm>
            <a:off x="8148131" y="4505178"/>
            <a:ext cx="3584086" cy="1623143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рекомендаций для профессионального сообщества по оказанию психологической помощи населению на территории проведения СВО</a:t>
            </a:r>
          </a:p>
        </p:txBody>
      </p:sp>
      <p:grpSp>
        <p:nvGrpSpPr>
          <p:cNvPr id="18" name="Google Shape;74;p3">
            <a:extLst>
              <a:ext uri="{FF2B5EF4-FFF2-40B4-BE49-F238E27FC236}">
                <a16:creationId xmlns:a16="http://schemas.microsoft.com/office/drawing/2014/main" xmlns="" id="{61F96A9C-EF83-EA42-B561-31201CFD2C1A}"/>
              </a:ext>
            </a:extLst>
          </p:cNvPr>
          <p:cNvGrpSpPr/>
          <p:nvPr/>
        </p:nvGrpSpPr>
        <p:grpSpPr>
          <a:xfrm>
            <a:off x="2879724" y="162878"/>
            <a:ext cx="8932969" cy="623432"/>
            <a:chOff x="615187" y="231889"/>
            <a:chExt cx="9436734" cy="568593"/>
          </a:xfrm>
        </p:grpSpPr>
        <p:sp>
          <p:nvSpPr>
            <p:cNvPr id="19" name="Google Shape;75;p3">
              <a:extLst>
                <a:ext uri="{FF2B5EF4-FFF2-40B4-BE49-F238E27FC236}">
                  <a16:creationId xmlns:a16="http://schemas.microsoft.com/office/drawing/2014/main" xmlns="" id="{21D7B7E2-13A3-DA44-ACE1-5096DEFD4423}"/>
                </a:ext>
              </a:extLst>
            </p:cNvPr>
            <p:cNvSpPr/>
            <p:nvPr/>
          </p:nvSpPr>
          <p:spPr>
            <a:xfrm>
              <a:off x="615187" y="389636"/>
              <a:ext cx="1679575" cy="410846"/>
            </a:xfrm>
            <a:custGeom>
              <a:avLst/>
              <a:gdLst/>
              <a:ahLst/>
              <a:cxnLst/>
              <a:rect l="l" t="t" r="r" b="b"/>
              <a:pathLst>
                <a:path w="1679575" h="410845" extrusionOk="0">
                  <a:moveTo>
                    <a:pt x="1679206" y="0"/>
                  </a:moveTo>
                  <a:lnTo>
                    <a:pt x="0" y="0"/>
                  </a:lnTo>
                  <a:lnTo>
                    <a:pt x="0" y="410806"/>
                  </a:lnTo>
                  <a:lnTo>
                    <a:pt x="1310995" y="410806"/>
                  </a:lnTo>
                  <a:lnTo>
                    <a:pt x="1679206" y="0"/>
                  </a:lnTo>
                  <a:close/>
                </a:path>
              </a:pathLst>
            </a:custGeom>
            <a:solidFill>
              <a:srgbClr val="C8DD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6;p3">
              <a:extLst>
                <a:ext uri="{FF2B5EF4-FFF2-40B4-BE49-F238E27FC236}">
                  <a16:creationId xmlns:a16="http://schemas.microsoft.com/office/drawing/2014/main" xmlns="" id="{19E18088-3651-AD4A-9765-BD6FFD54DFE1}"/>
                </a:ext>
              </a:extLst>
            </p:cNvPr>
            <p:cNvSpPr/>
            <p:nvPr/>
          </p:nvSpPr>
          <p:spPr>
            <a:xfrm>
              <a:off x="615187" y="231889"/>
              <a:ext cx="1637030" cy="415925"/>
            </a:xfrm>
            <a:custGeom>
              <a:avLst/>
              <a:gdLst/>
              <a:ahLst/>
              <a:cxnLst/>
              <a:rect l="l" t="t" r="r" b="b"/>
              <a:pathLst>
                <a:path w="1637030" h="415925" extrusionOk="0">
                  <a:moveTo>
                    <a:pt x="1636483" y="0"/>
                  </a:moveTo>
                  <a:lnTo>
                    <a:pt x="0" y="0"/>
                  </a:lnTo>
                  <a:lnTo>
                    <a:pt x="0" y="415734"/>
                  </a:lnTo>
                  <a:lnTo>
                    <a:pt x="1277632" y="415734"/>
                  </a:lnTo>
                  <a:lnTo>
                    <a:pt x="1636483" y="0"/>
                  </a:lnTo>
                  <a:close/>
                </a:path>
              </a:pathLst>
            </a:custGeom>
            <a:solidFill>
              <a:srgbClr val="0085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77;p3">
              <a:extLst>
                <a:ext uri="{FF2B5EF4-FFF2-40B4-BE49-F238E27FC236}">
                  <a16:creationId xmlns:a16="http://schemas.microsoft.com/office/drawing/2014/main" xmlns="" id="{5ED8E7E6-A767-D04B-9B97-7435CF4E0AC3}"/>
                </a:ext>
              </a:extLst>
            </p:cNvPr>
            <p:cNvSpPr/>
            <p:nvPr/>
          </p:nvSpPr>
          <p:spPr>
            <a:xfrm>
              <a:off x="2294762" y="241810"/>
              <a:ext cx="7757159" cy="509740"/>
            </a:xfrm>
            <a:custGeom>
              <a:avLst/>
              <a:gdLst/>
              <a:ahLst/>
              <a:cxnLst/>
              <a:rect l="l" t="t" r="r" b="b"/>
              <a:pathLst>
                <a:path w="7757159" h="406400" extrusionOk="0">
                  <a:moveTo>
                    <a:pt x="7756893" y="0"/>
                  </a:moveTo>
                  <a:lnTo>
                    <a:pt x="433387" y="0"/>
                  </a:lnTo>
                  <a:lnTo>
                    <a:pt x="0" y="405879"/>
                  </a:lnTo>
                  <a:lnTo>
                    <a:pt x="7756893" y="405879"/>
                  </a:lnTo>
                  <a:lnTo>
                    <a:pt x="7756893" y="0"/>
                  </a:lnTo>
                  <a:close/>
                </a:path>
              </a:pathLst>
            </a:custGeom>
            <a:solidFill>
              <a:srgbClr val="69B5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B6BB5EF0-EC0F-1B4E-8B35-07DDB87413D3}"/>
              </a:ext>
            </a:extLst>
          </p:cNvPr>
          <p:cNvSpPr/>
          <p:nvPr/>
        </p:nvSpPr>
        <p:spPr>
          <a:xfrm>
            <a:off x="379307" y="6610588"/>
            <a:ext cx="11433386" cy="181675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035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8" name="Google Shape;188;p8"/>
          <p:cNvCxnSpPr/>
          <p:nvPr/>
        </p:nvCxnSpPr>
        <p:spPr>
          <a:xfrm>
            <a:off x="3243698" y="6602460"/>
            <a:ext cx="6188816" cy="0"/>
          </a:xfrm>
          <a:prstGeom prst="straightConnector1">
            <a:avLst/>
          </a:prstGeom>
          <a:noFill/>
          <a:ln w="38100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1" name="Google Shape;191;p8"/>
          <p:cNvSpPr/>
          <p:nvPr/>
        </p:nvSpPr>
        <p:spPr>
          <a:xfrm>
            <a:off x="742207" y="363982"/>
            <a:ext cx="9805720" cy="100209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3200"/>
              <a:buFont typeface="Calibri"/>
              <a:buNone/>
            </a:pPr>
            <a:r>
              <a:rPr lang="ru-RU" sz="2000" b="1" i="0" u="none" strike="noStrike" cap="none" dirty="0">
                <a:solidFill>
                  <a:srgbClr val="323F4F"/>
                </a:solidFill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Разработка комплексной программы психолого-педагогического сопровождения и реабилитации детей, находящихся </a:t>
            </a:r>
            <a:br>
              <a:rPr lang="ru-RU" sz="2000" b="1" i="0" u="none" strike="noStrike" cap="none" dirty="0">
                <a:solidFill>
                  <a:srgbClr val="323F4F"/>
                </a:solidFill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</a:br>
            <a:r>
              <a:rPr lang="ru-RU" sz="2000" b="1" i="0" u="none" strike="noStrike" cap="none" dirty="0">
                <a:solidFill>
                  <a:srgbClr val="323F4F"/>
                </a:solidFill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на территориях вовлечённых</a:t>
            </a:r>
            <a:r>
              <a:rPr lang="ru-RU" sz="2000" b="1" dirty="0">
                <a:solidFill>
                  <a:srgbClr val="323F4F"/>
                </a:solidFill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 в</a:t>
            </a:r>
            <a:r>
              <a:rPr lang="ru-RU" sz="2000" b="1" i="0" u="none" strike="noStrike" cap="none" dirty="0">
                <a:solidFill>
                  <a:srgbClr val="323F4F"/>
                </a:solidFill>
                <a:latin typeface="Segoe UI Semibold" panose="020B0702040204020203" pitchFamily="34" charset="0"/>
                <a:ea typeface="Calibri"/>
                <a:cs typeface="Segoe UI Semibold" panose="020B0702040204020203" pitchFamily="34" charset="0"/>
                <a:sym typeface="Calibri"/>
              </a:rPr>
              <a:t> последствия боевых действий</a:t>
            </a:r>
          </a:p>
        </p:txBody>
      </p:sp>
      <p:sp>
        <p:nvSpPr>
          <p:cNvPr id="192" name="Google Shape;192;p8"/>
          <p:cNvSpPr/>
          <p:nvPr/>
        </p:nvSpPr>
        <p:spPr>
          <a:xfrm>
            <a:off x="303288" y="1544103"/>
            <a:ext cx="1119570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u="sng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Цель НИР</a:t>
            </a:r>
            <a:r>
              <a:rPr lang="ru-RU" sz="2400" b="1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: выявить </a:t>
            </a:r>
            <a:r>
              <a:rPr lang="ru-RU" sz="24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возрастно-психологические, социально-демографические, гендерные факторы риска развития негативных психоэмоциональных состояний и деструктивных поведенческих паттернов у несовершеннолетних, находящихся на территориях вовлечённых в последствия боевых действий. </a:t>
            </a:r>
            <a:endParaRPr sz="2400" dirty="0">
              <a:solidFill>
                <a:schemeClr val="dk1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  <a:p>
            <a:pPr marL="0" marR="0" lvl="0" indent="31750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Segoe UI Light" panose="020B0502040204020203" pitchFamily="34" charset="0"/>
              <a:ea typeface="Times New Roman"/>
              <a:cs typeface="Segoe UI Light" panose="020B0502040204020203" pitchFamily="34" charset="0"/>
              <a:sym typeface="Times New Roman"/>
            </a:endParaRPr>
          </a:p>
          <a:p>
            <a:pPr marL="4572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На основе выявленного симптомокомплекса состояний различных категорий несовершеннолетних </a:t>
            </a:r>
            <a:r>
              <a:rPr lang="ru-RU" sz="2400" b="1" u="sng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разработать, </a:t>
            </a:r>
            <a:r>
              <a:rPr lang="ru-RU" sz="24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научно-методологически обосновать и </a:t>
            </a:r>
            <a:r>
              <a:rPr lang="ru-RU" sz="2400" b="1" u="sng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осуществить апробацию</a:t>
            </a:r>
            <a:r>
              <a:rPr lang="ru-RU" sz="2400" b="1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 </a:t>
            </a:r>
            <a:r>
              <a:rPr lang="ru-RU" sz="2400" dirty="0">
                <a:solidFill>
                  <a:schemeClr val="dk1"/>
                </a:solidFill>
                <a:latin typeface="Segoe UI Light" panose="020B0502040204020203" pitchFamily="34" charset="0"/>
                <a:ea typeface="Times New Roman"/>
                <a:cs typeface="Segoe UI Light" panose="020B0502040204020203" pitchFamily="34" charset="0"/>
                <a:sym typeface="Times New Roman"/>
              </a:rPr>
              <a:t>комплексной системы реабилитации (включая описание межведомственного взаимодействия, психолого-педагогической и медико-социальной  помощи в рамках образовательных организаций и/или в семье) детей, ставших свидетелями боевых действий и/или пострадавших в ходе боевых действий. </a:t>
            </a:r>
            <a:endParaRPr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7" name="Google Shape;189;p8">
            <a:extLst>
              <a:ext uri="{FF2B5EF4-FFF2-40B4-BE49-F238E27FC236}">
                <a16:creationId xmlns:a16="http://schemas.microsoft.com/office/drawing/2014/main" xmlns="" id="{082DAB9E-B44C-400A-9D43-EFEEF4687D4D}"/>
              </a:ext>
            </a:extLst>
          </p:cNvPr>
          <p:cNvCxnSpPr/>
          <p:nvPr/>
        </p:nvCxnSpPr>
        <p:spPr>
          <a:xfrm rot="10800000">
            <a:off x="-2748600" y="3680812"/>
            <a:ext cx="5497200" cy="3635700"/>
          </a:xfrm>
          <a:prstGeom prst="straightConnector1">
            <a:avLst/>
          </a:prstGeom>
          <a:noFill/>
          <a:ln w="28575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190;p8">
            <a:extLst>
              <a:ext uri="{FF2B5EF4-FFF2-40B4-BE49-F238E27FC236}">
                <a16:creationId xmlns:a16="http://schemas.microsoft.com/office/drawing/2014/main" xmlns="" id="{6B35CF94-F2BF-4B9C-9D88-21611B3565AB}"/>
              </a:ext>
            </a:extLst>
          </p:cNvPr>
          <p:cNvCxnSpPr/>
          <p:nvPr/>
        </p:nvCxnSpPr>
        <p:spPr>
          <a:xfrm>
            <a:off x="-638366" y="3300984"/>
            <a:ext cx="2383972" cy="5263662"/>
          </a:xfrm>
          <a:prstGeom prst="straightConnector1">
            <a:avLst/>
          </a:prstGeom>
          <a:noFill/>
          <a:ln w="28575" cap="flat" cmpd="sng">
            <a:solidFill>
              <a:srgbClr val="A8D08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Google Shape;126;p3">
            <a:extLst>
              <a:ext uri="{FF2B5EF4-FFF2-40B4-BE49-F238E27FC236}">
                <a16:creationId xmlns:a16="http://schemas.microsoft.com/office/drawing/2014/main" xmlns="" id="{60369333-9F2B-46D5-B844-4728586649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3696" y="115616"/>
            <a:ext cx="1117115" cy="5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7;p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0C00068-0818-46F3-BEAC-03CE613B7F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3449" t="7663" r="10094" b="8029"/>
          <a:stretch/>
        </p:blipFill>
        <p:spPr>
          <a:xfrm>
            <a:off x="11498988" y="24726"/>
            <a:ext cx="615515" cy="678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3452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74;p3">
            <a:extLst>
              <a:ext uri="{FF2B5EF4-FFF2-40B4-BE49-F238E27FC236}">
                <a16:creationId xmlns:a16="http://schemas.microsoft.com/office/drawing/2014/main" xmlns="" id="{163D7A6F-9701-3145-958D-72BEEE62B986}"/>
              </a:ext>
            </a:extLst>
          </p:cNvPr>
          <p:cNvGrpSpPr/>
          <p:nvPr/>
        </p:nvGrpSpPr>
        <p:grpSpPr>
          <a:xfrm>
            <a:off x="2933268" y="159612"/>
            <a:ext cx="8930768" cy="850967"/>
            <a:chOff x="615187" y="231889"/>
            <a:chExt cx="9436734" cy="568592"/>
          </a:xfrm>
        </p:grpSpPr>
        <p:sp>
          <p:nvSpPr>
            <p:cNvPr id="5" name="Google Shape;75;p3">
              <a:extLst>
                <a:ext uri="{FF2B5EF4-FFF2-40B4-BE49-F238E27FC236}">
                  <a16:creationId xmlns:a16="http://schemas.microsoft.com/office/drawing/2014/main" xmlns="" id="{11D7F437-3E1E-9F4E-A68A-7706B035CCB2}"/>
                </a:ext>
              </a:extLst>
            </p:cNvPr>
            <p:cNvSpPr/>
            <p:nvPr/>
          </p:nvSpPr>
          <p:spPr>
            <a:xfrm>
              <a:off x="615187" y="389636"/>
              <a:ext cx="1679575" cy="410845"/>
            </a:xfrm>
            <a:custGeom>
              <a:avLst/>
              <a:gdLst/>
              <a:ahLst/>
              <a:cxnLst/>
              <a:rect l="l" t="t" r="r" b="b"/>
              <a:pathLst>
                <a:path w="1679575" h="410845" extrusionOk="0">
                  <a:moveTo>
                    <a:pt x="1679206" y="0"/>
                  </a:moveTo>
                  <a:lnTo>
                    <a:pt x="0" y="0"/>
                  </a:lnTo>
                  <a:lnTo>
                    <a:pt x="0" y="410806"/>
                  </a:lnTo>
                  <a:lnTo>
                    <a:pt x="1310995" y="410806"/>
                  </a:lnTo>
                  <a:lnTo>
                    <a:pt x="1679206" y="0"/>
                  </a:lnTo>
                  <a:close/>
                </a:path>
              </a:pathLst>
            </a:custGeom>
            <a:solidFill>
              <a:srgbClr val="C8DD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76;p3">
              <a:extLst>
                <a:ext uri="{FF2B5EF4-FFF2-40B4-BE49-F238E27FC236}">
                  <a16:creationId xmlns:a16="http://schemas.microsoft.com/office/drawing/2014/main" xmlns="" id="{42B893A8-52C0-0740-83F6-CB9C5C62E85A}"/>
                </a:ext>
              </a:extLst>
            </p:cNvPr>
            <p:cNvSpPr/>
            <p:nvPr/>
          </p:nvSpPr>
          <p:spPr>
            <a:xfrm>
              <a:off x="615187" y="231889"/>
              <a:ext cx="1637030" cy="415925"/>
            </a:xfrm>
            <a:custGeom>
              <a:avLst/>
              <a:gdLst/>
              <a:ahLst/>
              <a:cxnLst/>
              <a:rect l="l" t="t" r="r" b="b"/>
              <a:pathLst>
                <a:path w="1637030" h="415925" extrusionOk="0">
                  <a:moveTo>
                    <a:pt x="1636483" y="0"/>
                  </a:moveTo>
                  <a:lnTo>
                    <a:pt x="0" y="0"/>
                  </a:lnTo>
                  <a:lnTo>
                    <a:pt x="0" y="415734"/>
                  </a:lnTo>
                  <a:lnTo>
                    <a:pt x="1277632" y="415734"/>
                  </a:lnTo>
                  <a:lnTo>
                    <a:pt x="1636483" y="0"/>
                  </a:lnTo>
                  <a:close/>
                </a:path>
              </a:pathLst>
            </a:custGeom>
            <a:solidFill>
              <a:srgbClr val="0085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77;p3">
              <a:extLst>
                <a:ext uri="{FF2B5EF4-FFF2-40B4-BE49-F238E27FC236}">
                  <a16:creationId xmlns:a16="http://schemas.microsoft.com/office/drawing/2014/main" xmlns="" id="{9A49529E-52E7-1A4F-A98F-35B986F1CD6E}"/>
                </a:ext>
              </a:extLst>
            </p:cNvPr>
            <p:cNvSpPr/>
            <p:nvPr/>
          </p:nvSpPr>
          <p:spPr>
            <a:xfrm>
              <a:off x="2294762" y="241811"/>
              <a:ext cx="7757159" cy="558670"/>
            </a:xfrm>
            <a:custGeom>
              <a:avLst/>
              <a:gdLst/>
              <a:ahLst/>
              <a:cxnLst/>
              <a:rect l="l" t="t" r="r" b="b"/>
              <a:pathLst>
                <a:path w="7757159" h="406400" extrusionOk="0">
                  <a:moveTo>
                    <a:pt x="7756893" y="0"/>
                  </a:moveTo>
                  <a:lnTo>
                    <a:pt x="433387" y="0"/>
                  </a:lnTo>
                  <a:lnTo>
                    <a:pt x="0" y="405879"/>
                  </a:lnTo>
                  <a:lnTo>
                    <a:pt x="7756893" y="405879"/>
                  </a:lnTo>
                  <a:lnTo>
                    <a:pt x="7756893" y="0"/>
                  </a:lnTo>
                  <a:close/>
                </a:path>
              </a:pathLst>
            </a:custGeom>
            <a:solidFill>
              <a:srgbClr val="69B5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E7C7BE4-F45A-714B-ABB8-C16C2BD2A2A8}"/>
              </a:ext>
            </a:extLst>
          </p:cNvPr>
          <p:cNvSpPr/>
          <p:nvPr/>
        </p:nvSpPr>
        <p:spPr>
          <a:xfrm>
            <a:off x="379307" y="6401972"/>
            <a:ext cx="11433386" cy="221238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ECFCE7CB-BD8A-8042-96D5-F5146AD54237}"/>
              </a:ext>
            </a:extLst>
          </p:cNvPr>
          <p:cNvSpPr/>
          <p:nvPr/>
        </p:nvSpPr>
        <p:spPr>
          <a:xfrm>
            <a:off x="912512" y="2950459"/>
            <a:ext cx="3850537" cy="12114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детей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61FFCC-6B2B-A946-81E4-C91426662AD2}"/>
              </a:ext>
            </a:extLst>
          </p:cNvPr>
          <p:cNvSpPr txBox="1"/>
          <p:nvPr/>
        </p:nvSpPr>
        <p:spPr>
          <a:xfrm>
            <a:off x="5538238" y="2557291"/>
            <a:ext cx="5801843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подвергшиеся агрессивному информационному воздействию;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ставшие свидетелями боевых действий; 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пострадавшие в результате боевых действий (длительное пребывание в подвалах, ситуации эвакуации, гибель, ранение близких и родных, утрата дома, получение травм и увечий самим ребенком);</a:t>
            </a:r>
          </a:p>
        </p:txBody>
      </p:sp>
      <p:sp>
        <p:nvSpPr>
          <p:cNvPr id="17" name="Открывающая фигурная скобка 16">
            <a:extLst>
              <a:ext uri="{FF2B5EF4-FFF2-40B4-BE49-F238E27FC236}">
                <a16:creationId xmlns:a16="http://schemas.microsoft.com/office/drawing/2014/main" xmlns="" id="{58DE8275-407C-2544-B162-9AEC67B177E3}"/>
              </a:ext>
            </a:extLst>
          </p:cNvPr>
          <p:cNvSpPr/>
          <p:nvPr/>
        </p:nvSpPr>
        <p:spPr>
          <a:xfrm>
            <a:off x="5089494" y="2458149"/>
            <a:ext cx="263462" cy="200764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9D9FEE8-6DEA-B743-9FCD-8EFC3DB5E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761" y="189145"/>
            <a:ext cx="1117114" cy="45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4180BF4-D25F-1442-9DAC-2FBC7F292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514" y="207603"/>
            <a:ext cx="1117115" cy="5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15CEC89-55D9-DA3D-6D1F-88F481C7A1E1}"/>
              </a:ext>
            </a:extLst>
          </p:cNvPr>
          <p:cNvSpPr/>
          <p:nvPr/>
        </p:nvSpPr>
        <p:spPr>
          <a:xfrm>
            <a:off x="168800" y="4593331"/>
            <a:ext cx="2839576" cy="12114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мобилизации организма в условиях риска для жизни и здоровья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7BD5504-EDD0-77A2-2054-5EEF7C40A994}"/>
              </a:ext>
            </a:extLst>
          </p:cNvPr>
          <p:cNvSpPr/>
          <p:nvPr/>
        </p:nvSpPr>
        <p:spPr>
          <a:xfrm>
            <a:off x="3466736" y="4593666"/>
            <a:ext cx="2839576" cy="12114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Безопасная среда – риск развития посттравматического стрессового расстройства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7DAB63E8-4034-0614-A589-069F1BCB594C}"/>
              </a:ext>
            </a:extLst>
          </p:cNvPr>
          <p:cNvCxnSpPr>
            <a:stCxn id="14" idx="2"/>
          </p:cNvCxnSpPr>
          <p:nvPr/>
        </p:nvCxnSpPr>
        <p:spPr>
          <a:xfrm flipH="1">
            <a:off x="1508760" y="4161890"/>
            <a:ext cx="1329021" cy="319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8459DF32-75B6-D6BA-4DCA-1C1A36631641}"/>
              </a:ext>
            </a:extLst>
          </p:cNvPr>
          <p:cNvCxnSpPr>
            <a:stCxn id="14" idx="2"/>
          </p:cNvCxnSpPr>
          <p:nvPr/>
        </p:nvCxnSpPr>
        <p:spPr>
          <a:xfrm>
            <a:off x="2837781" y="4161890"/>
            <a:ext cx="2063403" cy="319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670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74;p3">
            <a:extLst>
              <a:ext uri="{FF2B5EF4-FFF2-40B4-BE49-F238E27FC236}">
                <a16:creationId xmlns:a16="http://schemas.microsoft.com/office/drawing/2014/main" xmlns="" id="{163D7A6F-9701-3145-958D-72BEEE62B986}"/>
              </a:ext>
            </a:extLst>
          </p:cNvPr>
          <p:cNvGrpSpPr/>
          <p:nvPr/>
        </p:nvGrpSpPr>
        <p:grpSpPr>
          <a:xfrm>
            <a:off x="2933268" y="159612"/>
            <a:ext cx="8930768" cy="850967"/>
            <a:chOff x="615187" y="231889"/>
            <a:chExt cx="9436734" cy="568592"/>
          </a:xfrm>
        </p:grpSpPr>
        <p:sp>
          <p:nvSpPr>
            <p:cNvPr id="5" name="Google Shape;75;p3">
              <a:extLst>
                <a:ext uri="{FF2B5EF4-FFF2-40B4-BE49-F238E27FC236}">
                  <a16:creationId xmlns:a16="http://schemas.microsoft.com/office/drawing/2014/main" xmlns="" id="{11D7F437-3E1E-9F4E-A68A-7706B035CCB2}"/>
                </a:ext>
              </a:extLst>
            </p:cNvPr>
            <p:cNvSpPr/>
            <p:nvPr/>
          </p:nvSpPr>
          <p:spPr>
            <a:xfrm>
              <a:off x="615187" y="389636"/>
              <a:ext cx="1679575" cy="410845"/>
            </a:xfrm>
            <a:custGeom>
              <a:avLst/>
              <a:gdLst/>
              <a:ahLst/>
              <a:cxnLst/>
              <a:rect l="l" t="t" r="r" b="b"/>
              <a:pathLst>
                <a:path w="1679575" h="410845" extrusionOk="0">
                  <a:moveTo>
                    <a:pt x="1679206" y="0"/>
                  </a:moveTo>
                  <a:lnTo>
                    <a:pt x="0" y="0"/>
                  </a:lnTo>
                  <a:lnTo>
                    <a:pt x="0" y="410806"/>
                  </a:lnTo>
                  <a:lnTo>
                    <a:pt x="1310995" y="410806"/>
                  </a:lnTo>
                  <a:lnTo>
                    <a:pt x="1679206" y="0"/>
                  </a:lnTo>
                  <a:close/>
                </a:path>
              </a:pathLst>
            </a:custGeom>
            <a:solidFill>
              <a:srgbClr val="C8DD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76;p3">
              <a:extLst>
                <a:ext uri="{FF2B5EF4-FFF2-40B4-BE49-F238E27FC236}">
                  <a16:creationId xmlns:a16="http://schemas.microsoft.com/office/drawing/2014/main" xmlns="" id="{42B893A8-52C0-0740-83F6-CB9C5C62E85A}"/>
                </a:ext>
              </a:extLst>
            </p:cNvPr>
            <p:cNvSpPr/>
            <p:nvPr/>
          </p:nvSpPr>
          <p:spPr>
            <a:xfrm>
              <a:off x="615187" y="231889"/>
              <a:ext cx="1637030" cy="415925"/>
            </a:xfrm>
            <a:custGeom>
              <a:avLst/>
              <a:gdLst/>
              <a:ahLst/>
              <a:cxnLst/>
              <a:rect l="l" t="t" r="r" b="b"/>
              <a:pathLst>
                <a:path w="1637030" h="415925" extrusionOk="0">
                  <a:moveTo>
                    <a:pt x="1636483" y="0"/>
                  </a:moveTo>
                  <a:lnTo>
                    <a:pt x="0" y="0"/>
                  </a:lnTo>
                  <a:lnTo>
                    <a:pt x="0" y="415734"/>
                  </a:lnTo>
                  <a:lnTo>
                    <a:pt x="1277632" y="415734"/>
                  </a:lnTo>
                  <a:lnTo>
                    <a:pt x="1636483" y="0"/>
                  </a:lnTo>
                  <a:close/>
                </a:path>
              </a:pathLst>
            </a:custGeom>
            <a:solidFill>
              <a:srgbClr val="0085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77;p3">
              <a:extLst>
                <a:ext uri="{FF2B5EF4-FFF2-40B4-BE49-F238E27FC236}">
                  <a16:creationId xmlns:a16="http://schemas.microsoft.com/office/drawing/2014/main" xmlns="" id="{9A49529E-52E7-1A4F-A98F-35B986F1CD6E}"/>
                </a:ext>
              </a:extLst>
            </p:cNvPr>
            <p:cNvSpPr/>
            <p:nvPr/>
          </p:nvSpPr>
          <p:spPr>
            <a:xfrm>
              <a:off x="2294762" y="241811"/>
              <a:ext cx="7757159" cy="558670"/>
            </a:xfrm>
            <a:custGeom>
              <a:avLst/>
              <a:gdLst/>
              <a:ahLst/>
              <a:cxnLst/>
              <a:rect l="l" t="t" r="r" b="b"/>
              <a:pathLst>
                <a:path w="7757159" h="406400" extrusionOk="0">
                  <a:moveTo>
                    <a:pt x="7756893" y="0"/>
                  </a:moveTo>
                  <a:lnTo>
                    <a:pt x="433387" y="0"/>
                  </a:lnTo>
                  <a:lnTo>
                    <a:pt x="0" y="405879"/>
                  </a:lnTo>
                  <a:lnTo>
                    <a:pt x="7756893" y="405879"/>
                  </a:lnTo>
                  <a:lnTo>
                    <a:pt x="7756893" y="0"/>
                  </a:lnTo>
                  <a:close/>
                </a:path>
              </a:pathLst>
            </a:custGeom>
            <a:solidFill>
              <a:srgbClr val="69B5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E7C7BE4-F45A-714B-ABB8-C16C2BD2A2A8}"/>
              </a:ext>
            </a:extLst>
          </p:cNvPr>
          <p:cNvSpPr/>
          <p:nvPr/>
        </p:nvSpPr>
        <p:spPr>
          <a:xfrm>
            <a:off x="379307" y="6401972"/>
            <a:ext cx="11433386" cy="221238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86F7A5-26A4-2B4F-8678-894D0117D3C2}"/>
              </a:ext>
            </a:extLst>
          </p:cNvPr>
          <p:cNvSpPr txBox="1"/>
          <p:nvPr/>
        </p:nvSpPr>
        <p:spPr>
          <a:xfrm>
            <a:off x="4977964" y="130855"/>
            <a:ext cx="690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результатов оказания экстренной и кризисной психологической помощи детям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ECFCE7CB-BD8A-8042-96D5-F5146AD54237}"/>
              </a:ext>
            </a:extLst>
          </p:cNvPr>
          <p:cNvSpPr/>
          <p:nvPr/>
        </p:nvSpPr>
        <p:spPr>
          <a:xfrm>
            <a:off x="912512" y="2950459"/>
            <a:ext cx="3850537" cy="12114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частые запросы на психологическую помощь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61FFCC-6B2B-A946-81E4-C91426662AD2}"/>
              </a:ext>
            </a:extLst>
          </p:cNvPr>
          <p:cNvSpPr txBox="1"/>
          <p:nvPr/>
        </p:nvSpPr>
        <p:spPr>
          <a:xfrm>
            <a:off x="5538238" y="1335783"/>
            <a:ext cx="5801843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тревога за близких, оставшихся на территории Украины;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тревога родителей за психологическое и эмоциональное состояние детей;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 с родственниками; 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 перед будущим, неизвестностью;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суицидальные тенденции;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переживание травматического опыта;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переживание горя, смерти одного из родителей;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детско-родительских и межличностных отношений;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психологического состояния;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эмоциональная, психологическая поддержка;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стесненные условия проживания;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досуговой активности у подростков; 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запросы на помощь смежных специалистов.</a:t>
            </a:r>
          </a:p>
          <a:p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ткрывающая фигурная скобка 16">
            <a:extLst>
              <a:ext uri="{FF2B5EF4-FFF2-40B4-BE49-F238E27FC236}">
                <a16:creationId xmlns:a16="http://schemas.microsoft.com/office/drawing/2014/main" xmlns="" id="{58DE8275-407C-2544-B162-9AEC67B177E3}"/>
              </a:ext>
            </a:extLst>
          </p:cNvPr>
          <p:cNvSpPr/>
          <p:nvPr/>
        </p:nvSpPr>
        <p:spPr>
          <a:xfrm>
            <a:off x="4957762" y="1286622"/>
            <a:ext cx="385763" cy="446494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9D9FEE8-6DEA-B743-9FCD-8EFC3DB5E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761" y="189145"/>
            <a:ext cx="1117114" cy="45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4180BF4-D25F-1442-9DAC-2FBC7F292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514" y="207603"/>
            <a:ext cx="1117115" cy="5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37E921F-2464-3868-E57C-B6BE66327BD2}"/>
              </a:ext>
            </a:extLst>
          </p:cNvPr>
          <p:cNvSpPr/>
          <p:nvPr/>
        </p:nvSpPr>
        <p:spPr>
          <a:xfrm>
            <a:off x="851919" y="4342914"/>
            <a:ext cx="3850537" cy="12114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Наблюдаются изменения в системе ценностей, мотивационной, эмоционально-волевой сферах личности</a:t>
            </a:r>
          </a:p>
        </p:txBody>
      </p:sp>
    </p:spTree>
    <p:extLst>
      <p:ext uri="{BB962C8B-B14F-4D97-AF65-F5344CB8AC3E}">
        <p14:creationId xmlns:p14="http://schemas.microsoft.com/office/powerpoint/2010/main" val="3949405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74;p3">
            <a:extLst>
              <a:ext uri="{FF2B5EF4-FFF2-40B4-BE49-F238E27FC236}">
                <a16:creationId xmlns:a16="http://schemas.microsoft.com/office/drawing/2014/main" xmlns="" id="{163D7A6F-9701-3145-958D-72BEEE62B986}"/>
              </a:ext>
            </a:extLst>
          </p:cNvPr>
          <p:cNvGrpSpPr/>
          <p:nvPr/>
        </p:nvGrpSpPr>
        <p:grpSpPr>
          <a:xfrm>
            <a:off x="2806135" y="164973"/>
            <a:ext cx="9078104" cy="716918"/>
            <a:chOff x="615187" y="231889"/>
            <a:chExt cx="9436734" cy="568592"/>
          </a:xfrm>
        </p:grpSpPr>
        <p:sp>
          <p:nvSpPr>
            <p:cNvPr id="5" name="Google Shape;75;p3">
              <a:extLst>
                <a:ext uri="{FF2B5EF4-FFF2-40B4-BE49-F238E27FC236}">
                  <a16:creationId xmlns:a16="http://schemas.microsoft.com/office/drawing/2014/main" xmlns="" id="{11D7F437-3E1E-9F4E-A68A-7706B035CCB2}"/>
                </a:ext>
              </a:extLst>
            </p:cNvPr>
            <p:cNvSpPr/>
            <p:nvPr/>
          </p:nvSpPr>
          <p:spPr>
            <a:xfrm>
              <a:off x="615187" y="389636"/>
              <a:ext cx="1679575" cy="410845"/>
            </a:xfrm>
            <a:custGeom>
              <a:avLst/>
              <a:gdLst/>
              <a:ahLst/>
              <a:cxnLst/>
              <a:rect l="l" t="t" r="r" b="b"/>
              <a:pathLst>
                <a:path w="1679575" h="410845" extrusionOk="0">
                  <a:moveTo>
                    <a:pt x="1679206" y="0"/>
                  </a:moveTo>
                  <a:lnTo>
                    <a:pt x="0" y="0"/>
                  </a:lnTo>
                  <a:lnTo>
                    <a:pt x="0" y="410806"/>
                  </a:lnTo>
                  <a:lnTo>
                    <a:pt x="1310995" y="410806"/>
                  </a:lnTo>
                  <a:lnTo>
                    <a:pt x="1679206" y="0"/>
                  </a:lnTo>
                  <a:close/>
                </a:path>
              </a:pathLst>
            </a:custGeom>
            <a:solidFill>
              <a:srgbClr val="C8DD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76;p3">
              <a:extLst>
                <a:ext uri="{FF2B5EF4-FFF2-40B4-BE49-F238E27FC236}">
                  <a16:creationId xmlns:a16="http://schemas.microsoft.com/office/drawing/2014/main" xmlns="" id="{42B893A8-52C0-0740-83F6-CB9C5C62E85A}"/>
                </a:ext>
              </a:extLst>
            </p:cNvPr>
            <p:cNvSpPr/>
            <p:nvPr/>
          </p:nvSpPr>
          <p:spPr>
            <a:xfrm>
              <a:off x="615187" y="231889"/>
              <a:ext cx="1637030" cy="415925"/>
            </a:xfrm>
            <a:custGeom>
              <a:avLst/>
              <a:gdLst/>
              <a:ahLst/>
              <a:cxnLst/>
              <a:rect l="l" t="t" r="r" b="b"/>
              <a:pathLst>
                <a:path w="1637030" h="415925" extrusionOk="0">
                  <a:moveTo>
                    <a:pt x="1636483" y="0"/>
                  </a:moveTo>
                  <a:lnTo>
                    <a:pt x="0" y="0"/>
                  </a:lnTo>
                  <a:lnTo>
                    <a:pt x="0" y="415734"/>
                  </a:lnTo>
                  <a:lnTo>
                    <a:pt x="1277632" y="415734"/>
                  </a:lnTo>
                  <a:lnTo>
                    <a:pt x="1636483" y="0"/>
                  </a:lnTo>
                  <a:close/>
                </a:path>
              </a:pathLst>
            </a:custGeom>
            <a:solidFill>
              <a:srgbClr val="0085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77;p3">
              <a:extLst>
                <a:ext uri="{FF2B5EF4-FFF2-40B4-BE49-F238E27FC236}">
                  <a16:creationId xmlns:a16="http://schemas.microsoft.com/office/drawing/2014/main" xmlns="" id="{9A49529E-52E7-1A4F-A98F-35B986F1CD6E}"/>
                </a:ext>
              </a:extLst>
            </p:cNvPr>
            <p:cNvSpPr/>
            <p:nvPr/>
          </p:nvSpPr>
          <p:spPr>
            <a:xfrm>
              <a:off x="2294762" y="241811"/>
              <a:ext cx="7757159" cy="406400"/>
            </a:xfrm>
            <a:custGeom>
              <a:avLst/>
              <a:gdLst/>
              <a:ahLst/>
              <a:cxnLst/>
              <a:rect l="l" t="t" r="r" b="b"/>
              <a:pathLst>
                <a:path w="7757159" h="406400" extrusionOk="0">
                  <a:moveTo>
                    <a:pt x="7756893" y="0"/>
                  </a:moveTo>
                  <a:lnTo>
                    <a:pt x="433387" y="0"/>
                  </a:lnTo>
                  <a:lnTo>
                    <a:pt x="0" y="405879"/>
                  </a:lnTo>
                  <a:lnTo>
                    <a:pt x="7756893" y="405879"/>
                  </a:lnTo>
                  <a:lnTo>
                    <a:pt x="7756893" y="0"/>
                  </a:lnTo>
                  <a:close/>
                </a:path>
              </a:pathLst>
            </a:custGeom>
            <a:solidFill>
              <a:srgbClr val="69B5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E7C7BE4-F45A-714B-ABB8-C16C2BD2A2A8}"/>
              </a:ext>
            </a:extLst>
          </p:cNvPr>
          <p:cNvSpPr/>
          <p:nvPr/>
        </p:nvSpPr>
        <p:spPr>
          <a:xfrm>
            <a:off x="379307" y="6401972"/>
            <a:ext cx="11433386" cy="221238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0CCC2F-E01B-674F-825F-9998361F33F5}"/>
              </a:ext>
            </a:extLst>
          </p:cNvPr>
          <p:cNvSpPr txBox="1"/>
          <p:nvPr/>
        </p:nvSpPr>
        <p:spPr>
          <a:xfrm>
            <a:off x="3357564" y="2297226"/>
            <a:ext cx="670836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buFont typeface="Wingdings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арт-терапия (рисование, лепка);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терапия;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 когнитивной психотерапии;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 ОРКТ;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 РЭП;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ресурсные техники;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 эмоционального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отреагирования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символдрамы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 системных расстановок;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телесно-ориентированной терапии;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техники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экспресс-диагностика и визуальная психодиагностика, диагностика состояний с помощью МАК.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5D9770A-06B0-D943-A892-480462360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03"/>
          <a:stretch/>
        </p:blipFill>
        <p:spPr>
          <a:xfrm>
            <a:off x="7443788" y="1026333"/>
            <a:ext cx="4368905" cy="254178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384048BC-3E8F-2148-A01B-8928D65C97D2}"/>
              </a:ext>
            </a:extLst>
          </p:cNvPr>
          <p:cNvSpPr/>
          <p:nvPr/>
        </p:nvSpPr>
        <p:spPr>
          <a:xfrm>
            <a:off x="371346" y="3831439"/>
            <a:ext cx="2414587" cy="6771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инструменты работы</a:t>
            </a:r>
          </a:p>
        </p:txBody>
      </p:sp>
      <p:sp>
        <p:nvSpPr>
          <p:cNvPr id="12" name="Открывающая фигурная скобка 11">
            <a:extLst>
              <a:ext uri="{FF2B5EF4-FFF2-40B4-BE49-F238E27FC236}">
                <a16:creationId xmlns:a16="http://schemas.microsoft.com/office/drawing/2014/main" xmlns="" id="{9894758E-6048-7E4D-BE3D-3C40805E325E}"/>
              </a:ext>
            </a:extLst>
          </p:cNvPr>
          <p:cNvSpPr/>
          <p:nvPr/>
        </p:nvSpPr>
        <p:spPr>
          <a:xfrm>
            <a:off x="2976477" y="2216886"/>
            <a:ext cx="381087" cy="39062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AABF904-1F34-984F-926C-65AA00980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761" y="189145"/>
            <a:ext cx="1117114" cy="45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8BEA1B8-33DC-A748-A028-C0333AE29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514" y="207603"/>
            <a:ext cx="1117115" cy="5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06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26D7323-38DB-564D-A6B5-72B8EE9B8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523" y="88294"/>
            <a:ext cx="1117114" cy="45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015E244-BB4E-2044-B807-C8659DEBE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3433" y="125808"/>
            <a:ext cx="1117115" cy="5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BD714A4-A7BD-9342-A04C-2070317242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9" t="7663" r="10094" b="8029"/>
          <a:stretch/>
        </p:blipFill>
        <p:spPr>
          <a:xfrm>
            <a:off x="2530548" y="31791"/>
            <a:ext cx="615515" cy="678510"/>
          </a:xfrm>
          <a:prstGeom prst="rect">
            <a:avLst/>
          </a:prstGeom>
        </p:spPr>
      </p:pic>
      <p:grpSp>
        <p:nvGrpSpPr>
          <p:cNvPr id="10" name="Google Shape;74;p3">
            <a:extLst>
              <a:ext uri="{FF2B5EF4-FFF2-40B4-BE49-F238E27FC236}">
                <a16:creationId xmlns:a16="http://schemas.microsoft.com/office/drawing/2014/main" xmlns="" id="{033B1177-2BCC-3540-8BD3-DCAE993AD302}"/>
              </a:ext>
            </a:extLst>
          </p:cNvPr>
          <p:cNvGrpSpPr/>
          <p:nvPr/>
        </p:nvGrpSpPr>
        <p:grpSpPr>
          <a:xfrm>
            <a:off x="3297008" y="100579"/>
            <a:ext cx="8595350" cy="653020"/>
            <a:chOff x="615187" y="231889"/>
            <a:chExt cx="9111172" cy="768014"/>
          </a:xfrm>
        </p:grpSpPr>
        <p:sp>
          <p:nvSpPr>
            <p:cNvPr id="11" name="Google Shape;75;p3">
              <a:extLst>
                <a:ext uri="{FF2B5EF4-FFF2-40B4-BE49-F238E27FC236}">
                  <a16:creationId xmlns:a16="http://schemas.microsoft.com/office/drawing/2014/main" xmlns="" id="{36CCC565-539C-3344-9E6B-7868C319FDFF}"/>
                </a:ext>
              </a:extLst>
            </p:cNvPr>
            <p:cNvSpPr/>
            <p:nvPr/>
          </p:nvSpPr>
          <p:spPr>
            <a:xfrm>
              <a:off x="615187" y="389636"/>
              <a:ext cx="1679575" cy="410846"/>
            </a:xfrm>
            <a:custGeom>
              <a:avLst/>
              <a:gdLst/>
              <a:ahLst/>
              <a:cxnLst/>
              <a:rect l="l" t="t" r="r" b="b"/>
              <a:pathLst>
                <a:path w="1679575" h="410845" extrusionOk="0">
                  <a:moveTo>
                    <a:pt x="1679206" y="0"/>
                  </a:moveTo>
                  <a:lnTo>
                    <a:pt x="0" y="0"/>
                  </a:lnTo>
                  <a:lnTo>
                    <a:pt x="0" y="410806"/>
                  </a:lnTo>
                  <a:lnTo>
                    <a:pt x="1310995" y="410806"/>
                  </a:lnTo>
                  <a:lnTo>
                    <a:pt x="1679206" y="0"/>
                  </a:lnTo>
                  <a:close/>
                </a:path>
              </a:pathLst>
            </a:custGeom>
            <a:solidFill>
              <a:srgbClr val="C8DD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2" name="Google Shape;76;p3">
              <a:extLst>
                <a:ext uri="{FF2B5EF4-FFF2-40B4-BE49-F238E27FC236}">
                  <a16:creationId xmlns:a16="http://schemas.microsoft.com/office/drawing/2014/main" xmlns="" id="{C2FF3065-83A0-D147-9259-CD703A403CA6}"/>
                </a:ext>
              </a:extLst>
            </p:cNvPr>
            <p:cNvSpPr/>
            <p:nvPr/>
          </p:nvSpPr>
          <p:spPr>
            <a:xfrm>
              <a:off x="615187" y="231889"/>
              <a:ext cx="1637030" cy="415925"/>
            </a:xfrm>
            <a:custGeom>
              <a:avLst/>
              <a:gdLst/>
              <a:ahLst/>
              <a:cxnLst/>
              <a:rect l="l" t="t" r="r" b="b"/>
              <a:pathLst>
                <a:path w="1637030" h="415925" extrusionOk="0">
                  <a:moveTo>
                    <a:pt x="1636483" y="0"/>
                  </a:moveTo>
                  <a:lnTo>
                    <a:pt x="0" y="0"/>
                  </a:lnTo>
                  <a:lnTo>
                    <a:pt x="0" y="415734"/>
                  </a:lnTo>
                  <a:lnTo>
                    <a:pt x="1277632" y="415734"/>
                  </a:lnTo>
                  <a:lnTo>
                    <a:pt x="1636483" y="0"/>
                  </a:lnTo>
                  <a:close/>
                </a:path>
              </a:pathLst>
            </a:custGeom>
            <a:solidFill>
              <a:srgbClr val="0085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3" name="Google Shape;77;p3">
              <a:extLst>
                <a:ext uri="{FF2B5EF4-FFF2-40B4-BE49-F238E27FC236}">
                  <a16:creationId xmlns:a16="http://schemas.microsoft.com/office/drawing/2014/main" xmlns="" id="{C9D28AF6-3D0B-3E41-B653-042EDAF09C9F}"/>
                </a:ext>
              </a:extLst>
            </p:cNvPr>
            <p:cNvSpPr/>
            <p:nvPr/>
          </p:nvSpPr>
          <p:spPr>
            <a:xfrm>
              <a:off x="1969200" y="361493"/>
              <a:ext cx="7757159" cy="638410"/>
            </a:xfrm>
            <a:custGeom>
              <a:avLst/>
              <a:gdLst/>
              <a:ahLst/>
              <a:cxnLst/>
              <a:rect l="l" t="t" r="r" b="b"/>
              <a:pathLst>
                <a:path w="7757159" h="406400" extrusionOk="0">
                  <a:moveTo>
                    <a:pt x="7756893" y="0"/>
                  </a:moveTo>
                  <a:lnTo>
                    <a:pt x="433387" y="0"/>
                  </a:lnTo>
                  <a:lnTo>
                    <a:pt x="0" y="405879"/>
                  </a:lnTo>
                  <a:lnTo>
                    <a:pt x="7756893" y="405879"/>
                  </a:lnTo>
                  <a:lnTo>
                    <a:pt x="7756893" y="0"/>
                  </a:lnTo>
                  <a:close/>
                </a:path>
              </a:pathLst>
            </a:custGeom>
            <a:solidFill>
              <a:srgbClr val="69B5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Психодиагностический инструментарий</a:t>
              </a:r>
              <a:endParaRPr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850BEF73-B83A-EE9D-440B-BAE2B0A7C6C3}"/>
              </a:ext>
            </a:extLst>
          </p:cNvPr>
          <p:cNvSpPr/>
          <p:nvPr/>
        </p:nvSpPr>
        <p:spPr>
          <a:xfrm>
            <a:off x="762000" y="867897"/>
            <a:ext cx="10740437" cy="330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Психологическое измерение ценностно-смысловой сферы личности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xmlns="" id="{C30AF0AA-4738-0BE0-447D-E4C598E6A33C}"/>
              </a:ext>
            </a:extLst>
          </p:cNvPr>
          <p:cNvGraphicFramePr>
            <a:graphicFrameLocks noGrp="1"/>
          </p:cNvGraphicFramePr>
          <p:nvPr/>
        </p:nvGraphicFramePr>
        <p:xfrm>
          <a:off x="762000" y="1258218"/>
          <a:ext cx="10740437" cy="134487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23956">
                  <a:extLst>
                    <a:ext uri="{9D8B030D-6E8A-4147-A177-3AD203B41FA5}">
                      <a16:colId xmlns:a16="http://schemas.microsoft.com/office/drawing/2014/main" xmlns="" val="4127592107"/>
                    </a:ext>
                  </a:extLst>
                </a:gridCol>
                <a:gridCol w="3416481">
                  <a:extLst>
                    <a:ext uri="{9D8B030D-6E8A-4147-A177-3AD203B41FA5}">
                      <a16:colId xmlns:a16="http://schemas.microsoft.com/office/drawing/2014/main" xmlns="" val="1591389363"/>
                    </a:ext>
                  </a:extLst>
                </a:gridCol>
              </a:tblGrid>
              <a:tr h="359046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Название методики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Возраст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4668788"/>
                  </a:ext>
                </a:extLst>
              </a:tr>
              <a:tr h="295106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Методика «Попроси волшебника» (модификация А.Д. </a:t>
                      </a:r>
                      <a:r>
                        <a:rPr lang="ru-RU" sz="1500" dirty="0" err="1">
                          <a:effectLst/>
                          <a:latin typeface="Arial Narrow" panose="020B0606020202030204" pitchFamily="34" charset="0"/>
                        </a:rPr>
                        <a:t>Чиплиевой</a:t>
                      </a:r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7-10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859716210"/>
                  </a:ext>
                </a:extLst>
              </a:tr>
              <a:tr h="35904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Тест аксиологической направленности школьников (А.В. Капцов)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12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759825873"/>
                  </a:ext>
                </a:extLst>
              </a:tr>
              <a:tr h="324958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kern="120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Тест СЖО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18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4023833920"/>
                  </a:ext>
                </a:extLst>
              </a:tr>
            </a:tbl>
          </a:graphicData>
        </a:graphic>
      </p:graphicFrame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C95EC69B-69B9-7138-E0FC-CE5F6D198701}"/>
              </a:ext>
            </a:extLst>
          </p:cNvPr>
          <p:cNvSpPr/>
          <p:nvPr/>
        </p:nvSpPr>
        <p:spPr>
          <a:xfrm>
            <a:off x="762000" y="2944019"/>
            <a:ext cx="10740437" cy="330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Психологическое измерение эмоционально-волевой сферы личности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B66A1884-1FEA-1971-8F35-F4A705CC0678}"/>
              </a:ext>
            </a:extLst>
          </p:cNvPr>
          <p:cNvGraphicFramePr>
            <a:graphicFrameLocks noGrp="1"/>
          </p:cNvGraphicFramePr>
          <p:nvPr/>
        </p:nvGraphicFramePr>
        <p:xfrm>
          <a:off x="762000" y="3338195"/>
          <a:ext cx="10740437" cy="315658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18310">
                  <a:extLst>
                    <a:ext uri="{9D8B030D-6E8A-4147-A177-3AD203B41FA5}">
                      <a16:colId xmlns:a16="http://schemas.microsoft.com/office/drawing/2014/main" xmlns="" val="1503543797"/>
                    </a:ext>
                  </a:extLst>
                </a:gridCol>
                <a:gridCol w="3422127">
                  <a:extLst>
                    <a:ext uri="{9D8B030D-6E8A-4147-A177-3AD203B41FA5}">
                      <a16:colId xmlns:a16="http://schemas.microsoft.com/office/drawing/2014/main" xmlns="" val="2734768138"/>
                    </a:ext>
                  </a:extLst>
                </a:gridCol>
              </a:tblGrid>
              <a:tr h="21935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Название методики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Возраст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8040267"/>
                  </a:ext>
                </a:extLst>
              </a:tr>
              <a:tr h="155566">
                <a:tc>
                  <a:txBody>
                    <a:bodyPr/>
                    <a:lstStyle/>
                    <a:p>
                      <a:pPr algn="l" fontAlgn="t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Детский тест психологической устойчивости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5-9 лет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2443899968"/>
                  </a:ext>
                </a:extLst>
              </a:tr>
              <a:tr h="351435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Методика для определения вероятности развития стресса</a:t>
                      </a:r>
                      <a:b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(по Т. А. Немчину и Тейлору)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13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2896631871"/>
                  </a:ext>
                </a:extLst>
              </a:tr>
              <a:tr h="104449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Шкала психологического стресса </a:t>
                      </a: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PSM-25 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18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781493640"/>
                  </a:ext>
                </a:extLst>
              </a:tr>
              <a:tr h="201028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Тест жизнестойкости (в адаптации Е.Н. Осина, Е.И. </a:t>
                      </a:r>
                      <a:r>
                        <a:rPr lang="ru-RU" sz="15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Рассказовой</a:t>
                      </a:r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7-10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898506985"/>
                  </a:ext>
                </a:extLst>
              </a:tr>
              <a:tr h="21824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Опросник жизнестойкости </a:t>
                      </a:r>
                      <a:r>
                        <a:rPr lang="ru-RU" sz="15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С.Мадди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14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613672258"/>
                  </a:ext>
                </a:extLst>
              </a:tr>
              <a:tr h="35904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Многомерная шкала удовлетворенности жизнью (О.А. Сычев, Т.О. Гордеева, М.В. </a:t>
                      </a:r>
                      <a:r>
                        <a:rPr lang="ru-RU" sz="15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Лункина</a:t>
                      </a:r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, </a:t>
                      </a:r>
                      <a:b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</a:br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Е.Н. Осин и А.Н. Сиднева на основе опросника </a:t>
                      </a: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Multidimensional Students Life Satisfaction Scale (MSLSS) </a:t>
                      </a:r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Е.С. Хюбнера). 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9-11 лет.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1583110506"/>
                  </a:ext>
                </a:extLst>
              </a:tr>
              <a:tr h="20448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5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PeDsQL</a:t>
                      </a: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русская версия)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8 до 18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754700562"/>
                  </a:ext>
                </a:extLst>
              </a:tr>
              <a:tr h="23391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Анкета оценки качества жизни (MOS SF-36), John E. </a:t>
                      </a:r>
                      <a:r>
                        <a:rPr lang="ru-RU" sz="15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Ware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13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683318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8867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82F5BF27-F0F1-B046-92EE-76B5F5CD9200}"/>
              </a:ext>
            </a:extLst>
          </p:cNvPr>
          <p:cNvSpPr/>
          <p:nvPr/>
        </p:nvSpPr>
        <p:spPr>
          <a:xfrm>
            <a:off x="1134908" y="195107"/>
            <a:ext cx="90370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План основных мероприятий, проводимых в рамках Десятилетия детства, на период до 2027 года (утв. распоряжением Правительства Российской Федерации от 23.01.2021 г. №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122-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р)</a:t>
            </a:r>
          </a:p>
          <a:p>
            <a:pPr algn="ctr"/>
            <a:endParaRPr lang="ru-RU" sz="1000" dirty="0">
              <a:latin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</a:rPr>
              <a:t>Ссылка: </a:t>
            </a:r>
            <a:r>
              <a:rPr lang="en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https://clck.ru/32Vcit</a:t>
            </a: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EA6D0F3-7F00-FB4C-94D8-37372674988C}"/>
              </a:ext>
            </a:extLst>
          </p:cNvPr>
          <p:cNvSpPr/>
          <p:nvPr/>
        </p:nvSpPr>
        <p:spPr>
          <a:xfrm>
            <a:off x="940376" y="2019520"/>
            <a:ext cx="10311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78. </a:t>
            </a:r>
            <a:r>
              <a:rPr lang="ru-RU" dirty="0">
                <a:latin typeface="Times New Roman" panose="02020603050405020304" pitchFamily="18" charset="0"/>
              </a:rPr>
              <a:t>Развитие сети служб, предоставляющих детям и родителям квалифицированную экстренную анонимную психологическую помощь в дистанционной форме 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83FC71F-061D-6544-B9A6-62D464EEEAF6}"/>
              </a:ext>
            </a:extLst>
          </p:cNvPr>
          <p:cNvSpPr/>
          <p:nvPr/>
        </p:nvSpPr>
        <p:spPr>
          <a:xfrm>
            <a:off x="288585" y="3210271"/>
            <a:ext cx="557039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</a:rPr>
              <a:t>сформирована стабильно работающая система повышения профессиональных компетенций специалистов, ответственных за организацию и предоставление психологической помощи детям и родителям;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</a:rPr>
              <a:t>обеспечено предоставление экстренной анонимной психологической помощи детям и родителям по детскому телефону доверия на всей территории Российской Федерации; </a:t>
            </a:r>
            <a:endParaRPr lang="ru-RU" sz="17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</a:rPr>
              <a:t>создан информационный ресурс для обеспечения профессионального взаимодействия специалистов служб экстренной психологической помощи </a:t>
            </a:r>
            <a:endParaRPr lang="ru-RU" sz="17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67C763B-3035-2042-A056-B5A6EAD02EC3}"/>
              </a:ext>
            </a:extLst>
          </p:cNvPr>
          <p:cNvSpPr/>
          <p:nvPr/>
        </p:nvSpPr>
        <p:spPr>
          <a:xfrm>
            <a:off x="6677656" y="3266514"/>
            <a:ext cx="490178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</a:rPr>
              <a:t>во всех субъектах Российской Федерации предоставление экстренной анонимной психологической помощи; </a:t>
            </a:r>
            <a:endParaRPr lang="ru-RU" sz="17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</a:rPr>
              <a:t>по детскому телефону доверия осуществляется в круглосуточном режиме;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700" dirty="0">
                <a:latin typeface="Times New Roman" panose="02020603050405020304" pitchFamily="18" charset="0"/>
              </a:rPr>
              <a:t>сформирована стабильно работающая система повышения профессиональных компетенций специалистов, ответственных за организацию и предоставление психологической помощи детям и родителям </a:t>
            </a:r>
            <a:endParaRPr lang="ru-RU" sz="17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F82E74C-9AA1-B845-BE02-33E80943000F}"/>
              </a:ext>
            </a:extLst>
          </p:cNvPr>
          <p:cNvSpPr/>
          <p:nvPr/>
        </p:nvSpPr>
        <p:spPr>
          <a:xfrm>
            <a:off x="1870741" y="2751421"/>
            <a:ext cx="2406088" cy="3739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 – 2024 годы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1CCA8923-53A0-814E-B877-B2F0F21DA50F}"/>
              </a:ext>
            </a:extLst>
          </p:cNvPr>
          <p:cNvSpPr/>
          <p:nvPr/>
        </p:nvSpPr>
        <p:spPr>
          <a:xfrm>
            <a:off x="7915173" y="2739280"/>
            <a:ext cx="2406088" cy="3739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2025 – 2027 годы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92CD18F6-BDD8-254E-BDE3-B4E269068F11}"/>
              </a:ext>
            </a:extLst>
          </p:cNvPr>
          <p:cNvSpPr/>
          <p:nvPr/>
        </p:nvSpPr>
        <p:spPr>
          <a:xfrm>
            <a:off x="6266137" y="3087457"/>
            <a:ext cx="45719" cy="3106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651EEB52-3D24-2346-B82A-109C98F6C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763" y="859091"/>
            <a:ext cx="1200329" cy="12003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B92F25A-408C-A28E-2DD9-E0158BEBE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D407B73-E089-1762-974F-25CDC5BA3FD4}"/>
              </a:ext>
            </a:extLst>
          </p:cNvPr>
          <p:cNvSpPr/>
          <p:nvPr/>
        </p:nvSpPr>
        <p:spPr>
          <a:xfrm>
            <a:off x="940376" y="1208687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015C6F-104A-4E8D-EB7D-4C42D369A26D}"/>
              </a:ext>
            </a:extLst>
          </p:cNvPr>
          <p:cNvSpPr/>
          <p:nvPr/>
        </p:nvSpPr>
        <p:spPr>
          <a:xfrm>
            <a:off x="945808" y="214537"/>
            <a:ext cx="59319" cy="10553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50F7DD6-155D-817A-0751-2F8B4B0657F6}"/>
              </a:ext>
            </a:extLst>
          </p:cNvPr>
          <p:cNvSpPr/>
          <p:nvPr/>
        </p:nvSpPr>
        <p:spPr>
          <a:xfrm>
            <a:off x="945808" y="168819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E891C24-7D4C-D283-F34B-A04A8F0435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796" t="1221"/>
          <a:stretch/>
        </p:blipFill>
        <p:spPr>
          <a:xfrm rot="16200000">
            <a:off x="5896085" y="600199"/>
            <a:ext cx="39983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94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26D7323-38DB-564D-A6B5-72B8EE9B8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523" y="88294"/>
            <a:ext cx="1117114" cy="45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015E244-BB4E-2044-B807-C8659DEBE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3433" y="125808"/>
            <a:ext cx="1117115" cy="5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BD714A4-A7BD-9342-A04C-2070317242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9" t="7663" r="10094" b="8029"/>
          <a:stretch/>
        </p:blipFill>
        <p:spPr>
          <a:xfrm>
            <a:off x="2530548" y="31791"/>
            <a:ext cx="615515" cy="678510"/>
          </a:xfrm>
          <a:prstGeom prst="rect">
            <a:avLst/>
          </a:prstGeom>
        </p:spPr>
      </p:pic>
      <p:grpSp>
        <p:nvGrpSpPr>
          <p:cNvPr id="10" name="Google Shape;74;p3">
            <a:extLst>
              <a:ext uri="{FF2B5EF4-FFF2-40B4-BE49-F238E27FC236}">
                <a16:creationId xmlns:a16="http://schemas.microsoft.com/office/drawing/2014/main" xmlns="" id="{033B1177-2BCC-3540-8BD3-DCAE993AD302}"/>
              </a:ext>
            </a:extLst>
          </p:cNvPr>
          <p:cNvGrpSpPr/>
          <p:nvPr/>
        </p:nvGrpSpPr>
        <p:grpSpPr>
          <a:xfrm>
            <a:off x="3390314" y="84950"/>
            <a:ext cx="8494815" cy="710862"/>
            <a:chOff x="615187" y="231889"/>
            <a:chExt cx="9436734" cy="648332"/>
          </a:xfrm>
        </p:grpSpPr>
        <p:sp>
          <p:nvSpPr>
            <p:cNvPr id="11" name="Google Shape;75;p3">
              <a:extLst>
                <a:ext uri="{FF2B5EF4-FFF2-40B4-BE49-F238E27FC236}">
                  <a16:creationId xmlns:a16="http://schemas.microsoft.com/office/drawing/2014/main" xmlns="" id="{36CCC565-539C-3344-9E6B-7868C319FDFF}"/>
                </a:ext>
              </a:extLst>
            </p:cNvPr>
            <p:cNvSpPr/>
            <p:nvPr/>
          </p:nvSpPr>
          <p:spPr>
            <a:xfrm>
              <a:off x="615187" y="389636"/>
              <a:ext cx="1679575" cy="410846"/>
            </a:xfrm>
            <a:custGeom>
              <a:avLst/>
              <a:gdLst/>
              <a:ahLst/>
              <a:cxnLst/>
              <a:rect l="l" t="t" r="r" b="b"/>
              <a:pathLst>
                <a:path w="1679575" h="410845" extrusionOk="0">
                  <a:moveTo>
                    <a:pt x="1679206" y="0"/>
                  </a:moveTo>
                  <a:lnTo>
                    <a:pt x="0" y="0"/>
                  </a:lnTo>
                  <a:lnTo>
                    <a:pt x="0" y="410806"/>
                  </a:lnTo>
                  <a:lnTo>
                    <a:pt x="1310995" y="410806"/>
                  </a:lnTo>
                  <a:lnTo>
                    <a:pt x="1679206" y="0"/>
                  </a:lnTo>
                  <a:close/>
                </a:path>
              </a:pathLst>
            </a:custGeom>
            <a:solidFill>
              <a:srgbClr val="C8DD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2" name="Google Shape;76;p3">
              <a:extLst>
                <a:ext uri="{FF2B5EF4-FFF2-40B4-BE49-F238E27FC236}">
                  <a16:creationId xmlns:a16="http://schemas.microsoft.com/office/drawing/2014/main" xmlns="" id="{C2FF3065-83A0-D147-9259-CD703A403CA6}"/>
                </a:ext>
              </a:extLst>
            </p:cNvPr>
            <p:cNvSpPr/>
            <p:nvPr/>
          </p:nvSpPr>
          <p:spPr>
            <a:xfrm>
              <a:off x="615187" y="231889"/>
              <a:ext cx="1637030" cy="415925"/>
            </a:xfrm>
            <a:custGeom>
              <a:avLst/>
              <a:gdLst/>
              <a:ahLst/>
              <a:cxnLst/>
              <a:rect l="l" t="t" r="r" b="b"/>
              <a:pathLst>
                <a:path w="1637030" h="415925" extrusionOk="0">
                  <a:moveTo>
                    <a:pt x="1636483" y="0"/>
                  </a:moveTo>
                  <a:lnTo>
                    <a:pt x="0" y="0"/>
                  </a:lnTo>
                  <a:lnTo>
                    <a:pt x="0" y="415734"/>
                  </a:lnTo>
                  <a:lnTo>
                    <a:pt x="1277632" y="415734"/>
                  </a:lnTo>
                  <a:lnTo>
                    <a:pt x="1636483" y="0"/>
                  </a:lnTo>
                  <a:close/>
                </a:path>
              </a:pathLst>
            </a:custGeom>
            <a:solidFill>
              <a:srgbClr val="0085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3" name="Google Shape;77;p3">
              <a:extLst>
                <a:ext uri="{FF2B5EF4-FFF2-40B4-BE49-F238E27FC236}">
                  <a16:creationId xmlns:a16="http://schemas.microsoft.com/office/drawing/2014/main" xmlns="" id="{C9D28AF6-3D0B-3E41-B653-042EDAF09C9F}"/>
                </a:ext>
              </a:extLst>
            </p:cNvPr>
            <p:cNvSpPr/>
            <p:nvPr/>
          </p:nvSpPr>
          <p:spPr>
            <a:xfrm>
              <a:off x="2294762" y="241810"/>
              <a:ext cx="7757159" cy="638411"/>
            </a:xfrm>
            <a:custGeom>
              <a:avLst/>
              <a:gdLst/>
              <a:ahLst/>
              <a:cxnLst/>
              <a:rect l="l" t="t" r="r" b="b"/>
              <a:pathLst>
                <a:path w="7757159" h="406400" extrusionOk="0">
                  <a:moveTo>
                    <a:pt x="7756893" y="0"/>
                  </a:moveTo>
                  <a:lnTo>
                    <a:pt x="433387" y="0"/>
                  </a:lnTo>
                  <a:lnTo>
                    <a:pt x="0" y="405879"/>
                  </a:lnTo>
                  <a:lnTo>
                    <a:pt x="7756893" y="405879"/>
                  </a:lnTo>
                  <a:lnTo>
                    <a:pt x="7756893" y="0"/>
                  </a:lnTo>
                  <a:close/>
                </a:path>
              </a:pathLst>
            </a:custGeom>
            <a:solidFill>
              <a:srgbClr val="69B5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850BEF73-B83A-EE9D-440B-BAE2B0A7C6C3}"/>
              </a:ext>
            </a:extLst>
          </p:cNvPr>
          <p:cNvSpPr/>
          <p:nvPr/>
        </p:nvSpPr>
        <p:spPr>
          <a:xfrm>
            <a:off x="834436" y="935000"/>
            <a:ext cx="10667999" cy="330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Психологическое измерение эмоционально-волевой сферы личности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xmlns="" id="{C30AF0AA-4738-0BE0-447D-E4C598E6A33C}"/>
              </a:ext>
            </a:extLst>
          </p:cNvPr>
          <p:cNvGraphicFramePr>
            <a:graphicFrameLocks noGrp="1"/>
          </p:cNvGraphicFramePr>
          <p:nvPr/>
        </p:nvGraphicFramePr>
        <p:xfrm>
          <a:off x="834436" y="1391584"/>
          <a:ext cx="10667999" cy="53568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122038">
                  <a:extLst>
                    <a:ext uri="{9D8B030D-6E8A-4147-A177-3AD203B41FA5}">
                      <a16:colId xmlns:a16="http://schemas.microsoft.com/office/drawing/2014/main" xmlns="" val="4127592107"/>
                    </a:ext>
                  </a:extLst>
                </a:gridCol>
                <a:gridCol w="2545961">
                  <a:extLst>
                    <a:ext uri="{9D8B030D-6E8A-4147-A177-3AD203B41FA5}">
                      <a16:colId xmlns:a16="http://schemas.microsoft.com/office/drawing/2014/main" xmlns="" val="1591389363"/>
                    </a:ext>
                  </a:extLst>
                </a:gridCol>
              </a:tblGrid>
              <a:tr h="359046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Название методики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Возраст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4668788"/>
                  </a:ext>
                </a:extLst>
              </a:tr>
              <a:tr h="202019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Тест «Сила воли» (автор И.В. Дубровина) 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8-10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4218777029"/>
                  </a:ext>
                </a:extLst>
              </a:tr>
              <a:tr h="249204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Тест-опросник определения психологических свойств независимых волевых качеств в подростковом возрасте (К.Р. Сидоров)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11-15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878783618"/>
                  </a:ext>
                </a:extLst>
              </a:tr>
              <a:tr h="23989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Опросник диагностики волевых качеств личности (ВКЛ) по М.В. Чумакову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14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1886673857"/>
                  </a:ext>
                </a:extLst>
              </a:tr>
              <a:tr h="25518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Шкала явной тревожности для детей (</a:t>
                      </a: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The Children's Form of Manifest Anxiety Scale, CMAS) (</a:t>
                      </a:r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Тейлор, адаптация А.М. Прихожан)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7-12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1404240466"/>
                  </a:ext>
                </a:extLst>
              </a:tr>
              <a:tr h="202018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Личностная шкала проявлений тревоги (Дж. Тейлор, адаптация Т.А. Немчина)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13-16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348252017"/>
                  </a:ext>
                </a:extLst>
              </a:tr>
              <a:tr h="223284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Шкала позитивного и негативного аффекта для детей PANAS-C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6-18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1031793423"/>
                  </a:ext>
                </a:extLst>
              </a:tr>
              <a:tr h="21265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Шкала реактивной (ситуативной) и личностной тревожности Ч.Д. </a:t>
                      </a:r>
                      <a:r>
                        <a:rPr lang="ru-RU" sz="15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Спилбергера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18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2479371"/>
                  </a:ext>
                </a:extLst>
              </a:tr>
              <a:tr h="13822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Методика Словарь эмоций (автор Е.С. Иванова)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6-9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903143336"/>
                  </a:ext>
                </a:extLst>
              </a:tr>
              <a:tr h="18164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Методика «Специальная осведомленность эмоции и чувства» (Изотова Е.И.)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6-10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155221056"/>
                  </a:ext>
                </a:extLst>
              </a:tr>
              <a:tr h="22505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Опросник эмоционального интеллекта </a:t>
                      </a:r>
                      <a:r>
                        <a:rPr lang="ru-RU" sz="15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ЭмИн</a:t>
                      </a:r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(Люсин Д.В.)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14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4125707732"/>
                  </a:ext>
                </a:extLst>
              </a:tr>
              <a:tr h="159488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Тест эмоционального интеллекта Холла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18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434219566"/>
                  </a:ext>
                </a:extLst>
              </a:tr>
              <a:tr h="234802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Шкала прямой и косвенной агрессии (К. </a:t>
                      </a:r>
                      <a:r>
                        <a:rPr lang="ru-RU" sz="15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Бьерквист</a:t>
                      </a:r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9-10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2751279191"/>
                  </a:ext>
                </a:extLst>
              </a:tr>
              <a:tr h="19138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Опросник уровня агрессивности Басса-Перри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14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420029443"/>
                  </a:ext>
                </a:extLst>
              </a:tr>
              <a:tr h="180754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WHO-5 </a:t>
                      </a:r>
                      <a:r>
                        <a:rPr lang="ru-RU" sz="15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Well-Being</a:t>
                      </a:r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Index Индекс хорошего самочувствия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9 лет и старше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692048759"/>
                  </a:ext>
                </a:extLst>
              </a:tr>
              <a:tr h="213538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Шкала субъективного благополучия Г. </a:t>
                      </a:r>
                      <a:r>
                        <a:rPr lang="ru-RU" sz="15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Перуэ</a:t>
                      </a:r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-Баду (в адаптации М. В. Соколовой)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14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1747725995"/>
                  </a:ext>
                </a:extLst>
              </a:tr>
              <a:tr h="23391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Шкала психологического благополучия </a:t>
                      </a:r>
                      <a:r>
                        <a:rPr lang="ru-RU" sz="15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Уорик-Эндинбург</a:t>
                      </a:r>
                      <a:endParaRPr lang="ru-RU" sz="15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11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2049088411"/>
                  </a:ext>
                </a:extLst>
              </a:tr>
              <a:tr h="223284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Диагностика субъективного благополучия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18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29690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7956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26D7323-38DB-564D-A6B5-72B8EE9B8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523" y="88294"/>
            <a:ext cx="1117114" cy="45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015E244-BB4E-2044-B807-C8659DEBE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3433" y="125808"/>
            <a:ext cx="1117115" cy="5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BD714A4-A7BD-9342-A04C-2070317242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9" t="7663" r="10094" b="8029"/>
          <a:stretch/>
        </p:blipFill>
        <p:spPr>
          <a:xfrm>
            <a:off x="2530548" y="31791"/>
            <a:ext cx="615515" cy="678510"/>
          </a:xfrm>
          <a:prstGeom prst="rect">
            <a:avLst/>
          </a:prstGeom>
        </p:spPr>
      </p:pic>
      <p:grpSp>
        <p:nvGrpSpPr>
          <p:cNvPr id="10" name="Google Shape;74;p3">
            <a:extLst>
              <a:ext uri="{FF2B5EF4-FFF2-40B4-BE49-F238E27FC236}">
                <a16:creationId xmlns:a16="http://schemas.microsoft.com/office/drawing/2014/main" xmlns="" id="{033B1177-2BCC-3540-8BD3-DCAE993AD302}"/>
              </a:ext>
            </a:extLst>
          </p:cNvPr>
          <p:cNvGrpSpPr/>
          <p:nvPr/>
        </p:nvGrpSpPr>
        <p:grpSpPr>
          <a:xfrm>
            <a:off x="3390314" y="84950"/>
            <a:ext cx="8494815" cy="710862"/>
            <a:chOff x="615187" y="231889"/>
            <a:chExt cx="9436734" cy="648332"/>
          </a:xfrm>
        </p:grpSpPr>
        <p:sp>
          <p:nvSpPr>
            <p:cNvPr id="11" name="Google Shape;75;p3">
              <a:extLst>
                <a:ext uri="{FF2B5EF4-FFF2-40B4-BE49-F238E27FC236}">
                  <a16:creationId xmlns:a16="http://schemas.microsoft.com/office/drawing/2014/main" xmlns="" id="{36CCC565-539C-3344-9E6B-7868C319FDFF}"/>
                </a:ext>
              </a:extLst>
            </p:cNvPr>
            <p:cNvSpPr/>
            <p:nvPr/>
          </p:nvSpPr>
          <p:spPr>
            <a:xfrm>
              <a:off x="615187" y="389636"/>
              <a:ext cx="1679575" cy="410846"/>
            </a:xfrm>
            <a:custGeom>
              <a:avLst/>
              <a:gdLst/>
              <a:ahLst/>
              <a:cxnLst/>
              <a:rect l="l" t="t" r="r" b="b"/>
              <a:pathLst>
                <a:path w="1679575" h="410845" extrusionOk="0">
                  <a:moveTo>
                    <a:pt x="1679206" y="0"/>
                  </a:moveTo>
                  <a:lnTo>
                    <a:pt x="0" y="0"/>
                  </a:lnTo>
                  <a:lnTo>
                    <a:pt x="0" y="410806"/>
                  </a:lnTo>
                  <a:lnTo>
                    <a:pt x="1310995" y="410806"/>
                  </a:lnTo>
                  <a:lnTo>
                    <a:pt x="1679206" y="0"/>
                  </a:lnTo>
                  <a:close/>
                </a:path>
              </a:pathLst>
            </a:custGeom>
            <a:solidFill>
              <a:srgbClr val="C8DD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2" name="Google Shape;76;p3">
              <a:extLst>
                <a:ext uri="{FF2B5EF4-FFF2-40B4-BE49-F238E27FC236}">
                  <a16:creationId xmlns:a16="http://schemas.microsoft.com/office/drawing/2014/main" xmlns="" id="{C2FF3065-83A0-D147-9259-CD703A403CA6}"/>
                </a:ext>
              </a:extLst>
            </p:cNvPr>
            <p:cNvSpPr/>
            <p:nvPr/>
          </p:nvSpPr>
          <p:spPr>
            <a:xfrm>
              <a:off x="615187" y="231889"/>
              <a:ext cx="1637030" cy="415925"/>
            </a:xfrm>
            <a:custGeom>
              <a:avLst/>
              <a:gdLst/>
              <a:ahLst/>
              <a:cxnLst/>
              <a:rect l="l" t="t" r="r" b="b"/>
              <a:pathLst>
                <a:path w="1637030" h="415925" extrusionOk="0">
                  <a:moveTo>
                    <a:pt x="1636483" y="0"/>
                  </a:moveTo>
                  <a:lnTo>
                    <a:pt x="0" y="0"/>
                  </a:lnTo>
                  <a:lnTo>
                    <a:pt x="0" y="415734"/>
                  </a:lnTo>
                  <a:lnTo>
                    <a:pt x="1277632" y="415734"/>
                  </a:lnTo>
                  <a:lnTo>
                    <a:pt x="1636483" y="0"/>
                  </a:lnTo>
                  <a:close/>
                </a:path>
              </a:pathLst>
            </a:custGeom>
            <a:solidFill>
              <a:srgbClr val="0085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3" name="Google Shape;77;p3">
              <a:extLst>
                <a:ext uri="{FF2B5EF4-FFF2-40B4-BE49-F238E27FC236}">
                  <a16:creationId xmlns:a16="http://schemas.microsoft.com/office/drawing/2014/main" xmlns="" id="{C9D28AF6-3D0B-3E41-B653-042EDAF09C9F}"/>
                </a:ext>
              </a:extLst>
            </p:cNvPr>
            <p:cNvSpPr/>
            <p:nvPr/>
          </p:nvSpPr>
          <p:spPr>
            <a:xfrm>
              <a:off x="2294762" y="241810"/>
              <a:ext cx="7757159" cy="638411"/>
            </a:xfrm>
            <a:custGeom>
              <a:avLst/>
              <a:gdLst/>
              <a:ahLst/>
              <a:cxnLst/>
              <a:rect l="l" t="t" r="r" b="b"/>
              <a:pathLst>
                <a:path w="7757159" h="406400" extrusionOk="0">
                  <a:moveTo>
                    <a:pt x="7756893" y="0"/>
                  </a:moveTo>
                  <a:lnTo>
                    <a:pt x="433387" y="0"/>
                  </a:lnTo>
                  <a:lnTo>
                    <a:pt x="0" y="405879"/>
                  </a:lnTo>
                  <a:lnTo>
                    <a:pt x="7756893" y="405879"/>
                  </a:lnTo>
                  <a:lnTo>
                    <a:pt x="7756893" y="0"/>
                  </a:lnTo>
                  <a:close/>
                </a:path>
              </a:pathLst>
            </a:custGeom>
            <a:solidFill>
              <a:srgbClr val="69B5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850BEF73-B83A-EE9D-440B-BAE2B0A7C6C3}"/>
              </a:ext>
            </a:extLst>
          </p:cNvPr>
          <p:cNvSpPr/>
          <p:nvPr/>
        </p:nvSpPr>
        <p:spPr>
          <a:xfrm>
            <a:off x="834436" y="870465"/>
            <a:ext cx="10667999" cy="330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Психологическое измерение </a:t>
            </a:r>
            <a:r>
              <a:rPr lang="ru-RU" sz="2000" b="1" dirty="0" err="1">
                <a:latin typeface="Arial Narrow" panose="020B0606020202030204" pitchFamily="34" charset="0"/>
              </a:rPr>
              <a:t>регуляторно</a:t>
            </a:r>
            <a:r>
              <a:rPr lang="ru-RU" sz="2000" b="1" dirty="0">
                <a:latin typeface="Arial Narrow" panose="020B0606020202030204" pitchFamily="34" charset="0"/>
              </a:rPr>
              <a:t>-поведенческой сферы личности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xmlns="" id="{C30AF0AA-4738-0BE0-447D-E4C598E6A33C}"/>
              </a:ext>
            </a:extLst>
          </p:cNvPr>
          <p:cNvGraphicFramePr>
            <a:graphicFrameLocks noGrp="1"/>
          </p:cNvGraphicFramePr>
          <p:nvPr/>
        </p:nvGraphicFramePr>
        <p:xfrm>
          <a:off x="834436" y="1275576"/>
          <a:ext cx="10667999" cy="56204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122038">
                  <a:extLst>
                    <a:ext uri="{9D8B030D-6E8A-4147-A177-3AD203B41FA5}">
                      <a16:colId xmlns:a16="http://schemas.microsoft.com/office/drawing/2014/main" xmlns="" val="4127592107"/>
                    </a:ext>
                  </a:extLst>
                </a:gridCol>
                <a:gridCol w="2545961">
                  <a:extLst>
                    <a:ext uri="{9D8B030D-6E8A-4147-A177-3AD203B41FA5}">
                      <a16:colId xmlns:a16="http://schemas.microsoft.com/office/drawing/2014/main" xmlns="" val="1591389363"/>
                    </a:ext>
                  </a:extLst>
                </a:gridCol>
              </a:tblGrid>
              <a:tr h="359046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Название методики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Возраст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4668788"/>
                  </a:ext>
                </a:extLst>
              </a:tr>
              <a:tr h="295106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Опросник </a:t>
                      </a:r>
                      <a:r>
                        <a:rPr lang="ru-RU" sz="1500" dirty="0" err="1">
                          <a:effectLst/>
                          <a:latin typeface="Arial Narrow" panose="020B0606020202030204" pitchFamily="34" charset="0"/>
                        </a:rPr>
                        <a:t>копинг</a:t>
                      </a:r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-стратегий детей младшего школьного возраста (И.М. Никольская, Р.М. Грановская)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6-10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859716210"/>
                  </a:ext>
                </a:extLst>
              </a:tr>
              <a:tr h="351435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Опросник «Способы </a:t>
                      </a:r>
                      <a:r>
                        <a:rPr lang="ru-RU" sz="1500" dirty="0" err="1">
                          <a:effectLst/>
                          <a:latin typeface="Arial Narrow" panose="020B0606020202030204" pitchFamily="34" charset="0"/>
                        </a:rPr>
                        <a:t>совладающего</a:t>
                      </a:r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 поведения» (WCQ) Лазаруса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от 14 лет 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145490604"/>
                  </a:ext>
                </a:extLst>
              </a:tr>
              <a:tr h="295106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Экспресс-методика «Стиль саморегуляции поведения детей - В.И. </a:t>
                      </a:r>
                      <a:r>
                        <a:rPr lang="ru-RU" sz="1500" dirty="0" err="1">
                          <a:effectLst/>
                          <a:latin typeface="Arial Narrow" panose="020B0606020202030204" pitchFamily="34" charset="0"/>
                        </a:rPr>
                        <a:t>Моросанова</a:t>
                      </a:r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» (вариант ССПД-М2)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6-10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057200686"/>
                  </a:ext>
                </a:extLst>
              </a:tr>
              <a:tr h="359046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Экспресс-методика «Стиль саморегуляции поведения детей – В.И. </a:t>
                      </a:r>
                      <a:r>
                        <a:rPr lang="ru-RU" sz="1500" dirty="0" err="1">
                          <a:effectLst/>
                          <a:latin typeface="Arial Narrow" panose="020B0606020202030204" pitchFamily="34" charset="0"/>
                        </a:rPr>
                        <a:t>Моросанова</a:t>
                      </a:r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» (ССПД-М1)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11-17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759825873"/>
                  </a:ext>
                </a:extLst>
              </a:tr>
              <a:tr h="450037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Опросник «Стиль саморегуляции поведения — ССП-98» </a:t>
                      </a:r>
                      <a:r>
                        <a:rPr lang="ru-RU" sz="1500" dirty="0" err="1">
                          <a:effectLst/>
                          <a:latin typeface="Arial Narrow" panose="020B0606020202030204" pitchFamily="34" charset="0"/>
                        </a:rPr>
                        <a:t>В.И.Моросановой</a:t>
                      </a:r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от 18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4023833920"/>
                  </a:ext>
                </a:extLst>
              </a:tr>
              <a:tr h="359046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Проективный рисунок «Что мне нравится в школе» (по Н.Г. </a:t>
                      </a:r>
                      <a:r>
                        <a:rPr lang="ru-RU" sz="1500" dirty="0" err="1">
                          <a:effectLst/>
                          <a:latin typeface="Arial Narrow" panose="020B0606020202030204" pitchFamily="34" charset="0"/>
                        </a:rPr>
                        <a:t>Лускановой</a:t>
                      </a:r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) 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7-9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189637201"/>
                  </a:ext>
                </a:extLst>
              </a:tr>
              <a:tr h="35904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Методика диагностики социально-психологической адаптации Роджерса - Даймонд (адаптация А.К. </a:t>
                      </a:r>
                      <a:r>
                        <a:rPr lang="ru-RU" sz="15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Осницкого</a:t>
                      </a:r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от 14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036936360"/>
                  </a:ext>
                </a:extLst>
              </a:tr>
              <a:tr h="359046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Карта оценки степени выраженности проявлений школьной дезадаптации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школьный возраст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287751442"/>
                  </a:ext>
                </a:extLst>
              </a:tr>
              <a:tr h="359046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>
                          <a:effectLst/>
                          <a:latin typeface="Arial Narrow" panose="020B0606020202030204" pitchFamily="34" charset="0"/>
                        </a:rPr>
                        <a:t>Краткая шкала социокультурной дезадаптации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от 11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4218777029"/>
                  </a:ext>
                </a:extLst>
              </a:tr>
              <a:tr h="317908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Многоуровневый личностный опросник «Адаптивность»/</a:t>
                      </a:r>
                    </a:p>
                    <a:p>
                      <a:pPr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Опросник ДАН («</a:t>
                      </a:r>
                      <a:r>
                        <a:rPr lang="ru-RU" sz="1500" dirty="0" err="1">
                          <a:effectLst/>
                          <a:latin typeface="Arial Narrow" panose="020B0606020202030204" pitchFamily="34" charset="0"/>
                        </a:rPr>
                        <a:t>Дезадаптационные</a:t>
                      </a:r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 нарушения»)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от 18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878783618"/>
                  </a:ext>
                </a:extLst>
              </a:tr>
              <a:tr h="359046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Анкета для оценки уровня школьной мотивации (Н. Г. </a:t>
                      </a:r>
                      <a:r>
                        <a:rPr lang="ru-RU" sz="1500" dirty="0" err="1">
                          <a:effectLst/>
                          <a:latin typeface="Arial Narrow" panose="020B0606020202030204" pitchFamily="34" charset="0"/>
                        </a:rPr>
                        <a:t>Лускановой</a:t>
                      </a:r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7-10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1886673857"/>
                  </a:ext>
                </a:extLst>
              </a:tr>
              <a:tr h="359046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Методика изучения мотивации обучения обучающихся 5-11 класса М.И. Лукьянова, Н.В. Калинина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от 10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1404240466"/>
                  </a:ext>
                </a:extLst>
              </a:tr>
              <a:tr h="359046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Тест - опросник «Мотивы выбора профессии" (автор С.С. </a:t>
                      </a:r>
                      <a:r>
                        <a:rPr lang="ru-RU" sz="1500" dirty="0" err="1">
                          <a:effectLst/>
                          <a:latin typeface="Arial Narrow" panose="020B0606020202030204" pitchFamily="34" charset="0"/>
                        </a:rPr>
                        <a:t>Гриншпун</a:t>
                      </a:r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b="0" dirty="0">
                          <a:effectLst/>
                          <a:latin typeface="Arial Narrow" panose="020B0606020202030204" pitchFamily="34" charset="0"/>
                        </a:rPr>
                        <a:t>от 14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138122265"/>
                  </a:ext>
                </a:extLst>
              </a:tr>
              <a:tr h="359046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Мотивация профессиональной деятельности (методика К. </a:t>
                      </a:r>
                      <a:r>
                        <a:rPr lang="ru-RU" sz="1500" dirty="0" err="1">
                          <a:effectLst/>
                          <a:latin typeface="Arial Narrow" panose="020B0606020202030204" pitchFamily="34" charset="0"/>
                        </a:rPr>
                        <a:t>Замфир</a:t>
                      </a:r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 в модификации А. А. </a:t>
                      </a:r>
                      <a:r>
                        <a:rPr lang="ru-RU" sz="1500" dirty="0" err="1">
                          <a:effectLst/>
                          <a:latin typeface="Arial Narrow" panose="020B0606020202030204" pitchFamily="34" charset="0"/>
                        </a:rPr>
                        <a:t>Реана</a:t>
                      </a:r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dirty="0">
                          <a:effectLst/>
                          <a:latin typeface="Arial Narrow" panose="020B0606020202030204" pitchFamily="34" charset="0"/>
                        </a:rPr>
                        <a:t>от 18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903143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8641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26D7323-38DB-564D-A6B5-72B8EE9B8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523" y="88294"/>
            <a:ext cx="1117114" cy="45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015E244-BB4E-2044-B807-C8659DEBE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3433" y="125808"/>
            <a:ext cx="1117115" cy="5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BD714A4-A7BD-9342-A04C-2070317242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9" t="7663" r="10094" b="8029"/>
          <a:stretch/>
        </p:blipFill>
        <p:spPr>
          <a:xfrm>
            <a:off x="2530548" y="31791"/>
            <a:ext cx="615515" cy="678510"/>
          </a:xfrm>
          <a:prstGeom prst="rect">
            <a:avLst/>
          </a:prstGeom>
        </p:spPr>
      </p:pic>
      <p:grpSp>
        <p:nvGrpSpPr>
          <p:cNvPr id="10" name="Google Shape;74;p3">
            <a:extLst>
              <a:ext uri="{FF2B5EF4-FFF2-40B4-BE49-F238E27FC236}">
                <a16:creationId xmlns:a16="http://schemas.microsoft.com/office/drawing/2014/main" xmlns="" id="{033B1177-2BCC-3540-8BD3-DCAE993AD302}"/>
              </a:ext>
            </a:extLst>
          </p:cNvPr>
          <p:cNvGrpSpPr/>
          <p:nvPr/>
        </p:nvGrpSpPr>
        <p:grpSpPr>
          <a:xfrm>
            <a:off x="3390314" y="84950"/>
            <a:ext cx="8494815" cy="710862"/>
            <a:chOff x="615187" y="231889"/>
            <a:chExt cx="9436734" cy="648332"/>
          </a:xfrm>
        </p:grpSpPr>
        <p:sp>
          <p:nvSpPr>
            <p:cNvPr id="11" name="Google Shape;75;p3">
              <a:extLst>
                <a:ext uri="{FF2B5EF4-FFF2-40B4-BE49-F238E27FC236}">
                  <a16:creationId xmlns:a16="http://schemas.microsoft.com/office/drawing/2014/main" xmlns="" id="{36CCC565-539C-3344-9E6B-7868C319FDFF}"/>
                </a:ext>
              </a:extLst>
            </p:cNvPr>
            <p:cNvSpPr/>
            <p:nvPr/>
          </p:nvSpPr>
          <p:spPr>
            <a:xfrm>
              <a:off x="615187" y="389636"/>
              <a:ext cx="1679575" cy="410846"/>
            </a:xfrm>
            <a:custGeom>
              <a:avLst/>
              <a:gdLst/>
              <a:ahLst/>
              <a:cxnLst/>
              <a:rect l="l" t="t" r="r" b="b"/>
              <a:pathLst>
                <a:path w="1679575" h="410845" extrusionOk="0">
                  <a:moveTo>
                    <a:pt x="1679206" y="0"/>
                  </a:moveTo>
                  <a:lnTo>
                    <a:pt x="0" y="0"/>
                  </a:lnTo>
                  <a:lnTo>
                    <a:pt x="0" y="410806"/>
                  </a:lnTo>
                  <a:lnTo>
                    <a:pt x="1310995" y="410806"/>
                  </a:lnTo>
                  <a:lnTo>
                    <a:pt x="1679206" y="0"/>
                  </a:lnTo>
                  <a:close/>
                </a:path>
              </a:pathLst>
            </a:custGeom>
            <a:solidFill>
              <a:srgbClr val="C8DD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2" name="Google Shape;76;p3">
              <a:extLst>
                <a:ext uri="{FF2B5EF4-FFF2-40B4-BE49-F238E27FC236}">
                  <a16:creationId xmlns:a16="http://schemas.microsoft.com/office/drawing/2014/main" xmlns="" id="{C2FF3065-83A0-D147-9259-CD703A403CA6}"/>
                </a:ext>
              </a:extLst>
            </p:cNvPr>
            <p:cNvSpPr/>
            <p:nvPr/>
          </p:nvSpPr>
          <p:spPr>
            <a:xfrm>
              <a:off x="615187" y="231889"/>
              <a:ext cx="1637030" cy="415925"/>
            </a:xfrm>
            <a:custGeom>
              <a:avLst/>
              <a:gdLst/>
              <a:ahLst/>
              <a:cxnLst/>
              <a:rect l="l" t="t" r="r" b="b"/>
              <a:pathLst>
                <a:path w="1637030" h="415925" extrusionOk="0">
                  <a:moveTo>
                    <a:pt x="1636483" y="0"/>
                  </a:moveTo>
                  <a:lnTo>
                    <a:pt x="0" y="0"/>
                  </a:lnTo>
                  <a:lnTo>
                    <a:pt x="0" y="415734"/>
                  </a:lnTo>
                  <a:lnTo>
                    <a:pt x="1277632" y="415734"/>
                  </a:lnTo>
                  <a:lnTo>
                    <a:pt x="1636483" y="0"/>
                  </a:lnTo>
                  <a:close/>
                </a:path>
              </a:pathLst>
            </a:custGeom>
            <a:solidFill>
              <a:srgbClr val="0085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3" name="Google Shape;77;p3">
              <a:extLst>
                <a:ext uri="{FF2B5EF4-FFF2-40B4-BE49-F238E27FC236}">
                  <a16:creationId xmlns:a16="http://schemas.microsoft.com/office/drawing/2014/main" xmlns="" id="{C9D28AF6-3D0B-3E41-B653-042EDAF09C9F}"/>
                </a:ext>
              </a:extLst>
            </p:cNvPr>
            <p:cNvSpPr/>
            <p:nvPr/>
          </p:nvSpPr>
          <p:spPr>
            <a:xfrm>
              <a:off x="2294762" y="241810"/>
              <a:ext cx="7757159" cy="638411"/>
            </a:xfrm>
            <a:custGeom>
              <a:avLst/>
              <a:gdLst/>
              <a:ahLst/>
              <a:cxnLst/>
              <a:rect l="l" t="t" r="r" b="b"/>
              <a:pathLst>
                <a:path w="7757159" h="406400" extrusionOk="0">
                  <a:moveTo>
                    <a:pt x="7756893" y="0"/>
                  </a:moveTo>
                  <a:lnTo>
                    <a:pt x="433387" y="0"/>
                  </a:lnTo>
                  <a:lnTo>
                    <a:pt x="0" y="405879"/>
                  </a:lnTo>
                  <a:lnTo>
                    <a:pt x="7756893" y="405879"/>
                  </a:lnTo>
                  <a:lnTo>
                    <a:pt x="7756893" y="0"/>
                  </a:lnTo>
                  <a:close/>
                </a:path>
              </a:pathLst>
            </a:custGeom>
            <a:solidFill>
              <a:srgbClr val="69B5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0A8B7DC8-ADE4-784D-9BD0-37EE8AB453EF}"/>
              </a:ext>
            </a:extLst>
          </p:cNvPr>
          <p:cNvSpPr/>
          <p:nvPr/>
        </p:nvSpPr>
        <p:spPr>
          <a:xfrm>
            <a:off x="451743" y="6492525"/>
            <a:ext cx="11433386" cy="221238"/>
          </a:xfrm>
          <a:prstGeom prst="rect">
            <a:avLst/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850BEF73-B83A-EE9D-440B-BAE2B0A7C6C3}"/>
              </a:ext>
            </a:extLst>
          </p:cNvPr>
          <p:cNvSpPr/>
          <p:nvPr/>
        </p:nvSpPr>
        <p:spPr>
          <a:xfrm>
            <a:off x="834436" y="870465"/>
            <a:ext cx="10667999" cy="330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Определение патологии или нормы психического состояния человека</a:t>
            </a:r>
            <a:endParaRPr lang="ru-RU" sz="2000" dirty="0">
              <a:latin typeface="Arial Narrow" panose="020B0606020202030204" pitchFamily="34" charset="0"/>
            </a:endParaRP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xmlns="" id="{C30AF0AA-4738-0BE0-447D-E4C598E6A33C}"/>
              </a:ext>
            </a:extLst>
          </p:cNvPr>
          <p:cNvGraphicFramePr>
            <a:graphicFrameLocks noGrp="1"/>
          </p:cNvGraphicFramePr>
          <p:nvPr/>
        </p:nvGraphicFramePr>
        <p:xfrm>
          <a:off x="834436" y="1275576"/>
          <a:ext cx="10667999" cy="24460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122038">
                  <a:extLst>
                    <a:ext uri="{9D8B030D-6E8A-4147-A177-3AD203B41FA5}">
                      <a16:colId xmlns:a16="http://schemas.microsoft.com/office/drawing/2014/main" xmlns="" val="4127592107"/>
                    </a:ext>
                  </a:extLst>
                </a:gridCol>
                <a:gridCol w="2545961">
                  <a:extLst>
                    <a:ext uri="{9D8B030D-6E8A-4147-A177-3AD203B41FA5}">
                      <a16:colId xmlns:a16="http://schemas.microsoft.com/office/drawing/2014/main" xmlns="" val="1591389363"/>
                    </a:ext>
                  </a:extLst>
                </a:gridCol>
              </a:tblGrid>
              <a:tr h="14927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Название методики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Возраст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4668788"/>
                  </a:ext>
                </a:extLst>
              </a:tr>
              <a:tr h="127509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Патохарактерологический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диагностический опросник (ПДО) А.Е.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Личко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14-18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859716210"/>
                  </a:ext>
                </a:extLst>
              </a:tr>
              <a:tr h="143432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Акцентуации характера и темперамента личности (К.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Леонгарда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-Н. </a:t>
                      </a:r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Шмишека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18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145490604"/>
                  </a:ext>
                </a:extLst>
              </a:tr>
              <a:tr h="127509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Пиктограмма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13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057200686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Опросник депрессивности </a:t>
                      </a:r>
                      <a:r>
                        <a:rPr lang="en-US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CES-D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10-11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759825873"/>
                  </a:ext>
                </a:extLst>
              </a:tr>
              <a:tr h="183674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Миссисипская</a:t>
                      </a: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шкала для оценки посттравматических реакций (гражданский вариант)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18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4023833920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Детский опросник на выявление симптомов ПТСР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8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189637201"/>
                  </a:ext>
                </a:extLst>
              </a:tr>
              <a:tr h="146538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Опросник психологического здоровья мигрантов (вероятность наличия эмоциональных или психических расстройств)</a:t>
                      </a: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14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2276767923"/>
                  </a:ext>
                </a:extLst>
              </a:tr>
            </a:tbl>
          </a:graphicData>
        </a:graphic>
      </p:graphicFrame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52B62B96-2384-27C7-6AFB-2F447083F6A7}"/>
              </a:ext>
            </a:extLst>
          </p:cNvPr>
          <p:cNvSpPr/>
          <p:nvPr/>
        </p:nvSpPr>
        <p:spPr>
          <a:xfrm>
            <a:off x="834436" y="3845049"/>
            <a:ext cx="10667999" cy="330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Выявление принадлежности к группе риска</a:t>
            </a:r>
          </a:p>
        </p:txBody>
      </p:sp>
      <p:graphicFrame>
        <p:nvGraphicFramePr>
          <p:cNvPr id="5" name="Таблица 3">
            <a:extLst>
              <a:ext uri="{FF2B5EF4-FFF2-40B4-BE49-F238E27FC236}">
                <a16:creationId xmlns:a16="http://schemas.microsoft.com/office/drawing/2014/main" xmlns="" id="{7C9E29A7-C2F4-33B9-6F0E-5FDC09496967}"/>
              </a:ext>
            </a:extLst>
          </p:cNvPr>
          <p:cNvGraphicFramePr>
            <a:graphicFrameLocks noGrp="1"/>
          </p:cNvGraphicFramePr>
          <p:nvPr/>
        </p:nvGraphicFramePr>
        <p:xfrm>
          <a:off x="834436" y="4298961"/>
          <a:ext cx="10667999" cy="1356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104291">
                  <a:extLst>
                    <a:ext uri="{9D8B030D-6E8A-4147-A177-3AD203B41FA5}">
                      <a16:colId xmlns:a16="http://schemas.microsoft.com/office/drawing/2014/main" xmlns="" val="4127592107"/>
                    </a:ext>
                  </a:extLst>
                </a:gridCol>
                <a:gridCol w="2563708">
                  <a:extLst>
                    <a:ext uri="{9D8B030D-6E8A-4147-A177-3AD203B41FA5}">
                      <a16:colId xmlns:a16="http://schemas.microsoft.com/office/drawing/2014/main" xmlns="" val="1591389363"/>
                    </a:ext>
                  </a:extLst>
                </a:gridCol>
              </a:tblGrid>
              <a:tr h="14927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Название методики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Возраст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4668788"/>
                  </a:ext>
                </a:extLst>
              </a:tr>
              <a:tr h="127509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Опросник "Поведенческие особенности антисоциальной креативности" (Русскоязычная версия опросника The </a:t>
                      </a:r>
                      <a:r>
                        <a:rPr lang="ru-RU" sz="15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Malevolent</a:t>
                      </a:r>
                      <a:r>
                        <a:rPr lang="ru-RU" sz="15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Creativity</a:t>
                      </a:r>
                      <a:r>
                        <a:rPr lang="ru-RU" sz="15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Behavior</a:t>
                      </a:r>
                      <a:r>
                        <a:rPr lang="ru-RU" sz="15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5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Scale</a:t>
                      </a:r>
                      <a:r>
                        <a:rPr lang="ru-RU" sz="15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14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057200686"/>
                  </a:ext>
                </a:extLst>
              </a:tr>
              <a:tr h="126319"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Методика первичной диагностики и выявления детей «группы риска» (М.И. Рожков, </a:t>
                      </a:r>
                      <a:br>
                        <a:rPr lang="ru-RU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М.А. Ковальчук)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/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13 лет</a:t>
                      </a:r>
                    </a:p>
                  </a:txBody>
                  <a:tcPr marL="28575" marR="28575" marT="19050" marB="19050"/>
                </a:tc>
                <a:extLst>
                  <a:ext uri="{0D108BD9-81ED-4DB2-BD59-A6C34878D82A}">
                    <a16:rowId xmlns:a16="http://schemas.microsoft.com/office/drawing/2014/main" xmlns="" val="37598258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9956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38" descr="https://newizv.ru/attachments/dc253c1d29dc9b15b00bb871769bb88b1175d9f3/store/crop/0/0/1920/1281/1920/0/0/da99e2f2bfa73904e1f4e1630937f9eabac2dd29127acbdec4507b07382f/0bdb6c6862459794ef6d9776e348c8c1a5a917072ae7af5d4161f24fe03c"/>
          <p:cNvPicPr preferRelativeResize="0"/>
          <p:nvPr/>
        </p:nvPicPr>
        <p:blipFill rotWithShape="1">
          <a:blip r:embed="rId3">
            <a:alphaModFix/>
          </a:blip>
          <a:srcRect l="49514" t="3323" r="12309"/>
          <a:stretch/>
        </p:blipFill>
        <p:spPr>
          <a:xfrm>
            <a:off x="8267700" y="228600"/>
            <a:ext cx="3924299" cy="6650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8" descr="https://www.susu.ru/sites/default/files/field/image/magistry.jpg"/>
          <p:cNvPicPr preferRelativeResize="0"/>
          <p:nvPr/>
        </p:nvPicPr>
        <p:blipFill rotWithShape="1">
          <a:blip r:embed="rId4">
            <a:alphaModFix/>
          </a:blip>
          <a:srcRect l="16150" t="2485" r="47407" b="-2485"/>
          <a:stretch/>
        </p:blipFill>
        <p:spPr>
          <a:xfrm>
            <a:off x="0" y="131221"/>
            <a:ext cx="4067176" cy="6900358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38"/>
          <p:cNvSpPr/>
          <p:nvPr/>
        </p:nvSpPr>
        <p:spPr>
          <a:xfrm>
            <a:off x="3552825" y="1952625"/>
            <a:ext cx="4314825" cy="21336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Программа магистратуры «Экстренная психологическая помощь детям и родителям 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в системе образования»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91" name="Google Shape;691;p38"/>
          <p:cNvSpPr/>
          <p:nvPr/>
        </p:nvSpPr>
        <p:spPr>
          <a:xfrm>
            <a:off x="5276851" y="4368277"/>
            <a:ext cx="3886200" cy="20955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Программы дополнительного профессионального образования </a:t>
            </a:r>
            <a:endParaRPr sz="2000" b="1">
              <a:solidFill>
                <a:schemeClr val="accent1">
                  <a:lumMod val="7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2" name="Google Shape;692;p38"/>
          <p:cNvSpPr/>
          <p:nvPr/>
        </p:nvSpPr>
        <p:spPr>
          <a:xfrm>
            <a:off x="1" y="-45251"/>
            <a:ext cx="12191999" cy="1000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Система подготовки и обучения специалистов, </a:t>
            </a:r>
            <a:endParaRPr sz="2400" b="1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ea typeface="Verdana"/>
              <a:cs typeface="Segoe UI" panose="020B0502040204020203" pitchFamily="34" charset="0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оказывающих экстренную и кризисную психологическую помощь</a:t>
            </a:r>
            <a:endParaRPr sz="2000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B9EF72D-A352-D4E4-993A-CCB1C520D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448" y="-45251"/>
            <a:ext cx="1330396" cy="81141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6"/>
          <p:cNvSpPr txBox="1"/>
          <p:nvPr/>
        </p:nvSpPr>
        <p:spPr>
          <a:xfrm>
            <a:off x="4659086" y="1514286"/>
            <a:ext cx="7152270" cy="400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Направление: </a:t>
            </a:r>
            <a:r>
              <a:rPr lang="ru-RU" sz="1600" b="0" i="0" dirty="0"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44.04.02 Психолого-педагогическое образование 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Присваиваемая степень (квалификация) выпускника: </a:t>
            </a:r>
            <a:r>
              <a:rPr lang="ru-RU" sz="1600" b="0" i="0" dirty="0"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магистр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Форма обучения: </a:t>
            </a:r>
            <a:r>
              <a:rPr lang="ru-RU" sz="1600" b="0" i="0" dirty="0"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очная с применением дистанционных технологий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Срок обучения: </a:t>
            </a:r>
            <a:r>
              <a:rPr lang="ru-RU" sz="1600" b="0" i="0" dirty="0"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2 года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dirty="0"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Для кого эта программа?</a:t>
            </a:r>
            <a:endParaRPr sz="14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dirty="0"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Программа обучения разработана и реализуется опытными практическими специалистами кризисными психологами ФКЦ, принимающим участие </a:t>
            </a:r>
            <a:br>
              <a:rPr lang="ru-RU" sz="1600" b="0" i="0" dirty="0"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</a:br>
            <a:r>
              <a:rPr lang="ru-RU" sz="1600" b="0" i="0" dirty="0"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в сопровождении крупных чрезвычайных происшествий по всей России </a:t>
            </a:r>
            <a:br>
              <a:rPr lang="ru-RU" sz="1600" b="0" i="0" dirty="0"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</a:br>
            <a:r>
              <a:rPr lang="ru-RU" sz="1600" b="0" i="0" dirty="0"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и ведущими учеными и преподавателями факультета экстремальной психологии МГППУ. Программа ориентирована на психологов в сфере образования, желающих получить необходимые в современных реалиях компетенции по оказанию экстренной и кризисной психологической помощи детям и их родителям, педагогическим работникам, пострадавшим в результате чрезвычайной и кризисной ситуации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dirty="0">
              <a:solidFill>
                <a:srgbClr val="3E424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84" name="Google Shape;78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2974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10850" y="5593615"/>
            <a:ext cx="1200506" cy="1102995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46"/>
          <p:cNvSpPr txBox="1"/>
          <p:nvPr/>
        </p:nvSpPr>
        <p:spPr>
          <a:xfrm>
            <a:off x="5635966" y="5821946"/>
            <a:ext cx="49748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Дополнительную информацию о содержании программы магистратуры, сроках поступления и необходимых документах  можно получить по ссылке </a:t>
            </a:r>
            <a:endParaRPr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57FE181-C6EF-B97F-F349-DB5D5A4E6D9E}"/>
              </a:ext>
            </a:extLst>
          </p:cNvPr>
          <p:cNvSpPr/>
          <p:nvPr/>
        </p:nvSpPr>
        <p:spPr>
          <a:xfrm>
            <a:off x="4517580" y="81915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BD96918-CB14-4D01-756B-C61AAF827308}"/>
              </a:ext>
            </a:extLst>
          </p:cNvPr>
          <p:cNvSpPr/>
          <p:nvPr/>
        </p:nvSpPr>
        <p:spPr>
          <a:xfrm>
            <a:off x="4517580" y="78646"/>
            <a:ext cx="45719" cy="10486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7D23E0D-5F6A-14AD-2BB7-BFC98ED4B7AC}"/>
              </a:ext>
            </a:extLst>
          </p:cNvPr>
          <p:cNvSpPr/>
          <p:nvPr/>
        </p:nvSpPr>
        <p:spPr>
          <a:xfrm>
            <a:off x="4517580" y="1081619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C3563E1-9C44-FE6B-5191-CDDBF20EFA18}"/>
              </a:ext>
            </a:extLst>
          </p:cNvPr>
          <p:cNvSpPr txBox="1"/>
          <p:nvPr/>
        </p:nvSpPr>
        <p:spPr>
          <a:xfrm>
            <a:off x="3873839" y="78646"/>
            <a:ext cx="75329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Программа магистратуры </a:t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«Экстренная психологическая помощь детям </a:t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и родителям в системе образования»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2FAE0BE-3158-01C5-EC3E-F0897594C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9"/>
          <p:cNvSpPr txBox="1"/>
          <p:nvPr/>
        </p:nvSpPr>
        <p:spPr>
          <a:xfrm>
            <a:off x="351858" y="2408233"/>
            <a:ext cx="5882520" cy="366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Количество часов: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72 часа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Форма обучения: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очно-заочная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Цель реализации программы: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совершенствование профессиональных компетенций и обучение навыкам оказания экстренной и кризисной психологической помощи специалистов в области психологического консультирования и сопровождения отдельных лиц и социальных групп, переживающих экстремальные ситуации или травматические события.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</p:txBody>
      </p:sp>
      <p:sp>
        <p:nvSpPr>
          <p:cNvPr id="700" name="Google Shape;700;p39"/>
          <p:cNvSpPr txBox="1"/>
          <p:nvPr/>
        </p:nvSpPr>
        <p:spPr>
          <a:xfrm>
            <a:off x="6597582" y="3745992"/>
            <a:ext cx="524256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Цель, задачи и содержание программ дополнительного профессионального образования обучения размещены по ссылке </a:t>
            </a:r>
            <a:endParaRPr/>
          </a:p>
        </p:txBody>
      </p:sp>
      <p:pic>
        <p:nvPicPr>
          <p:cNvPr id="701" name="Google Shape;701;p39"/>
          <p:cNvPicPr preferRelativeResize="0"/>
          <p:nvPr/>
        </p:nvPicPr>
        <p:blipFill rotWithShape="1">
          <a:blip r:embed="rId3">
            <a:alphaModFix/>
          </a:blip>
          <a:srcRect t="7470" b="7885"/>
          <a:stretch/>
        </p:blipFill>
        <p:spPr>
          <a:xfrm>
            <a:off x="8476185" y="2195587"/>
            <a:ext cx="1781446" cy="1507889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39"/>
          <p:cNvSpPr txBox="1"/>
          <p:nvPr/>
        </p:nvSpPr>
        <p:spPr>
          <a:xfrm>
            <a:off x="278308" y="1333258"/>
            <a:ext cx="116353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Verdana"/>
              <a:buNone/>
            </a:pPr>
            <a:r>
              <a:rPr lang="ru-RU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«Экстренная и кризисная психологическая помощь семьям, находящимся в трудной жизненной ситуации в связи с чрезвычайными событиями и боевыми действиями»</a:t>
            </a:r>
            <a:endParaRPr sz="18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03" name="Google Shape;703;p39"/>
          <p:cNvPicPr preferRelativeResize="0"/>
          <p:nvPr/>
        </p:nvPicPr>
        <p:blipFill rotWithShape="1">
          <a:blip r:embed="rId4">
            <a:alphaModFix/>
          </a:blip>
          <a:srcRect b="34041"/>
          <a:stretch/>
        </p:blipFill>
        <p:spPr>
          <a:xfrm>
            <a:off x="6837951" y="4527172"/>
            <a:ext cx="5354048" cy="233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EB06CD6-11D0-C446-2A6F-7A91A2A33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D2E6FDC-7EED-4475-61E4-52270BC49113}"/>
              </a:ext>
            </a:extLst>
          </p:cNvPr>
          <p:cNvSpPr/>
          <p:nvPr/>
        </p:nvSpPr>
        <p:spPr>
          <a:xfrm>
            <a:off x="852294" y="288976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90CC0DE-8A35-CFA9-6E5D-BDC1CE27B53C}"/>
              </a:ext>
            </a:extLst>
          </p:cNvPr>
          <p:cNvSpPr/>
          <p:nvPr/>
        </p:nvSpPr>
        <p:spPr>
          <a:xfrm>
            <a:off x="852294" y="285707"/>
            <a:ext cx="45719" cy="9182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20BBF26-8F5B-822D-4DEA-562F91DA585D}"/>
              </a:ext>
            </a:extLst>
          </p:cNvPr>
          <p:cNvSpPr/>
          <p:nvPr/>
        </p:nvSpPr>
        <p:spPr>
          <a:xfrm>
            <a:off x="852294" y="1182327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A8A0F6-D3A3-81DE-BBE4-F991AE34E5E9}"/>
              </a:ext>
            </a:extLst>
          </p:cNvPr>
          <p:cNvSpPr txBox="1"/>
          <p:nvPr/>
        </p:nvSpPr>
        <p:spPr>
          <a:xfrm>
            <a:off x="1020431" y="347820"/>
            <a:ext cx="96687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Система подготовки и обучения специалистов,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оказывающих экстренную и кризисную психологическую помощь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Google Shape;213;p9">
            <a:extLst>
              <a:ext uri="{FF2B5EF4-FFF2-40B4-BE49-F238E27FC236}">
                <a16:creationId xmlns:a16="http://schemas.microsoft.com/office/drawing/2014/main" xmlns="" id="{11C0102A-42CF-FCAB-BEA3-3ED68A9C7D96}"/>
              </a:ext>
            </a:extLst>
          </p:cNvPr>
          <p:cNvSpPr/>
          <p:nvPr/>
        </p:nvSpPr>
        <p:spPr>
          <a:xfrm rot="5400000">
            <a:off x="59188" y="5889057"/>
            <a:ext cx="909755" cy="1028131"/>
          </a:xfrm>
          <a:prstGeom prst="rect">
            <a:avLst/>
          </a:prstGeom>
          <a:solidFill>
            <a:srgbClr val="8CC63E">
              <a:alpha val="35686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3;p9">
            <a:extLst>
              <a:ext uri="{FF2B5EF4-FFF2-40B4-BE49-F238E27FC236}">
                <a16:creationId xmlns:a16="http://schemas.microsoft.com/office/drawing/2014/main" xmlns="" id="{D8C84E0B-5164-3020-90EF-46ED02DD765F}"/>
              </a:ext>
            </a:extLst>
          </p:cNvPr>
          <p:cNvSpPr/>
          <p:nvPr/>
        </p:nvSpPr>
        <p:spPr>
          <a:xfrm rot="5400000">
            <a:off x="240790" y="5741206"/>
            <a:ext cx="909755" cy="1028131"/>
          </a:xfrm>
          <a:prstGeom prst="rect">
            <a:avLst/>
          </a:prstGeom>
          <a:solidFill>
            <a:srgbClr val="8CC63E">
              <a:alpha val="35686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40"/>
          <p:cNvSpPr txBox="1"/>
          <p:nvPr/>
        </p:nvSpPr>
        <p:spPr>
          <a:xfrm>
            <a:off x="351858" y="2692324"/>
            <a:ext cx="5871521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Количество часов: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40 часов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Форма обучения: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заочная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Цель реализации программы: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совершенствование профессиональных компетенций специалистов в области психологического консультирования, обучение навыкам оказания кризисной психологической помощи лицам, оказавшимся в трудной жизненной ситуации.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</p:txBody>
      </p:sp>
      <p:sp>
        <p:nvSpPr>
          <p:cNvPr id="712" name="Google Shape;712;p40"/>
          <p:cNvSpPr txBox="1"/>
          <p:nvPr/>
        </p:nvSpPr>
        <p:spPr>
          <a:xfrm>
            <a:off x="6597582" y="3745992"/>
            <a:ext cx="524256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Цель, задачи и содержание программ дополнительного профессионального образования обучения размещены по ссылке </a:t>
            </a:r>
            <a:endParaRPr/>
          </a:p>
        </p:txBody>
      </p:sp>
      <p:pic>
        <p:nvPicPr>
          <p:cNvPr id="713" name="Google Shape;713;p40"/>
          <p:cNvPicPr preferRelativeResize="0"/>
          <p:nvPr/>
        </p:nvPicPr>
        <p:blipFill rotWithShape="1">
          <a:blip r:embed="rId3">
            <a:alphaModFix/>
          </a:blip>
          <a:srcRect t="7470" b="7885"/>
          <a:stretch/>
        </p:blipFill>
        <p:spPr>
          <a:xfrm>
            <a:off x="8476185" y="2195587"/>
            <a:ext cx="1781446" cy="1507889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40"/>
          <p:cNvSpPr txBox="1"/>
          <p:nvPr/>
        </p:nvSpPr>
        <p:spPr>
          <a:xfrm>
            <a:off x="278308" y="1318562"/>
            <a:ext cx="116353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Verdana"/>
              <a:buNone/>
            </a:pPr>
            <a:r>
              <a:rPr lang="ru-RU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«Оказание кризисной психологической помощи социальным группам и отдельным лицам, переживающим экстремальные ситуации или травматические события»</a:t>
            </a:r>
            <a:endParaRPr sz="18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15" name="Google Shape;715;p40"/>
          <p:cNvPicPr preferRelativeResize="0"/>
          <p:nvPr/>
        </p:nvPicPr>
        <p:blipFill rotWithShape="1">
          <a:blip r:embed="rId4">
            <a:alphaModFix/>
          </a:blip>
          <a:srcRect b="32333"/>
          <a:stretch/>
        </p:blipFill>
        <p:spPr>
          <a:xfrm>
            <a:off x="6827521" y="4527173"/>
            <a:ext cx="5364477" cy="2330828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7345860-0F95-4058-A020-D05E61F92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708F799-65DB-3F76-2F6C-A1E3A0F9F6B8}"/>
              </a:ext>
            </a:extLst>
          </p:cNvPr>
          <p:cNvSpPr/>
          <p:nvPr/>
        </p:nvSpPr>
        <p:spPr>
          <a:xfrm>
            <a:off x="852294" y="285707"/>
            <a:ext cx="45719" cy="9182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43FEEED-54E7-3D3F-2970-EC26CF879C7B}"/>
              </a:ext>
            </a:extLst>
          </p:cNvPr>
          <p:cNvSpPr/>
          <p:nvPr/>
        </p:nvSpPr>
        <p:spPr>
          <a:xfrm>
            <a:off x="852294" y="1182327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419070-8B4F-3AF7-3633-8952E2EFBAEF}"/>
              </a:ext>
            </a:extLst>
          </p:cNvPr>
          <p:cNvSpPr txBox="1"/>
          <p:nvPr/>
        </p:nvSpPr>
        <p:spPr>
          <a:xfrm>
            <a:off x="1020431" y="347820"/>
            <a:ext cx="96687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Система подготовки и обучения специалистов,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оказывающих экстренную и кризисную психологическую помощь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7CBA8AC-54BC-7E96-B936-21FF94DDDAB2}"/>
              </a:ext>
            </a:extLst>
          </p:cNvPr>
          <p:cNvSpPr/>
          <p:nvPr/>
        </p:nvSpPr>
        <p:spPr>
          <a:xfrm>
            <a:off x="852294" y="288976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Google Shape;213;p9">
            <a:extLst>
              <a:ext uri="{FF2B5EF4-FFF2-40B4-BE49-F238E27FC236}">
                <a16:creationId xmlns:a16="http://schemas.microsoft.com/office/drawing/2014/main" xmlns="" id="{C365844B-FC54-04D3-898E-730CF5C7D12C}"/>
              </a:ext>
            </a:extLst>
          </p:cNvPr>
          <p:cNvSpPr/>
          <p:nvPr/>
        </p:nvSpPr>
        <p:spPr>
          <a:xfrm rot="5400000">
            <a:off x="59188" y="5889057"/>
            <a:ext cx="909755" cy="1028131"/>
          </a:xfrm>
          <a:prstGeom prst="rect">
            <a:avLst/>
          </a:prstGeom>
          <a:solidFill>
            <a:srgbClr val="8CC63E">
              <a:alpha val="35686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3;p9">
            <a:extLst>
              <a:ext uri="{FF2B5EF4-FFF2-40B4-BE49-F238E27FC236}">
                <a16:creationId xmlns:a16="http://schemas.microsoft.com/office/drawing/2014/main" xmlns="" id="{2057F6C4-547A-60BE-FB57-983AB4754CC6}"/>
              </a:ext>
            </a:extLst>
          </p:cNvPr>
          <p:cNvSpPr/>
          <p:nvPr/>
        </p:nvSpPr>
        <p:spPr>
          <a:xfrm rot="5400000">
            <a:off x="240790" y="5741206"/>
            <a:ext cx="909755" cy="1028131"/>
          </a:xfrm>
          <a:prstGeom prst="rect">
            <a:avLst/>
          </a:prstGeom>
          <a:solidFill>
            <a:srgbClr val="8CC63E">
              <a:alpha val="35686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1"/>
          <p:cNvSpPr txBox="1"/>
          <p:nvPr/>
        </p:nvSpPr>
        <p:spPr>
          <a:xfrm>
            <a:off x="351858" y="2374281"/>
            <a:ext cx="6164904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Количество часов: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72 часа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Форма обучения: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заочная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Цель реализации программы: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совершенствование профессиональных компетенций и обучение навыкам оказания экстренной и кризисной психологической помощи специалистов в области психологического консультирования и сопровождения отдельных лиц и социальных групп, переживающих экстремальные ситуации или травматические события.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</p:txBody>
      </p:sp>
      <p:sp>
        <p:nvSpPr>
          <p:cNvPr id="724" name="Google Shape;724;p41"/>
          <p:cNvSpPr txBox="1"/>
          <p:nvPr/>
        </p:nvSpPr>
        <p:spPr>
          <a:xfrm>
            <a:off x="6597582" y="3745992"/>
            <a:ext cx="524256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Цель, задачи и содержание программ дополнительного профессионального образования обучения размещены по ссылке </a:t>
            </a:r>
            <a:endParaRPr/>
          </a:p>
        </p:txBody>
      </p:sp>
      <p:pic>
        <p:nvPicPr>
          <p:cNvPr id="725" name="Google Shape;725;p41"/>
          <p:cNvPicPr preferRelativeResize="0"/>
          <p:nvPr/>
        </p:nvPicPr>
        <p:blipFill rotWithShape="1">
          <a:blip r:embed="rId3">
            <a:alphaModFix/>
          </a:blip>
          <a:srcRect t="7470" b="7885"/>
          <a:stretch/>
        </p:blipFill>
        <p:spPr>
          <a:xfrm>
            <a:off x="8476185" y="2195587"/>
            <a:ext cx="1781446" cy="1507889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41"/>
          <p:cNvSpPr txBox="1"/>
          <p:nvPr/>
        </p:nvSpPr>
        <p:spPr>
          <a:xfrm>
            <a:off x="304367" y="1277849"/>
            <a:ext cx="1163538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Verdana"/>
              <a:buNone/>
            </a:pPr>
            <a:r>
              <a:rPr lang="ru-RU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«Оказание экстренной и кризисной психологической помощи участникам образовательного процесса, переживающим экстремальные ситуации </a:t>
            </a:r>
            <a:br>
              <a:rPr lang="ru-RU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или травматические события»</a:t>
            </a:r>
            <a:endParaRPr sz="18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27" name="Google Shape;727;p41"/>
          <p:cNvPicPr preferRelativeResize="0"/>
          <p:nvPr/>
        </p:nvPicPr>
        <p:blipFill rotWithShape="1">
          <a:blip r:embed="rId4">
            <a:alphaModFix/>
          </a:blip>
          <a:srcRect r="2270" b="22298"/>
          <a:stretch/>
        </p:blipFill>
        <p:spPr>
          <a:xfrm>
            <a:off x="6958329" y="4484656"/>
            <a:ext cx="5233670" cy="236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FB0E491-C8FA-BA14-39BD-2691EDDB5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2AFC10-81C4-80F1-7667-23D03DA58E0B}"/>
              </a:ext>
            </a:extLst>
          </p:cNvPr>
          <p:cNvSpPr/>
          <p:nvPr/>
        </p:nvSpPr>
        <p:spPr>
          <a:xfrm>
            <a:off x="852294" y="285707"/>
            <a:ext cx="45719" cy="9182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9969E2D-5B3C-65F9-9777-E19F6698A2E6}"/>
              </a:ext>
            </a:extLst>
          </p:cNvPr>
          <p:cNvSpPr/>
          <p:nvPr/>
        </p:nvSpPr>
        <p:spPr>
          <a:xfrm>
            <a:off x="852294" y="1182327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6372DB-0D0C-53B6-3842-6E0F58C67344}"/>
              </a:ext>
            </a:extLst>
          </p:cNvPr>
          <p:cNvSpPr txBox="1"/>
          <p:nvPr/>
        </p:nvSpPr>
        <p:spPr>
          <a:xfrm>
            <a:off x="1020431" y="347820"/>
            <a:ext cx="96687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Система подготовки и обучения специалистов,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оказывающих экстренную и кризисную психологическую помощь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1034D89-BFC3-47EF-E576-90DBC7AD1D6D}"/>
              </a:ext>
            </a:extLst>
          </p:cNvPr>
          <p:cNvSpPr/>
          <p:nvPr/>
        </p:nvSpPr>
        <p:spPr>
          <a:xfrm>
            <a:off x="852294" y="288976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Google Shape;213;p9">
            <a:extLst>
              <a:ext uri="{FF2B5EF4-FFF2-40B4-BE49-F238E27FC236}">
                <a16:creationId xmlns:a16="http://schemas.microsoft.com/office/drawing/2014/main" xmlns="" id="{7065C6B3-504D-D4E5-986E-DE0D78C92943}"/>
              </a:ext>
            </a:extLst>
          </p:cNvPr>
          <p:cNvSpPr/>
          <p:nvPr/>
        </p:nvSpPr>
        <p:spPr>
          <a:xfrm rot="5400000">
            <a:off x="59188" y="5889057"/>
            <a:ext cx="909755" cy="1028131"/>
          </a:xfrm>
          <a:prstGeom prst="rect">
            <a:avLst/>
          </a:prstGeom>
          <a:solidFill>
            <a:srgbClr val="8CC63E">
              <a:alpha val="35686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3;p9">
            <a:extLst>
              <a:ext uri="{FF2B5EF4-FFF2-40B4-BE49-F238E27FC236}">
                <a16:creationId xmlns:a16="http://schemas.microsoft.com/office/drawing/2014/main" xmlns="" id="{69F8AE2B-D78A-9E70-AB64-4A269A1E39AC}"/>
              </a:ext>
            </a:extLst>
          </p:cNvPr>
          <p:cNvSpPr/>
          <p:nvPr/>
        </p:nvSpPr>
        <p:spPr>
          <a:xfrm rot="5400000">
            <a:off x="240790" y="5741206"/>
            <a:ext cx="909755" cy="1028131"/>
          </a:xfrm>
          <a:prstGeom prst="rect">
            <a:avLst/>
          </a:prstGeom>
          <a:solidFill>
            <a:srgbClr val="8CC63E">
              <a:alpha val="35686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2"/>
          <p:cNvSpPr txBox="1"/>
          <p:nvPr/>
        </p:nvSpPr>
        <p:spPr>
          <a:xfrm>
            <a:off x="496671" y="2651382"/>
            <a:ext cx="579494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Количество часов: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24 часа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Форма обучения: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заочная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Цель реализации программы: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совершенствование профессиональных компетенций специалистов с целью создания организационно-психологических условий, направленных на развитие межкультурной коммуникации у обучающихся, находящихся в трудной жизненной ситуации.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</p:txBody>
      </p:sp>
      <p:sp>
        <p:nvSpPr>
          <p:cNvPr id="736" name="Google Shape;736;p42"/>
          <p:cNvSpPr txBox="1"/>
          <p:nvPr/>
        </p:nvSpPr>
        <p:spPr>
          <a:xfrm>
            <a:off x="6597582" y="3745992"/>
            <a:ext cx="524256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Цель, задачи и содержание программ дополнительного профессионального образования обучения размещены по ссылке </a:t>
            </a:r>
            <a:endParaRPr dirty="0"/>
          </a:p>
        </p:txBody>
      </p:sp>
      <p:pic>
        <p:nvPicPr>
          <p:cNvPr id="737" name="Google Shape;737;p42"/>
          <p:cNvPicPr preferRelativeResize="0"/>
          <p:nvPr/>
        </p:nvPicPr>
        <p:blipFill rotWithShape="1">
          <a:blip r:embed="rId3">
            <a:alphaModFix/>
          </a:blip>
          <a:srcRect t="7470" b="7885"/>
          <a:stretch/>
        </p:blipFill>
        <p:spPr>
          <a:xfrm>
            <a:off x="8476185" y="2195587"/>
            <a:ext cx="1781446" cy="1507889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42"/>
          <p:cNvSpPr txBox="1"/>
          <p:nvPr/>
        </p:nvSpPr>
        <p:spPr>
          <a:xfrm>
            <a:off x="278308" y="1333258"/>
            <a:ext cx="116353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Verdana"/>
              <a:buNone/>
            </a:pPr>
            <a:r>
              <a:rPr lang="ru-RU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«Психолого-педагогическое сопровождение обучающихся, находящихся в трудной жизненной ситуации»</a:t>
            </a:r>
            <a:endParaRPr sz="18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39" name="Google Shape;739;p42"/>
          <p:cNvPicPr preferRelativeResize="0"/>
          <p:nvPr/>
        </p:nvPicPr>
        <p:blipFill rotWithShape="1">
          <a:blip r:embed="rId4">
            <a:alphaModFix/>
          </a:blip>
          <a:srcRect r="12872" b="30252"/>
          <a:stretch/>
        </p:blipFill>
        <p:spPr>
          <a:xfrm>
            <a:off x="6969203" y="4527173"/>
            <a:ext cx="5222795" cy="233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83CBC6F-46D5-4134-065A-C2C6C393E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A8A5495-54CE-3B4F-5590-5CFBABDDF821}"/>
              </a:ext>
            </a:extLst>
          </p:cNvPr>
          <p:cNvSpPr/>
          <p:nvPr/>
        </p:nvSpPr>
        <p:spPr>
          <a:xfrm>
            <a:off x="852294" y="285707"/>
            <a:ext cx="45719" cy="9182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C76F344-9E97-6637-526D-FAD9F7BDDE5B}"/>
              </a:ext>
            </a:extLst>
          </p:cNvPr>
          <p:cNvSpPr/>
          <p:nvPr/>
        </p:nvSpPr>
        <p:spPr>
          <a:xfrm>
            <a:off x="852294" y="1182327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F37AF1-5613-AD88-EA36-4BF3CEC6ACEB}"/>
              </a:ext>
            </a:extLst>
          </p:cNvPr>
          <p:cNvSpPr txBox="1"/>
          <p:nvPr/>
        </p:nvSpPr>
        <p:spPr>
          <a:xfrm>
            <a:off x="1020431" y="347820"/>
            <a:ext cx="96687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Система подготовки и обучения специалистов,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оказывающих экстренную и кризисную психологическую помощь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774CA49-CD60-BBA2-9823-C7737BF5F318}"/>
              </a:ext>
            </a:extLst>
          </p:cNvPr>
          <p:cNvSpPr/>
          <p:nvPr/>
        </p:nvSpPr>
        <p:spPr>
          <a:xfrm>
            <a:off x="852294" y="288976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Google Shape;213;p9">
            <a:extLst>
              <a:ext uri="{FF2B5EF4-FFF2-40B4-BE49-F238E27FC236}">
                <a16:creationId xmlns:a16="http://schemas.microsoft.com/office/drawing/2014/main" xmlns="" id="{9C7A3EFA-5D2A-8DCF-AF3D-91A482394A7A}"/>
              </a:ext>
            </a:extLst>
          </p:cNvPr>
          <p:cNvSpPr/>
          <p:nvPr/>
        </p:nvSpPr>
        <p:spPr>
          <a:xfrm rot="5400000">
            <a:off x="59188" y="5889057"/>
            <a:ext cx="909755" cy="1028131"/>
          </a:xfrm>
          <a:prstGeom prst="rect">
            <a:avLst/>
          </a:prstGeom>
          <a:solidFill>
            <a:srgbClr val="8CC63E">
              <a:alpha val="35686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3;p9">
            <a:extLst>
              <a:ext uri="{FF2B5EF4-FFF2-40B4-BE49-F238E27FC236}">
                <a16:creationId xmlns:a16="http://schemas.microsoft.com/office/drawing/2014/main" xmlns="" id="{CE36439B-99D4-4476-4C45-27E8CFE9A653}"/>
              </a:ext>
            </a:extLst>
          </p:cNvPr>
          <p:cNvSpPr/>
          <p:nvPr/>
        </p:nvSpPr>
        <p:spPr>
          <a:xfrm rot="5400000">
            <a:off x="240790" y="5741206"/>
            <a:ext cx="909755" cy="1028131"/>
          </a:xfrm>
          <a:prstGeom prst="rect">
            <a:avLst/>
          </a:prstGeom>
          <a:solidFill>
            <a:srgbClr val="8CC63E">
              <a:alpha val="35686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3"/>
          <p:cNvSpPr txBox="1"/>
          <p:nvPr/>
        </p:nvSpPr>
        <p:spPr>
          <a:xfrm>
            <a:off x="687740" y="2452950"/>
            <a:ext cx="5909842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Количество часов: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72 часа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Форма обучения: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очно-заочная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Цель реализации программы: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совершенствование профессиональных компетенций психологов в области основ детского телефонного консультирования,  готовности к осуществлению профессиональной психологической помощи детям, родителям, педагогам средствами дистанционного консультирования.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</p:txBody>
      </p:sp>
      <p:sp>
        <p:nvSpPr>
          <p:cNvPr id="748" name="Google Shape;748;p43"/>
          <p:cNvSpPr txBox="1"/>
          <p:nvPr/>
        </p:nvSpPr>
        <p:spPr>
          <a:xfrm>
            <a:off x="6597582" y="3745992"/>
            <a:ext cx="524256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Цель, задачи и содержание программ дополнительного профессионального образования обучения размещены по ссылке </a:t>
            </a:r>
            <a:endParaRPr dirty="0"/>
          </a:p>
        </p:txBody>
      </p:sp>
      <p:pic>
        <p:nvPicPr>
          <p:cNvPr id="749" name="Google Shape;749;p43"/>
          <p:cNvPicPr preferRelativeResize="0"/>
          <p:nvPr/>
        </p:nvPicPr>
        <p:blipFill rotWithShape="1">
          <a:blip r:embed="rId3">
            <a:alphaModFix/>
          </a:blip>
          <a:srcRect t="7470" b="7885"/>
          <a:stretch/>
        </p:blipFill>
        <p:spPr>
          <a:xfrm>
            <a:off x="8476185" y="2195587"/>
            <a:ext cx="1781446" cy="1507889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43"/>
          <p:cNvSpPr txBox="1"/>
          <p:nvPr/>
        </p:nvSpPr>
        <p:spPr>
          <a:xfrm>
            <a:off x="278307" y="1304448"/>
            <a:ext cx="116353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Verdana"/>
              <a:buNone/>
            </a:pPr>
            <a:r>
              <a:rPr lang="ru-RU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«Теория и практика консультирования на детском телефоне доверия: </a:t>
            </a:r>
            <a:endParaRPr sz="18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Verdana"/>
              <a:buNone/>
            </a:pPr>
            <a:r>
              <a:rPr lang="ru-RU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начальный уровень»</a:t>
            </a:r>
            <a:endParaRPr sz="18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51" name="Google Shape;751;p43"/>
          <p:cNvPicPr preferRelativeResize="0"/>
          <p:nvPr/>
        </p:nvPicPr>
        <p:blipFill rotWithShape="1">
          <a:blip r:embed="rId4">
            <a:alphaModFix/>
          </a:blip>
          <a:srcRect b="34176"/>
          <a:stretch/>
        </p:blipFill>
        <p:spPr>
          <a:xfrm>
            <a:off x="6953578" y="4527172"/>
            <a:ext cx="5238422" cy="233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1C999DD-7C21-9AC8-9257-C0217069F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111EE0D-E902-160F-A344-CAD475BD3238}"/>
              </a:ext>
            </a:extLst>
          </p:cNvPr>
          <p:cNvSpPr/>
          <p:nvPr/>
        </p:nvSpPr>
        <p:spPr>
          <a:xfrm>
            <a:off x="852294" y="285707"/>
            <a:ext cx="45719" cy="9182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4DF0111-7F76-B941-0F3F-BEA822802EC4}"/>
              </a:ext>
            </a:extLst>
          </p:cNvPr>
          <p:cNvSpPr/>
          <p:nvPr/>
        </p:nvSpPr>
        <p:spPr>
          <a:xfrm>
            <a:off x="852294" y="1182327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81ACE2-5B80-D710-AB4E-820B7DDD99C7}"/>
              </a:ext>
            </a:extLst>
          </p:cNvPr>
          <p:cNvSpPr txBox="1"/>
          <p:nvPr/>
        </p:nvSpPr>
        <p:spPr>
          <a:xfrm>
            <a:off x="1020431" y="347820"/>
            <a:ext cx="96687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Система подготовки и обучения специалистов,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оказывающих экстренную и кризисную психологическую помощь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EC866B2-9923-CBA7-4956-B055F9595B59}"/>
              </a:ext>
            </a:extLst>
          </p:cNvPr>
          <p:cNvSpPr/>
          <p:nvPr/>
        </p:nvSpPr>
        <p:spPr>
          <a:xfrm>
            <a:off x="852294" y="288976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Google Shape;213;p9">
            <a:extLst>
              <a:ext uri="{FF2B5EF4-FFF2-40B4-BE49-F238E27FC236}">
                <a16:creationId xmlns:a16="http://schemas.microsoft.com/office/drawing/2014/main" xmlns="" id="{AE62A747-17BD-EF15-2008-C60A7D7DB6E5}"/>
              </a:ext>
            </a:extLst>
          </p:cNvPr>
          <p:cNvSpPr/>
          <p:nvPr/>
        </p:nvSpPr>
        <p:spPr>
          <a:xfrm rot="5400000">
            <a:off x="59188" y="5889057"/>
            <a:ext cx="909755" cy="1028131"/>
          </a:xfrm>
          <a:prstGeom prst="rect">
            <a:avLst/>
          </a:prstGeom>
          <a:solidFill>
            <a:srgbClr val="8CC63E">
              <a:alpha val="35686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3;p9">
            <a:extLst>
              <a:ext uri="{FF2B5EF4-FFF2-40B4-BE49-F238E27FC236}">
                <a16:creationId xmlns:a16="http://schemas.microsoft.com/office/drawing/2014/main" xmlns="" id="{8C9BB6D1-20B9-37C1-4F1B-6708D124BC91}"/>
              </a:ext>
            </a:extLst>
          </p:cNvPr>
          <p:cNvSpPr/>
          <p:nvPr/>
        </p:nvSpPr>
        <p:spPr>
          <a:xfrm rot="5400000">
            <a:off x="240790" y="5741206"/>
            <a:ext cx="909755" cy="1028131"/>
          </a:xfrm>
          <a:prstGeom prst="rect">
            <a:avLst/>
          </a:prstGeom>
          <a:solidFill>
            <a:srgbClr val="8CC63E">
              <a:alpha val="35686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"/>
          <p:cNvSpPr/>
          <p:nvPr/>
        </p:nvSpPr>
        <p:spPr>
          <a:xfrm>
            <a:off x="0" y="104775"/>
            <a:ext cx="12192000" cy="733425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Модель оказания экстренной и кризисной психологической помощи </a:t>
            </a:r>
            <a:endParaRPr sz="18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системе образования</a:t>
            </a:r>
            <a:endParaRPr sz="18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5" name="Google Shape;195;p2" descr="C:\Users\User\Downloads\business-infographic-element-design-vector.jpg"/>
          <p:cNvPicPr preferRelativeResize="0"/>
          <p:nvPr/>
        </p:nvPicPr>
        <p:blipFill rotWithShape="1">
          <a:blip r:embed="rId3">
            <a:alphaModFix/>
          </a:blip>
          <a:srcRect t="20361" b="21748"/>
          <a:stretch/>
        </p:blipFill>
        <p:spPr>
          <a:xfrm>
            <a:off x="1554938" y="1057354"/>
            <a:ext cx="9082123" cy="5257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"/>
          <p:cNvSpPr txBox="1"/>
          <p:nvPr/>
        </p:nvSpPr>
        <p:spPr>
          <a:xfrm>
            <a:off x="5053044" y="3351826"/>
            <a:ext cx="21209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МОДЕЛЬ</a:t>
            </a:r>
            <a:endParaRPr sz="1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7" name="Google Shape;197;p2"/>
          <p:cNvSpPr/>
          <p:nvPr/>
        </p:nvSpPr>
        <p:spPr>
          <a:xfrm>
            <a:off x="8064500" y="3222866"/>
            <a:ext cx="3759200" cy="98306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"/>
          <p:cNvSpPr/>
          <p:nvPr/>
        </p:nvSpPr>
        <p:spPr>
          <a:xfrm>
            <a:off x="7886700" y="3298897"/>
            <a:ext cx="357346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Роли и содержание деятельности членов мобильной бригады</a:t>
            </a:r>
            <a:endParaRPr/>
          </a:p>
        </p:txBody>
      </p:sp>
      <p:sp>
        <p:nvSpPr>
          <p:cNvPr id="199" name="Google Shape;199;p2"/>
          <p:cNvSpPr/>
          <p:nvPr/>
        </p:nvSpPr>
        <p:spPr>
          <a:xfrm>
            <a:off x="7150100" y="5073470"/>
            <a:ext cx="3759200" cy="98306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"/>
          <p:cNvSpPr/>
          <p:nvPr/>
        </p:nvSpPr>
        <p:spPr>
          <a:xfrm>
            <a:off x="6887368" y="5145360"/>
            <a:ext cx="35306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Этапы экстренного и кризисного сопровождения пострадавших</a:t>
            </a:r>
            <a:endParaRPr/>
          </a:p>
        </p:txBody>
      </p:sp>
      <p:sp>
        <p:nvSpPr>
          <p:cNvPr id="201" name="Google Shape;201;p2"/>
          <p:cNvSpPr/>
          <p:nvPr/>
        </p:nvSpPr>
        <p:spPr>
          <a:xfrm>
            <a:off x="1402556" y="5075510"/>
            <a:ext cx="3759200" cy="98306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"/>
          <p:cNvSpPr/>
          <p:nvPr/>
        </p:nvSpPr>
        <p:spPr>
          <a:xfrm>
            <a:off x="653256" y="3222866"/>
            <a:ext cx="3759200" cy="98306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"/>
          <p:cNvSpPr/>
          <p:nvPr/>
        </p:nvSpPr>
        <p:spPr>
          <a:xfrm>
            <a:off x="653256" y="1442987"/>
            <a:ext cx="4508500" cy="98306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"/>
          <p:cNvSpPr/>
          <p:nvPr/>
        </p:nvSpPr>
        <p:spPr>
          <a:xfrm>
            <a:off x="6951662" y="1504087"/>
            <a:ext cx="4508500" cy="98306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"/>
          <p:cNvSpPr/>
          <p:nvPr/>
        </p:nvSpPr>
        <p:spPr>
          <a:xfrm>
            <a:off x="598884" y="5149501"/>
            <a:ext cx="461724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Критерии прогноза развития ситуации, включая возможные пролонгированные последствия и риски</a:t>
            </a:r>
            <a:endParaRPr/>
          </a:p>
        </p:txBody>
      </p:sp>
      <p:sp>
        <p:nvSpPr>
          <p:cNvPr id="206" name="Google Shape;206;p2"/>
          <p:cNvSpPr/>
          <p:nvPr/>
        </p:nvSpPr>
        <p:spPr>
          <a:xfrm>
            <a:off x="481012" y="3396366"/>
            <a:ext cx="393144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Инструменты оценки эффективности оказанной помощи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7" name="Google Shape;207;p2"/>
          <p:cNvSpPr/>
          <p:nvPr/>
        </p:nvSpPr>
        <p:spPr>
          <a:xfrm>
            <a:off x="820737" y="1497572"/>
            <a:ext cx="446246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Цели и задачи, направления деятельности, структура кризисных подразделений всех уровней</a:t>
            </a:r>
            <a:endParaRPr/>
          </a:p>
        </p:txBody>
      </p:sp>
      <p:sp>
        <p:nvSpPr>
          <p:cNvPr id="208" name="Google Shape;208;p2"/>
          <p:cNvSpPr/>
          <p:nvPr/>
        </p:nvSpPr>
        <p:spPr>
          <a:xfrm>
            <a:off x="6887368" y="1524674"/>
            <a:ext cx="539432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Алгоритмы и механизмы межуровневого, междисциплинарного и межведомственного взаимодействия при оказании экстренной психологической помощи в ЧС</a:t>
            </a:r>
            <a:endParaRPr sz="1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9" name="Google Shape;20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22493" y="88659"/>
            <a:ext cx="1269507" cy="774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4"/>
          <p:cNvSpPr txBox="1"/>
          <p:nvPr/>
        </p:nvSpPr>
        <p:spPr>
          <a:xfrm>
            <a:off x="351858" y="2562975"/>
            <a:ext cx="5981770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Количество часов: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72 часа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Форма обучения: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очно-заочная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Цель реализации программы: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совершенствование профессиональных компетенций специалистов в области телефонного консультирования, обучение навыкам проведения супервизии и организации психологического сопровождения консультантов телефона доверия.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</p:txBody>
      </p:sp>
      <p:sp>
        <p:nvSpPr>
          <p:cNvPr id="760" name="Google Shape;760;p44"/>
          <p:cNvSpPr txBox="1"/>
          <p:nvPr/>
        </p:nvSpPr>
        <p:spPr>
          <a:xfrm>
            <a:off x="6597582" y="3745992"/>
            <a:ext cx="524256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Цель, задачи и содержание программ дополнительного профессионального образования обучения размещены по ссылке </a:t>
            </a:r>
            <a:endParaRPr/>
          </a:p>
        </p:txBody>
      </p:sp>
      <p:pic>
        <p:nvPicPr>
          <p:cNvPr id="761" name="Google Shape;761;p44"/>
          <p:cNvPicPr preferRelativeResize="0"/>
          <p:nvPr/>
        </p:nvPicPr>
        <p:blipFill rotWithShape="1">
          <a:blip r:embed="rId3">
            <a:alphaModFix/>
          </a:blip>
          <a:srcRect t="7470" b="7885"/>
          <a:stretch/>
        </p:blipFill>
        <p:spPr>
          <a:xfrm>
            <a:off x="8476185" y="2195587"/>
            <a:ext cx="1781446" cy="1507889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44"/>
          <p:cNvSpPr txBox="1"/>
          <p:nvPr/>
        </p:nvSpPr>
        <p:spPr>
          <a:xfrm>
            <a:off x="278308" y="1358377"/>
            <a:ext cx="116353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Verdana"/>
              <a:buNone/>
            </a:pPr>
            <a:r>
              <a:rPr lang="ru-RU" sz="18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«Теория и практика консультирования на детском телефоне доверия: продвинутый уровень»</a:t>
            </a:r>
            <a:endParaRPr sz="18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3" name="Google Shape;763;p44"/>
          <p:cNvPicPr preferRelativeResize="0"/>
          <p:nvPr/>
        </p:nvPicPr>
        <p:blipFill rotWithShape="1">
          <a:blip r:embed="rId4">
            <a:alphaModFix/>
          </a:blip>
          <a:srcRect b="31434"/>
          <a:stretch/>
        </p:blipFill>
        <p:spPr>
          <a:xfrm>
            <a:off x="6872930" y="4546513"/>
            <a:ext cx="5319069" cy="231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053FCD5-6FA9-5C9C-B89E-AD7352C58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2EFDC8F-B112-80E5-8962-959DCBA16F45}"/>
              </a:ext>
            </a:extLst>
          </p:cNvPr>
          <p:cNvSpPr/>
          <p:nvPr/>
        </p:nvSpPr>
        <p:spPr>
          <a:xfrm>
            <a:off x="852294" y="285707"/>
            <a:ext cx="45719" cy="9182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BABB5EF-ED09-FC80-2AB0-00B857ED3777}"/>
              </a:ext>
            </a:extLst>
          </p:cNvPr>
          <p:cNvSpPr/>
          <p:nvPr/>
        </p:nvSpPr>
        <p:spPr>
          <a:xfrm>
            <a:off x="852294" y="1182327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D6C1F9-6DEE-BDA4-33B4-B7604488E607}"/>
              </a:ext>
            </a:extLst>
          </p:cNvPr>
          <p:cNvSpPr txBox="1"/>
          <p:nvPr/>
        </p:nvSpPr>
        <p:spPr>
          <a:xfrm>
            <a:off x="1020431" y="347820"/>
            <a:ext cx="96687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Система подготовки и обучения специалистов,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оказывающих экстренную и кризисную психологическую помощь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D3E3230-E03B-F7FE-EE9B-9A1CA62D9FD1}"/>
              </a:ext>
            </a:extLst>
          </p:cNvPr>
          <p:cNvSpPr/>
          <p:nvPr/>
        </p:nvSpPr>
        <p:spPr>
          <a:xfrm>
            <a:off x="852294" y="288976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Google Shape;213;p9">
            <a:extLst>
              <a:ext uri="{FF2B5EF4-FFF2-40B4-BE49-F238E27FC236}">
                <a16:creationId xmlns:a16="http://schemas.microsoft.com/office/drawing/2014/main" xmlns="" id="{55CE9B28-1106-4916-0718-80040514FD1F}"/>
              </a:ext>
            </a:extLst>
          </p:cNvPr>
          <p:cNvSpPr/>
          <p:nvPr/>
        </p:nvSpPr>
        <p:spPr>
          <a:xfrm rot="5400000">
            <a:off x="59188" y="5889057"/>
            <a:ext cx="909755" cy="1028131"/>
          </a:xfrm>
          <a:prstGeom prst="rect">
            <a:avLst/>
          </a:prstGeom>
          <a:solidFill>
            <a:srgbClr val="8CC63E">
              <a:alpha val="35686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3;p9">
            <a:extLst>
              <a:ext uri="{FF2B5EF4-FFF2-40B4-BE49-F238E27FC236}">
                <a16:creationId xmlns:a16="http://schemas.microsoft.com/office/drawing/2014/main" xmlns="" id="{F1A53175-0218-AC30-451F-0182412C41B0}"/>
              </a:ext>
            </a:extLst>
          </p:cNvPr>
          <p:cNvSpPr/>
          <p:nvPr/>
        </p:nvSpPr>
        <p:spPr>
          <a:xfrm rot="5400000">
            <a:off x="240790" y="5741206"/>
            <a:ext cx="909755" cy="1028131"/>
          </a:xfrm>
          <a:prstGeom prst="rect">
            <a:avLst/>
          </a:prstGeom>
          <a:solidFill>
            <a:srgbClr val="8CC63E">
              <a:alpha val="35686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5"/>
          <p:cNvSpPr txBox="1"/>
          <p:nvPr/>
        </p:nvSpPr>
        <p:spPr>
          <a:xfrm>
            <a:off x="603959" y="2514903"/>
            <a:ext cx="5817693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Количество часов: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80 часов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Форма обучения: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очно-заочная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rPr>
              <a:t>Цель реализации программы: </a:t>
            </a: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совершенствование профессиональных компетенций психологов в области специфики детского телефонного консультирования,  готовности к осуществлению профессиональной психологической помощи детям, родителям, педагогам средствами дистанционного консультирования.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</p:txBody>
      </p:sp>
      <p:sp>
        <p:nvSpPr>
          <p:cNvPr id="772" name="Google Shape;772;p45"/>
          <p:cNvSpPr txBox="1"/>
          <p:nvPr/>
        </p:nvSpPr>
        <p:spPr>
          <a:xfrm>
            <a:off x="6597582" y="3745992"/>
            <a:ext cx="524256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Цель, задачи и содержание программ дополнительного профессионального образования обучения размещены по ссылке </a:t>
            </a:r>
            <a:endParaRPr/>
          </a:p>
        </p:txBody>
      </p:sp>
      <p:pic>
        <p:nvPicPr>
          <p:cNvPr id="773" name="Google Shape;773;p45"/>
          <p:cNvPicPr preferRelativeResize="0"/>
          <p:nvPr/>
        </p:nvPicPr>
        <p:blipFill rotWithShape="1">
          <a:blip r:embed="rId3">
            <a:alphaModFix/>
          </a:blip>
          <a:srcRect t="7470" b="7885"/>
          <a:stretch/>
        </p:blipFill>
        <p:spPr>
          <a:xfrm>
            <a:off x="8476185" y="2195587"/>
            <a:ext cx="1781446" cy="1507889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45"/>
          <p:cNvSpPr txBox="1"/>
          <p:nvPr/>
        </p:nvSpPr>
        <p:spPr>
          <a:xfrm>
            <a:off x="278307" y="1304448"/>
            <a:ext cx="116353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Verdana"/>
              <a:buNone/>
            </a:pPr>
            <a:r>
              <a:rPr lang="ru-RU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«</a:t>
            </a:r>
            <a:r>
              <a:rPr lang="ru-RU" sz="18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Супервизия</a:t>
            </a:r>
            <a:r>
              <a:rPr lang="ru-RU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и психологическое сопровождение специалистов, работающих </a:t>
            </a:r>
            <a:br>
              <a:rPr lang="ru-RU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в области детского телефонного консультирования»</a:t>
            </a:r>
            <a:endParaRPr sz="18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75" name="Google Shape;775;p45"/>
          <p:cNvPicPr preferRelativeResize="0"/>
          <p:nvPr/>
        </p:nvPicPr>
        <p:blipFill rotWithShape="1">
          <a:blip r:embed="rId4">
            <a:alphaModFix/>
          </a:blip>
          <a:srcRect b="21512"/>
          <a:stretch/>
        </p:blipFill>
        <p:spPr>
          <a:xfrm>
            <a:off x="6949441" y="4484657"/>
            <a:ext cx="5242559" cy="2373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89A49FD-0537-CA6B-06D5-B945D257C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198E5A4-8944-455A-07C4-33A115E3F5EF}"/>
              </a:ext>
            </a:extLst>
          </p:cNvPr>
          <p:cNvSpPr/>
          <p:nvPr/>
        </p:nvSpPr>
        <p:spPr>
          <a:xfrm>
            <a:off x="852294" y="285707"/>
            <a:ext cx="45719" cy="9182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52F2DEF-A303-B9B8-D551-2B4AA39C48D1}"/>
              </a:ext>
            </a:extLst>
          </p:cNvPr>
          <p:cNvSpPr/>
          <p:nvPr/>
        </p:nvSpPr>
        <p:spPr>
          <a:xfrm>
            <a:off x="852294" y="1182327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2A366D-D746-E245-2306-ED6E982B175C}"/>
              </a:ext>
            </a:extLst>
          </p:cNvPr>
          <p:cNvSpPr txBox="1"/>
          <p:nvPr/>
        </p:nvSpPr>
        <p:spPr>
          <a:xfrm>
            <a:off x="1020431" y="347820"/>
            <a:ext cx="96687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Система подготовки и обучения специалистов,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оказывающих экстренную и кризисную психологическую помощь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39795AA-7CDB-12F1-011B-54F50018C198}"/>
              </a:ext>
            </a:extLst>
          </p:cNvPr>
          <p:cNvSpPr/>
          <p:nvPr/>
        </p:nvSpPr>
        <p:spPr>
          <a:xfrm>
            <a:off x="852294" y="288976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Google Shape;213;p9">
            <a:extLst>
              <a:ext uri="{FF2B5EF4-FFF2-40B4-BE49-F238E27FC236}">
                <a16:creationId xmlns:a16="http://schemas.microsoft.com/office/drawing/2014/main" xmlns="" id="{B4677802-FEFD-A77C-3ECF-E4DDD8734474}"/>
              </a:ext>
            </a:extLst>
          </p:cNvPr>
          <p:cNvSpPr/>
          <p:nvPr/>
        </p:nvSpPr>
        <p:spPr>
          <a:xfrm rot="5400000">
            <a:off x="59188" y="5889057"/>
            <a:ext cx="909755" cy="1028131"/>
          </a:xfrm>
          <a:prstGeom prst="rect">
            <a:avLst/>
          </a:prstGeom>
          <a:solidFill>
            <a:srgbClr val="8CC63E">
              <a:alpha val="35686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3;p9">
            <a:extLst>
              <a:ext uri="{FF2B5EF4-FFF2-40B4-BE49-F238E27FC236}">
                <a16:creationId xmlns:a16="http://schemas.microsoft.com/office/drawing/2014/main" xmlns="" id="{069435D3-269E-C474-3085-856B670FFF83}"/>
              </a:ext>
            </a:extLst>
          </p:cNvPr>
          <p:cNvSpPr/>
          <p:nvPr/>
        </p:nvSpPr>
        <p:spPr>
          <a:xfrm rot="5400000">
            <a:off x="240790" y="5741206"/>
            <a:ext cx="909755" cy="1028131"/>
          </a:xfrm>
          <a:prstGeom prst="rect">
            <a:avLst/>
          </a:prstGeom>
          <a:solidFill>
            <a:srgbClr val="8CC63E">
              <a:alpha val="35686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50"/>
          <p:cNvSpPr/>
          <p:nvPr/>
        </p:nvSpPr>
        <p:spPr>
          <a:xfrm>
            <a:off x="5160522" y="1902889"/>
            <a:ext cx="6396858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Рассмотрен отечественный опыт оказания экстренной психологической помощи, а также основные направления психолого-педагогического сопровождения обучающихся, находящихся в кризисном эмоциональном состоянии. </a:t>
            </a: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Важным содержательным элементом данного учебно-методического пособия являются представленные алгоритмы действия педагога-психолога при работе с родителями </a:t>
            </a:r>
            <a:b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</a:br>
            <a:r>
              <a:rPr lang="ru-RU" sz="1800" dirty="0">
                <a:solidFill>
                  <a:schemeClr val="dk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и детьми, находящимися в кризисном состоянии.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0" name="Google Shape;840;p50" descr="ОРГАНИЗАЦИЯ ДЕЯТЕЛЬНОСТИ ПО ОКАЗАНИЮ ЭКСТРЕННОЙ ПСИХОЛОГИЧЕСКОЙ ПОМОЩИ ОБУЧАЮЩИМСЯ В СИСТЕМЕ ОБРАЗОВАНИЯ.jpg (509 KB)"/>
          <p:cNvPicPr preferRelativeResize="0"/>
          <p:nvPr/>
        </p:nvPicPr>
        <p:blipFill rotWithShape="1">
          <a:blip r:embed="rId3">
            <a:alphaModFix/>
          </a:blip>
          <a:srcRect b="2593"/>
          <a:stretch/>
        </p:blipFill>
        <p:spPr>
          <a:xfrm>
            <a:off x="0" y="0"/>
            <a:ext cx="4572000" cy="683412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841" name="Google Shape;841;p50" descr="http://qrcoder.ru/code/?https%3A%2F%2Felibrary.ru%2Fitem.asp%3Fid%3D50417891&amp;4&amp;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47356" y="4627960"/>
            <a:ext cx="1928743" cy="1928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16D1DDB-A7AB-CFCB-127E-F00BC84CA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CD30E6A-81DD-C4A0-CE00-AA5E3A232B49}"/>
              </a:ext>
            </a:extLst>
          </p:cNvPr>
          <p:cNvSpPr/>
          <p:nvPr/>
        </p:nvSpPr>
        <p:spPr>
          <a:xfrm>
            <a:off x="4702712" y="1188641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0FFB26A-7D01-4ED9-BE58-85C5954BE3B3}"/>
              </a:ext>
            </a:extLst>
          </p:cNvPr>
          <p:cNvSpPr/>
          <p:nvPr/>
        </p:nvSpPr>
        <p:spPr>
          <a:xfrm>
            <a:off x="4702712" y="157143"/>
            <a:ext cx="45719" cy="10772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030AA8A-33D6-756B-67F7-1EB4CE0BF82E}"/>
              </a:ext>
            </a:extLst>
          </p:cNvPr>
          <p:cNvSpPr/>
          <p:nvPr/>
        </p:nvSpPr>
        <p:spPr>
          <a:xfrm>
            <a:off x="4702711" y="149789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170B6D-02FA-4A67-65FC-25556775C33E}"/>
              </a:ext>
            </a:extLst>
          </p:cNvPr>
          <p:cNvSpPr txBox="1"/>
          <p:nvPr/>
        </p:nvSpPr>
        <p:spPr>
          <a:xfrm>
            <a:off x="4748431" y="169301"/>
            <a:ext cx="63968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579339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Научно-методическое обеспечение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579339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психолого-педагогического </a:t>
            </a:r>
            <a:endParaRPr lang="ru-RU" sz="2000" dirty="0">
              <a:solidFill>
                <a:srgbClr val="57933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579339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сопровождения образовательной деятельности</a:t>
            </a:r>
            <a:endParaRPr lang="ru-RU" sz="2000" dirty="0">
              <a:solidFill>
                <a:srgbClr val="57933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3"/>
          <p:cNvSpPr txBox="1"/>
          <p:nvPr/>
        </p:nvSpPr>
        <p:spPr>
          <a:xfrm>
            <a:off x="5422586" y="1938141"/>
            <a:ext cx="6292838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В пособии описываются условия, обеспечивающие психологическую безопасность образовательной среды, 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к которым относятся не только традиционные направления работы по диагностике, просвещению, профилактике, 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  <a:sym typeface="Verdana"/>
              </a:rPr>
              <a:t>но и формирование благоприятного социально-психологического климата в учебных коллективах, реализация технологий диалогического воспитания, построение комплексной системы оказания экстренной психологической помощи участникам образовательных отношений и др.</a:t>
            </a:r>
            <a:endParaRPr sz="1600" b="0" i="0" dirty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  <a:sym typeface="Verdana"/>
            </a:endParaRPr>
          </a:p>
        </p:txBody>
      </p:sp>
      <p:pic>
        <p:nvPicPr>
          <p:cNvPr id="868" name="Google Shape;868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783137" cy="6858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869" name="Google Shape;869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23644" y="4915551"/>
            <a:ext cx="1892961" cy="189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1778C04-A702-CB50-4DE8-23E28701B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3F3D39D-0CD6-2C48-CBA6-E39F34193A76}"/>
              </a:ext>
            </a:extLst>
          </p:cNvPr>
          <p:cNvSpPr/>
          <p:nvPr/>
        </p:nvSpPr>
        <p:spPr>
          <a:xfrm>
            <a:off x="5045612" y="1188641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39E588C-2698-2BFE-3947-889C0EE61B3A}"/>
              </a:ext>
            </a:extLst>
          </p:cNvPr>
          <p:cNvSpPr/>
          <p:nvPr/>
        </p:nvSpPr>
        <p:spPr>
          <a:xfrm>
            <a:off x="5045612" y="111424"/>
            <a:ext cx="45719" cy="10772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BAE5999-B897-1BE2-BF00-578882AC7838}"/>
              </a:ext>
            </a:extLst>
          </p:cNvPr>
          <p:cNvSpPr/>
          <p:nvPr/>
        </p:nvSpPr>
        <p:spPr>
          <a:xfrm>
            <a:off x="5045612" y="111424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3FBD2-5382-4630-2718-E9E4D9531618}"/>
              </a:ext>
            </a:extLst>
          </p:cNvPr>
          <p:cNvSpPr txBox="1"/>
          <p:nvPr/>
        </p:nvSpPr>
        <p:spPr>
          <a:xfrm>
            <a:off x="5045612" y="157123"/>
            <a:ext cx="63968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579339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Научно-методическое обеспечение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579339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психолого-педагогического </a:t>
            </a:r>
            <a:endParaRPr lang="ru-RU" sz="2000" dirty="0">
              <a:solidFill>
                <a:srgbClr val="57933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579339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сопровождения образовательной деятельности</a:t>
            </a:r>
            <a:endParaRPr lang="ru-RU" sz="2000" dirty="0">
              <a:solidFill>
                <a:srgbClr val="57933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/>
          <p:nvPr/>
        </p:nvSpPr>
        <p:spPr>
          <a:xfrm>
            <a:off x="1894115" y="1542232"/>
            <a:ext cx="5857932" cy="4713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ru-RU" sz="1600" dirty="0"/>
              <a:t>Методические рекомендации определяют цели и порядок создания системы экстренной психологической помощи в системе общего и среднего профессионального образования в   Российской Федерации, а также направления деятельности психолога в системе образования при оказании экстренной и кризисной психологической помощи, в том числе алгоритмы действия психолога в сфере образования в чрезвычайной и кризисной ситуации в образовательной организации.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Представленные материалы направлены на повышение эффективности и обеспечение квалифицированной экстренной и кризисной психологической помощи субъектам образовательных отношений, в них представлены отечественный и зарубежный опыт оказания экстренной психологической помощи в системе образования. </a:t>
            </a:r>
          </a:p>
        </p:txBody>
      </p:sp>
      <p:sp>
        <p:nvSpPr>
          <p:cNvPr id="134" name="Google Shape;134;p7"/>
          <p:cNvSpPr txBox="1"/>
          <p:nvPr/>
        </p:nvSpPr>
        <p:spPr>
          <a:xfrm>
            <a:off x="492369" y="420081"/>
            <a:ext cx="10213145" cy="74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ru-RU" sz="1800" b="1" dirty="0">
                <a:solidFill>
                  <a:schemeClr val="dk1"/>
                </a:solidFill>
              </a:rPr>
              <a:t>Методические рекомендации по созданию и обеспечению системы экстренной психологической помощи в составе психологической службы в системе общего образования и среднего профессионального образования</a:t>
            </a:r>
          </a:p>
          <a:p>
            <a:r>
              <a:rPr lang="ru-RU" dirty="0"/>
              <a:t/>
            </a:r>
            <a:br>
              <a:rPr lang="ru-RU" dirty="0"/>
            </a:br>
            <a:endParaRPr sz="1400" b="0" i="0" u="none" strike="noStrike" cap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35" name="Google Shape;135;p7"/>
          <p:cNvCxnSpPr/>
          <p:nvPr/>
        </p:nvCxnSpPr>
        <p:spPr>
          <a:xfrm>
            <a:off x="0" y="1542234"/>
            <a:ext cx="1763486" cy="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" name="Google Shape;136;p7"/>
          <p:cNvCxnSpPr/>
          <p:nvPr/>
        </p:nvCxnSpPr>
        <p:spPr>
          <a:xfrm>
            <a:off x="0" y="1716405"/>
            <a:ext cx="1763486" cy="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7" name="Google Shape;137;p7"/>
          <p:cNvCxnSpPr/>
          <p:nvPr/>
        </p:nvCxnSpPr>
        <p:spPr>
          <a:xfrm>
            <a:off x="0" y="1912348"/>
            <a:ext cx="1763486" cy="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" name="Google Shape;138;p7"/>
          <p:cNvCxnSpPr/>
          <p:nvPr/>
        </p:nvCxnSpPr>
        <p:spPr>
          <a:xfrm>
            <a:off x="0" y="2097405"/>
            <a:ext cx="1763486" cy="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9" name="Google Shape;139;p7"/>
          <p:cNvCxnSpPr/>
          <p:nvPr/>
        </p:nvCxnSpPr>
        <p:spPr>
          <a:xfrm>
            <a:off x="0" y="2097405"/>
            <a:ext cx="2307771" cy="4760595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0" name="Google Shape;140;p7"/>
          <p:cNvCxnSpPr/>
          <p:nvPr/>
        </p:nvCxnSpPr>
        <p:spPr>
          <a:xfrm>
            <a:off x="0" y="2478405"/>
            <a:ext cx="2097505" cy="4379595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" name="Google Shape;141;p7"/>
          <p:cNvCxnSpPr/>
          <p:nvPr/>
        </p:nvCxnSpPr>
        <p:spPr>
          <a:xfrm>
            <a:off x="0" y="2902949"/>
            <a:ext cx="1894114" cy="3955051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p7"/>
          <p:cNvCxnSpPr/>
          <p:nvPr/>
        </p:nvCxnSpPr>
        <p:spPr>
          <a:xfrm>
            <a:off x="0" y="3429000"/>
            <a:ext cx="1664368" cy="342900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3" name="Google Shape;14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1565" y="0"/>
            <a:ext cx="1491631" cy="9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847" y="1161234"/>
            <a:ext cx="3782937" cy="5395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315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/>
          <p:nvPr/>
        </p:nvSpPr>
        <p:spPr>
          <a:xfrm>
            <a:off x="1894114" y="1542232"/>
            <a:ext cx="9627325" cy="499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ru-RU" b="1" dirty="0"/>
              <a:t>Раздел 1 </a:t>
            </a:r>
            <a:r>
              <a:rPr lang="ru-RU" dirty="0"/>
              <a:t>«Теоретико-методологические основы оказания экстренной и кризисной психологической помощи» содержит информацию об основных понятиях, нормативно-правовых основаниях оказания экстренной и кризисной психологической помощи, а также об отечественном и международном опыте в этом направлении.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Раздел 2 </a:t>
            </a:r>
            <a:r>
              <a:rPr lang="ru-RU" dirty="0"/>
              <a:t>«Организация деятельности по созданию и обеспечению системы оказания экстренной и кризисной психологической» содержит информацию о функциях различных организаций в части, касающейся оказания психологической помощи, кадровом обеспечении системы, межведомственном взаимодействии при оказании экстренной и кризисной психологической помощи 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Раздел 3 </a:t>
            </a:r>
            <a:r>
              <a:rPr lang="ru-RU" dirty="0"/>
              <a:t>«Порядок оказания экстренной и кризисной психологической помощи в составе психологической службы в системе общего образования и среднего профессионального образования» представляет собой блок алгоритмов по оказанию психологической помощи при типовых экстренных и кризисных ситуациях в образовательных организациях.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Раздел 4 </a:t>
            </a:r>
            <a:r>
              <a:rPr lang="ru-RU" dirty="0"/>
              <a:t>«Цифровая платформа как ресурс обеспечения качества и единых подходов оказания экстренной и кризисной психологической помощи» дает представление о совокупности организационных, методологических, правовых мероприятий и информационных решений, обеспечивающих автоматизацию процессов обеспечения условий для оказания доступной и качественной психологической, психолого-педагогической помощи.</a:t>
            </a:r>
            <a:endParaRPr lang="ru-RU" b="1" dirty="0"/>
          </a:p>
          <a:p>
            <a:pPr algn="just"/>
            <a:endParaRPr lang="ru-RU" dirty="0"/>
          </a:p>
          <a:p>
            <a:pPr algn="just"/>
            <a:r>
              <a:rPr lang="ru-RU" b="1" dirty="0"/>
              <a:t>Раздел 5 </a:t>
            </a:r>
            <a:r>
              <a:rPr lang="ru-RU" dirty="0"/>
              <a:t>«Посткризисные мероприятия обеспечивающие устойчивость функционирования системы экстренной психологической помощи» дает понимание важности мероприятий по пролонгированному психологическому сопровождению и преемственности в психологическом сопровождении участников образовательных отношений.</a:t>
            </a:r>
          </a:p>
        </p:txBody>
      </p:sp>
      <p:sp>
        <p:nvSpPr>
          <p:cNvPr id="134" name="Google Shape;134;p7"/>
          <p:cNvSpPr txBox="1"/>
          <p:nvPr/>
        </p:nvSpPr>
        <p:spPr>
          <a:xfrm>
            <a:off x="492369" y="420081"/>
            <a:ext cx="10213145" cy="74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ru-RU" sz="1800" dirty="0">
                <a:solidFill>
                  <a:schemeClr val="dk1"/>
                </a:solidFill>
              </a:rPr>
              <a:t>Методические рекомендации по созданию и обеспечению системы экстренной психологической помощи в составе психологической службы в системе общего образования и среднего профессионального образования</a:t>
            </a:r>
          </a:p>
          <a:p>
            <a:r>
              <a:rPr lang="ru-RU" dirty="0"/>
              <a:t/>
            </a:r>
            <a:br>
              <a:rPr lang="ru-RU" dirty="0"/>
            </a:br>
            <a:endParaRPr sz="1400" b="0" i="0" u="none" strike="noStrike" cap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35" name="Google Shape;135;p7"/>
          <p:cNvCxnSpPr/>
          <p:nvPr/>
        </p:nvCxnSpPr>
        <p:spPr>
          <a:xfrm>
            <a:off x="0" y="1542234"/>
            <a:ext cx="1763486" cy="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" name="Google Shape;136;p7"/>
          <p:cNvCxnSpPr/>
          <p:nvPr/>
        </p:nvCxnSpPr>
        <p:spPr>
          <a:xfrm>
            <a:off x="0" y="1716405"/>
            <a:ext cx="1763486" cy="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7" name="Google Shape;137;p7"/>
          <p:cNvCxnSpPr/>
          <p:nvPr/>
        </p:nvCxnSpPr>
        <p:spPr>
          <a:xfrm>
            <a:off x="0" y="1912348"/>
            <a:ext cx="1763486" cy="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" name="Google Shape;138;p7"/>
          <p:cNvCxnSpPr/>
          <p:nvPr/>
        </p:nvCxnSpPr>
        <p:spPr>
          <a:xfrm>
            <a:off x="0" y="2097405"/>
            <a:ext cx="1763486" cy="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9" name="Google Shape;139;p7"/>
          <p:cNvCxnSpPr/>
          <p:nvPr/>
        </p:nvCxnSpPr>
        <p:spPr>
          <a:xfrm>
            <a:off x="0" y="2097405"/>
            <a:ext cx="2307771" cy="4760595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0" name="Google Shape;140;p7"/>
          <p:cNvCxnSpPr/>
          <p:nvPr/>
        </p:nvCxnSpPr>
        <p:spPr>
          <a:xfrm>
            <a:off x="0" y="2478405"/>
            <a:ext cx="2097505" cy="4379595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" name="Google Shape;141;p7"/>
          <p:cNvCxnSpPr/>
          <p:nvPr/>
        </p:nvCxnSpPr>
        <p:spPr>
          <a:xfrm>
            <a:off x="0" y="2902949"/>
            <a:ext cx="1894114" cy="3955051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p7"/>
          <p:cNvCxnSpPr/>
          <p:nvPr/>
        </p:nvCxnSpPr>
        <p:spPr>
          <a:xfrm>
            <a:off x="0" y="3429000"/>
            <a:ext cx="1664368" cy="342900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3" name="Google Shape;14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1565" y="0"/>
            <a:ext cx="1491631" cy="909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703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/>
          <p:nvPr/>
        </p:nvSpPr>
        <p:spPr>
          <a:xfrm>
            <a:off x="1894115" y="1542232"/>
            <a:ext cx="5857932" cy="4713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ru-RU" dirty="0"/>
              <a:t>Методические рекомендации разработаны с целью выработки единых подходов к организации экстренной и кризисной психологической помощи на федеральном, региональном, муниципальном и локальном уровнях в системе общего и среднего профессионального образования в Российской Федерации.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Данные методические рекомендации адресованы представителям органов исполнительной власти в сфере образования, курирующим вопросы организации и развития психологической службы субъектов Российской Федерации, руководителям образовательных организаций, а также психологам образовательных организаций и центров психолого-педагогической,  медицинской и социальной помощи, ресурсных центров психологического сопровождения в системе образования, оказывающих экстренную и кризисную психологическую помощь пострадавшим в чрезвычайной ситуации или кризисной ситуации участникам образовательных отношений.</a:t>
            </a:r>
          </a:p>
        </p:txBody>
      </p:sp>
      <p:sp>
        <p:nvSpPr>
          <p:cNvPr id="134" name="Google Shape;134;p7"/>
          <p:cNvSpPr txBox="1"/>
          <p:nvPr/>
        </p:nvSpPr>
        <p:spPr>
          <a:xfrm>
            <a:off x="492369" y="420081"/>
            <a:ext cx="10213145" cy="74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800" b="1" dirty="0">
                <a:solidFill>
                  <a:schemeClr val="dk1"/>
                </a:solidFill>
              </a:rPr>
              <a:t>Методические рекомендации Формирование антикризисных подразделений на базе центров психолого-педагогической, медицинской и социальной помощи в субъектах Российской Федерации</a:t>
            </a:r>
          </a:p>
          <a:p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endParaRPr dirty="0">
              <a:sym typeface="Quattrocento Sans"/>
            </a:endParaRPr>
          </a:p>
        </p:txBody>
      </p:sp>
      <p:cxnSp>
        <p:nvCxnSpPr>
          <p:cNvPr id="135" name="Google Shape;135;p7"/>
          <p:cNvCxnSpPr/>
          <p:nvPr/>
        </p:nvCxnSpPr>
        <p:spPr>
          <a:xfrm>
            <a:off x="0" y="1542234"/>
            <a:ext cx="1763486" cy="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" name="Google Shape;136;p7"/>
          <p:cNvCxnSpPr/>
          <p:nvPr/>
        </p:nvCxnSpPr>
        <p:spPr>
          <a:xfrm>
            <a:off x="0" y="1716405"/>
            <a:ext cx="1763486" cy="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7" name="Google Shape;137;p7"/>
          <p:cNvCxnSpPr/>
          <p:nvPr/>
        </p:nvCxnSpPr>
        <p:spPr>
          <a:xfrm>
            <a:off x="0" y="1912348"/>
            <a:ext cx="1763486" cy="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" name="Google Shape;138;p7"/>
          <p:cNvCxnSpPr/>
          <p:nvPr/>
        </p:nvCxnSpPr>
        <p:spPr>
          <a:xfrm>
            <a:off x="0" y="2097405"/>
            <a:ext cx="1763486" cy="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9" name="Google Shape;139;p7"/>
          <p:cNvCxnSpPr/>
          <p:nvPr/>
        </p:nvCxnSpPr>
        <p:spPr>
          <a:xfrm>
            <a:off x="0" y="2097405"/>
            <a:ext cx="2307771" cy="4760595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0" name="Google Shape;140;p7"/>
          <p:cNvCxnSpPr/>
          <p:nvPr/>
        </p:nvCxnSpPr>
        <p:spPr>
          <a:xfrm>
            <a:off x="0" y="2478405"/>
            <a:ext cx="2097505" cy="4379595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" name="Google Shape;141;p7"/>
          <p:cNvCxnSpPr/>
          <p:nvPr/>
        </p:nvCxnSpPr>
        <p:spPr>
          <a:xfrm>
            <a:off x="0" y="2902949"/>
            <a:ext cx="1894114" cy="3955051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p7"/>
          <p:cNvCxnSpPr/>
          <p:nvPr/>
        </p:nvCxnSpPr>
        <p:spPr>
          <a:xfrm>
            <a:off x="0" y="3429000"/>
            <a:ext cx="1664368" cy="342900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3" name="Google Shape;14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1565" y="0"/>
            <a:ext cx="1491631" cy="90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455" y="1161234"/>
            <a:ext cx="3930207" cy="5539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376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/>
          <p:nvPr/>
        </p:nvSpPr>
        <p:spPr>
          <a:xfrm>
            <a:off x="1894115" y="1716404"/>
            <a:ext cx="9683596" cy="4539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ru-RU" b="1" dirty="0"/>
              <a:t>Раздел 1. </a:t>
            </a:r>
            <a:r>
              <a:rPr lang="ru-RU" dirty="0"/>
              <a:t>«Основные функции и направления деятельности антикризисных подразделений на базе центров психолого-педагогической, медицинской  и социальной помощи в субъектах Российской Федерации»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Раздел 2. </a:t>
            </a:r>
            <a:r>
              <a:rPr lang="ru-RU" dirty="0"/>
              <a:t>«Организация работы антикризисных подразделений на базе центров психолого-педагогической, медицинской и социальной помощи  в субъектах Российской Федерации»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Нормативные правовые основы организации деятельности антикризисных подразделений</a:t>
            </a:r>
          </a:p>
          <a:p>
            <a:pPr algn="just"/>
            <a:r>
              <a:rPr lang="ru-RU" dirty="0"/>
              <a:t>Формирование антикризисных подразделений</a:t>
            </a:r>
          </a:p>
          <a:p>
            <a:pPr algn="just"/>
            <a:r>
              <a:rPr lang="ru-RU" dirty="0"/>
              <a:t>Организационная и кадровая структура антикризисных подразделений</a:t>
            </a:r>
          </a:p>
          <a:p>
            <a:pPr algn="just"/>
            <a:r>
              <a:rPr lang="ru-RU" dirty="0"/>
              <a:t>Деятельность мобильных бригад в составе антикризисных подразделений</a:t>
            </a:r>
          </a:p>
          <a:p>
            <a:pPr algn="just"/>
            <a:r>
              <a:rPr lang="ru-RU" dirty="0"/>
              <a:t>Деятельность специалистов вне чрезвычайных  и кризисных ситуаций</a:t>
            </a:r>
          </a:p>
          <a:p>
            <a:pPr algn="just"/>
            <a:r>
              <a:rPr lang="ru-RU" dirty="0"/>
              <a:t>Организация работы антикризисной бригады в чрезвычайных  и кризисных ситуациях</a:t>
            </a:r>
          </a:p>
          <a:p>
            <a:pPr algn="just"/>
            <a:r>
              <a:rPr lang="ru-RU" dirty="0"/>
              <a:t>Организация дистанционной психологической помощи на базе антикризисного подразделения</a:t>
            </a:r>
          </a:p>
          <a:p>
            <a:pPr algn="just"/>
            <a:r>
              <a:rPr lang="ru-RU" dirty="0"/>
              <a:t>Виды документов, необходимых в деятельности  антикризисных подразделений</a:t>
            </a:r>
          </a:p>
          <a:p>
            <a:pPr algn="just"/>
            <a:endParaRPr lang="ru-RU" dirty="0"/>
          </a:p>
          <a:p>
            <a:pPr algn="just"/>
            <a:r>
              <a:rPr lang="ru-RU" b="1" dirty="0"/>
              <a:t>Раздел 3. </a:t>
            </a:r>
            <a:r>
              <a:rPr lang="ru-RU" dirty="0"/>
              <a:t>«Региональный опыт организации деятельности антикризисных подразделений, оказывающих экстренную и кризисную психологическую помощь в системе образования субъектов Российской Федерации»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b="1" dirty="0"/>
              <a:t>Приложения</a:t>
            </a:r>
            <a:r>
              <a:rPr lang="ru-RU" dirty="0"/>
              <a:t>. Типовые формы документов, регулирующие деятельность антикризисных подразделений	51</a:t>
            </a:r>
          </a:p>
        </p:txBody>
      </p:sp>
      <p:sp>
        <p:nvSpPr>
          <p:cNvPr id="134" name="Google Shape;134;p7"/>
          <p:cNvSpPr txBox="1"/>
          <p:nvPr/>
        </p:nvSpPr>
        <p:spPr>
          <a:xfrm>
            <a:off x="492369" y="420081"/>
            <a:ext cx="10213145" cy="741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800" dirty="0">
                <a:solidFill>
                  <a:schemeClr val="dk1"/>
                </a:solidFill>
              </a:rPr>
              <a:t>Методические рекомендации Формирование антикризисных подразделений на базе центров психолого-педагогической, медицинской и социальной помощи в субъектах Российской Федерации</a:t>
            </a:r>
          </a:p>
        </p:txBody>
      </p:sp>
      <p:cxnSp>
        <p:nvCxnSpPr>
          <p:cNvPr id="135" name="Google Shape;135;p7"/>
          <p:cNvCxnSpPr/>
          <p:nvPr/>
        </p:nvCxnSpPr>
        <p:spPr>
          <a:xfrm>
            <a:off x="0" y="1542234"/>
            <a:ext cx="1763486" cy="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6" name="Google Shape;136;p7"/>
          <p:cNvCxnSpPr/>
          <p:nvPr/>
        </p:nvCxnSpPr>
        <p:spPr>
          <a:xfrm>
            <a:off x="0" y="1716405"/>
            <a:ext cx="1763486" cy="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7" name="Google Shape;137;p7"/>
          <p:cNvCxnSpPr/>
          <p:nvPr/>
        </p:nvCxnSpPr>
        <p:spPr>
          <a:xfrm>
            <a:off x="0" y="1912348"/>
            <a:ext cx="1763486" cy="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" name="Google Shape;138;p7"/>
          <p:cNvCxnSpPr/>
          <p:nvPr/>
        </p:nvCxnSpPr>
        <p:spPr>
          <a:xfrm>
            <a:off x="0" y="2097405"/>
            <a:ext cx="1763486" cy="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9" name="Google Shape;139;p7"/>
          <p:cNvCxnSpPr/>
          <p:nvPr/>
        </p:nvCxnSpPr>
        <p:spPr>
          <a:xfrm>
            <a:off x="0" y="2097405"/>
            <a:ext cx="2307771" cy="4760595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0" name="Google Shape;140;p7"/>
          <p:cNvCxnSpPr/>
          <p:nvPr/>
        </p:nvCxnSpPr>
        <p:spPr>
          <a:xfrm>
            <a:off x="0" y="2478405"/>
            <a:ext cx="2097505" cy="4379595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" name="Google Shape;141;p7"/>
          <p:cNvCxnSpPr/>
          <p:nvPr/>
        </p:nvCxnSpPr>
        <p:spPr>
          <a:xfrm>
            <a:off x="0" y="2902949"/>
            <a:ext cx="1894114" cy="3955051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p7"/>
          <p:cNvCxnSpPr/>
          <p:nvPr/>
        </p:nvCxnSpPr>
        <p:spPr>
          <a:xfrm>
            <a:off x="0" y="3429000"/>
            <a:ext cx="1664368" cy="3429000"/>
          </a:xfrm>
          <a:prstGeom prst="straightConnector1">
            <a:avLst/>
          </a:prstGeom>
          <a:noFill/>
          <a:ln w="38100" cap="flat" cmpd="sng">
            <a:solidFill>
              <a:srgbClr val="53AB4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3" name="Google Shape;14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1565" y="0"/>
            <a:ext cx="1491631" cy="909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6142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C3C709FC-0702-46B3-BB56-1A40CF5DF4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87" y="2849436"/>
            <a:ext cx="1683893" cy="1683893"/>
          </a:xfrm>
          <a:prstGeom prst="rect">
            <a:avLst/>
          </a:prstGeom>
        </p:spPr>
      </p:pic>
      <p:sp>
        <p:nvSpPr>
          <p:cNvPr id="42" name="object 24">
            <a:extLst>
              <a:ext uri="{FF2B5EF4-FFF2-40B4-BE49-F238E27FC236}">
                <a16:creationId xmlns:a16="http://schemas.microsoft.com/office/drawing/2014/main" xmlns="" id="{9247FFD5-E846-4DD6-9BF5-F3F0B9F8A6A5}"/>
              </a:ext>
            </a:extLst>
          </p:cNvPr>
          <p:cNvSpPr txBox="1"/>
          <p:nvPr/>
        </p:nvSpPr>
        <p:spPr>
          <a:xfrm>
            <a:off x="3133344" y="3011897"/>
            <a:ext cx="4312793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>
                <a:latin typeface="Verdana"/>
                <a:cs typeface="Verdana"/>
              </a:rPr>
              <a:t>Официальная страница </a:t>
            </a:r>
            <a:r>
              <a:rPr lang="ru-RU" sz="1600" spc="-5" dirty="0">
                <a:latin typeface="Verdana"/>
                <a:cs typeface="Verdana"/>
              </a:rPr>
              <a:t>Федерального</a:t>
            </a:r>
            <a:r>
              <a:rPr lang="ru-RU" sz="1600" spc="45" dirty="0">
                <a:latin typeface="Verdana"/>
                <a:cs typeface="Verdana"/>
              </a:rPr>
              <a:t> </a:t>
            </a:r>
            <a:r>
              <a:rPr lang="ru-RU" sz="1600" spc="-5" dirty="0">
                <a:latin typeface="Verdana"/>
                <a:cs typeface="Verdana"/>
              </a:rPr>
              <a:t>координационного</a:t>
            </a:r>
            <a:r>
              <a:rPr lang="ru-RU" sz="1600" spc="60" dirty="0">
                <a:latin typeface="Verdana"/>
                <a:cs typeface="Verdana"/>
              </a:rPr>
              <a:t> </a:t>
            </a:r>
            <a:r>
              <a:rPr lang="ru-RU" sz="1600" spc="-5" dirty="0">
                <a:latin typeface="Verdana"/>
                <a:cs typeface="Verdana"/>
              </a:rPr>
              <a:t>центра </a:t>
            </a:r>
            <a:r>
              <a:rPr lang="ru-RU" sz="1600" dirty="0">
                <a:latin typeface="Verdana"/>
                <a:cs typeface="Verdana"/>
              </a:rPr>
              <a:t>по</a:t>
            </a:r>
            <a:r>
              <a:rPr lang="ru-RU" sz="1600" spc="-5" dirty="0">
                <a:latin typeface="Verdana"/>
                <a:cs typeface="Verdana"/>
              </a:rPr>
              <a:t> </a:t>
            </a:r>
            <a:r>
              <a:rPr lang="ru-RU" sz="1600" dirty="0">
                <a:latin typeface="Verdana"/>
                <a:cs typeface="Verdana"/>
              </a:rPr>
              <a:t>обеспечению</a:t>
            </a:r>
            <a:r>
              <a:rPr lang="ru-RU" sz="1600" spc="-40" dirty="0">
                <a:latin typeface="Verdana"/>
                <a:cs typeface="Verdana"/>
              </a:rPr>
              <a:t> </a:t>
            </a:r>
            <a:r>
              <a:rPr lang="ru-RU" sz="1600" spc="-5" dirty="0">
                <a:latin typeface="Verdana"/>
                <a:cs typeface="Verdana"/>
              </a:rPr>
              <a:t>психологической</a:t>
            </a:r>
            <a:r>
              <a:rPr lang="ru-RU" sz="1600" dirty="0">
                <a:latin typeface="Verdana"/>
                <a:cs typeface="Verdana"/>
              </a:rPr>
              <a:t> службы</a:t>
            </a:r>
            <a:r>
              <a:rPr lang="ru-RU" sz="1600" spc="-35" dirty="0">
                <a:latin typeface="Verdana"/>
                <a:cs typeface="Verdana"/>
              </a:rPr>
              <a:t> </a:t>
            </a:r>
            <a:r>
              <a:rPr lang="ru-RU" sz="1600" dirty="0">
                <a:latin typeface="Verdana"/>
                <a:cs typeface="Verdana"/>
              </a:rPr>
              <a:t>в системе</a:t>
            </a:r>
            <a:r>
              <a:rPr lang="ru-RU" sz="1600" spc="-35" dirty="0">
                <a:latin typeface="Verdana"/>
                <a:cs typeface="Verdana"/>
              </a:rPr>
              <a:t> </a:t>
            </a:r>
            <a:r>
              <a:rPr lang="ru-RU" sz="1600" dirty="0">
                <a:latin typeface="Verdana"/>
                <a:cs typeface="Verdana"/>
              </a:rPr>
              <a:t>образования</a:t>
            </a:r>
            <a:r>
              <a:rPr lang="ru-RU" sz="1600" spc="-15" dirty="0">
                <a:latin typeface="Verdana"/>
                <a:cs typeface="Verdana"/>
              </a:rPr>
              <a:t> </a:t>
            </a:r>
            <a:r>
              <a:rPr lang="ru-RU" sz="1600" dirty="0">
                <a:latin typeface="Verdana"/>
                <a:cs typeface="Verdana"/>
              </a:rPr>
              <a:t>Российской</a:t>
            </a:r>
            <a:r>
              <a:rPr lang="ru-RU" sz="1600" spc="-15" dirty="0">
                <a:latin typeface="Verdana"/>
                <a:cs typeface="Verdana"/>
              </a:rPr>
              <a:t> </a:t>
            </a:r>
            <a:r>
              <a:rPr lang="ru-RU" sz="1600" dirty="0">
                <a:latin typeface="Verdana"/>
                <a:cs typeface="Verdana"/>
              </a:rPr>
              <a:t>Федерации</a:t>
            </a:r>
            <a:r>
              <a:rPr lang="ru-RU" sz="1600" spc="-10" dirty="0">
                <a:latin typeface="Verdana"/>
                <a:cs typeface="Verdana"/>
              </a:rPr>
              <a:t> ВКонтакте</a:t>
            </a:r>
            <a:endParaRPr sz="1600" dirty="0">
              <a:latin typeface="Verdana"/>
              <a:cs typeface="Verdana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82B73440-2976-4888-8A92-4BF297E5AF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87" y="4801888"/>
            <a:ext cx="1683893" cy="1683893"/>
          </a:xfrm>
          <a:prstGeom prst="rect">
            <a:avLst/>
          </a:prstGeom>
        </p:spPr>
      </p:pic>
      <p:sp>
        <p:nvSpPr>
          <p:cNvPr id="45" name="object 24">
            <a:extLst>
              <a:ext uri="{FF2B5EF4-FFF2-40B4-BE49-F238E27FC236}">
                <a16:creationId xmlns:a16="http://schemas.microsoft.com/office/drawing/2014/main" xmlns="" id="{561E505B-81CA-463D-8F4C-CD8F907B6D33}"/>
              </a:ext>
            </a:extLst>
          </p:cNvPr>
          <p:cNvSpPr txBox="1"/>
          <p:nvPr/>
        </p:nvSpPr>
        <p:spPr>
          <a:xfrm>
            <a:off x="3192611" y="5165692"/>
            <a:ext cx="453987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Информационный канал «Психологическая служба образования»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708CCD8-B25E-4B1F-8D8F-06408668C7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87" y="981709"/>
            <a:ext cx="1683893" cy="1683893"/>
          </a:xfrm>
          <a:prstGeom prst="rect">
            <a:avLst/>
          </a:prstGeom>
        </p:spPr>
      </p:pic>
      <p:sp>
        <p:nvSpPr>
          <p:cNvPr id="54" name="object 24">
            <a:extLst>
              <a:ext uri="{FF2B5EF4-FFF2-40B4-BE49-F238E27FC236}">
                <a16:creationId xmlns:a16="http://schemas.microsoft.com/office/drawing/2014/main" xmlns="" id="{C4CDCB7A-B0E8-4798-92D3-3DD34F114A06}"/>
              </a:ext>
            </a:extLst>
          </p:cNvPr>
          <p:cNvSpPr txBox="1"/>
          <p:nvPr/>
        </p:nvSpPr>
        <p:spPr>
          <a:xfrm>
            <a:off x="3043033" y="1179729"/>
            <a:ext cx="7952227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spc="-10" dirty="0">
                <a:latin typeface="Verdana"/>
                <a:cs typeface="Verdana"/>
              </a:rPr>
              <a:t>Страница </a:t>
            </a:r>
            <a:r>
              <a:rPr lang="ru-RU" sz="1600" spc="-5" dirty="0">
                <a:latin typeface="Verdana"/>
                <a:cs typeface="Verdana"/>
              </a:rPr>
              <a:t>Федерального</a:t>
            </a:r>
            <a:r>
              <a:rPr lang="ru-RU" sz="1600" spc="45" dirty="0">
                <a:latin typeface="Verdana"/>
                <a:cs typeface="Verdana"/>
              </a:rPr>
              <a:t> </a:t>
            </a:r>
            <a:r>
              <a:rPr lang="ru-RU" sz="1600" spc="-5" dirty="0">
                <a:latin typeface="Verdana"/>
                <a:cs typeface="Verdana"/>
              </a:rPr>
              <a:t>координационного</a:t>
            </a:r>
            <a:r>
              <a:rPr lang="ru-RU" sz="1600" spc="60" dirty="0">
                <a:latin typeface="Verdana"/>
                <a:cs typeface="Verdana"/>
              </a:rPr>
              <a:t> </a:t>
            </a:r>
            <a:r>
              <a:rPr lang="ru-RU" sz="1600" spc="-5" dirty="0">
                <a:latin typeface="Verdana"/>
                <a:cs typeface="Verdana"/>
              </a:rPr>
              <a:t>центра </a:t>
            </a:r>
            <a:r>
              <a:rPr lang="ru-RU" sz="1600" dirty="0">
                <a:latin typeface="Verdana"/>
                <a:cs typeface="Verdana"/>
              </a:rPr>
              <a:t>по</a:t>
            </a:r>
            <a:r>
              <a:rPr lang="ru-RU" sz="1600" spc="-5" dirty="0">
                <a:latin typeface="Verdana"/>
                <a:cs typeface="Verdana"/>
              </a:rPr>
              <a:t> </a:t>
            </a:r>
            <a:r>
              <a:rPr lang="ru-RU" sz="1600" dirty="0">
                <a:latin typeface="Verdana"/>
                <a:cs typeface="Verdana"/>
              </a:rPr>
              <a:t>обеспечению</a:t>
            </a:r>
            <a:r>
              <a:rPr lang="ru-RU" sz="1600" spc="-40" dirty="0">
                <a:latin typeface="Verdana"/>
                <a:cs typeface="Verdana"/>
              </a:rPr>
              <a:t> </a:t>
            </a:r>
            <a:r>
              <a:rPr lang="ru-RU" sz="1600" spc="-5" dirty="0">
                <a:latin typeface="Verdana"/>
                <a:cs typeface="Verdana"/>
              </a:rPr>
              <a:t>психологической</a:t>
            </a:r>
            <a:r>
              <a:rPr lang="ru-RU" sz="1600" dirty="0">
                <a:latin typeface="Verdana"/>
                <a:cs typeface="Verdana"/>
              </a:rPr>
              <a:t> службы</a:t>
            </a:r>
            <a:r>
              <a:rPr lang="ru-RU" sz="1600" spc="-35" dirty="0">
                <a:latin typeface="Verdana"/>
                <a:cs typeface="Verdana"/>
              </a:rPr>
              <a:t> </a:t>
            </a:r>
            <a:r>
              <a:rPr lang="ru-RU" sz="1600" dirty="0">
                <a:latin typeface="Verdana"/>
                <a:cs typeface="Verdana"/>
              </a:rPr>
              <a:t>в системе</a:t>
            </a:r>
            <a:r>
              <a:rPr lang="ru-RU" sz="1600" spc="-35" dirty="0">
                <a:latin typeface="Verdana"/>
                <a:cs typeface="Verdana"/>
              </a:rPr>
              <a:t> </a:t>
            </a:r>
            <a:r>
              <a:rPr lang="ru-RU" sz="1600" dirty="0">
                <a:latin typeface="Verdana"/>
                <a:cs typeface="Verdana"/>
              </a:rPr>
              <a:t>образования</a:t>
            </a:r>
            <a:r>
              <a:rPr lang="ru-RU" sz="1600" spc="-15" dirty="0">
                <a:latin typeface="Verdana"/>
                <a:cs typeface="Verdana"/>
              </a:rPr>
              <a:t> </a:t>
            </a:r>
            <a:r>
              <a:rPr lang="ru-RU" sz="1600" dirty="0">
                <a:latin typeface="Verdana"/>
                <a:cs typeface="Verdana"/>
              </a:rPr>
              <a:t>Российской</a:t>
            </a:r>
            <a:r>
              <a:rPr lang="ru-RU" sz="1600" spc="-15" dirty="0">
                <a:latin typeface="Verdana"/>
                <a:cs typeface="Verdana"/>
              </a:rPr>
              <a:t> </a:t>
            </a:r>
            <a:r>
              <a:rPr lang="ru-RU" sz="1600" dirty="0">
                <a:latin typeface="Verdana"/>
                <a:cs typeface="Verdana"/>
              </a:rPr>
              <a:t>Федерации</a:t>
            </a:r>
            <a:r>
              <a:rPr lang="ru-RU" sz="1600" spc="-10" dirty="0">
                <a:latin typeface="Verdana"/>
                <a:cs typeface="Verdana"/>
              </a:rPr>
              <a:t> на сайте Московского государственного психолого-педагогического университета</a:t>
            </a:r>
            <a:endParaRPr sz="1600" dirty="0">
              <a:latin typeface="Verdana"/>
              <a:cs typeface="Verdana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600E51F-FFCB-420D-888A-6E5177B7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0ACBA625-3B9C-0595-1D52-B97C858162F9}"/>
              </a:ext>
            </a:extLst>
          </p:cNvPr>
          <p:cNvSpPr txBox="1"/>
          <p:nvPr/>
        </p:nvSpPr>
        <p:spPr>
          <a:xfrm>
            <a:off x="1267447" y="218987"/>
            <a:ext cx="9544118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000" b="1" spc="-5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Федеральн</a:t>
            </a:r>
            <a:r>
              <a:rPr lang="ru-RU" sz="2000" b="1" spc="-5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ый</a:t>
            </a:r>
            <a:r>
              <a:rPr sz="2000" b="1" spc="4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spc="-5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координационн</a:t>
            </a:r>
            <a:r>
              <a:rPr lang="ru-RU" sz="2000" b="1" spc="-5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ый</a:t>
            </a:r>
            <a:r>
              <a:rPr sz="2000" b="1" spc="60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spc="-5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центр</a:t>
            </a:r>
            <a:r>
              <a:rPr lang="ru-RU" sz="2000" spc="-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</a:t>
            </a:r>
            <a:r>
              <a:rPr sz="2000" b="1" spc="-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обеспечению</a:t>
            </a:r>
            <a:r>
              <a:rPr sz="2000" b="1" spc="-40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spc="-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психологической</a:t>
            </a:r>
            <a:r>
              <a:rPr sz="2000" b="1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службы</a:t>
            </a:r>
            <a:r>
              <a:rPr sz="2000" b="1" spc="-3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системе</a:t>
            </a:r>
            <a:r>
              <a:rPr sz="2000" b="1" spc="-3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образования</a:t>
            </a:r>
            <a:r>
              <a:rPr sz="2000" b="1" spc="-1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Российской</a:t>
            </a:r>
            <a:r>
              <a:rPr sz="2000" b="1" spc="-1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Федерации</a:t>
            </a:r>
            <a:r>
              <a:rPr lang="ru-RU" sz="2000" b="1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в социальных сетях</a:t>
            </a:r>
            <a:endParaRPr sz="2000" dirty="0">
              <a:solidFill>
                <a:srgbClr val="57933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3E8A135-BA35-66C9-F26E-B0F64434C3D0}"/>
              </a:ext>
            </a:extLst>
          </p:cNvPr>
          <p:cNvSpPr/>
          <p:nvPr/>
        </p:nvSpPr>
        <p:spPr>
          <a:xfrm>
            <a:off x="1130109" y="903622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4196677-EBC5-7174-0423-88AB96CD32BE}"/>
              </a:ext>
            </a:extLst>
          </p:cNvPr>
          <p:cNvSpPr/>
          <p:nvPr/>
        </p:nvSpPr>
        <p:spPr>
          <a:xfrm>
            <a:off x="1130109" y="125592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7142B34-3077-997D-6C81-80B7F4FE96AC}"/>
              </a:ext>
            </a:extLst>
          </p:cNvPr>
          <p:cNvSpPr/>
          <p:nvPr/>
        </p:nvSpPr>
        <p:spPr>
          <a:xfrm>
            <a:off x="1130109" y="138607"/>
            <a:ext cx="45719" cy="8107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Google Shape;359;g1fc781b83cc_0_99">
            <a:extLst>
              <a:ext uri="{FF2B5EF4-FFF2-40B4-BE49-F238E27FC236}">
                <a16:creationId xmlns:a16="http://schemas.microsoft.com/office/drawing/2014/main" xmlns="" id="{7037E6DA-02A2-8F13-0986-40951B52F135}"/>
              </a:ext>
            </a:extLst>
          </p:cNvPr>
          <p:cNvSpPr/>
          <p:nvPr/>
        </p:nvSpPr>
        <p:spPr>
          <a:xfrm rot="2900890">
            <a:off x="10468941" y="3073486"/>
            <a:ext cx="3668509" cy="3363791"/>
          </a:xfrm>
          <a:prstGeom prst="chord">
            <a:avLst>
              <a:gd name="adj1" fmla="val 2700000"/>
              <a:gd name="adj2" fmla="val 13085953"/>
            </a:avLst>
          </a:prstGeom>
          <a:solidFill>
            <a:srgbClr val="8CC63E">
              <a:alpha val="35690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60;g1fc781b83cc_0_99">
            <a:extLst>
              <a:ext uri="{FF2B5EF4-FFF2-40B4-BE49-F238E27FC236}">
                <a16:creationId xmlns:a16="http://schemas.microsoft.com/office/drawing/2014/main" xmlns="" id="{DBA3DAD2-0684-AD67-DD20-38AEBF6FA355}"/>
              </a:ext>
            </a:extLst>
          </p:cNvPr>
          <p:cNvSpPr/>
          <p:nvPr/>
        </p:nvSpPr>
        <p:spPr>
          <a:xfrm rot="2900856">
            <a:off x="10148546" y="2776983"/>
            <a:ext cx="4086909" cy="3855088"/>
          </a:xfrm>
          <a:prstGeom prst="chord">
            <a:avLst>
              <a:gd name="adj1" fmla="val 2700000"/>
              <a:gd name="adj2" fmla="val 13085953"/>
            </a:avLst>
          </a:prstGeom>
          <a:noFill/>
          <a:ln w="12700" cap="flat" cmpd="sng">
            <a:solidFill>
              <a:srgbClr val="006CB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61760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706DE52-2A7F-4567-A7CB-9A8963E40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2" t="916" r="2629"/>
          <a:stretch/>
        </p:blipFill>
        <p:spPr>
          <a:xfrm>
            <a:off x="228600" y="936546"/>
            <a:ext cx="5760593" cy="58223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CD6FF6E-10C3-449B-B86A-4BC142E4E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7" t="39415" r="5494" b="1949"/>
          <a:stretch/>
        </p:blipFill>
        <p:spPr>
          <a:xfrm>
            <a:off x="6056287" y="1306246"/>
            <a:ext cx="2819400" cy="35234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A79F4EB-A5D8-4168-A8CC-83AEEC012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878" y="4746934"/>
            <a:ext cx="3122938" cy="18886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56B9E10-E64B-4AF9-8596-12EA396F6D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64"/>
          <a:stretch/>
        </p:blipFill>
        <p:spPr>
          <a:xfrm>
            <a:off x="6081458" y="4874990"/>
            <a:ext cx="2769057" cy="141473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3A247C7-CF41-48F8-82BB-3C0ACEDC66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0" r="1849" b="20"/>
          <a:stretch/>
        </p:blipFill>
        <p:spPr>
          <a:xfrm>
            <a:off x="8982878" y="1014303"/>
            <a:ext cx="2625014" cy="360333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5E317D1-0D1B-7403-C2ED-65E749579608}"/>
              </a:ext>
            </a:extLst>
          </p:cNvPr>
          <p:cNvSpPr/>
          <p:nvPr/>
        </p:nvSpPr>
        <p:spPr>
          <a:xfrm>
            <a:off x="1130108" y="861460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95DA2E6-1A79-5212-A556-D3BE137467AF}"/>
              </a:ext>
            </a:extLst>
          </p:cNvPr>
          <p:cNvSpPr/>
          <p:nvPr/>
        </p:nvSpPr>
        <p:spPr>
          <a:xfrm>
            <a:off x="1130108" y="125592"/>
            <a:ext cx="45719" cy="7531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9F0C5E9-40A0-B611-B503-A68B6D7AD68B}"/>
              </a:ext>
            </a:extLst>
          </p:cNvPr>
          <p:cNvSpPr/>
          <p:nvPr/>
        </p:nvSpPr>
        <p:spPr>
          <a:xfrm>
            <a:off x="1130109" y="125592"/>
            <a:ext cx="3331021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37">
            <a:extLst>
              <a:ext uri="{FF2B5EF4-FFF2-40B4-BE49-F238E27FC236}">
                <a16:creationId xmlns:a16="http://schemas.microsoft.com/office/drawing/2014/main" xmlns="" id="{CDD42838-8E37-AC8F-C178-6D5421FC1D0B}"/>
              </a:ext>
            </a:extLst>
          </p:cNvPr>
          <p:cNvSpPr txBox="1"/>
          <p:nvPr/>
        </p:nvSpPr>
        <p:spPr>
          <a:xfrm>
            <a:off x="1267447" y="193206"/>
            <a:ext cx="9544118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000" b="1" spc="-5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Федеральн</a:t>
            </a:r>
            <a:r>
              <a:rPr lang="ru-RU" sz="2000" b="1" spc="-5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ый</a:t>
            </a:r>
            <a:r>
              <a:rPr sz="2000" b="1" spc="4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spc="-5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координационн</a:t>
            </a:r>
            <a:r>
              <a:rPr lang="ru-RU" sz="2000" b="1" spc="-5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ый</a:t>
            </a:r>
            <a:r>
              <a:rPr sz="2000" b="1" spc="60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spc="-5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центр</a:t>
            </a:r>
            <a:r>
              <a:rPr lang="ru-RU" sz="2000" spc="-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</a:t>
            </a:r>
            <a:r>
              <a:rPr sz="2000" b="1" spc="-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обеспечению</a:t>
            </a:r>
            <a:r>
              <a:rPr sz="2000" b="1" spc="-40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spc="-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психологической</a:t>
            </a:r>
            <a:r>
              <a:rPr sz="2000" b="1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службы</a:t>
            </a:r>
            <a:r>
              <a:rPr sz="2000" b="1" spc="-3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системе</a:t>
            </a:r>
            <a:r>
              <a:rPr sz="2000" b="1" spc="-3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образования</a:t>
            </a:r>
            <a:r>
              <a:rPr sz="2000" b="1" spc="-1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Российской</a:t>
            </a:r>
            <a:r>
              <a:rPr sz="2000" b="1" spc="-15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dirty="0" err="1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Федерации</a:t>
            </a:r>
            <a:r>
              <a:rPr lang="ru-RU" sz="2000" b="1" dirty="0">
                <a:solidFill>
                  <a:srgbClr val="57933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в социальных сетях</a:t>
            </a:r>
            <a:endParaRPr sz="2000" dirty="0">
              <a:solidFill>
                <a:srgbClr val="57933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428A2AF-D2A2-D6A3-877A-64D1BC6DC1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94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"/>
          <p:cNvSpPr/>
          <p:nvPr/>
        </p:nvSpPr>
        <p:spPr>
          <a:xfrm>
            <a:off x="0" y="104775"/>
            <a:ext cx="12192000" cy="733425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Модель оказания экстренной и кризисной психологической помощи </a:t>
            </a:r>
            <a:endParaRPr sz="1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системе образования</a:t>
            </a:r>
            <a:endParaRPr sz="18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5" name="Google Shape;215;p3" descr="C:\Users\User\Downloads\06b6f8b723f0f24cdbd54237aa519c8fцц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38200"/>
            <a:ext cx="5573250" cy="560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"/>
          <p:cNvSpPr txBox="1"/>
          <p:nvPr/>
        </p:nvSpPr>
        <p:spPr>
          <a:xfrm>
            <a:off x="1587500" y="1674506"/>
            <a:ext cx="3594100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ФЕДЕРАЛЬНЫЙ УРОВЕНЬ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психологи мобильной бригады ФКЦ МГППУ Минпросвещения России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1549400" y="3003947"/>
            <a:ext cx="37973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РЕГИОНАЛЬНЫЙ УРОВЕНЬ</a:t>
            </a:r>
            <a:endParaRPr sz="16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психологи антикризисных служб субъекта Российской Федерации</a:t>
            </a:r>
            <a:endParaRPr/>
          </a:p>
        </p:txBody>
      </p:sp>
      <p:sp>
        <p:nvSpPr>
          <p:cNvPr id="218" name="Google Shape;218;p3"/>
          <p:cNvSpPr/>
          <p:nvPr/>
        </p:nvSpPr>
        <p:spPr>
          <a:xfrm>
            <a:off x="1549400" y="4471194"/>
            <a:ext cx="37973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ЛОКАЛЬНЫЙ УРОВЕНЬ</a:t>
            </a:r>
            <a:endParaRPr sz="1600"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психологи образовательной организации</a:t>
            </a:r>
            <a:endParaRPr/>
          </a:p>
        </p:txBody>
      </p:sp>
      <p:cxnSp>
        <p:nvCxnSpPr>
          <p:cNvPr id="219" name="Google Shape;219;p3"/>
          <p:cNvCxnSpPr/>
          <p:nvPr/>
        </p:nvCxnSpPr>
        <p:spPr>
          <a:xfrm>
            <a:off x="5497050" y="2057400"/>
            <a:ext cx="598950" cy="0"/>
          </a:xfrm>
          <a:prstGeom prst="straightConnector1">
            <a:avLst/>
          </a:prstGeom>
          <a:noFill/>
          <a:ln w="3810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0" name="Google Shape;220;p3"/>
          <p:cNvCxnSpPr/>
          <p:nvPr/>
        </p:nvCxnSpPr>
        <p:spPr>
          <a:xfrm>
            <a:off x="6096000" y="2057399"/>
            <a:ext cx="0" cy="1869877"/>
          </a:xfrm>
          <a:prstGeom prst="straightConnector1">
            <a:avLst/>
          </a:prstGeom>
          <a:noFill/>
          <a:ln w="3810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1" name="Google Shape;221;p3"/>
          <p:cNvSpPr/>
          <p:nvPr/>
        </p:nvSpPr>
        <p:spPr>
          <a:xfrm>
            <a:off x="7048500" y="2084170"/>
            <a:ext cx="4953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Очная психологическая помощь – выездные мобильные бригады экстренного реагирования ФКЦ МГППУ</a:t>
            </a:r>
            <a:endParaRPr/>
          </a:p>
        </p:txBody>
      </p:sp>
      <p:sp>
        <p:nvSpPr>
          <p:cNvPr id="222" name="Google Shape;222;p3"/>
          <p:cNvSpPr/>
          <p:nvPr/>
        </p:nvSpPr>
        <p:spPr>
          <a:xfrm>
            <a:off x="7048500" y="3596323"/>
            <a:ext cx="52451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Дистанционная круглосуточная психологическая помощь федеральный детский телефон доверия ФКЦ МГППУ 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23" name="Google Shape;223;p3"/>
          <p:cNvCxnSpPr/>
          <p:nvPr/>
        </p:nvCxnSpPr>
        <p:spPr>
          <a:xfrm>
            <a:off x="6096000" y="2538800"/>
            <a:ext cx="534425" cy="0"/>
          </a:xfrm>
          <a:prstGeom prst="straightConnector1">
            <a:avLst/>
          </a:prstGeom>
          <a:noFill/>
          <a:ln w="3810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p3"/>
          <p:cNvCxnSpPr/>
          <p:nvPr/>
        </p:nvCxnSpPr>
        <p:spPr>
          <a:xfrm>
            <a:off x="6096000" y="3900676"/>
            <a:ext cx="534425" cy="0"/>
          </a:xfrm>
          <a:prstGeom prst="straightConnector1">
            <a:avLst/>
          </a:prstGeom>
          <a:noFill/>
          <a:ln w="3810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5" name="Google Shape;225;p3"/>
          <p:cNvSpPr/>
          <p:nvPr/>
        </p:nvSpPr>
        <p:spPr>
          <a:xfrm>
            <a:off x="6630424" y="2399100"/>
            <a:ext cx="278375" cy="279399"/>
          </a:xfrm>
          <a:prstGeom prst="ellipse">
            <a:avLst/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6618235" y="3760976"/>
            <a:ext cx="278375" cy="279399"/>
          </a:xfrm>
          <a:prstGeom prst="ellipse">
            <a:avLst/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22493" y="88659"/>
            <a:ext cx="1269507" cy="774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78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9963" y="1191491"/>
            <a:ext cx="8802655" cy="288596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Анализ результатов анкетирования </a:t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по вопросам актуализации профессионального стандарта </a:t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«Педагог-психолог </a:t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(психолог в сфере образования)»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781175" cy="6858000"/>
          </a:xfrm>
          <a:prstGeom prst="rect">
            <a:avLst/>
          </a:prstGeom>
          <a:solidFill>
            <a:srgbClr val="8CC63E">
              <a:alpha val="36078"/>
            </a:srgbClr>
          </a:solidFill>
          <a:ln>
            <a:solidFill>
              <a:srgbClr val="AED39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6BADA5F-67FA-4DA4-8AF3-8892891DF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27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57003" y="147756"/>
            <a:ext cx="8898378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Общая численность респондентов, принявших участие </a:t>
            </a:r>
          </a:p>
          <a:p>
            <a:r>
              <a:rPr lang="ru-RU" alt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в анкетировании</a:t>
            </a:r>
            <a:r>
              <a:rPr lang="en-US" alt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по вопросам актуализации профессионального стандарта </a:t>
            </a:r>
            <a:br>
              <a:rPr 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«Педагог-психолог (психолог в сфере образования)»</a:t>
            </a:r>
            <a:r>
              <a:rPr lang="ru-RU" altLang="ru-RU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, по федеральным округам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6BADA5F-67FA-4DA4-8AF3-8892891DF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BDB32D5-0A1E-4718-95BF-C8A94E1D4F61}"/>
              </a:ext>
            </a:extLst>
          </p:cNvPr>
          <p:cNvSpPr txBox="1"/>
          <p:nvPr/>
        </p:nvSpPr>
        <p:spPr>
          <a:xfrm>
            <a:off x="464076" y="5916920"/>
            <a:ext cx="11475720" cy="366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Общая численность респондентов составила 1616 человек. </a:t>
            </a:r>
          </a:p>
        </p:txBody>
      </p:sp>
      <p:pic>
        <p:nvPicPr>
          <p:cNvPr id="4" name="Рисунок 3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85CE0B3-54ED-8B4C-9F02-506BF6119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4" y="1039051"/>
            <a:ext cx="10729191" cy="477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85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632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Segoe UI Semibold" pitchFamily="34" charset="0"/>
                <a:cs typeface="Segoe UI Semibold" pitchFamily="34" charset="0"/>
              </a:rPr>
              <a:t>Вопрос 5.</a:t>
            </a:r>
            <a:r>
              <a:rPr lang="ru-RU" sz="2000" b="1" dirty="0">
                <a:latin typeface="Segoe UI Semibold" pitchFamily="34" charset="0"/>
                <a:cs typeface="Segoe UI Semibold" pitchFamily="34" charset="0"/>
              </a:rPr>
              <a:t> Считаете ли Вы необходимым в наименование основной цели вида профессиональной деятельности включить дополнение: «оказание психологической помощи лицам, находящимся в кризисном состоянии»?</a:t>
            </a:r>
            <a:r>
              <a:rPr lang="ru-RU" sz="2000" dirty="0">
                <a:latin typeface="Segoe UI Semibold" pitchFamily="34" charset="0"/>
                <a:cs typeface="Segoe UI Semibold" pitchFamily="34" charset="0"/>
              </a:rPr>
              <a:t/>
            </a:r>
            <a:br>
              <a:rPr lang="ru-RU" sz="2000" dirty="0">
                <a:latin typeface="Segoe UI Semibold" pitchFamily="34" charset="0"/>
                <a:cs typeface="Segoe UI Semibold" pitchFamily="34" charset="0"/>
              </a:rPr>
            </a:br>
            <a:endParaRPr lang="ru-RU" sz="2000" dirty="0">
              <a:latin typeface="Segoe UI Semibold" pitchFamily="34" charset="0"/>
              <a:cs typeface="Segoe UI Semibold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6BADA5F-67FA-4DA4-8AF3-8892891DF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65" y="0"/>
            <a:ext cx="1491631" cy="909756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/>
        </p:nvGraphicFramePr>
        <p:xfrm>
          <a:off x="923925" y="1461451"/>
          <a:ext cx="5172075" cy="318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46942" y="4861659"/>
            <a:ext cx="11298116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ru-RU" b="1" dirty="0"/>
              <a:t>5.1. Если на предыдущий вопрос Вы ответили: «Да, считаю данное дополнение необходимо включить», </a:t>
            </a:r>
            <a:br>
              <a:rPr lang="ru-RU" b="1" dirty="0"/>
            </a:br>
            <a:r>
              <a:rPr lang="ru-RU" b="1" dirty="0"/>
              <a:t>то отметьте наиболее подходящий вариант: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endParaRPr lang="ru-RU" sz="700" b="1" dirty="0">
              <a:latin typeface="Segoe UI Light" pitchFamily="34" charset="0"/>
              <a:ea typeface="Times New Roman" pitchFamily="18" charset="0"/>
              <a:cs typeface="Segoe UI Light" pitchFamily="34" charset="0"/>
            </a:endParaRPr>
          </a:p>
          <a:p>
            <a:r>
              <a:rPr lang="ru-RU" sz="1600" dirty="0">
                <a:latin typeface="Segoe UI Light" pitchFamily="34" charset="0"/>
                <a:ea typeface="Times New Roman" pitchFamily="18" charset="0"/>
                <a:cs typeface="Segoe UI Light" pitchFamily="34" charset="0"/>
              </a:rPr>
              <a:t>Большинство респондентов (625 человека, 58%) считают необходимым включение в качестве новой обобщенной трудовой функции, с присвоением кода D: «Оказание экстренной и кризисной психологической помощи всем участникам образовательных отношений в случае чрезвычайных происшествий (чрезвычайных ситуаций)», с дальнейшим описанием отдельных трудовых функций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769220E-C218-EF4C-90E6-6F793D435F63}"/>
              </a:ext>
            </a:extLst>
          </p:cNvPr>
          <p:cNvSpPr/>
          <p:nvPr/>
        </p:nvSpPr>
        <p:spPr>
          <a:xfrm>
            <a:off x="6963507" y="2254626"/>
            <a:ext cx="45426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</a:pPr>
            <a:r>
              <a:rPr lang="ru-RU" dirty="0">
                <a:latin typeface="Segoe UI Light" pitchFamily="34" charset="0"/>
                <a:ea typeface="Times New Roman" pitchFamily="18" charset="0"/>
                <a:cs typeface="Segoe UI Light" pitchFamily="34" charset="0"/>
              </a:rPr>
              <a:t>1083 респондента ответили «Да» (67), 533 респондентов «Нет» (33%), включение дополнения «оказание психологической помощи лицам, находящимся в кризисном состоянии» является актуальным.</a:t>
            </a:r>
          </a:p>
        </p:txBody>
      </p:sp>
    </p:spTree>
    <p:extLst>
      <p:ext uri="{BB962C8B-B14F-4D97-AF65-F5344CB8AC3E}">
        <p14:creationId xmlns:p14="http://schemas.microsoft.com/office/powerpoint/2010/main" val="3805269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287372dadb_1_3"/>
          <p:cNvSpPr/>
          <p:nvPr/>
        </p:nvSpPr>
        <p:spPr>
          <a:xfrm>
            <a:off x="201793" y="909755"/>
            <a:ext cx="211800" cy="5535300"/>
          </a:xfrm>
          <a:prstGeom prst="rect">
            <a:avLst/>
          </a:prstGeom>
          <a:solidFill>
            <a:srgbClr val="8CC63E">
              <a:alpha val="35690"/>
            </a:srgbClr>
          </a:solidFill>
          <a:ln w="9525" cap="flat" cmpd="sng">
            <a:solidFill>
              <a:srgbClr val="AED3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g2287372dadb_1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1565" y="0"/>
            <a:ext cx="1491631" cy="90975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2287372dadb_1_3"/>
          <p:cNvSpPr txBox="1"/>
          <p:nvPr/>
        </p:nvSpPr>
        <p:spPr>
          <a:xfrm>
            <a:off x="536920" y="52736"/>
            <a:ext cx="10377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Вариант интеграции компетенций педагога-психолога (психолога в сфере образования), имеющего компетенции по оказанию экстренной и кризисной психологической помощи участникам образовательных отношений </a:t>
            </a:r>
            <a:br>
              <a:rPr lang="ru-RU" sz="16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</a:br>
            <a:r>
              <a:rPr lang="ru-RU" sz="16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в профессиональный стандарт «Педагог-психолог (психолог в сфере образования)»</a:t>
            </a:r>
            <a:endParaRPr sz="1600" dirty="0">
              <a:solidFill>
                <a:schemeClr val="dk1"/>
              </a:solidFill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179" name="Google Shape;179;g2287372dadb_1_3"/>
          <p:cNvGrpSpPr/>
          <p:nvPr/>
        </p:nvGrpSpPr>
        <p:grpSpPr>
          <a:xfrm>
            <a:off x="536920" y="1602658"/>
            <a:ext cx="11268836" cy="5202605"/>
            <a:chOff x="306155" y="4691871"/>
            <a:chExt cx="11830800" cy="2565260"/>
          </a:xfrm>
        </p:grpSpPr>
        <p:sp>
          <p:nvSpPr>
            <p:cNvPr id="180" name="Google Shape;180;g2287372dadb_1_3"/>
            <p:cNvSpPr/>
            <p:nvPr/>
          </p:nvSpPr>
          <p:spPr>
            <a:xfrm>
              <a:off x="306155" y="4691871"/>
              <a:ext cx="11830800" cy="1182915"/>
            </a:xfrm>
            <a:prstGeom prst="roundRect">
              <a:avLst>
                <a:gd name="adj" fmla="val 16667"/>
              </a:avLst>
            </a:prstGeom>
            <a:solidFill>
              <a:srgbClr val="8DA9DB"/>
            </a:solidFill>
            <a:ln w="12700" cap="flat" cmpd="sng">
              <a:solidFill>
                <a:srgbClr val="53AB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251999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chemeClr val="lt1"/>
                </a:solidFill>
                <a:ea typeface="Times New Roman"/>
                <a:cs typeface="Times New Roman"/>
                <a:sym typeface="Times New Roman"/>
              </a:endParaRPr>
            </a:p>
            <a:p>
              <a:pPr marL="0" marR="0" lvl="0" indent="251999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chemeClr val="lt1"/>
                </a:solidFill>
                <a:ea typeface="Times New Roman"/>
                <a:cs typeface="Times New Roman"/>
                <a:sym typeface="Times New Roman"/>
              </a:endParaRPr>
            </a:p>
            <a:p>
              <a:pPr marL="0" marR="0" lvl="0" indent="251999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chemeClr val="lt1"/>
                </a:solidFill>
                <a:ea typeface="Times New Roman"/>
                <a:cs typeface="Times New Roman"/>
                <a:sym typeface="Times New Roman"/>
              </a:endParaRPr>
            </a:p>
            <a:p>
              <a:pPr marL="285750" marR="0" lvl="0" indent="-17145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600" dirty="0">
                <a:solidFill>
                  <a:schemeClr val="lt1"/>
                </a:solidFill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1" name="Google Shape;181;g2287372dadb_1_3"/>
            <p:cNvSpPr/>
            <p:nvPr/>
          </p:nvSpPr>
          <p:spPr>
            <a:xfrm>
              <a:off x="306155" y="4750331"/>
              <a:ext cx="11830800" cy="2506800"/>
            </a:xfrm>
            <a:prstGeom prst="roundRect">
              <a:avLst>
                <a:gd name="adj" fmla="val 16667"/>
              </a:avLst>
            </a:prstGeom>
            <a:solidFill>
              <a:srgbClr val="8DA9DB"/>
            </a:solidFill>
            <a:ln w="12700" cap="flat" cmpd="sng">
              <a:solidFill>
                <a:srgbClr val="8DA9D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>
                  <a:solidFill>
                    <a:schemeClr val="lt1"/>
                  </a:solidFill>
                  <a:ea typeface="Times New Roman"/>
                  <a:cs typeface="Times New Roman"/>
                  <a:sym typeface="Times New Roman"/>
                </a:rPr>
                <a:t>Трудовые действия</a:t>
              </a:r>
              <a:endParaRPr sz="2400" dirty="0"/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700" dirty="0">
                  <a:solidFill>
                    <a:schemeClr val="lt1"/>
                  </a:solidFill>
                  <a:ea typeface="Times New Roman"/>
                  <a:cs typeface="Times New Roman"/>
                  <a:sym typeface="Times New Roman"/>
                </a:rPr>
                <a:t>- оказывать кризисную помощь в индивидуальной и групповой формах с учетом возрастных и индивидуальных особенностей</a:t>
              </a:r>
              <a:endParaRPr sz="1700" dirty="0"/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700" dirty="0">
                  <a:solidFill>
                    <a:schemeClr val="lt1"/>
                  </a:solidFill>
                  <a:ea typeface="Times New Roman"/>
                  <a:cs typeface="Times New Roman"/>
                  <a:sym typeface="Times New Roman"/>
                </a:rPr>
                <a:t>- ведение переговоров и осуществлять функции медиатора  между конфликтующими сторонами в условиях кризисной ситуации</a:t>
              </a:r>
              <a:endParaRPr sz="1700" dirty="0"/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700" dirty="0">
                  <a:solidFill>
                    <a:schemeClr val="lt1"/>
                  </a:solidFill>
                  <a:ea typeface="Times New Roman"/>
                  <a:cs typeface="Times New Roman"/>
                  <a:sym typeface="Times New Roman"/>
                </a:rPr>
                <a:t>- проведение оперативной оценки психологического состояния пострадавших в кризисной ситуации</a:t>
              </a:r>
              <a:endParaRPr sz="1700" dirty="0"/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700" dirty="0">
                  <a:solidFill>
                    <a:schemeClr val="lt1"/>
                  </a:solidFill>
                  <a:ea typeface="Times New Roman"/>
                  <a:cs typeface="Times New Roman"/>
                  <a:sym typeface="Times New Roman"/>
                </a:rPr>
                <a:t>- осуществление комплекса мер по реабилитации, профилактике последствий кризисной ситуации</a:t>
              </a:r>
              <a:endParaRPr sz="1700" dirty="0"/>
            </a:p>
            <a:p>
              <a:pPr marL="0" marR="0" lvl="0" indent="251999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700" dirty="0">
                  <a:solidFill>
                    <a:schemeClr val="lt1"/>
                  </a:solidFill>
                  <a:ea typeface="Times New Roman"/>
                  <a:cs typeface="Times New Roman"/>
                  <a:sym typeface="Times New Roman"/>
                </a:rPr>
                <a:t> </a:t>
              </a:r>
              <a:endParaRPr sz="1700" dirty="0">
                <a:solidFill>
                  <a:schemeClr val="lt1"/>
                </a:solidFill>
                <a:ea typeface="Times New Roman"/>
                <a:cs typeface="Times New Roman"/>
                <a:sym typeface="Times New Roman"/>
              </a:endParaRPr>
            </a:p>
            <a:p>
              <a:pPr marL="0" marR="0" lvl="0" indent="251999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>
                  <a:solidFill>
                    <a:schemeClr val="lt1"/>
                  </a:solidFill>
                  <a:ea typeface="Times New Roman"/>
                  <a:cs typeface="Times New Roman"/>
                  <a:sym typeface="Times New Roman"/>
                </a:rPr>
                <a:t>Необходимые умения</a:t>
              </a:r>
              <a:endParaRPr sz="1700" dirty="0"/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700" dirty="0">
                  <a:solidFill>
                    <a:schemeClr val="lt1"/>
                  </a:solidFill>
                  <a:ea typeface="Times New Roman"/>
                  <a:cs typeface="Times New Roman"/>
                  <a:sym typeface="Times New Roman"/>
                </a:rPr>
                <a:t>- оказывать кризисную психологическую помощь в экстремальных ситуациях</a:t>
              </a:r>
              <a:endParaRPr sz="1700" dirty="0"/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700" dirty="0">
                  <a:solidFill>
                    <a:schemeClr val="lt1"/>
                  </a:solidFill>
                  <a:ea typeface="Times New Roman"/>
                  <a:cs typeface="Times New Roman"/>
                  <a:sym typeface="Times New Roman"/>
                </a:rPr>
                <a:t>- проводить оперативную оценку психологического состояния пострадавших в кризисной ситуации</a:t>
              </a:r>
              <a:endParaRPr sz="1700" dirty="0"/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700" dirty="0">
                  <a:solidFill>
                    <a:schemeClr val="lt1"/>
                  </a:solidFill>
                  <a:ea typeface="Times New Roman"/>
                  <a:cs typeface="Times New Roman"/>
                  <a:sym typeface="Times New Roman"/>
                </a:rPr>
                <a:t>- анализировать, оценивать и прогнозировать психологические последствия кризисной ситуации, проводить оценку суицидального риска на основе личностных особенностей пострадавших, выявлять группы риска</a:t>
              </a:r>
              <a:endParaRPr sz="1700" dirty="0"/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700" dirty="0">
                  <a:solidFill>
                    <a:schemeClr val="lt1"/>
                  </a:solidFill>
                  <a:ea typeface="Times New Roman"/>
                  <a:cs typeface="Times New Roman"/>
                  <a:sym typeface="Times New Roman"/>
                </a:rPr>
                <a:t>- использовать индивидуальные и групповые формы экстренной психологической помощи для оказания поддержки в кризисной ситуации</a:t>
              </a:r>
              <a:endParaRPr sz="1700" dirty="0"/>
            </a:p>
            <a:p>
              <a:pPr marL="0" marR="0" lvl="0" indent="251999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 dirty="0">
                  <a:solidFill>
                    <a:schemeClr val="lt1"/>
                  </a:solidFill>
                  <a:ea typeface="Times New Roman"/>
                  <a:cs typeface="Times New Roman"/>
                  <a:sym typeface="Times New Roman"/>
                </a:rPr>
                <a:t>Необходимые знания</a:t>
              </a:r>
              <a:endParaRPr sz="2400" dirty="0"/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700" dirty="0">
                  <a:solidFill>
                    <a:schemeClr val="lt1"/>
                  </a:solidFill>
                  <a:ea typeface="Times New Roman"/>
                  <a:cs typeface="Times New Roman"/>
                  <a:sym typeface="Times New Roman"/>
                </a:rPr>
                <a:t>- методы и технологии оказания экстренной психологической помощи различным категориям и группам пострадавших в кризисной ситуации</a:t>
              </a:r>
              <a:endParaRPr sz="1700" dirty="0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D21E0BC-16EA-4EC4-B169-37E9CBB2FB78}"/>
              </a:ext>
            </a:extLst>
          </p:cNvPr>
          <p:cNvSpPr/>
          <p:nvPr/>
        </p:nvSpPr>
        <p:spPr>
          <a:xfrm>
            <a:off x="908040" y="872033"/>
            <a:ext cx="99020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ea typeface="Times New Roman"/>
                <a:cs typeface="Times New Roman"/>
                <a:sym typeface="Times New Roman"/>
              </a:rPr>
              <a:t>Выделение самостоятельной трудовой функции в имеющихся обобщенных трудовых функциях:</a:t>
            </a:r>
          </a:p>
          <a:p>
            <a:pPr algn="ctr"/>
            <a:r>
              <a:rPr lang="ru-RU" dirty="0">
                <a:ea typeface="Times New Roman"/>
                <a:cs typeface="Times New Roman"/>
                <a:sym typeface="Times New Roman"/>
              </a:rPr>
              <a:t>«3.1.8. Оказание кризисной психологической помощи субъектам образовательного процесса»</a:t>
            </a:r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9247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1139</TotalTime>
  <Words>3908</Words>
  <Application>Microsoft Office PowerPoint</Application>
  <PresentationFormat>Произвольный</PresentationFormat>
  <Paragraphs>538</Paragraphs>
  <Slides>49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результатов анкетирования  по вопросам актуализации профессионального стандарта  «Педагог-психолог  (психолог в сфере образования)»</vt:lpstr>
      <vt:lpstr>Презентация PowerPoint</vt:lpstr>
      <vt:lpstr>Вопрос 5. Считаете ли Вы необходимым в наименование основной цели вида профессиональной деятельности включить дополнение: «оказание психологической помощи лицам, находящимся в кризисном состоянии»?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Ситуационный центр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Рыжова</dc:creator>
  <cp:lastModifiedBy>Кравцова</cp:lastModifiedBy>
  <cp:revision>53</cp:revision>
  <dcterms:created xsi:type="dcterms:W3CDTF">2023-01-20T09:41:43Z</dcterms:created>
  <dcterms:modified xsi:type="dcterms:W3CDTF">2024-01-25T13:39:51Z</dcterms:modified>
</cp:coreProperties>
</file>