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73F4BD-A16B-4BF9-9A3D-ABF5AEE938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906533-D1C0-4D4F-907E-1420B926AEE4}">
      <dgm:prSet/>
      <dgm:spPr/>
      <dgm:t>
        <a:bodyPr/>
        <a:lstStyle/>
        <a:p>
          <a:pPr rtl="0"/>
          <a:r>
            <a:rPr lang="ru-RU" dirty="0" smtClean="0"/>
            <a:t>Получение чиновником личного дохода, помимо положенного ему жалования, начали трактовать как вопиющее нарушение общественной морали и норм закона (Западная Европа).</a:t>
          </a:r>
          <a:endParaRPr lang="ru-RU" dirty="0"/>
        </a:p>
      </dgm:t>
    </dgm:pt>
    <dgm:pt modelId="{837B25F4-161D-4467-B459-FA602B376770}" type="parTrans" cxnId="{558292E2-6E9D-4A3D-A0F2-A598BADD15D0}">
      <dgm:prSet/>
      <dgm:spPr/>
      <dgm:t>
        <a:bodyPr/>
        <a:lstStyle/>
        <a:p>
          <a:endParaRPr lang="ru-RU"/>
        </a:p>
      </dgm:t>
    </dgm:pt>
    <dgm:pt modelId="{597EF39A-5678-4B6E-83D6-B02837A502F9}" type="sibTrans" cxnId="{558292E2-6E9D-4A3D-A0F2-A598BADD15D0}">
      <dgm:prSet/>
      <dgm:spPr/>
      <dgm:t>
        <a:bodyPr/>
        <a:lstStyle/>
        <a:p>
          <a:endParaRPr lang="ru-RU"/>
        </a:p>
      </dgm:t>
    </dgm:pt>
    <dgm:pt modelId="{58B7CEF9-B60D-4803-87B9-A3249707B9DF}" type="pres">
      <dgm:prSet presAssocID="{9573F4BD-A16B-4BF9-9A3D-ABF5AEE938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1BD1EA-D5F4-4787-A655-F3481197442D}" type="pres">
      <dgm:prSet presAssocID="{0E906533-D1C0-4D4F-907E-1420B926AEE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8292E2-6E9D-4A3D-A0F2-A598BADD15D0}" srcId="{9573F4BD-A16B-4BF9-9A3D-ABF5AEE9381B}" destId="{0E906533-D1C0-4D4F-907E-1420B926AEE4}" srcOrd="0" destOrd="0" parTransId="{837B25F4-161D-4467-B459-FA602B376770}" sibTransId="{597EF39A-5678-4B6E-83D6-B02837A502F9}"/>
    <dgm:cxn modelId="{DC39B894-5650-4495-9630-7824E08CDAB9}" type="presOf" srcId="{9573F4BD-A16B-4BF9-9A3D-ABF5AEE9381B}" destId="{58B7CEF9-B60D-4803-87B9-A3249707B9DF}" srcOrd="0" destOrd="0" presId="urn:microsoft.com/office/officeart/2005/8/layout/vList2"/>
    <dgm:cxn modelId="{B9559672-E950-4E9A-A728-DCBAFFAB3BEC}" type="presOf" srcId="{0E906533-D1C0-4D4F-907E-1420B926AEE4}" destId="{B01BD1EA-D5F4-4787-A655-F3481197442D}" srcOrd="0" destOrd="0" presId="urn:microsoft.com/office/officeart/2005/8/layout/vList2"/>
    <dgm:cxn modelId="{E3EE487B-AD3D-49C5-82B6-AFB5F0B7041D}" type="presParOf" srcId="{58B7CEF9-B60D-4803-87B9-A3249707B9DF}" destId="{B01BD1EA-D5F4-4787-A655-F3481197442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03A3D9-8386-4FBA-819B-15B9083E165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3A20A4-CF82-4B72-85AD-DF410C4D7069}">
      <dgm:prSet/>
      <dgm:spPr/>
      <dgm:t>
        <a:bodyPr/>
        <a:lstStyle/>
        <a:p>
          <a:pPr rtl="0"/>
          <a:r>
            <a:rPr lang="ru-RU" dirty="0" smtClean="0"/>
            <a:t>общие тенденции эволюции коррупционных отношений в 20 в. </a:t>
          </a:r>
          <a:r>
            <a:rPr lang="ru-RU" smtClean="0"/>
            <a:t>– это постепенное умножение их форм, переход от эпизодической и низовой коррупции к систематической верхушечной и международной</a:t>
          </a:r>
          <a:endParaRPr lang="ru-RU"/>
        </a:p>
      </dgm:t>
    </dgm:pt>
    <dgm:pt modelId="{07B96EFD-0C4E-42CA-92C8-FB206831EAC1}" type="parTrans" cxnId="{E5EFD68F-B1E0-4890-857C-7C7FDE3C2126}">
      <dgm:prSet/>
      <dgm:spPr/>
      <dgm:t>
        <a:bodyPr/>
        <a:lstStyle/>
        <a:p>
          <a:endParaRPr lang="ru-RU"/>
        </a:p>
      </dgm:t>
    </dgm:pt>
    <dgm:pt modelId="{B5E3F4AB-FFAB-4641-AB21-B75D013223F9}" type="sibTrans" cxnId="{E5EFD68F-B1E0-4890-857C-7C7FDE3C2126}">
      <dgm:prSet/>
      <dgm:spPr/>
      <dgm:t>
        <a:bodyPr/>
        <a:lstStyle/>
        <a:p>
          <a:endParaRPr lang="ru-RU"/>
        </a:p>
      </dgm:t>
    </dgm:pt>
    <dgm:pt modelId="{CB96ED16-3CEA-44B0-9873-C88B2EAA777D}" type="pres">
      <dgm:prSet presAssocID="{CC03A3D9-8386-4FBA-819B-15B9083E165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C6667F-F5B0-46B6-87E0-B43D5AF25F0A}" type="pres">
      <dgm:prSet presAssocID="{7A3A20A4-CF82-4B72-85AD-DF410C4D7069}" presName="composite" presStyleCnt="0"/>
      <dgm:spPr/>
    </dgm:pt>
    <dgm:pt modelId="{0D25D4EC-676B-4391-8B16-7930FFF3EF27}" type="pres">
      <dgm:prSet presAssocID="{7A3A20A4-CF82-4B72-85AD-DF410C4D7069}" presName="imgShp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2BDE2714-502F-4235-BECD-E6733FB42748}" type="pres">
      <dgm:prSet presAssocID="{7A3A20A4-CF82-4B72-85AD-DF410C4D7069}" presName="txShp" presStyleLbl="node1" presStyleIdx="0" presStyleCnt="1" custScaleX="116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99C86A-9FBF-401A-94B1-96D820062082}" type="presOf" srcId="{7A3A20A4-CF82-4B72-85AD-DF410C4D7069}" destId="{2BDE2714-502F-4235-BECD-E6733FB42748}" srcOrd="0" destOrd="0" presId="urn:microsoft.com/office/officeart/2005/8/layout/vList3"/>
    <dgm:cxn modelId="{E5EFD68F-B1E0-4890-857C-7C7FDE3C2126}" srcId="{CC03A3D9-8386-4FBA-819B-15B9083E165E}" destId="{7A3A20A4-CF82-4B72-85AD-DF410C4D7069}" srcOrd="0" destOrd="0" parTransId="{07B96EFD-0C4E-42CA-92C8-FB206831EAC1}" sibTransId="{B5E3F4AB-FFAB-4641-AB21-B75D013223F9}"/>
    <dgm:cxn modelId="{03785902-7D8B-4CDC-B8F3-4AA21C086DB9}" type="presOf" srcId="{CC03A3D9-8386-4FBA-819B-15B9083E165E}" destId="{CB96ED16-3CEA-44B0-9873-C88B2EAA777D}" srcOrd="0" destOrd="0" presId="urn:microsoft.com/office/officeart/2005/8/layout/vList3"/>
    <dgm:cxn modelId="{38E84D3B-504C-4891-9409-FE6069078E51}" type="presParOf" srcId="{CB96ED16-3CEA-44B0-9873-C88B2EAA777D}" destId="{58C6667F-F5B0-46B6-87E0-B43D5AF25F0A}" srcOrd="0" destOrd="0" presId="urn:microsoft.com/office/officeart/2005/8/layout/vList3"/>
    <dgm:cxn modelId="{796A64B1-882B-45CE-8220-7BC827EE4564}" type="presParOf" srcId="{58C6667F-F5B0-46B6-87E0-B43D5AF25F0A}" destId="{0D25D4EC-676B-4391-8B16-7930FFF3EF27}" srcOrd="0" destOrd="0" presId="urn:microsoft.com/office/officeart/2005/8/layout/vList3"/>
    <dgm:cxn modelId="{FBE02B66-162C-4E98-83E6-EA5F253974B6}" type="presParOf" srcId="{58C6667F-F5B0-46B6-87E0-B43D5AF25F0A}" destId="{2BDE2714-502F-4235-BECD-E6733FB4274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История развития коррупции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ГБУ ДПО ЦНППМ</a:t>
            </a:r>
          </a:p>
          <a:p>
            <a:r>
              <a:rPr lang="ru-RU" dirty="0" smtClean="0"/>
              <a:t>2022 </a:t>
            </a:r>
            <a:r>
              <a:rPr lang="ru-RU" dirty="0" smtClean="0"/>
              <a:t>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351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Новый этап - </a:t>
            </a:r>
            <a:r>
              <a:rPr lang="ru-RU" dirty="0"/>
              <a:t>рубеж 19 и 20 вв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С одной стороны, начался новый подъем мер государственного регулирования и, соответственно, власти чиновников. С другой, рождался крупный бизнес, который в конкурентной борьбе стал прибегать к «скупке государства</a:t>
            </a:r>
            <a:r>
              <a:rPr lang="ru-RU" sz="2000" dirty="0" smtClean="0"/>
              <a:t>» - </a:t>
            </a:r>
            <a:r>
              <a:rPr lang="ru-RU" sz="2000" dirty="0"/>
              <a:t>не </a:t>
            </a:r>
            <a:r>
              <a:rPr lang="ru-RU" sz="2000" dirty="0" smtClean="0"/>
              <a:t>эпизодический подкуп </a:t>
            </a:r>
            <a:r>
              <a:rPr lang="ru-RU" sz="2000" dirty="0"/>
              <a:t>отдельных мелких государственных служащих, а </a:t>
            </a:r>
            <a:r>
              <a:rPr lang="ru-RU" sz="2000" dirty="0" smtClean="0"/>
              <a:t>прямое подчинение </a:t>
            </a:r>
            <a:r>
              <a:rPr lang="ru-RU" sz="2000" dirty="0"/>
              <a:t>деятельности политиков и высших чиновников делу защиты интересов </a:t>
            </a:r>
            <a:r>
              <a:rPr lang="ru-RU" sz="2000" dirty="0" smtClean="0"/>
              <a:t>капитала.</a:t>
            </a:r>
          </a:p>
          <a:p>
            <a:r>
              <a:rPr lang="ru-RU" sz="2000" dirty="0"/>
              <a:t>В</a:t>
            </a:r>
            <a:r>
              <a:rPr lang="ru-RU" sz="2000" dirty="0" smtClean="0"/>
              <a:t> </a:t>
            </a:r>
            <a:r>
              <a:rPr lang="ru-RU" sz="2000" dirty="0"/>
              <a:t>странах Западной Европы после Второй мировой </a:t>
            </a:r>
            <a:r>
              <a:rPr lang="ru-RU" sz="2000" dirty="0" smtClean="0"/>
              <a:t>войны </a:t>
            </a:r>
            <a:r>
              <a:rPr lang="ru-RU" sz="2000" dirty="0"/>
              <a:t>получила развитие партийная коррупция, когда за лоббирование своих интересов крупные фирмы платили не лично политикам, а в партийную </a:t>
            </a:r>
            <a:r>
              <a:rPr lang="ru-RU" sz="2000" dirty="0" smtClean="0"/>
              <a:t>кассу.</a:t>
            </a:r>
          </a:p>
          <a:p>
            <a:r>
              <a:rPr lang="ru-RU" sz="2000" dirty="0" smtClean="0"/>
              <a:t>В </a:t>
            </a:r>
            <a:r>
              <a:rPr lang="ru-RU" sz="2000" dirty="0"/>
              <a:t>Японии и в наши дни политические деятели, помогающие частным корпорациям получать выгодные контракты, рассчитывают на получение процента от </a:t>
            </a:r>
            <a:r>
              <a:rPr lang="ru-RU" sz="2000" dirty="0" smtClean="0"/>
              <a:t>сделки.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6077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Еще несколько фактов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Н</a:t>
            </a:r>
            <a:r>
              <a:rPr lang="ru-RU" sz="2000" dirty="0" smtClean="0"/>
              <a:t>а </a:t>
            </a:r>
            <a:r>
              <a:rPr lang="ru-RU" sz="2000" dirty="0"/>
              <a:t>«восточные» традиции личных отношений между начальником и просителями здесь </a:t>
            </a:r>
            <a:r>
              <a:rPr lang="ru-RU" sz="2000" dirty="0" err="1"/>
              <a:t>наложились</a:t>
            </a:r>
            <a:r>
              <a:rPr lang="ru-RU" sz="2000" dirty="0"/>
              <a:t> огромные бесконтрольные возможности, связанные с государственным регулированием многих сфер </a:t>
            </a:r>
            <a:r>
              <a:rPr lang="ru-RU" sz="2000" dirty="0" smtClean="0"/>
              <a:t>жизни.</a:t>
            </a:r>
          </a:p>
          <a:p>
            <a:r>
              <a:rPr lang="ru-RU" sz="2000" dirty="0"/>
              <a:t>В 1970-е на весь мир прогремел скандал с американской фирмой «Локхид», которая для продажи своих не слишком хороших самолетов давала крупные взятки высокопоставленным политикам и чиновникам ФРГ, Японии и других </a:t>
            </a:r>
            <a:r>
              <a:rPr lang="ru-RU" sz="2000" dirty="0" smtClean="0"/>
              <a:t>стран.</a:t>
            </a:r>
          </a:p>
          <a:p>
            <a:r>
              <a:rPr lang="ru-RU" sz="2000" dirty="0"/>
              <a:t>Еще более актуальной проблема стала в 1990-е, когда постсоциалистические страны продемонстрировали размах коррупции, сопоставимый с ситуацией в развивающихся </a:t>
            </a:r>
            <a:r>
              <a:rPr lang="ru-RU" sz="2000" dirty="0" smtClean="0"/>
              <a:t>странах.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05283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Таким образом: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447834"/>
              </p:ext>
            </p:extLst>
          </p:nvPr>
        </p:nvGraphicFramePr>
        <p:xfrm>
          <a:off x="1066800" y="2103120"/>
          <a:ext cx="10058400" cy="393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066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</a:t>
            </a:r>
            <a:r>
              <a:rPr lang="ru-RU" dirty="0" err="1" smtClean="0"/>
              <a:t>ртхашастра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Первый борец с коррупцией – </a:t>
            </a:r>
            <a:r>
              <a:rPr lang="ru-RU" dirty="0" err="1" smtClean="0"/>
              <a:t>Уракагина</a:t>
            </a:r>
            <a:r>
              <a:rPr lang="ru-RU" dirty="0" smtClean="0"/>
              <a:t> (</a:t>
            </a:r>
            <a:r>
              <a:rPr lang="ru-RU" dirty="0"/>
              <a:t>шумерский царь города-государства </a:t>
            </a:r>
            <a:r>
              <a:rPr lang="ru-RU" dirty="0" err="1"/>
              <a:t>Лагаша</a:t>
            </a:r>
            <a:r>
              <a:rPr lang="ru-RU" dirty="0"/>
              <a:t> во второй половине XXIV века д. н. э</a:t>
            </a:r>
            <a:r>
              <a:rPr lang="ru-RU" dirty="0" smtClean="0"/>
              <a:t>.)</a:t>
            </a:r>
          </a:p>
          <a:p>
            <a:r>
              <a:rPr lang="ru-RU" dirty="0" smtClean="0"/>
              <a:t>Первый </a:t>
            </a:r>
            <a:r>
              <a:rPr lang="ru-RU" dirty="0"/>
              <a:t>трактат с обсуждением </a:t>
            </a:r>
            <a:r>
              <a:rPr lang="ru-RU" dirty="0" smtClean="0"/>
              <a:t>коррупции</a:t>
            </a:r>
          </a:p>
          <a:p>
            <a:r>
              <a:rPr lang="ru-RU" dirty="0" smtClean="0"/>
              <a:t>Опубликован под псевдонимом </a:t>
            </a:r>
            <a:r>
              <a:rPr lang="ru-RU" dirty="0" err="1"/>
              <a:t>Каутилья</a:t>
            </a:r>
            <a:r>
              <a:rPr lang="ru-RU" dirty="0"/>
              <a:t> </a:t>
            </a:r>
            <a:r>
              <a:rPr lang="ru-RU" dirty="0" smtClean="0"/>
              <a:t>(один </a:t>
            </a:r>
            <a:r>
              <a:rPr lang="ru-RU" dirty="0"/>
              <a:t>из министров </a:t>
            </a:r>
            <a:r>
              <a:rPr lang="ru-RU" dirty="0" err="1"/>
              <a:t>Бхараты</a:t>
            </a:r>
            <a:r>
              <a:rPr lang="ru-RU" dirty="0"/>
              <a:t> (Индии) в IV веке д. н. э</a:t>
            </a:r>
            <a:r>
              <a:rPr lang="ru-RU" dirty="0" smtClean="0"/>
              <a:t>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0179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Продажность судей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Незаконное перераспределение </a:t>
            </a:r>
            <a:r>
              <a:rPr lang="ru-RU" sz="2000" dirty="0"/>
              <a:t>собственности и </a:t>
            </a:r>
            <a:r>
              <a:rPr lang="ru-RU" sz="2000" dirty="0" smtClean="0"/>
              <a:t>желание </a:t>
            </a:r>
            <a:r>
              <a:rPr lang="ru-RU" sz="2000" dirty="0"/>
              <a:t>решить спор вне правового поля</a:t>
            </a:r>
          </a:p>
        </p:txBody>
      </p:sp>
    </p:spTree>
    <p:extLst>
      <p:ext uri="{BB962C8B-B14F-4D97-AF65-F5344CB8AC3E}">
        <p14:creationId xmlns:p14="http://schemas.microsoft.com/office/powerpoint/2010/main" val="146729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Отношение религии к коррупции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«Даров не принимай, ибо дары слепыми делают зрячих и превращают дело правых» (</a:t>
            </a:r>
            <a:r>
              <a:rPr lang="ru-RU" sz="2000" dirty="0" err="1"/>
              <a:t>Исх</a:t>
            </a:r>
            <a:r>
              <a:rPr lang="ru-RU" sz="2000" dirty="0"/>
              <a:t> 23:8, см. также Втор 16:19); </a:t>
            </a:r>
            <a:endParaRPr lang="ru-RU" sz="2000" dirty="0" smtClean="0"/>
          </a:p>
          <a:p>
            <a:r>
              <a:rPr lang="ru-RU" sz="2000" dirty="0" smtClean="0"/>
              <a:t>«</a:t>
            </a:r>
            <a:r>
              <a:rPr lang="ru-RU" sz="2000" dirty="0"/>
              <a:t>Не присваивайте незаконно имущества друг друга и не подкупайте судей, чтобы намеренно присвоить часть собственности других людей» (Коран 2:188) и т. 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46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Трансформация коррупции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К</a:t>
            </a:r>
            <a:r>
              <a:rPr lang="ru-RU" sz="2000" dirty="0" smtClean="0"/>
              <a:t>онец </a:t>
            </a:r>
            <a:r>
              <a:rPr lang="ru-RU" sz="2000" dirty="0"/>
              <a:t>XVIII века на Западе </a:t>
            </a:r>
            <a:r>
              <a:rPr lang="ru-RU" sz="2000" dirty="0" smtClean="0"/>
              <a:t>- </a:t>
            </a:r>
            <a:r>
              <a:rPr lang="ru-RU" sz="2000" dirty="0"/>
              <a:t>государственная власть существует для блага людей ей подвластных, и поэтому подданные содержат правительство в обмен на неукоснительное соблюдение чиновниками </a:t>
            </a:r>
            <a:r>
              <a:rPr lang="ru-RU" sz="2000" dirty="0" smtClean="0"/>
              <a:t>законов</a:t>
            </a:r>
          </a:p>
          <a:p>
            <a:r>
              <a:rPr lang="ru-RU" sz="2000" dirty="0" smtClean="0"/>
              <a:t>Конституция США (1787 г.) - получение </a:t>
            </a:r>
            <a:r>
              <a:rPr lang="ru-RU" sz="2000" dirty="0"/>
              <a:t>взятки является одним из двух явным образом упомянутых преступлений, за которые Президенту США может быть объявлен </a:t>
            </a:r>
            <a:r>
              <a:rPr lang="ru-RU" sz="2000" dirty="0" smtClean="0"/>
              <a:t>импичмент</a:t>
            </a:r>
          </a:p>
          <a:p>
            <a:r>
              <a:rPr lang="ru-RU" sz="2000" dirty="0"/>
              <a:t>У</a:t>
            </a:r>
            <a:r>
              <a:rPr lang="ru-RU" sz="2000" dirty="0" smtClean="0"/>
              <a:t>ровень </a:t>
            </a:r>
            <a:r>
              <a:rPr lang="ru-RU" sz="2000" dirty="0"/>
              <a:t>коррупции в развитых странах на протяжении XIX—XX веков значительно уменьшился по сравнению с остальным </a:t>
            </a:r>
            <a:r>
              <a:rPr lang="ru-RU" sz="2000" dirty="0" smtClean="0"/>
              <a:t>миром</a:t>
            </a:r>
          </a:p>
          <a:p>
            <a:r>
              <a:rPr lang="ru-RU" sz="2000" dirty="0"/>
              <a:t>Во второй половине XX века коррупция всё больше начала становиться международной проблемой</a:t>
            </a:r>
          </a:p>
        </p:txBody>
      </p:sp>
    </p:spTree>
    <p:extLst>
      <p:ext uri="{BB962C8B-B14F-4D97-AF65-F5344CB8AC3E}">
        <p14:creationId xmlns:p14="http://schemas.microsoft.com/office/powerpoint/2010/main" val="3715417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Эффекты глобализации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К</a:t>
            </a:r>
            <a:r>
              <a:rPr lang="ru-RU" sz="2000" dirty="0" smtClean="0"/>
              <a:t>оррупция </a:t>
            </a:r>
            <a:r>
              <a:rPr lang="ru-RU" sz="2000" dirty="0"/>
              <a:t>в одной стране стала негативно сказываться на развитии многих </a:t>
            </a:r>
            <a:r>
              <a:rPr lang="ru-RU" sz="2000" dirty="0" smtClean="0"/>
              <a:t>стран;</a:t>
            </a:r>
          </a:p>
          <a:p>
            <a:r>
              <a:rPr lang="ru-RU" sz="2000" dirty="0" smtClean="0"/>
              <a:t>Страны </a:t>
            </a:r>
            <a:r>
              <a:rPr lang="ru-RU" sz="2000" dirty="0"/>
              <a:t>с наиболее высоким уровнем коррупции более не </a:t>
            </a:r>
            <a:r>
              <a:rPr lang="ru-RU" sz="2000" dirty="0" smtClean="0"/>
              <a:t>ограничиваются третьим миром;</a:t>
            </a:r>
          </a:p>
          <a:p>
            <a:r>
              <a:rPr lang="ru-RU" sz="2000" dirty="0"/>
              <a:t>Л</a:t>
            </a:r>
            <a:r>
              <a:rPr lang="ru-RU" sz="2000" dirty="0" smtClean="0"/>
              <a:t>иберализация </a:t>
            </a:r>
            <a:r>
              <a:rPr lang="ru-RU" sz="2000" dirty="0"/>
              <a:t>в бывших социалистических странах в 1990-е гг. сопровождалась вопиющими должностными </a:t>
            </a:r>
            <a:r>
              <a:rPr lang="ru-RU" sz="2000" dirty="0" smtClean="0"/>
              <a:t>злоупотреблениями;</a:t>
            </a:r>
          </a:p>
          <a:p>
            <a:r>
              <a:rPr lang="ru-RU" sz="2000" dirty="0" smtClean="0"/>
              <a:t>Газета </a:t>
            </a:r>
            <a:r>
              <a:rPr lang="ru-RU" sz="2000" dirty="0"/>
              <a:t>«</a:t>
            </a:r>
            <a:r>
              <a:rPr lang="ru-RU" sz="2000" dirty="0" err="1"/>
              <a:t>Financial</a:t>
            </a:r>
            <a:r>
              <a:rPr lang="ru-RU" sz="2000" dirty="0"/>
              <a:t> </a:t>
            </a:r>
            <a:r>
              <a:rPr lang="ru-RU" sz="2000" dirty="0" err="1"/>
              <a:t>Times</a:t>
            </a:r>
            <a:r>
              <a:rPr lang="ru-RU" sz="2000" dirty="0"/>
              <a:t>» объявила 1995 год «годом коррупции</a:t>
            </a:r>
            <a:r>
              <a:rPr lang="ru-RU" sz="2000" dirty="0" smtClean="0"/>
              <a:t>»;</a:t>
            </a:r>
          </a:p>
          <a:p>
            <a:r>
              <a:rPr lang="ru-RU" sz="2000" dirty="0"/>
              <a:t>Для пропаганды знаний о коррупции ООН учредила Международный день борьбы с коррупцией (19 декабря</a:t>
            </a:r>
            <a:r>
              <a:rPr lang="ru-RU" sz="2000" dirty="0" smtClean="0"/>
              <a:t>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850199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Ранние этапы истории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К</a:t>
            </a:r>
            <a:r>
              <a:rPr lang="ru-RU" sz="2000" dirty="0" smtClean="0"/>
              <a:t>огда </a:t>
            </a:r>
            <a:r>
              <a:rPr lang="ru-RU" sz="2000" dirty="0"/>
              <a:t>еще не было профессиональных государственных чиновников, коррупция почти </a:t>
            </a:r>
            <a:r>
              <a:rPr lang="ru-RU" sz="2000" dirty="0" smtClean="0"/>
              <a:t>отсутствовала </a:t>
            </a:r>
            <a:r>
              <a:rPr lang="ru-RU" sz="2000" dirty="0"/>
              <a:t>(древнегреческие города-государства, республиканский Рим</a:t>
            </a:r>
            <a:r>
              <a:rPr lang="ru-RU" sz="2000" dirty="0" smtClean="0"/>
              <a:t>);</a:t>
            </a:r>
          </a:p>
          <a:p>
            <a:r>
              <a:rPr lang="ru-RU" sz="2000" dirty="0" smtClean="0"/>
              <a:t>С появлением чиновников </a:t>
            </a:r>
            <a:r>
              <a:rPr lang="ru-RU" sz="2000" dirty="0"/>
              <a:t>в римском праве появился специальный термин «</a:t>
            </a:r>
            <a:r>
              <a:rPr lang="ru-RU" sz="2000" dirty="0" err="1"/>
              <a:t>corrumpire</a:t>
            </a:r>
            <a:r>
              <a:rPr lang="ru-RU" sz="2000" dirty="0"/>
              <a:t>», который был синонимом слов «портить», «подкупать» и служил для обозначения любых </a:t>
            </a:r>
            <a:r>
              <a:rPr lang="ru-RU" sz="2000" dirty="0" smtClean="0"/>
              <a:t>должностных злоупотреблений;</a:t>
            </a:r>
          </a:p>
          <a:p>
            <a:pPr marL="0" indent="0" algn="ctr">
              <a:buNone/>
            </a:pPr>
            <a:r>
              <a:rPr lang="ru-RU" sz="2800" dirty="0"/>
              <a:t>«Он приехал бедным в богатую провинцию, а уехал богатым из бедной провинции»</a:t>
            </a:r>
          </a:p>
        </p:txBody>
      </p:sp>
    </p:spTree>
    <p:extLst>
      <p:ext uri="{BB962C8B-B14F-4D97-AF65-F5344CB8AC3E}">
        <p14:creationId xmlns:p14="http://schemas.microsoft.com/office/powerpoint/2010/main" val="3342308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Отношение к коррупции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Показательные наказания коррумпированных чиновников обычно не давали почти никакого результата, потому что на место устраненных (разжалованных или казненных) появлялись новые вымогатели взяток. </a:t>
            </a:r>
            <a:endParaRPr lang="ru-RU" dirty="0" smtClean="0"/>
          </a:p>
          <a:p>
            <a:r>
              <a:rPr lang="ru-RU" dirty="0"/>
              <a:t>Поскольку у центрального правительства обычно не было сил для тотального контроля за деятельностью чиновников, оно обычно довольствовалось поддержанием некоей «терпимой нормы» коррупции, пресекая лишь слишком опасные ее проявления.</a:t>
            </a:r>
          </a:p>
          <a:p>
            <a:r>
              <a:rPr lang="ru-RU" dirty="0"/>
              <a:t>Наиболее ярко эта умеренная терпимость к коррупции заметна в обществах азиатского способа </a:t>
            </a:r>
            <a:r>
              <a:rPr lang="ru-RU" dirty="0" smtClean="0"/>
              <a:t>производства-</a:t>
            </a:r>
            <a:r>
              <a:rPr lang="ru-RU" dirty="0"/>
              <a:t>в восточных обществах появляются первые исследования </a:t>
            </a:r>
            <a:r>
              <a:rPr lang="ru-RU" dirty="0" smtClean="0"/>
              <a:t>коррупции</a:t>
            </a:r>
          </a:p>
          <a:p>
            <a:r>
              <a:rPr lang="ru-RU" dirty="0"/>
              <a:t>А</a:t>
            </a:r>
            <a:r>
              <a:rPr lang="ru-RU" dirty="0" smtClean="0"/>
              <a:t>втор </a:t>
            </a:r>
            <a:r>
              <a:rPr lang="ru-RU" dirty="0" err="1"/>
              <a:t>Артхашастры</a:t>
            </a:r>
            <a:r>
              <a:rPr lang="ru-RU" dirty="0"/>
              <a:t> выделял 40 средств хищений государственного имущества жадными чиновниками и с грустью констатировал, что «подобно тому, как нельзя не воспринять мед, если он находится на языке, так и имущество царя не может быть, хотя и в малости, не присвоено ведающими этим имуществом».</a:t>
            </a:r>
          </a:p>
        </p:txBody>
      </p:sp>
    </p:spTree>
    <p:extLst>
      <p:ext uri="{BB962C8B-B14F-4D97-AF65-F5344CB8AC3E}">
        <p14:creationId xmlns:p14="http://schemas.microsoft.com/office/powerpoint/2010/main" val="728650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Коренной перелом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89203"/>
              </p:ext>
            </p:extLst>
          </p:nvPr>
        </p:nvGraphicFramePr>
        <p:xfrm>
          <a:off x="1066800" y="2103120"/>
          <a:ext cx="10058400" cy="393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1911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37</TotalTime>
  <Words>736</Words>
  <Application>Microsoft Office PowerPoint</Application>
  <PresentationFormat>Широкоэкранный</PresentationFormat>
  <Paragraphs>44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Century Gothic</vt:lpstr>
      <vt:lpstr>Garamond</vt:lpstr>
      <vt:lpstr>Savon</vt:lpstr>
      <vt:lpstr>История развития коррупции</vt:lpstr>
      <vt:lpstr>Артхашастра</vt:lpstr>
      <vt:lpstr>Продажность судей</vt:lpstr>
      <vt:lpstr>Отношение религии к коррупции</vt:lpstr>
      <vt:lpstr>Трансформация коррупции</vt:lpstr>
      <vt:lpstr>Эффекты глобализации</vt:lpstr>
      <vt:lpstr>Ранние этапы истории</vt:lpstr>
      <vt:lpstr>Отношение к коррупции</vt:lpstr>
      <vt:lpstr>Коренной перелом</vt:lpstr>
      <vt:lpstr>Новый этап - рубеж 19 и 20 вв</vt:lpstr>
      <vt:lpstr>Еще несколько фактов</vt:lpstr>
      <vt:lpstr>Таким образом: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развития коррупции</dc:title>
  <dc:creator>RMC_Director</dc:creator>
  <cp:lastModifiedBy>RMC_Director</cp:lastModifiedBy>
  <cp:revision>6</cp:revision>
  <dcterms:created xsi:type="dcterms:W3CDTF">2022-04-29T07:39:48Z</dcterms:created>
  <dcterms:modified xsi:type="dcterms:W3CDTF">2022-05-04T05:57:04Z</dcterms:modified>
</cp:coreProperties>
</file>