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  <p:sldMasterId id="2147483662" r:id="rId2"/>
    <p:sldMasterId id="2147483663" r:id="rId3"/>
  </p:sldMasterIdLst>
  <p:notesMasterIdLst>
    <p:notesMasterId r:id="rId3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embeddedFontLst>
    <p:embeddedFont>
      <p:font typeface="Arial Black" panose="020B0A04020102020204" pitchFamily="3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Georgia" panose="02040502050405020303" pitchFamily="18" charset="0"/>
      <p:regular r:id="rId50"/>
      <p:bold r:id="rId51"/>
      <p:italic r:id="rId52"/>
      <p:boldItalic r:id="rId53"/>
    </p:embeddedFont>
    <p:embeddedFont>
      <p:font typeface="Tahoma" panose="020B0604030504040204" pitchFamily="34" charset="0"/>
      <p:regular r:id="rId54"/>
      <p:bold r:id="rId55"/>
    </p:embeddedFont>
    <p:embeddedFont>
      <p:font typeface="Times" panose="02020603050405020304" pitchFamily="18" charset="0"/>
      <p:regular r:id="rId56"/>
      <p:bold r:id="rId57"/>
      <p:italic r:id="rId58"/>
      <p:boldItalic r:id="rId59"/>
    </p:embeddedFont>
    <p:embeddedFont>
      <p:font typeface="Verdana" panose="020B060403050404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2B6074B-F8D5-4903-9049-35E6FE3366D4}">
  <a:tblStyle styleId="{42B6074B-F8D5-4903-9049-35E6FE3366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font" Target="fonts/font24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font" Target="fonts/font22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7.fntdata"/><Relationship Id="rId59" Type="http://schemas.openxmlformats.org/officeDocument/2006/relationships/font" Target="fonts/font20.fntdata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font" Target="fonts/font21.fntdata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Shape 3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Shape 3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Shape 3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319087" y="1752600"/>
            <a:ext cx="8824913" cy="5129212"/>
            <a:chOff x="319087" y="1752600"/>
            <a:chExt cx="8824913" cy="5129212"/>
          </a:xfrm>
        </p:grpSpPr>
        <p:sp>
          <p:nvSpPr>
            <p:cNvPr id="101" name="Shape 101"/>
            <p:cNvSpPr/>
            <p:nvPr/>
          </p:nvSpPr>
          <p:spPr>
            <a:xfrm>
              <a:off x="333375" y="1752600"/>
              <a:ext cx="8810625" cy="5105400"/>
            </a:xfrm>
            <a:custGeom>
              <a:avLst/>
              <a:gdLst/>
              <a:ahLst/>
              <a:cxnLst/>
              <a:rect l="0" t="0" r="0" b="0"/>
              <a:pathLst>
                <a:path w="5550" h="3216" extrusionOk="0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2">
                <a:alpha val="3960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838200" y="3810000"/>
              <a:ext cx="8305800" cy="3048000"/>
            </a:xfrm>
            <a:custGeom>
              <a:avLst/>
              <a:gdLst/>
              <a:ahLst/>
              <a:cxnLst/>
              <a:rect l="0" t="0" r="0" b="0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319087" y="3773487"/>
              <a:ext cx="5484812" cy="46037"/>
            </a:xfrm>
            <a:custGeom>
              <a:avLst/>
              <a:gdLst/>
              <a:ahLst/>
              <a:cxnLst/>
              <a:rect l="0" t="0" r="0" b="0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5D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838200" y="1752600"/>
              <a:ext cx="7769225" cy="46037"/>
            </a:xfrm>
            <a:custGeom>
              <a:avLst/>
              <a:gdLst/>
              <a:ahLst/>
              <a:cxnLst/>
              <a:rect l="0" t="0" r="0" b="0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5D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319087" y="3773487"/>
              <a:ext cx="47625" cy="3108325"/>
            </a:xfrm>
            <a:custGeom>
              <a:avLst/>
              <a:gdLst/>
              <a:ahLst/>
              <a:cxnLst/>
              <a:rect l="0" t="0" r="0" b="0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838200" y="1752600"/>
              <a:ext cx="46037" cy="5119687"/>
            </a:xfrm>
            <a:custGeom>
              <a:avLst/>
              <a:gdLst/>
              <a:ahLst/>
              <a:cxnLst/>
              <a:rect l="0" t="0" r="0" b="0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990600" y="1905000"/>
            <a:ext cx="7772400" cy="173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ubTitle" idx="1"/>
          </p:nvPr>
        </p:nvSpPr>
        <p:spPr>
          <a:xfrm>
            <a:off x="990600" y="3962400"/>
            <a:ext cx="6781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9906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3468687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, текст и объект" type="txAndObj">
  <p:cSld name="TEXT_AND_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Shape 85"/>
          <p:cNvGrpSpPr/>
          <p:nvPr/>
        </p:nvGrpSpPr>
        <p:grpSpPr>
          <a:xfrm>
            <a:off x="319087" y="1828800"/>
            <a:ext cx="8824913" cy="5029200"/>
            <a:chOff x="319087" y="1828800"/>
            <a:chExt cx="8824913" cy="5029200"/>
          </a:xfrm>
        </p:grpSpPr>
        <p:sp>
          <p:nvSpPr>
            <p:cNvPr id="86" name="Shape 86"/>
            <p:cNvSpPr/>
            <p:nvPr/>
          </p:nvSpPr>
          <p:spPr>
            <a:xfrm>
              <a:off x="838200" y="4618037"/>
              <a:ext cx="8305800" cy="2239962"/>
            </a:xfrm>
            <a:custGeom>
              <a:avLst/>
              <a:gdLst/>
              <a:ahLst/>
              <a:cxnLst/>
              <a:rect l="0" t="0" r="0" b="0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333375" y="1828800"/>
              <a:ext cx="8810625" cy="5029200"/>
            </a:xfrm>
            <a:custGeom>
              <a:avLst/>
              <a:gdLst/>
              <a:ahLst/>
              <a:cxnLst/>
              <a:rect l="0" t="0" r="0" b="0"/>
              <a:pathLst>
                <a:path w="5550" h="3168" extrusionOk="0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lt2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838200" y="4654550"/>
              <a:ext cx="8305800" cy="2203450"/>
            </a:xfrm>
            <a:custGeom>
              <a:avLst/>
              <a:gdLst/>
              <a:ahLst/>
              <a:cxnLst/>
              <a:rect l="0" t="0" r="0" b="0"/>
              <a:pathLst>
                <a:path w="4897" h="2182" extrusionOk="0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838200" y="1828800"/>
              <a:ext cx="7313612" cy="46037"/>
            </a:xfrm>
            <a:custGeom>
              <a:avLst/>
              <a:gdLst/>
              <a:ahLst/>
              <a:cxnLst/>
              <a:rect l="0" t="0" r="0" b="0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5D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838200" y="1828800"/>
              <a:ext cx="46037" cy="2833687"/>
            </a:xfrm>
            <a:custGeom>
              <a:avLst/>
              <a:gdLst/>
              <a:ahLst/>
              <a:cxnLst/>
              <a:rect l="0" t="0" r="0" b="0"/>
              <a:pathLst>
                <a:path w="29" h="2161" extrusionOk="0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836612" y="4610100"/>
              <a:ext cx="46037" cy="2247900"/>
            </a:xfrm>
            <a:custGeom>
              <a:avLst/>
              <a:gdLst/>
              <a:ahLst/>
              <a:cxnLst/>
              <a:rect l="0" t="0" r="0" b="0"/>
              <a:pathLst>
                <a:path w="29" h="1416" extrusionOk="0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319087" y="4610100"/>
              <a:ext cx="4570412" cy="46037"/>
            </a:xfrm>
            <a:custGeom>
              <a:avLst/>
              <a:gdLst/>
              <a:ahLst/>
              <a:cxnLst/>
              <a:rect l="0" t="0" r="0" b="0"/>
              <a:pathLst>
                <a:path w="5387" h="149" extrusionOk="0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5D00"/>
                </a:gs>
                <a:gs pos="100000">
                  <a:srgbClr val="006600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319087" y="4610100"/>
              <a:ext cx="47625" cy="2247900"/>
            </a:xfrm>
            <a:custGeom>
              <a:avLst/>
              <a:gdLst/>
              <a:ahLst/>
              <a:cxnLst/>
              <a:rect l="0" t="0" r="0" b="0"/>
              <a:pathLst>
                <a:path w="30" h="1416" extrusionOk="0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628562"/>
                </a:gs>
                <a:gs pos="100000">
                  <a:srgbClr val="006600">
                    <a:alpha val="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Char char="▪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0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io.rsu.ru/webp/class1/potok86/Vasil%27eva/yrok.htm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Calibri"/>
              <a:buNone/>
            </a:pPr>
            <a:r>
              <a:rPr lang="en-US" sz="3200" b="1" i="1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Организация работы с одарёнными</a:t>
            </a:r>
            <a:br>
              <a:rPr lang="en-US" sz="3200" b="1" i="1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1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 детьми на уроках географии </a:t>
            </a:r>
            <a:br>
              <a:rPr lang="en-US" sz="3200" b="1" i="1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1" u="none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и во внеурочной     деятельности.</a:t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062" y="2500312"/>
            <a:ext cx="4011612" cy="408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4441825" y="3017837"/>
            <a:ext cx="260350" cy="8223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chemeClr val="accent2"/>
            </a:gs>
          </a:gsLst>
          <a:lin ang="5400000" scaled="0"/>
        </a:gra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ctrTitle"/>
          </p:nvPr>
        </p:nvSpPr>
        <p:spPr>
          <a:xfrm>
            <a:off x="755650" y="0"/>
            <a:ext cx="7989887" cy="403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 Black"/>
              <a:buNone/>
            </a:pPr>
            <a:r>
              <a:rPr lang="en-US" sz="4800" b="1" i="1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Экономико-географическая</a:t>
            </a:r>
            <a:br>
              <a:rPr lang="en-US" sz="4800" b="1" i="1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800" b="1" i="1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характеристика СПК имени Чапаева</a:t>
            </a:r>
            <a:br>
              <a:rPr lang="en-US" sz="4800" b="1" i="1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800" b="1" i="1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Исаклинского района</a:t>
            </a:r>
            <a:br>
              <a:rPr lang="en-US" sz="4800" b="1" i="1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en-US" sz="4800" b="1" i="1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Самарской области</a:t>
            </a:r>
            <a:br>
              <a:rPr lang="en-US" sz="4800" b="1" i="1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subTitle" idx="1"/>
          </p:nvPr>
        </p:nvSpPr>
        <p:spPr>
          <a:xfrm>
            <a:off x="4643437" y="4437062"/>
            <a:ext cx="4032250" cy="242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Работу выполнили: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Захарова Ольга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Мурзина Анжела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Noto Sans Symbols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Решетников Андрей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ctrTitle"/>
          </p:nvPr>
        </p:nvSpPr>
        <p:spPr>
          <a:xfrm>
            <a:off x="304800" y="1905000"/>
            <a:ext cx="8458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C0795"/>
              </a:buClr>
              <a:buSzPts val="6000"/>
              <a:buFont typeface="Calibri"/>
              <a:buNone/>
            </a:pPr>
            <a:r>
              <a:rPr lang="en-US" sz="6000" b="1" i="1" u="none" strike="noStrike" cap="none">
                <a:solidFill>
                  <a:srgbClr val="2C0795"/>
                </a:solidFill>
                <a:latin typeface="Calibri"/>
                <a:ea typeface="Calibri"/>
                <a:cs typeface="Calibri"/>
                <a:sym typeface="Calibri"/>
              </a:rPr>
              <a:t>Не исчезай, мое село…</a:t>
            </a:r>
            <a:br>
              <a:rPr lang="en-US" sz="6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(Демографическая ситуация </a:t>
            </a:r>
            <a:b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села Самсоновка)</a:t>
            </a:r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ubTitle" idx="1"/>
          </p:nvPr>
        </p:nvSpPr>
        <p:spPr>
          <a:xfrm>
            <a:off x="2667000" y="4114800"/>
            <a:ext cx="64770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Выполнила: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Мурзина Анжела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ученица 9 класса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ГБОУ СОШ с. Новое Якушкино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Исаклинского района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Самарской области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Руководитель: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Гаврилова Нина Николаевна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учитель географии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 descr="PIC_00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/>
          <p:nvPr/>
        </p:nvSpPr>
        <p:spPr>
          <a:xfrm>
            <a:off x="468312" y="0"/>
            <a:ext cx="8064500" cy="48244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Топонимика  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Новоякушкинского поселения </a:t>
            </a:r>
            <a:b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9900FF"/>
                </a:solidFill>
                <a:latin typeface="Arial"/>
              </a:rPr>
              <a:t>Исаклинского района </a:t>
            </a:r>
          </a:p>
        </p:txBody>
      </p:sp>
      <p:sp>
        <p:nvSpPr>
          <p:cNvPr id="201" name="Shape 201"/>
          <p:cNvSpPr/>
          <p:nvPr/>
        </p:nvSpPr>
        <p:spPr>
          <a:xfrm>
            <a:off x="2686050" y="4508500"/>
            <a:ext cx="6457950" cy="2057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  <a:t>Выполнила  </a:t>
            </a:r>
            <a:b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</a:br>
            <a: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  <a:t>ученица 7 класса  </a:t>
            </a:r>
            <a:b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</a:br>
            <a: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  <a:t>ГБОУ СОШ с. Новое Якушкино </a:t>
            </a:r>
            <a:b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</a:br>
            <a: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  <a:t>Иванова Анастасия </a:t>
            </a:r>
            <a:b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</a:br>
            <a: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  <a:t>Руководитель: </a:t>
            </a:r>
            <a:b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</a:br>
            <a: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  <a:t>Гаврилова Н.Н. </a:t>
            </a:r>
            <a:b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</a:br>
            <a:r>
              <a:rPr b="0" i="0">
                <a:ln>
                  <a:noFill/>
                </a:ln>
                <a:solidFill>
                  <a:srgbClr val="800000"/>
                </a:solidFill>
                <a:latin typeface="Times New Roman"/>
              </a:rPr>
              <a:t>учитель географии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 descr="picturecontent-pid-ae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3850" y="0"/>
            <a:ext cx="102965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subTitle" idx="4294967295"/>
          </p:nvPr>
        </p:nvSpPr>
        <p:spPr>
          <a:xfrm>
            <a:off x="1258887" y="260350"/>
            <a:ext cx="8208962" cy="63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Судьба моей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семьи 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rgbClr val="FFFF00"/>
              </a:buClr>
              <a:buSzPts val="4000"/>
              <a:buFont typeface="Arial"/>
              <a:buNone/>
            </a:pPr>
            <a:r>
              <a:rPr lang="en-US" sz="40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в судьбе страны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1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</a:t>
            </a:r>
            <a:r>
              <a:rPr lang="en-US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Выполнила: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</a:t>
            </a:r>
            <a:r>
              <a:rPr lang="en-US" sz="20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Шишкова Анастасия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ученица 10 класса 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  ГБОУ СОШ села Новое Якушкино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муниципального района Исаклинский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1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Научный уководитель: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    </a:t>
            </a:r>
            <a:r>
              <a:rPr lang="en-US" sz="20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Гаврилова Н.Н</a:t>
            </a:r>
            <a:r>
              <a:rPr lang="en-US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.,</a:t>
            </a:r>
            <a:endParaRPr/>
          </a:p>
          <a:p>
            <a:pPr marL="0" marR="0" lvl="0" indent="0" algn="ctr" rtl="0">
              <a:lnSpc>
                <a:spcPct val="8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   учитель географии</a:t>
            </a:r>
            <a:endParaRPr/>
          </a:p>
        </p:txBody>
      </p:sp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2400" y="746125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 idx="4294967295"/>
          </p:nvPr>
        </p:nvSpPr>
        <p:spPr>
          <a:xfrm>
            <a:off x="1830387" y="30162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Домашнее задание</a:t>
            </a: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755650" y="1460500"/>
            <a:ext cx="7993062" cy="447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Verdana"/>
              <a:buNone/>
            </a:pPr>
            <a:r>
              <a:rPr lang="en-US" sz="2400" b="1" i="1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Три уровня домашнего задания</a:t>
            </a:r>
            <a:endParaRPr sz="2400" b="0" i="0" u="none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Verdana"/>
              <a:buChar char="•"/>
            </a:pPr>
            <a:r>
              <a:rPr lang="en-US" sz="2400" b="0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обязательный минимум</a:t>
            </a:r>
            <a:r>
              <a:rPr lang="en-US" sz="24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– абсолютно понятно и доступно всем.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Verdana"/>
              <a:buChar char="•"/>
            </a:pPr>
            <a:r>
              <a:rPr lang="en-US" sz="2400" b="0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тренировочный уровень</a:t>
            </a:r>
            <a:r>
              <a:rPr lang="en-US" sz="24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– для учеников, желающих хорошо знать предмет и без особой трудности осваивать программу.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Verdana"/>
              <a:buChar char="•"/>
            </a:pPr>
            <a:r>
              <a:rPr lang="en-US" sz="2400" b="0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творческий уровень</a:t>
            </a:r>
            <a:r>
              <a:rPr lang="en-US" sz="24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– выполняются добровольно, выполнение стимулируется высокой оценкой, освобождением от заданий уровня 1 и 2, сдача выполненных заданий происходит в любое время в течение изучения темы.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714375" y="0"/>
            <a:ext cx="8143875" cy="637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Задания I уровня</a:t>
            </a: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репродуктивные, учащиеся воспроизводят признаки понятий, выполняют по образцу (например, нарисовать схему теплого фронта), или контуры географических объектов со знаками вопроса (например, определить объекты на контуре Африки);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1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</a:t>
            </a:r>
            <a:r>
              <a:rPr lang="en-US" sz="2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Задания II уровня</a:t>
            </a: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аналитические, задания ориентированы на базовый (стандартный) уровень усвоения и учащиеся должны самостоятельно делать вывод (например, сравнить географическое положение Кавказских и Уральских гор);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2400" b="1" i="1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Задания III уровня</a:t>
            </a: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продуктивные, в них учащиеся получают трудные, но интересные задания. При их составлении, я учитываю, чтобы учащиеся работали самостоятельно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 idx="4294967295"/>
          </p:nvPr>
        </p:nvSpPr>
        <p:spPr>
          <a:xfrm>
            <a:off x="323850" y="188912"/>
            <a:ext cx="8424862" cy="136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Использование ИКТ на уроках географии –средство повышения познавательной активности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25" name="Shape 225"/>
          <p:cNvSpPr txBox="1"/>
          <p:nvPr/>
        </p:nvSpPr>
        <p:spPr>
          <a:xfrm>
            <a:off x="827087" y="1773237"/>
            <a:ext cx="8066087" cy="399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Verdana"/>
              <a:buChar char="•"/>
            </a:pPr>
            <a:r>
              <a:rPr lang="en-US" sz="32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повышает мотивацию учащихся к учению;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Verdana"/>
              <a:buChar char="•"/>
            </a:pPr>
            <a:r>
              <a:rPr lang="en-US" sz="32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активизирует познавательную деятельность;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Verdana"/>
              <a:buChar char="•"/>
            </a:pPr>
            <a:r>
              <a:rPr lang="en-US" sz="32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развивает мышление и творческие способности ребёнка;        </a:t>
            </a:r>
            <a:endParaRPr/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Verdana"/>
              <a:buChar char="•"/>
            </a:pPr>
            <a:r>
              <a:rPr lang="en-US" sz="32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формирует активную жизненную позицию в современном обществе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395287" y="981075"/>
            <a:ext cx="8208962" cy="539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развитие творческого мышления:</a:t>
            </a:r>
            <a:r>
              <a:rPr lang="en-US" sz="2400" b="1" i="0" u="sng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endParaRPr sz="2400" b="1" i="0" u="sng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Times New Roman"/>
              <a:buChar char="•"/>
            </a:pPr>
            <a:r>
              <a:rPr lang="en-US" sz="2800" b="1" i="0" u="none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Фотоколлаж или рисованный коллаж на тему: «Чего быть не может?», «Визитная карточка страны», «Уникумы России»</a:t>
            </a:r>
            <a:endParaRPr/>
          </a:p>
          <a:p>
            <a:pPr marL="0" marR="0" lvl="0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Times New Roman"/>
              <a:buChar char="•"/>
            </a:pPr>
            <a:r>
              <a:rPr lang="en-US" sz="2800" b="1" i="0" u="none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Придумать и нарисовать или создать на компьютере рекламу, листовку социального содержания: в защиту исчезающего вида, для посетителей лесопарка, жалобная книга микрорайона, о здоровом образе жизни.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Дополнительное задание </a:t>
            </a: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914400" y="1428750"/>
            <a:ext cx="7543800" cy="92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Почему уменьшается Аральское море?</a:t>
            </a:r>
            <a:endParaRPr/>
          </a:p>
        </p:txBody>
      </p:sp>
      <p:grpSp>
        <p:nvGrpSpPr>
          <p:cNvPr id="237" name="Shape 237"/>
          <p:cNvGrpSpPr/>
          <p:nvPr/>
        </p:nvGrpSpPr>
        <p:grpSpPr>
          <a:xfrm>
            <a:off x="914400" y="2286000"/>
            <a:ext cx="7970837" cy="4311651"/>
            <a:chOff x="-4762" y="-876300"/>
            <a:chExt cx="6675437" cy="4878388"/>
          </a:xfrm>
        </p:grpSpPr>
        <p:grpSp>
          <p:nvGrpSpPr>
            <p:cNvPr id="238" name="Shape 238"/>
            <p:cNvGrpSpPr/>
            <p:nvPr/>
          </p:nvGrpSpPr>
          <p:grpSpPr>
            <a:xfrm>
              <a:off x="0" y="-876300"/>
              <a:ext cx="6665912" cy="4873625"/>
              <a:chOff x="0" y="-876300"/>
              <a:chExt cx="6665912" cy="4873625"/>
            </a:xfrm>
          </p:grpSpPr>
          <p:grpSp>
            <p:nvGrpSpPr>
              <p:cNvPr id="239" name="Shape 239"/>
              <p:cNvGrpSpPr/>
              <p:nvPr/>
            </p:nvGrpSpPr>
            <p:grpSpPr>
              <a:xfrm>
                <a:off x="0" y="-876300"/>
                <a:ext cx="6665912" cy="1577975"/>
                <a:chOff x="0" y="-876300"/>
                <a:chExt cx="6665912" cy="1577975"/>
              </a:xfrm>
            </p:grpSpPr>
            <p:sp>
              <p:nvSpPr>
                <p:cNvPr id="240" name="Shape 240"/>
                <p:cNvSpPr txBox="1"/>
                <p:nvPr/>
              </p:nvSpPr>
              <p:spPr>
                <a:xfrm>
                  <a:off x="68262" y="-876300"/>
                  <a:ext cx="6529387" cy="15779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Характеристика Аральского моря</a:t>
                  </a:r>
                  <a:endParaRPr sz="1600" b="1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1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  <p:sp>
              <p:nvSpPr>
                <p:cNvPr id="241" name="Shape 241"/>
                <p:cNvSpPr txBox="1"/>
                <p:nvPr/>
              </p:nvSpPr>
              <p:spPr>
                <a:xfrm>
                  <a:off x="0" y="0"/>
                  <a:ext cx="6665912" cy="70167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42" name="Shape 242"/>
              <p:cNvGrpSpPr/>
              <p:nvPr/>
            </p:nvGrpSpPr>
            <p:grpSpPr>
              <a:xfrm>
                <a:off x="0" y="701675"/>
                <a:ext cx="2033587" cy="946150"/>
                <a:chOff x="0" y="701675"/>
                <a:chExt cx="2033587" cy="946150"/>
              </a:xfrm>
            </p:grpSpPr>
            <p:sp>
              <p:nvSpPr>
                <p:cNvPr id="243" name="Shape 243"/>
                <p:cNvSpPr txBox="1"/>
                <p:nvPr/>
              </p:nvSpPr>
              <p:spPr>
                <a:xfrm>
                  <a:off x="68262" y="701675"/>
                  <a:ext cx="1897062" cy="946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Показатели</a:t>
                  </a:r>
                  <a:endParaRPr/>
                </a:p>
              </p:txBody>
            </p:sp>
            <p:sp>
              <p:nvSpPr>
                <p:cNvPr id="244" name="Shape 244"/>
                <p:cNvSpPr txBox="1"/>
                <p:nvPr/>
              </p:nvSpPr>
              <p:spPr>
                <a:xfrm>
                  <a:off x="0" y="701675"/>
                  <a:ext cx="2033587" cy="94615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45" name="Shape 245"/>
              <p:cNvGrpSpPr/>
              <p:nvPr/>
            </p:nvGrpSpPr>
            <p:grpSpPr>
              <a:xfrm>
                <a:off x="2033587" y="701675"/>
                <a:ext cx="2193925" cy="946150"/>
                <a:chOff x="2033587" y="701675"/>
                <a:chExt cx="2193925" cy="946150"/>
              </a:xfrm>
            </p:grpSpPr>
            <p:sp>
              <p:nvSpPr>
                <p:cNvPr id="246" name="Shape 246"/>
                <p:cNvSpPr txBox="1"/>
                <p:nvPr/>
              </p:nvSpPr>
              <p:spPr>
                <a:xfrm>
                  <a:off x="2101850" y="701675"/>
                  <a:ext cx="2057400" cy="946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60-е годы</a:t>
                  </a:r>
                  <a:endParaRPr/>
                </a:p>
              </p:txBody>
            </p:sp>
            <p:sp>
              <p:nvSpPr>
                <p:cNvPr id="247" name="Shape 247"/>
                <p:cNvSpPr txBox="1"/>
                <p:nvPr/>
              </p:nvSpPr>
              <p:spPr>
                <a:xfrm>
                  <a:off x="2033587" y="701675"/>
                  <a:ext cx="2193925" cy="94615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48" name="Shape 248"/>
              <p:cNvGrpSpPr/>
              <p:nvPr/>
            </p:nvGrpSpPr>
            <p:grpSpPr>
              <a:xfrm>
                <a:off x="4227512" y="701675"/>
                <a:ext cx="2438400" cy="946150"/>
                <a:chOff x="4227512" y="701675"/>
                <a:chExt cx="2438400" cy="946150"/>
              </a:xfrm>
            </p:grpSpPr>
            <p:sp>
              <p:nvSpPr>
                <p:cNvPr id="249" name="Shape 249"/>
                <p:cNvSpPr txBox="1"/>
                <p:nvPr/>
              </p:nvSpPr>
              <p:spPr>
                <a:xfrm>
                  <a:off x="4295775" y="701675"/>
                  <a:ext cx="2301875" cy="946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Современное состояние</a:t>
                  </a:r>
                  <a:endParaRPr/>
                </a:p>
              </p:txBody>
            </p:sp>
            <p:sp>
              <p:nvSpPr>
                <p:cNvPr id="250" name="Shape 250"/>
                <p:cNvSpPr txBox="1"/>
                <p:nvPr/>
              </p:nvSpPr>
              <p:spPr>
                <a:xfrm>
                  <a:off x="4227512" y="701675"/>
                  <a:ext cx="2438400" cy="94615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51" name="Shape 251"/>
              <p:cNvGrpSpPr/>
              <p:nvPr/>
            </p:nvGrpSpPr>
            <p:grpSpPr>
              <a:xfrm>
                <a:off x="0" y="1647825"/>
                <a:ext cx="2033587" cy="701675"/>
                <a:chOff x="0" y="1647825"/>
                <a:chExt cx="2033587" cy="701675"/>
              </a:xfrm>
            </p:grpSpPr>
            <p:sp>
              <p:nvSpPr>
                <p:cNvPr id="252" name="Shape 252"/>
                <p:cNvSpPr txBox="1"/>
                <p:nvPr/>
              </p:nvSpPr>
              <p:spPr>
                <a:xfrm>
                  <a:off x="68262" y="1647825"/>
                  <a:ext cx="1897062" cy="7016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Площадь, км</a:t>
                  </a:r>
                  <a:r>
                    <a:rPr lang="en-US" sz="2000" b="1" i="0" u="none" baseline="30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</a:t>
                  </a:r>
                  <a:endParaRPr/>
                </a:p>
              </p:txBody>
            </p:sp>
            <p:sp>
              <p:nvSpPr>
                <p:cNvPr id="253" name="Shape 253"/>
                <p:cNvSpPr txBox="1"/>
                <p:nvPr/>
              </p:nvSpPr>
              <p:spPr>
                <a:xfrm>
                  <a:off x="0" y="1647825"/>
                  <a:ext cx="2033587" cy="70167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54" name="Shape 254"/>
              <p:cNvGrpSpPr/>
              <p:nvPr/>
            </p:nvGrpSpPr>
            <p:grpSpPr>
              <a:xfrm>
                <a:off x="2033587" y="1647825"/>
                <a:ext cx="2193925" cy="701675"/>
                <a:chOff x="2033587" y="1647825"/>
                <a:chExt cx="2193925" cy="701675"/>
              </a:xfrm>
            </p:grpSpPr>
            <p:sp>
              <p:nvSpPr>
                <p:cNvPr id="255" name="Shape 255"/>
                <p:cNvSpPr txBox="1"/>
                <p:nvPr/>
              </p:nvSpPr>
              <p:spPr>
                <a:xfrm>
                  <a:off x="2101850" y="1647825"/>
                  <a:ext cx="2057400" cy="7016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66</a:t>
                  </a:r>
                  <a:endParaRPr/>
                </a:p>
              </p:txBody>
            </p:sp>
            <p:sp>
              <p:nvSpPr>
                <p:cNvPr id="256" name="Shape 256"/>
                <p:cNvSpPr txBox="1"/>
                <p:nvPr/>
              </p:nvSpPr>
              <p:spPr>
                <a:xfrm>
                  <a:off x="2033587" y="1647825"/>
                  <a:ext cx="2193925" cy="70167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57" name="Shape 257"/>
              <p:cNvGrpSpPr/>
              <p:nvPr/>
            </p:nvGrpSpPr>
            <p:grpSpPr>
              <a:xfrm>
                <a:off x="4227512" y="1647825"/>
                <a:ext cx="2438400" cy="701675"/>
                <a:chOff x="4227512" y="1647825"/>
                <a:chExt cx="2438400" cy="701675"/>
              </a:xfrm>
            </p:grpSpPr>
            <p:sp>
              <p:nvSpPr>
                <p:cNvPr id="258" name="Shape 258"/>
                <p:cNvSpPr txBox="1"/>
                <p:nvPr/>
              </p:nvSpPr>
              <p:spPr>
                <a:xfrm>
                  <a:off x="4295775" y="1647825"/>
                  <a:ext cx="2301875" cy="7016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Около 44</a:t>
                  </a:r>
                  <a:endParaRPr/>
                </a:p>
              </p:txBody>
            </p:sp>
            <p:sp>
              <p:nvSpPr>
                <p:cNvPr id="259" name="Shape 259"/>
                <p:cNvSpPr txBox="1"/>
                <p:nvPr/>
              </p:nvSpPr>
              <p:spPr>
                <a:xfrm>
                  <a:off x="4227512" y="1647825"/>
                  <a:ext cx="2438400" cy="70167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60" name="Shape 260"/>
              <p:cNvGrpSpPr/>
              <p:nvPr/>
            </p:nvGrpSpPr>
            <p:grpSpPr>
              <a:xfrm>
                <a:off x="0" y="2349500"/>
                <a:ext cx="2033587" cy="701675"/>
                <a:chOff x="0" y="2349500"/>
                <a:chExt cx="2033587" cy="701675"/>
              </a:xfrm>
            </p:grpSpPr>
            <p:sp>
              <p:nvSpPr>
                <p:cNvPr id="261" name="Shape 261"/>
                <p:cNvSpPr txBox="1"/>
                <p:nvPr/>
              </p:nvSpPr>
              <p:spPr>
                <a:xfrm>
                  <a:off x="68262" y="2349500"/>
                  <a:ext cx="1897062" cy="7016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Объём, км</a:t>
                  </a:r>
                  <a:r>
                    <a:rPr lang="en-US" sz="2000" b="1" i="0" u="none" baseline="30000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3</a:t>
                  </a:r>
                  <a:endParaRPr/>
                </a:p>
              </p:txBody>
            </p:sp>
            <p:sp>
              <p:nvSpPr>
                <p:cNvPr id="262" name="Shape 262"/>
                <p:cNvSpPr txBox="1"/>
                <p:nvPr/>
              </p:nvSpPr>
              <p:spPr>
                <a:xfrm>
                  <a:off x="0" y="2349500"/>
                  <a:ext cx="2033587" cy="70167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63" name="Shape 263"/>
              <p:cNvGrpSpPr/>
              <p:nvPr/>
            </p:nvGrpSpPr>
            <p:grpSpPr>
              <a:xfrm>
                <a:off x="2033587" y="2349500"/>
                <a:ext cx="2193925" cy="701675"/>
                <a:chOff x="2033587" y="2349500"/>
                <a:chExt cx="2193925" cy="701675"/>
              </a:xfrm>
            </p:grpSpPr>
            <p:sp>
              <p:nvSpPr>
                <p:cNvPr id="264" name="Shape 264"/>
                <p:cNvSpPr txBox="1"/>
                <p:nvPr/>
              </p:nvSpPr>
              <p:spPr>
                <a:xfrm>
                  <a:off x="2101850" y="2349500"/>
                  <a:ext cx="2057400" cy="7016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Около 1070</a:t>
                  </a:r>
                  <a:endParaRPr/>
                </a:p>
              </p:txBody>
            </p:sp>
            <p:sp>
              <p:nvSpPr>
                <p:cNvPr id="265" name="Shape 265"/>
                <p:cNvSpPr txBox="1"/>
                <p:nvPr/>
              </p:nvSpPr>
              <p:spPr>
                <a:xfrm>
                  <a:off x="2033587" y="2349500"/>
                  <a:ext cx="2193925" cy="70167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66" name="Shape 266"/>
              <p:cNvGrpSpPr/>
              <p:nvPr/>
            </p:nvGrpSpPr>
            <p:grpSpPr>
              <a:xfrm>
                <a:off x="4227512" y="2349500"/>
                <a:ext cx="2438400" cy="701675"/>
                <a:chOff x="4227512" y="2349500"/>
                <a:chExt cx="2438400" cy="701675"/>
              </a:xfrm>
            </p:grpSpPr>
            <p:sp>
              <p:nvSpPr>
                <p:cNvPr id="267" name="Shape 267"/>
                <p:cNvSpPr txBox="1"/>
                <p:nvPr/>
              </p:nvSpPr>
              <p:spPr>
                <a:xfrm>
                  <a:off x="4295775" y="2349500"/>
                  <a:ext cx="2301875" cy="7016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Около 425</a:t>
                  </a:r>
                  <a:endParaRPr/>
                </a:p>
              </p:txBody>
            </p:sp>
            <p:sp>
              <p:nvSpPr>
                <p:cNvPr id="268" name="Shape 268"/>
                <p:cNvSpPr txBox="1"/>
                <p:nvPr/>
              </p:nvSpPr>
              <p:spPr>
                <a:xfrm>
                  <a:off x="4227512" y="2349500"/>
                  <a:ext cx="2438400" cy="701675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69" name="Shape 269"/>
              <p:cNvGrpSpPr/>
              <p:nvPr/>
            </p:nvGrpSpPr>
            <p:grpSpPr>
              <a:xfrm>
                <a:off x="0" y="3051175"/>
                <a:ext cx="2033587" cy="946150"/>
                <a:chOff x="0" y="3051175"/>
                <a:chExt cx="2033587" cy="946150"/>
              </a:xfrm>
            </p:grpSpPr>
            <p:sp>
              <p:nvSpPr>
                <p:cNvPr id="270" name="Shape 270"/>
                <p:cNvSpPr txBox="1"/>
                <p:nvPr/>
              </p:nvSpPr>
              <p:spPr>
                <a:xfrm>
                  <a:off x="68262" y="3051175"/>
                  <a:ext cx="1897062" cy="946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Соленость воды, %</a:t>
                  </a:r>
                  <a:endParaRPr/>
                </a:p>
              </p:txBody>
            </p:sp>
            <p:sp>
              <p:nvSpPr>
                <p:cNvPr id="271" name="Shape 271"/>
                <p:cNvSpPr txBox="1"/>
                <p:nvPr/>
              </p:nvSpPr>
              <p:spPr>
                <a:xfrm>
                  <a:off x="0" y="3051175"/>
                  <a:ext cx="2033587" cy="94615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72" name="Shape 272"/>
              <p:cNvGrpSpPr/>
              <p:nvPr/>
            </p:nvGrpSpPr>
            <p:grpSpPr>
              <a:xfrm>
                <a:off x="2033587" y="3051175"/>
                <a:ext cx="2193925" cy="946150"/>
                <a:chOff x="2033587" y="3051175"/>
                <a:chExt cx="2193925" cy="946150"/>
              </a:xfrm>
            </p:grpSpPr>
            <p:sp>
              <p:nvSpPr>
                <p:cNvPr id="273" name="Shape 273"/>
                <p:cNvSpPr txBox="1"/>
                <p:nvPr/>
              </p:nvSpPr>
              <p:spPr>
                <a:xfrm>
                  <a:off x="2101850" y="3051175"/>
                  <a:ext cx="2057400" cy="946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9</a:t>
                  </a:r>
                  <a:endParaRPr/>
                </a:p>
              </p:txBody>
            </p:sp>
            <p:sp>
              <p:nvSpPr>
                <p:cNvPr id="274" name="Shape 274"/>
                <p:cNvSpPr txBox="1"/>
                <p:nvPr/>
              </p:nvSpPr>
              <p:spPr>
                <a:xfrm>
                  <a:off x="2033587" y="3051175"/>
                  <a:ext cx="2193925" cy="94615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  <p:grpSp>
            <p:nvGrpSpPr>
              <p:cNvPr id="275" name="Shape 275"/>
              <p:cNvGrpSpPr/>
              <p:nvPr/>
            </p:nvGrpSpPr>
            <p:grpSpPr>
              <a:xfrm>
                <a:off x="4227512" y="3051175"/>
                <a:ext cx="2438400" cy="946150"/>
                <a:chOff x="4227512" y="3051175"/>
                <a:chExt cx="2438400" cy="946150"/>
              </a:xfrm>
            </p:grpSpPr>
            <p:sp>
              <p:nvSpPr>
                <p:cNvPr id="276" name="Shape 276"/>
                <p:cNvSpPr txBox="1"/>
                <p:nvPr/>
              </p:nvSpPr>
              <p:spPr>
                <a:xfrm>
                  <a:off x="4295775" y="3051175"/>
                  <a:ext cx="2301875" cy="9461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2000"/>
                    <a:buFont typeface="Times New Roman"/>
                    <a:buNone/>
                  </a:pPr>
                  <a:r>
                    <a:rPr lang="en-US" sz="2000" b="1" i="0" u="none">
                      <a:solidFill>
                        <a:schemeClr val="dk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24</a:t>
                  </a:r>
                  <a:endParaRPr/>
                </a:p>
              </p:txBody>
            </p:sp>
            <p:sp>
              <p:nvSpPr>
                <p:cNvPr id="277" name="Shape 277"/>
                <p:cNvSpPr txBox="1"/>
                <p:nvPr/>
              </p:nvSpPr>
              <p:spPr>
                <a:xfrm>
                  <a:off x="4227512" y="3051175"/>
                  <a:ext cx="2438400" cy="946150"/>
                </a:xfrm>
                <a:prstGeom prst="rect">
                  <a:avLst/>
                </a:prstGeom>
                <a:noFill/>
                <a:ln w="9525" cap="flat" cmpd="sng">
                  <a:solidFill>
                    <a:srgbClr val="A0A0A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 b="0" i="0" u="none">
                    <a:solidFill>
                      <a:schemeClr val="dk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endParaRPr>
                </a:p>
              </p:txBody>
            </p:sp>
          </p:grpSp>
        </p:grpSp>
        <p:sp>
          <p:nvSpPr>
            <p:cNvPr id="278" name="Shape 278"/>
            <p:cNvSpPr txBox="1"/>
            <p:nvPr/>
          </p:nvSpPr>
          <p:spPr>
            <a:xfrm>
              <a:off x="-4762" y="-4762"/>
              <a:ext cx="6675437" cy="4006850"/>
            </a:xfrm>
            <a:prstGeom prst="rect">
              <a:avLst/>
            </a:prstGeom>
            <a:noFill/>
            <a:ln w="9525" cap="flat" cmpd="sng">
              <a:solidFill>
                <a:srgbClr val="A0A0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/>
        </p:nvSpPr>
        <p:spPr>
          <a:xfrm>
            <a:off x="893762" y="1527175"/>
            <a:ext cx="61499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Прием “Таблица аргументов”</a:t>
            </a:r>
            <a:endParaRPr/>
          </a:p>
        </p:txBody>
      </p:sp>
      <p:graphicFrame>
        <p:nvGraphicFramePr>
          <p:cNvPr id="284" name="Shape 284"/>
          <p:cNvGraphicFramePr/>
          <p:nvPr/>
        </p:nvGraphicFramePr>
        <p:xfrm>
          <a:off x="1398587" y="30337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{42B6074B-F8D5-4903-9049-35E6FE3366D4}</a:tableStyleId>
              </a:tblPr>
              <a:tblGrid>
                <a:gridCol w="140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5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b="0" i="0" u="none" strike="noStrike" cap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АРГУМЕНТ</a:t>
                      </a: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Почему “ДА”</a:t>
                      </a: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0" i="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Почему “НЕТ”</a:t>
                      </a:r>
                      <a:endParaRPr/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859337" y="404812"/>
            <a:ext cx="3836987" cy="560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Одаренность </a:t>
            </a:r>
            <a:b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интеллектуальные способности</a:t>
            </a:r>
            <a:br>
              <a:rPr lang="en-US" sz="2800" b="1" i="0" u="none" strike="noStrike" cap="non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 b="1" i="0" u="none" strike="noStrike" cap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>
                <a:solidFill>
                  <a:srgbClr val="00B0F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креативность</a:t>
            </a:r>
            <a:br>
              <a:rPr lang="en-US" sz="32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3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lang="en-US" sz="3200" b="1" i="0" u="none" strike="noStrike" cap="none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настойчивость</a:t>
            </a:r>
            <a:endParaRPr/>
          </a:p>
        </p:txBody>
      </p:sp>
      <p:pic>
        <p:nvPicPr>
          <p:cNvPr id="138" name="Shape 138" descr="ucheniki-na-uroke-v-shkole-0000387317-preview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0825" y="333375"/>
            <a:ext cx="4541837" cy="6192837"/>
          </a:xfrm>
          <a:prstGeom prst="rect">
            <a:avLst/>
          </a:prstGeom>
          <a:noFill/>
          <a:ln w="7620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39" name="Shape 139" descr="ucheniki-na-uroke-v-shkole-0000387317-preview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312" y="285750"/>
            <a:ext cx="4541837" cy="6192837"/>
          </a:xfrm>
          <a:prstGeom prst="rect">
            <a:avLst/>
          </a:prstGeom>
          <a:noFill/>
          <a:ln w="7620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250825" y="198437"/>
            <a:ext cx="8497887" cy="430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Принципы работы при подготовке к школьной олимпиаде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endParaRPr sz="36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 первый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ненавязчивость и добровольность.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 второй: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высокая мотивация обучения.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принцип третий: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продуманность и системность занятий</a:t>
            </a: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Вопросы  умнику</a:t>
            </a:r>
            <a:endParaRPr/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304800" y="1285875"/>
            <a:ext cx="8610600" cy="481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Определите географический объект по его литературному описанию: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…Озеро иногда бывает очень бурным, и, надо полагать, это единственное место в мире, где путешественник может испытать морскую и горную болезни одновременно.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…На следующее утро мы поднялись с зарей, чтобы полюбоваться величественным видом главного хребта, который четко вырисовывался в потрескивающем морозном воздухе цепью зазубренных, покрытых снегом вершин, над которыми главенствовали белые громады Сораты, Уайнапотоси, Мурараты и Ильимани – девственные снега на протяжении семидесяти миль.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 парусами или на веслах по серебристой поверхности озера плыли тростниковые бальсы – плоты, конструкция которых осталась неизменной в течение веков.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Назовите озеро. По каким признакам (по тексту) вы его определили? (Чем больше признаков, тем выше балл.)</a:t>
            </a:r>
            <a:endParaRPr/>
          </a:p>
          <a:p>
            <a:pPr marL="342900" marR="0" lvl="0" indent="-342900" algn="just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Укажите главные особенности его географического положения. Дайте характеристику озера.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468312" y="692150"/>
            <a:ext cx="82296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повышения мотивации</a:t>
            </a:r>
            <a:endParaRPr/>
          </a:p>
        </p:txBody>
      </p:sp>
      <p:pic>
        <p:nvPicPr>
          <p:cNvPr id="301" name="Shape 301" descr="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42987" y="1628775"/>
            <a:ext cx="349567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4572000" y="2841625"/>
            <a:ext cx="4321175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Поощряйте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учеников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>
            <a:spLocks noGrp="1"/>
          </p:cNvSpPr>
          <p:nvPr>
            <p:ph type="title"/>
          </p:nvPr>
        </p:nvSpPr>
        <p:spPr>
          <a:xfrm>
            <a:off x="900112" y="836612"/>
            <a:ext cx="77978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повышения мотивации</a:t>
            </a:r>
            <a:endParaRPr/>
          </a:p>
        </p:txBody>
      </p:sp>
      <p:pic>
        <p:nvPicPr>
          <p:cNvPr id="308" name="Shape 308" descr="0000077441-preview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47812" y="2781300"/>
            <a:ext cx="4103687" cy="2682875"/>
          </a:xfrm>
          <a:prstGeom prst="rect">
            <a:avLst/>
          </a:prstGeom>
          <a:noFill/>
          <a:ln w="5715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309" name="Shape 309"/>
          <p:cNvSpPr txBox="1"/>
          <p:nvPr/>
        </p:nvSpPr>
        <p:spPr>
          <a:xfrm>
            <a:off x="4572000" y="3522662"/>
            <a:ext cx="18415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0" name="Shape 310"/>
          <p:cNvSpPr txBox="1"/>
          <p:nvPr/>
        </p:nvSpPr>
        <p:spPr>
          <a:xfrm>
            <a:off x="831850" y="1787525"/>
            <a:ext cx="78486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</a:pPr>
            <a:r>
              <a:rPr lang="en-US" sz="36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Ожидайте от учеников лучшего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23850" y="549275"/>
            <a:ext cx="8445500" cy="8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повышения мотивации</a:t>
            </a: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250825" y="1844675"/>
            <a:ext cx="8569325" cy="36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Создавайте ситуацию успеха на уроке</a:t>
            </a:r>
            <a:endParaRPr/>
          </a:p>
        </p:txBody>
      </p:sp>
      <p:pic>
        <p:nvPicPr>
          <p:cNvPr id="317" name="Shape 317" descr="Fotolia_8873418_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2852737"/>
            <a:ext cx="4311650" cy="2919412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620712"/>
            <a:ext cx="8229600" cy="796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Times New Roman"/>
              <a:buNone/>
            </a:pPr>
            <a:r>
              <a:rPr lang="en-US" sz="3200" b="1" i="0" u="none" strike="noStrike" cap="none">
                <a:solidFill>
                  <a:srgbClr val="CC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Приёмы создания ситуаций успеха</a:t>
            </a:r>
            <a:endParaRPr/>
          </a:p>
        </p:txBody>
      </p:sp>
      <p:graphicFrame>
        <p:nvGraphicFramePr>
          <p:cNvPr id="323" name="Shape 323"/>
          <p:cNvGraphicFramePr/>
          <p:nvPr/>
        </p:nvGraphicFramePr>
        <p:xfrm>
          <a:off x="684212" y="13414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{42B6074B-F8D5-4903-9049-35E6FE3366D4}</a:tableStyleId>
              </a:tblPr>
              <a:tblGrid>
                <a:gridCol w="381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54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Преодоление страха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en-US" sz="20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Страх в малых дозах стимулирует, в больших - парализует.</a:t>
                      </a:r>
                      <a:r>
                        <a:rPr lang="en-US" sz="28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« Ничего страшного…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Бывает, что люди  боятся..»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Скрытая инструкция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</a:t>
                      </a: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«Ты же помнишь, что…»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«Ты же знаешь, что…»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Авансирование 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</a:t>
                      </a: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«У тебя всё получится…»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«Ты вспомнишь…»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Персональная исключительность 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«Только у тебя может                  получиться…»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Усиление мотивации</a:t>
                      </a:r>
                      <a:endParaRPr/>
                    </a:p>
                  </a:txBody>
                  <a:tcPr marL="0" marR="0" marT="45725" marB="457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0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</a:t>
                      </a:r>
                      <a:r>
                        <a:rPr lang="en-US" sz="1800" b="1" i="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«Нам это нужно для…»</a:t>
                      </a:r>
                      <a:endParaRPr/>
                    </a:p>
                  </a:txBody>
                  <a:tcPr marL="0" marR="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4" name="Shape 324"/>
          <p:cNvSpPr/>
          <p:nvPr/>
        </p:nvSpPr>
        <p:spPr>
          <a:xfrm>
            <a:off x="4140200" y="1700212"/>
            <a:ext cx="976312" cy="485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4140200" y="2420937"/>
            <a:ext cx="976312" cy="485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4140200" y="3141662"/>
            <a:ext cx="976312" cy="485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7" name="Shape 327"/>
          <p:cNvSpPr/>
          <p:nvPr/>
        </p:nvSpPr>
        <p:spPr>
          <a:xfrm>
            <a:off x="4140200" y="3933825"/>
            <a:ext cx="976312" cy="485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4140200" y="4868862"/>
            <a:ext cx="976312" cy="485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4140200" y="5589587"/>
            <a:ext cx="976312" cy="485775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title"/>
          </p:nvPr>
        </p:nvSpPr>
        <p:spPr>
          <a:xfrm>
            <a:off x="323850" y="8366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повышения мотивации</a:t>
            </a:r>
            <a:endParaRPr/>
          </a:p>
        </p:txBody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468312" y="2060575"/>
            <a:ext cx="7859712" cy="240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9262" marR="0" lvl="0" indent="-4492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300"/>
              <a:buFont typeface="Noto Sans Symbols"/>
              <a:buChar char="∙"/>
            </a:pPr>
            <a:r>
              <a:rPr lang="en-US" sz="3300" b="1" i="0" u="none" strike="noStrike" cap="none">
                <a:solidFill>
                  <a:srgbClr val="4040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возможности исключите награждения и призы за правильно выполненные задания, ограничиваясь лишь оцениванием и похвалой.</a:t>
            </a:r>
            <a:r>
              <a:rPr lang="en-US" sz="33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342900" marR="0" lvl="0" indent="-13335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endParaRPr sz="33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6" name="Shape 336" descr="0_1afc1_436ddb36_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484437" y="4581525"/>
            <a:ext cx="4044950" cy="156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title"/>
          </p:nvPr>
        </p:nvSpPr>
        <p:spPr>
          <a:xfrm>
            <a:off x="539750" y="54927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повышения мотивации</a:t>
            </a:r>
            <a:endParaRPr/>
          </a:p>
        </p:txBody>
      </p:sp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93115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300"/>
              <a:buFont typeface="Arial"/>
              <a:buChar char="•"/>
            </a:pPr>
            <a:r>
              <a:rPr lang="en-US" sz="3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можно реже используйте на уроке ситуации соревнования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343" name="Shape 343" descr="students_raising_hands_in_classroom_42-1857237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2924175"/>
            <a:ext cx="5184775" cy="3505200"/>
          </a:xfrm>
          <a:prstGeom prst="rect">
            <a:avLst/>
          </a:prstGeom>
          <a:noFill/>
          <a:ln w="38100" cap="flat" cmpd="sng">
            <a:solidFill>
              <a:srgbClr val="CC33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xfrm>
            <a:off x="468312" y="8366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повышения мотивации</a:t>
            </a: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2843212" y="1989137"/>
            <a:ext cx="568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Noto Sans Symbols"/>
              <a:buChar char="∙"/>
            </a:pPr>
            <a:r>
              <a:rPr lang="en-US" sz="33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Старайтесь избегать установления временных ограничений, так как это не только подавляет развитие творчества, но и препятствует развитию внутренней мотивации</a:t>
            </a:r>
            <a:r>
              <a:rPr lang="en-US"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342900" marR="0" lvl="0" indent="-1524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0" name="Shape 350" descr="stock-photo-smiling-schoolboy-isolated-over-white-background-91607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52412" y="2420937"/>
            <a:ext cx="3203575" cy="44370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68312" y="6921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повышения мотивации</a:t>
            </a: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755650" y="2205037"/>
            <a:ext cx="7705725" cy="396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∙"/>
            </a:pPr>
            <a:r>
              <a:rPr lang="en-US" sz="3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Желательно подбирать учебные задания с элементом новизны и непредсказуемости, что способствует формированию внутреннего интереса в процессе их выполнения. </a:t>
            </a:r>
            <a:endParaRPr/>
          </a:p>
          <a:p>
            <a:pPr marL="342900" marR="0" lvl="0" indent="-1143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Личностные особенности одаренных детей:</a:t>
            </a: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4294967295"/>
          </p:nvPr>
        </p:nvSpPr>
        <p:spPr>
          <a:xfrm>
            <a:off x="1143000" y="23622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1" i="1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творческая активность; 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1" i="1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учебно-познавательная мотивация; 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1" i="1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независимое мнение и поведение; 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1" i="1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упорство;</a:t>
            </a:r>
            <a:endParaRPr/>
          </a:p>
          <a:p>
            <a:pPr marL="342900" marR="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1" i="1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стремление к совершенству;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1" i="1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критическое отношение к своим достижениям, </a:t>
            </a:r>
            <a:endParaRPr sz="3000" b="1" i="1" u="none" strike="noStrike" cap="none">
              <a:solidFill>
                <a:srgbClr val="FF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just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Arial"/>
              <a:buChar char="•"/>
            </a:pPr>
            <a:r>
              <a:rPr lang="en-US" sz="3000" b="1" i="1" u="none" strike="noStrike" cap="none">
                <a:solidFill>
                  <a:srgbClr val="FF0000"/>
                </a:solidFill>
                <a:latin typeface="Times"/>
                <a:ea typeface="Times"/>
                <a:cs typeface="Times"/>
                <a:sym typeface="Times"/>
              </a:rPr>
              <a:t>повышенная чувствительность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825500" y="333375"/>
            <a:ext cx="77962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повышения мотивации</a:t>
            </a:r>
            <a:endParaRPr/>
          </a:p>
        </p:txBody>
      </p:sp>
      <p:pic>
        <p:nvPicPr>
          <p:cNvPr id="362" name="Shape 362" descr="ss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9950" y="2382837"/>
            <a:ext cx="3940175" cy="4475162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539750" y="1477962"/>
            <a:ext cx="8280400" cy="1446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</a:pPr>
            <a:r>
              <a:rPr lang="en-US" sz="4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Дайте обучаемому шанс</a:t>
            </a:r>
            <a:endParaRPr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спасти свой престиж</a:t>
            </a:r>
            <a:r>
              <a:rPr lang="en-US" sz="32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539750" y="620712"/>
            <a:ext cx="8229600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повышения мотивации</a:t>
            </a:r>
            <a:endParaRPr/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468312" y="1484312"/>
            <a:ext cx="8075612" cy="399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    Помните о том, что наказание за неправильное решение  учебной задачи  является крайней и наименее эффективной мерой, которая всегда вызывает негативные эмоции и отрицательно влияет на отношение ребенка к учебной деятельности.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370" name="Shape 370" descr="69490770_0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372225" y="4868862"/>
            <a:ext cx="2041525" cy="1674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body" idx="4294967295"/>
          </p:nvPr>
        </p:nvSpPr>
        <p:spPr>
          <a:xfrm>
            <a:off x="0" y="1844675"/>
            <a:ext cx="5903912" cy="3960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65112" marR="0" lvl="0" indent="-26511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000"/>
              <a:buFont typeface="Noto Sans Symbols"/>
              <a:buChar char="∙"/>
            </a:pPr>
            <a:r>
              <a:rPr lang="en-US" sz="3000" b="1" i="0" u="none">
                <a:solidFill>
                  <a:srgbClr val="404040"/>
                </a:solidFill>
                <a:latin typeface="Georgia"/>
                <a:ea typeface="Georgia"/>
                <a:cs typeface="Georgia"/>
                <a:sym typeface="Georgia"/>
              </a:rPr>
              <a:t>Следите за тем, чтобы учебные задания не только соответствовали возрастным ограничениям, но имели уровень оптимальной сложности, способствовали проявлению мастерства и компетентности ребенка. </a:t>
            </a:r>
            <a:endParaRPr/>
          </a:p>
        </p:txBody>
      </p:sp>
      <p:pic>
        <p:nvPicPr>
          <p:cNvPr id="376" name="Shape 376" descr="69490747_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887" y="2492375"/>
            <a:ext cx="2879725" cy="4192587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/>
        </p:nvSpPr>
        <p:spPr>
          <a:xfrm>
            <a:off x="539750" y="620712"/>
            <a:ext cx="8229600" cy="1439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повышения мотивации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/>
          <p:nvPr/>
        </p:nvSpPr>
        <p:spPr>
          <a:xfrm>
            <a:off x="1000125" y="923925"/>
            <a:ext cx="7000875" cy="440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задача, как учителя, расширить кругозор учащихся, научить их пользоваться источниками географической информации и привить детям любовь к географии. 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0" y="260350"/>
            <a:ext cx="9144000" cy="244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9087" marR="0" lvl="0" indent="-3190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свете есть только один способ побудить кого-либо что-то сделать … И он заключается в том, чтобы заставить другого человека </a:t>
            </a:r>
            <a:b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захотеть это сделать.</a:t>
            </a:r>
            <a:endParaRPr/>
          </a:p>
        </p:txBody>
      </p:sp>
      <p:pic>
        <p:nvPicPr>
          <p:cNvPr id="388" name="Shape 388" descr="286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2636837"/>
            <a:ext cx="8351837" cy="422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Shape 394"/>
          <p:cNvSpPr txBox="1">
            <a:spLocks noGrp="1"/>
          </p:cNvSpPr>
          <p:nvPr>
            <p:ph type="title"/>
          </p:nvPr>
        </p:nvSpPr>
        <p:spPr>
          <a:xfrm>
            <a:off x="539750" y="4581525"/>
            <a:ext cx="7993062" cy="2276475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None/>
            </a:pPr>
            <a:r>
              <a:rPr lang="en-US" sz="32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Ученик – это не сосуд, который надо заполнить, а факел, который надо  зажечь.</a:t>
            </a:r>
            <a:br>
              <a:rPr lang="en-US" sz="32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1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					Л.Г. Петерсон</a:t>
            </a:r>
            <a:r>
              <a:rPr lang="en-US" sz="32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/>
          </a:p>
        </p:txBody>
      </p:sp>
      <p:sp>
        <p:nvSpPr>
          <p:cNvPr id="395" name="Shape 395"/>
          <p:cNvSpPr txBox="1"/>
          <p:nvPr/>
        </p:nvSpPr>
        <p:spPr>
          <a:xfrm>
            <a:off x="1295400" y="0"/>
            <a:ext cx="5791200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1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Успех в учении ребенку обеспечен, если педагог обладает важнейшим качеством – желание жить в ученике. 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23850" y="646112"/>
            <a:ext cx="8351837" cy="53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учителя с одарёнными учащимися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обучение не столько фактам,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сколько идеям и способам, методам, развивающим мышление;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разработка специальных развивающих программ;</a:t>
            </a:r>
            <a:endParaRPr/>
          </a:p>
          <a:p>
            <a:pPr marL="0" marR="0" lvl="0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-"/>
            </a:pP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использование стратегии ускорения. </a:t>
            </a: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403350" y="333375"/>
            <a:ext cx="731361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Приёмы и методы</a:t>
            </a:r>
            <a:endParaRPr/>
          </a:p>
        </p:txBody>
      </p:sp>
      <p:sp>
        <p:nvSpPr>
          <p:cNvPr id="156" name="Shape 156"/>
          <p:cNvSpPr txBox="1"/>
          <p:nvPr/>
        </p:nvSpPr>
        <p:spPr>
          <a:xfrm>
            <a:off x="827087" y="1789112"/>
            <a:ext cx="7920037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Verdana"/>
              <a:buChar char="•"/>
            </a:pPr>
            <a:r>
              <a:rPr lang="en-US" sz="3600" b="1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практические работы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Verdana"/>
              <a:buChar char="•"/>
            </a:pPr>
            <a:r>
              <a:rPr lang="en-US" sz="3600" b="1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самостоятельная работа</a:t>
            </a:r>
            <a:endParaRPr sz="3600" b="0" i="0" u="none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Verdana"/>
              <a:buChar char="•"/>
            </a:pPr>
            <a:r>
              <a:rPr lang="en-US" sz="3600" b="1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создание «ситуации интереса»</a:t>
            </a:r>
            <a:endParaRPr sz="3600" b="0" i="0" u="none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Verdana"/>
              <a:buChar char="•"/>
            </a:pPr>
            <a:r>
              <a:rPr lang="en-US" sz="3600" b="1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частично-поисковые задания</a:t>
            </a:r>
            <a:endParaRPr sz="3600" b="0" i="0" u="none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Verdana"/>
              <a:buChar char="•"/>
            </a:pPr>
            <a:r>
              <a:rPr lang="en-US" sz="3600" b="1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создание проблемной ситуации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23850" y="379412"/>
            <a:ext cx="17241838" cy="533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Качества учителя: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</a:pPr>
            <a:endParaRPr sz="3200" b="1" i="0" u="none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-учитель должен является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личностью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для одарённого ребенка;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-учитель должен верить в собственную 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компетенцию;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-учитель должен верить в дружелюбие и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положительные намерения учащихся;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-учитель должен стремиться к интеллектуальному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самосовершенствованию;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-учитель должен постоянно работать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по совершенствованию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учебно-воспитательного процесса.</a:t>
            </a:r>
            <a:r>
              <a:rPr lang="en-US" sz="2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/>
        </p:nvSpPr>
        <p:spPr>
          <a:xfrm>
            <a:off x="684212" y="260350"/>
            <a:ext cx="8064500" cy="637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Verdana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ПОЗНАВАТЕЛЬНЫЙ ИНТЕРЕС КАК СПОСОБ ФОРМИРОВАНИЯ ЛЮБВИ К ПРЕДМЕТУ</a:t>
            </a:r>
            <a:endParaRPr/>
          </a:p>
          <a:p>
            <a: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Verdana"/>
              <a:buChar char="•"/>
            </a:pPr>
            <a:r>
              <a:rPr lang="en-US" sz="2400" b="0" i="0" u="none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Использовать всестороннее воздействие средств искусства;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Verdana"/>
              <a:buChar char="•"/>
            </a:pPr>
            <a:r>
              <a:rPr lang="en-US" sz="24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Побуждать учащихся задавать вопросы учителю, товарищам;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Verdana"/>
              <a:buChar char="•"/>
            </a:pPr>
            <a:r>
              <a:rPr lang="en-US" sz="24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Развивать на уроках коллективный анализ процесса и результатов работы отдельных учащихся;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Verdana"/>
              <a:buChar char="•"/>
            </a:pPr>
            <a:r>
              <a:rPr lang="en-US" sz="24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Практиковать индивидуальные задания, требующие знаний, выходящих за пределы программы;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Verdana"/>
              <a:buChar char="•"/>
            </a:pPr>
            <a:r>
              <a:rPr lang="en-US" sz="24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Использовать широкий кругозор отдельных учащихся в интересующей их области, как дополнительный источник знаний для других;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Verdana"/>
              <a:buChar char="•"/>
            </a:pPr>
            <a:r>
              <a:rPr lang="en-US" sz="24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Рекомендовать дополнительную литературу;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 idx="4294967295"/>
          </p:nvPr>
        </p:nvSpPr>
        <p:spPr>
          <a:xfrm>
            <a:off x="1727200" y="301625"/>
            <a:ext cx="7416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Calibri"/>
              <a:buNone/>
            </a:pP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Проектный метод обучения</a:t>
            </a: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755650" y="2559050"/>
            <a:ext cx="8137525" cy="338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200"/>
              <a:buFont typeface="Verdana"/>
              <a:buChar char="•"/>
            </a:pPr>
            <a:r>
              <a:rPr lang="en-US" sz="3200" b="1" i="1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600" b="0" i="1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практико-ориентированный   проект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Verdana"/>
              <a:buChar char="•"/>
            </a:pPr>
            <a:r>
              <a:rPr lang="en-US" sz="3600" b="0" i="1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исследовательский проект</a:t>
            </a:r>
            <a:r>
              <a:rPr lang="en-US" sz="36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Verdana"/>
              <a:buChar char="•"/>
            </a:pPr>
            <a:r>
              <a:rPr lang="en-US" sz="3600" b="0" i="1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информационный проект</a:t>
            </a:r>
            <a:r>
              <a:rPr lang="en-US" sz="36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Verdana"/>
              <a:buChar char="•"/>
            </a:pPr>
            <a:r>
              <a:rPr lang="en-US" sz="3600" b="0" i="1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ролевой проект</a:t>
            </a:r>
            <a:r>
              <a:rPr lang="en-US" sz="3600" b="0" i="0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600"/>
              <a:buFont typeface="Verdana"/>
              <a:buChar char="•"/>
            </a:pPr>
            <a:r>
              <a:rPr lang="en-US" sz="3600" b="0" i="1" u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 творческий проект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1042987" y="134937"/>
            <a:ext cx="7200900" cy="277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Comic Sans MS"/>
              <a:buNone/>
            </a:pPr>
            <a:r>
              <a:rPr lang="en-US" sz="2400" b="1" i="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ГБОУ СОШ с. Новое Якушкино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Comic Sans MS"/>
              <a:buNone/>
            </a:pPr>
            <a:r>
              <a:rPr lang="en-US" sz="2400" b="1" i="0" u="none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Исаклинского района Самарской области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</a:pPr>
            <a:endParaRPr sz="2000" b="1" i="0" u="none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0000"/>
              </a:buClr>
              <a:buSzPts val="5400"/>
              <a:buFont typeface="Comic Sans MS"/>
              <a:buNone/>
            </a:pPr>
            <a:r>
              <a:rPr lang="en-US" sz="5400" b="1" i="0" u="none">
                <a:solidFill>
                  <a:srgbClr val="C4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Мониторинг реки Башкирка</a:t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4479925" y="3108325"/>
            <a:ext cx="1841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4356100" y="3386137"/>
            <a:ext cx="4787900" cy="1281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ahoma"/>
              <a:buNone/>
            </a:pPr>
            <a:r>
              <a:rPr lang="en-US" sz="1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                       </a:t>
            </a:r>
            <a:r>
              <a:rPr lang="en-US" sz="1800" b="1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Выполнила: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c Sans MS"/>
              <a:buNone/>
            </a:pPr>
            <a:r>
              <a:rPr lang="en-US" sz="1800" b="1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ученица 9 класса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mic Sans MS"/>
              <a:buNone/>
            </a:pPr>
            <a:r>
              <a:rPr lang="en-US" sz="2400" b="1" i="1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Шишкова Анастасия</a:t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4716462" y="4892675"/>
            <a:ext cx="4176712" cy="192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c Sans MS"/>
              <a:buNone/>
            </a:pPr>
            <a:r>
              <a:rPr lang="en-US" sz="1800" b="1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Научный руководитель: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mic Sans MS"/>
              <a:buNone/>
            </a:pPr>
            <a:r>
              <a:rPr lang="en-US" sz="1800" b="1" i="0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учитель географии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mic Sans MS"/>
              <a:buNone/>
            </a:pPr>
            <a:r>
              <a:rPr lang="en-US" sz="2400" b="1" i="1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Гаврилова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mic Sans MS"/>
              <a:buNone/>
            </a:pPr>
            <a:r>
              <a:rPr lang="en-US" sz="2400" b="1" i="1" u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rPr>
              <a:t> Нина Николаевна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lang="en-US" sz="1800" b="1" i="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" y="3048000"/>
            <a:ext cx="4319587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default">
      <a:dk1>
        <a:srgbClr val="FFFFFF"/>
      </a:dk1>
      <a:lt1>
        <a:srgbClr val="008000"/>
      </a:lt1>
      <a:dk2>
        <a:srgbClr val="FFFFB7"/>
      </a:dk2>
      <a:lt2>
        <a:srgbClr val="006600"/>
      </a:lt2>
      <a:accent1>
        <a:srgbClr val="99CC00"/>
      </a:accent1>
      <a:accent2>
        <a:srgbClr val="00CC00"/>
      </a:accent2>
      <a:accent3>
        <a:srgbClr val="008000"/>
      </a:accent3>
      <a:accent4>
        <a:srgbClr val="99CC00"/>
      </a:accent4>
      <a:accent5>
        <a:srgbClr val="00CC00"/>
      </a:accent5>
      <a:accent6>
        <a:srgbClr val="008000"/>
      </a:accent6>
      <a:hlink>
        <a:srgbClr val="99FF66"/>
      </a:hlink>
      <a:folHlink>
        <a:srgbClr val="FFFF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1251</Words>
  <Application>Microsoft Office PowerPoint</Application>
  <PresentationFormat>Экран (4:3)</PresentationFormat>
  <Paragraphs>195</Paragraphs>
  <Slides>35</Slides>
  <Notes>35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35</vt:i4>
      </vt:variant>
    </vt:vector>
  </HeadingPairs>
  <TitlesOfParts>
    <vt:vector size="48" baseType="lpstr">
      <vt:lpstr>Calibri</vt:lpstr>
      <vt:lpstr>Georgia</vt:lpstr>
      <vt:lpstr>Times New Roman</vt:lpstr>
      <vt:lpstr>Tahoma</vt:lpstr>
      <vt:lpstr>Arial</vt:lpstr>
      <vt:lpstr>Verdana</vt:lpstr>
      <vt:lpstr>Times</vt:lpstr>
      <vt:lpstr>Arial Black</vt:lpstr>
      <vt:lpstr>Comic Sans MS</vt:lpstr>
      <vt:lpstr>Noto Sans Symbols</vt:lpstr>
      <vt:lpstr>Тема Office</vt:lpstr>
      <vt:lpstr>Трава</vt:lpstr>
      <vt:lpstr>1_Тема Office</vt:lpstr>
      <vt:lpstr>Организация работы с одарёнными  детьми на уроках географии  и во внеурочной     деятельности.</vt:lpstr>
      <vt:lpstr>Одаренность   - интеллектуальные способности  - креативность   -настойчивость</vt:lpstr>
      <vt:lpstr>Личностные особенности одаренных детей:</vt:lpstr>
      <vt:lpstr>Презентация PowerPoint</vt:lpstr>
      <vt:lpstr>Приёмы и методы</vt:lpstr>
      <vt:lpstr>Презентация PowerPoint</vt:lpstr>
      <vt:lpstr>Презентация PowerPoint</vt:lpstr>
      <vt:lpstr>Проектный метод обучения </vt:lpstr>
      <vt:lpstr>Презентация PowerPoint</vt:lpstr>
      <vt:lpstr>Экономико-географическая характеристика СПК имени Чапаева Исаклинского района Самарской области </vt:lpstr>
      <vt:lpstr>Не исчезай, мое село…  (Демографическая ситуация   села Самсоновка)</vt:lpstr>
      <vt:lpstr>Презентация PowerPoint</vt:lpstr>
      <vt:lpstr>Презентация PowerPoint</vt:lpstr>
      <vt:lpstr> Домашнее задание</vt:lpstr>
      <vt:lpstr>Презентация PowerPoint</vt:lpstr>
      <vt:lpstr>Использование ИКТ на уроках географии –средство повышения познавательной активности </vt:lpstr>
      <vt:lpstr>Презентация PowerPoint</vt:lpstr>
      <vt:lpstr>Дополнительное задание </vt:lpstr>
      <vt:lpstr>Презентация PowerPoint</vt:lpstr>
      <vt:lpstr>Презентация PowerPoint</vt:lpstr>
      <vt:lpstr>Вопросы  умнику</vt:lpstr>
      <vt:lpstr>Правила повышения мотивации</vt:lpstr>
      <vt:lpstr>Правила повышения мотивации</vt:lpstr>
      <vt:lpstr>Правила повышения мотивации</vt:lpstr>
      <vt:lpstr>Приёмы создания ситуаций успеха</vt:lpstr>
      <vt:lpstr>Правила повышения мотивации</vt:lpstr>
      <vt:lpstr>Правила повышения мотивации</vt:lpstr>
      <vt:lpstr>Правила повышения мотивации</vt:lpstr>
      <vt:lpstr>Правила повышения мотивации</vt:lpstr>
      <vt:lpstr>Правила повышения мотивации</vt:lpstr>
      <vt:lpstr>Правила повышения мотивации</vt:lpstr>
      <vt:lpstr>Презентация PowerPoint</vt:lpstr>
      <vt:lpstr>Презентация PowerPoint</vt:lpstr>
      <vt:lpstr>       На свете есть только один способ побудить кого-либо что-то сделать … И он заключается в том, чтобы заставить другого человека  захотеть это сделать.</vt:lpstr>
      <vt:lpstr>Ученик – это не сосуд, который надо заполнить, а факел, который надо  зажечь.      Л.Г. Петерсон.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 одарёнными  детьми на уроках географии  и во внеурочной     деятельности.</dc:title>
  <cp:lastModifiedBy>Батыр</cp:lastModifiedBy>
  <cp:revision>1</cp:revision>
  <dcterms:modified xsi:type="dcterms:W3CDTF">2024-02-23T20:57:53Z</dcterms:modified>
</cp:coreProperties>
</file>