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08" r:id="rId1"/>
  </p:sldMasterIdLst>
  <p:notesMasterIdLst>
    <p:notesMasterId r:id="rId56"/>
  </p:notesMasterIdLst>
  <p:sldIdLst>
    <p:sldId id="256" r:id="rId2"/>
    <p:sldId id="436" r:id="rId3"/>
    <p:sldId id="437" r:id="rId4"/>
    <p:sldId id="438" r:id="rId5"/>
    <p:sldId id="439" r:id="rId6"/>
    <p:sldId id="442" r:id="rId7"/>
    <p:sldId id="443" r:id="rId8"/>
    <p:sldId id="262" r:id="rId9"/>
    <p:sldId id="263" r:id="rId10"/>
    <p:sldId id="463" r:id="rId11"/>
    <p:sldId id="396" r:id="rId12"/>
    <p:sldId id="464" r:id="rId13"/>
    <p:sldId id="400" r:id="rId14"/>
    <p:sldId id="401" r:id="rId15"/>
    <p:sldId id="455" r:id="rId16"/>
    <p:sldId id="403" r:id="rId17"/>
    <p:sldId id="444" r:id="rId18"/>
    <p:sldId id="445" r:id="rId19"/>
    <p:sldId id="446" r:id="rId20"/>
    <p:sldId id="447" r:id="rId21"/>
    <p:sldId id="448" r:id="rId22"/>
    <p:sldId id="453" r:id="rId23"/>
    <p:sldId id="454" r:id="rId24"/>
    <p:sldId id="421" r:id="rId25"/>
    <p:sldId id="408" r:id="rId26"/>
    <p:sldId id="423" r:id="rId27"/>
    <p:sldId id="410" r:id="rId28"/>
    <p:sldId id="424" r:id="rId29"/>
    <p:sldId id="411" r:id="rId30"/>
    <p:sldId id="425" r:id="rId31"/>
    <p:sldId id="412" r:id="rId32"/>
    <p:sldId id="413" r:id="rId33"/>
    <p:sldId id="427" r:id="rId34"/>
    <p:sldId id="422" r:id="rId35"/>
    <p:sldId id="415" r:id="rId36"/>
    <p:sldId id="429" r:id="rId37"/>
    <p:sldId id="456" r:id="rId38"/>
    <p:sldId id="416" r:id="rId39"/>
    <p:sldId id="430" r:id="rId40"/>
    <p:sldId id="457" r:id="rId41"/>
    <p:sldId id="417" r:id="rId42"/>
    <p:sldId id="431" r:id="rId43"/>
    <p:sldId id="458" r:id="rId44"/>
    <p:sldId id="418" r:id="rId45"/>
    <p:sldId id="432" r:id="rId46"/>
    <p:sldId id="459" r:id="rId47"/>
    <p:sldId id="449" r:id="rId48"/>
    <p:sldId id="450" r:id="rId49"/>
    <p:sldId id="460" r:id="rId50"/>
    <p:sldId id="451" r:id="rId51"/>
    <p:sldId id="452" r:id="rId52"/>
    <p:sldId id="461" r:id="rId53"/>
    <p:sldId id="419" r:id="rId54"/>
    <p:sldId id="462" r:id="rId5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0522" autoAdjust="0"/>
  </p:normalViewPr>
  <p:slideViewPr>
    <p:cSldViewPr>
      <p:cViewPr varScale="1">
        <p:scale>
          <a:sx n="78" d="100"/>
          <a:sy n="78" d="100"/>
        </p:scale>
        <p:origin x="15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/>
            </a:pPr>
            <a:r>
              <a:rPr lang="ru-RU" sz="1800" dirty="0"/>
              <a:t>Математика Профиль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9.9224814403442302E-2"/>
          <c:y val="0.14977657316183815"/>
          <c:w val="0.87541411002744407"/>
          <c:h val="0.68042948119452074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square"/>
            <c:size val="5"/>
            <c:spPr>
              <a:solidFill>
                <a:srgbClr val="00B050"/>
              </a:solidFill>
              <a:ln>
                <a:solidFill>
                  <a:srgbClr val="7030A0"/>
                </a:solidFill>
              </a:ln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94,1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59-4281-91D1-29501A4CE5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Лист1!$A$2:$A$20</c:f>
              <c:numCache>
                <c:formatCode>General</c:formatCode>
                <c:ptCount val="1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</c:numCache>
            </c:numRef>
          </c:cat>
          <c:val>
            <c:numRef>
              <c:f>Лист1!$B$2:$B$20</c:f>
              <c:numCache>
                <c:formatCode>General</c:formatCode>
                <c:ptCount val="19"/>
                <c:pt idx="0">
                  <c:v>94.1</c:v>
                </c:pt>
                <c:pt idx="1">
                  <c:v>93.3</c:v>
                </c:pt>
                <c:pt idx="2">
                  <c:v>80.5</c:v>
                </c:pt>
                <c:pt idx="3">
                  <c:v>85</c:v>
                </c:pt>
                <c:pt idx="4">
                  <c:v>88.5</c:v>
                </c:pt>
                <c:pt idx="5">
                  <c:v>41.4</c:v>
                </c:pt>
                <c:pt idx="6">
                  <c:v>32.200000000000003</c:v>
                </c:pt>
                <c:pt idx="7">
                  <c:v>58.9</c:v>
                </c:pt>
                <c:pt idx="8">
                  <c:v>51</c:v>
                </c:pt>
                <c:pt idx="9">
                  <c:v>62.7</c:v>
                </c:pt>
                <c:pt idx="10">
                  <c:v>36.4</c:v>
                </c:pt>
                <c:pt idx="11">
                  <c:v>52</c:v>
                </c:pt>
                <c:pt idx="12">
                  <c:v>22.8</c:v>
                </c:pt>
                <c:pt idx="13">
                  <c:v>2.8</c:v>
                </c:pt>
                <c:pt idx="14">
                  <c:v>16.7</c:v>
                </c:pt>
                <c:pt idx="15">
                  <c:v>3</c:v>
                </c:pt>
                <c:pt idx="16">
                  <c:v>8</c:v>
                </c:pt>
                <c:pt idx="17">
                  <c:v>1.3</c:v>
                </c:pt>
                <c:pt idx="18">
                  <c:v>6.9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559-4281-91D1-29501A4CE5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/>
        <c:marker val="1"/>
        <c:smooth val="0"/>
        <c:axId val="80232448"/>
        <c:axId val="80234368"/>
      </c:lineChart>
      <c:catAx>
        <c:axId val="802324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ru-RU" sz="1800"/>
                  <a:t>Номер</a:t>
                </a:r>
                <a:r>
                  <a:rPr lang="ru-RU" sz="1800" baseline="0"/>
                  <a:t> задания</a:t>
                </a:r>
                <a:endParaRPr lang="ru-RU" sz="1800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80234368"/>
        <c:crosses val="autoZero"/>
        <c:auto val="1"/>
        <c:lblAlgn val="ctr"/>
        <c:lblOffset val="100"/>
        <c:noMultiLvlLbl val="0"/>
      </c:catAx>
      <c:valAx>
        <c:axId val="80234368"/>
        <c:scaling>
          <c:orientation val="minMax"/>
          <c:max val="100"/>
        </c:scaling>
        <c:delete val="0"/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ru-RU" sz="1600"/>
                  <a:t>Средний</a:t>
                </a:r>
                <a:r>
                  <a:rPr lang="ru-RU" sz="1600" baseline="0"/>
                  <a:t> процент выполнения</a:t>
                </a:r>
                <a:endParaRPr lang="ru-RU" sz="160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80232448"/>
        <c:crosses val="autoZero"/>
        <c:crossBetween val="between"/>
      </c:valAx>
      <c:spPr>
        <a:ln>
          <a:noFill/>
        </a:ln>
      </c:spPr>
    </c:plotArea>
    <c:plotVisOnly val="1"/>
    <c:dispBlanksAs val="zero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D6491-2847-42B5-B2A8-87E7F13CABF3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C9B044-6003-4FA4-8546-C67E0E7D7F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463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883216" cy="5688632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dirty="0">
                <a:effectLst/>
                <a:latin typeface="Comic Sans MS"/>
                <a:ea typeface="Calibri"/>
                <a:cs typeface="Times New Roman"/>
              </a:rPr>
              <a:t>Содержательные элементы КИМ 2022 года (изменения и особенности структуры и содержания КИМ ЕГЭ).</a:t>
            </a:r>
            <a:br>
              <a:rPr lang="ru-RU" sz="3600" dirty="0">
                <a:effectLst/>
                <a:latin typeface="Comic Sans MS"/>
                <a:ea typeface="Calibri"/>
                <a:cs typeface="Times New Roman"/>
              </a:rPr>
            </a:br>
            <a:r>
              <a:rPr lang="ru-RU" sz="3600" dirty="0">
                <a:effectLst/>
                <a:latin typeface="Comic Sans MS"/>
                <a:ea typeface="Calibri"/>
                <a:cs typeface="Times New Roman"/>
              </a:rPr>
              <a:t>Анализ результатов ЕГЭ-2021.</a:t>
            </a:r>
            <a:br>
              <a:rPr lang="ru-RU" sz="3600" dirty="0">
                <a:effectLst/>
                <a:latin typeface="Comic Sans MS"/>
                <a:ea typeface="Calibri"/>
                <a:cs typeface="Times New Roman"/>
              </a:rPr>
            </a:br>
            <a:r>
              <a:rPr lang="ru-RU" sz="3600" dirty="0">
                <a:effectLst/>
                <a:latin typeface="Comic Sans MS"/>
                <a:ea typeface="Calibri"/>
                <a:cs typeface="Times New Roman"/>
              </a:rPr>
              <a:t> </a:t>
            </a:r>
            <a:r>
              <a:rPr lang="ru-RU" sz="3400" dirty="0">
                <a:effectLst/>
                <a:latin typeface="Comic Sans MS"/>
                <a:ea typeface="Calibri"/>
                <a:cs typeface="Times New Roman"/>
              </a:rPr>
              <a:t>Методика проверки и оценки заданий с развернутым ответом:</a:t>
            </a:r>
            <a:br>
              <a:rPr lang="ru-RU" sz="3400" dirty="0">
                <a:effectLst/>
                <a:latin typeface="Comic Sans MS"/>
                <a:ea typeface="Calibri"/>
                <a:cs typeface="Times New Roman"/>
              </a:rPr>
            </a:br>
            <a:r>
              <a:rPr lang="ru-RU" sz="3400" dirty="0">
                <a:effectLst/>
                <a:latin typeface="Comic Sans MS"/>
                <a:ea typeface="Calibri"/>
                <a:cs typeface="Times New Roman"/>
              </a:rPr>
              <a:t> (задание 12)</a:t>
            </a:r>
            <a:endParaRPr lang="ru-RU" sz="3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2107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36ADAD57-8F6D-4C47-9A82-F083016580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404665"/>
            <a:ext cx="8280920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889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00042"/>
            <a:ext cx="8183880" cy="1071570"/>
          </a:xfrm>
        </p:spPr>
        <p:txBody>
          <a:bodyPr>
            <a:normAutofit fontScale="90000"/>
          </a:bodyPr>
          <a:lstStyle/>
          <a:p>
            <a:pPr marL="0" lvl="0" indent="0" algn="ctr"/>
            <a:r>
              <a:rPr lang="ru-RU" dirty="0">
                <a:solidFill>
                  <a:srgbClr val="FF0000"/>
                </a:solidFill>
                <a:highlight>
                  <a:srgbClr val="C0C0C0"/>
                </a:highlight>
              </a:rPr>
              <a:t>Анализ результатов выполнения отдельных заданий </a:t>
            </a: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BCCD9208-05AA-45F9-8D14-D2193DC77C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9868713"/>
              </p:ext>
            </p:extLst>
          </p:nvPr>
        </p:nvGraphicFramePr>
        <p:xfrm>
          <a:off x="457200" y="1571612"/>
          <a:ext cx="8363272" cy="4305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B1444B6-3561-45C0-94D0-42DE1EE696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530225"/>
            <a:ext cx="8208912" cy="534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70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арьяна\Desktop\20210118_14233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332656"/>
            <a:ext cx="8424936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0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183880" cy="1556792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В период организации и проведения ГИА распределение функции между экспертами ПК осуществляется в зависимости от статуса, присвоенного эксперту по результатам квалификационных испытаний: ведущий эксперт, старший эксперт, основной эксперт</a:t>
            </a:r>
          </a:p>
        </p:txBody>
      </p:sp>
      <p:pic>
        <p:nvPicPr>
          <p:cNvPr id="5124" name="Picture 4" descr="C:\Users\Марьяна\Desktop\Screenshot_20210118-143534_Offic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8352928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69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0E5D7BF4-CC0E-4986-9DEF-AA1DB29E68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476673"/>
            <a:ext cx="8208912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28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584107F-E8B3-4B1F-856C-DC21D42FC4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555128"/>
            <a:ext cx="8064896" cy="525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40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283FFF5C-08B4-446F-8D6C-D531B58486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908720"/>
            <a:ext cx="8136904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28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FE05E18A-ADE4-41EA-95BF-F2CB12A8DD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2920" y="548680"/>
            <a:ext cx="8138160" cy="25202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01DE98-250C-458B-AD27-772086EE0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2852936"/>
            <a:ext cx="8138160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51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8F07EECE-9A45-4F42-A39B-1FDFFB9B1D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692696"/>
            <a:ext cx="8280920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55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0696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15000"/>
              </a:lnSpc>
              <a:spcAft>
                <a:spcPts val="30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 	ЕГЭ – это форма государственной итоговой аттестации по образовательным программам среднего общего образования. </a:t>
            </a:r>
          </a:p>
          <a:p>
            <a:pPr marL="0" indent="0" algn="just">
              <a:lnSpc>
                <a:spcPct val="115000"/>
              </a:lnSpc>
              <a:spcAft>
                <a:spcPts val="30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	Структура КИМ ЕГЭ. Экзаменационная работа состоит из двух частей и включает в себя 18 заданий, которые различаются по содержанию, сложности и количеству заданий:</a:t>
            </a:r>
            <a:endParaRPr lang="ru-RU" dirty="0">
              <a:latin typeface="Times New Roman"/>
              <a:ea typeface="Calibri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        –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часть 1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 содержит 11 заданий (задания 1–11) с кратким ответом в виде целого числа или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конечной десятичной дроби;</a:t>
            </a:r>
            <a:endParaRPr lang="ru-RU" dirty="0">
              <a:latin typeface="Times New Roman"/>
              <a:ea typeface="Calibri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        –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часть 2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 содержит 7 заданий (задания 12–18) с развернутым ответом (полная запись решения с обоснованием выполненных действий).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75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C14F712-C9D5-4051-B213-441BDE7BE6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548680"/>
            <a:ext cx="8208912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78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D64C7A39-F61A-477B-95F1-C5D39B361F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620689"/>
            <a:ext cx="8208911" cy="511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65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A2DAC50-6293-45C5-BE39-76C46519C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9439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Порядок назначения третьего эксперта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D6498A-6BE9-4DBB-BF43-699A525AF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124744"/>
            <a:ext cx="7920880" cy="25202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8AFF49-3AC7-4744-A582-4AE015488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3645024"/>
            <a:ext cx="7920880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62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7D5E7A50-210A-4750-8141-8205A27123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548680"/>
            <a:ext cx="8064896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03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980186D-E64D-401A-BA75-CD382BCE0C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530225"/>
            <a:ext cx="8064896" cy="520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872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6C7A8E0-303F-4040-80D8-267CB0C4F8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620688"/>
            <a:ext cx="8064896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00A03CF-E785-4F6B-B188-C74826FE5F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530225"/>
            <a:ext cx="8064896" cy="527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61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46A3F34-25C7-43EA-A62E-0067E25828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548680"/>
            <a:ext cx="7848872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8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D441E87-CFA5-4452-9A6B-0EBDBA697A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3548" y="1412776"/>
            <a:ext cx="8136904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33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1C8C5B-3393-49E2-924C-DC6D983CB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548680"/>
            <a:ext cx="7848872" cy="530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07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7491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6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	По уровню сложности задания распределяются следующим образом: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- задания 1–6 имеют базовый уровень;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-  задания 7–16 – повышенный уровень;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- задания 17 и 18 относятся к высокому уровню сложности.</a:t>
            </a:r>
            <a:endParaRPr lang="ru-RU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	 Задания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части 1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направлены на проверку освоения базовых умений и практических навыков применения математических знаний в повседневных ситуациях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dirty="0">
              <a:latin typeface="Times New Roman"/>
              <a:ea typeface="Calibri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927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0FDCF8C-C90A-4A35-B6E9-A2423BC16F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836712"/>
            <a:ext cx="8064896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44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76F39D9-CA8D-4C9F-9C99-E7F5B9BB7A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1" y="530225"/>
            <a:ext cx="8064897" cy="527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34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268CC5E0-2DC8-4070-93EE-02D062896A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556" y="1052736"/>
            <a:ext cx="7992888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50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ED90E35-0915-4802-A04A-7284A86E44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530225"/>
            <a:ext cx="7992888" cy="527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23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62909F84-D0E3-418F-9FC9-A6815B4638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764704"/>
            <a:ext cx="7920879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08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270D62A5-E93B-4745-8A58-A15CDFBACD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530225"/>
            <a:ext cx="8064896" cy="527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39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>
            <a:extLst>
              <a:ext uri="{FF2B5EF4-FFF2-40B4-BE49-F238E27FC236}">
                <a16:creationId xmlns:a16="http://schemas.microsoft.com/office/drawing/2014/main" id="{915F107A-1021-4650-80CB-3A706383B4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476672"/>
            <a:ext cx="8208912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89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A8EA43A-84B9-4351-9DAD-E0F5773894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2276872"/>
            <a:ext cx="7920880" cy="192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45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99ADD39-67AE-4AEF-A27C-0549766E85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530225"/>
            <a:ext cx="7992887" cy="527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245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9E8B8311-189B-46A7-9219-CDE82788EB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548680"/>
            <a:ext cx="8136904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79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46920"/>
          </a:xfrm>
        </p:spPr>
        <p:txBody>
          <a:bodyPr>
            <a:normAutofit fontScale="92500" lnSpcReduction="10000"/>
          </a:bodyPr>
          <a:lstStyle/>
          <a:p>
            <a:pPr indent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	Посредством заданий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части 2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 осуществляется проверка освоения математики на профильном уровне, необходимом для применения математики в профессиональной деятельности и на творческом уровне. 	</a:t>
            </a:r>
          </a:p>
          <a:p>
            <a:pPr indent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	Тематическая принадлежность заданий с развернутым ответом второй части: </a:t>
            </a:r>
            <a:endParaRPr lang="ru-RU" dirty="0">
              <a:latin typeface="Times New Roman"/>
              <a:ea typeface="Calibri"/>
            </a:endParaRPr>
          </a:p>
          <a:p>
            <a:pPr marL="0" indent="0" algn="just">
              <a:lnSpc>
                <a:spcPct val="115000"/>
              </a:lnSpc>
              <a:spcAft>
                <a:spcPts val="30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        задание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№ 12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– уравнение,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№ 13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– стереометрия,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№ 14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– неравенство,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№ 15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– текстовая задача экономического содержания,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№ 16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– планиметрия,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№ 17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– задача с параметром,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№ 18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– дискретная математика.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832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2BD8F33-AABB-4D18-9402-D27C0785BD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675364"/>
            <a:ext cx="8064896" cy="290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4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D9035EB-6571-4AA9-9BDB-998C94466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476673"/>
            <a:ext cx="8064896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2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4C9550E4-FD5C-484D-B87B-C042382193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196752"/>
            <a:ext cx="8064896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546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F837DBDF-098E-4674-A211-F9384B8859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1649015"/>
            <a:ext cx="7920880" cy="293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81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C223DB96-FC6B-497D-813F-396F4DF1A6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530225"/>
            <a:ext cx="8136904" cy="527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249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6E2482CF-D664-4502-9AD2-528290947B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2136415"/>
            <a:ext cx="7992888" cy="1796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65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AD3AB194-BB2E-4C13-917B-EA2F19F11A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772816"/>
            <a:ext cx="8064896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94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BBC47CE-DB3C-48EB-8D2A-0D0D4E4162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589421"/>
            <a:ext cx="7992888" cy="521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369F04F-F4AF-46B6-AC8C-A7944FE1E6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620688"/>
            <a:ext cx="8064895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96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B352D185-DA64-4862-985A-97A8532B8F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700808"/>
            <a:ext cx="8064896" cy="302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02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530352"/>
            <a:ext cx="8280920" cy="54189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КИМ ЕГЭ 2022 года в сравнении с 2021 годом </a:t>
            </a:r>
          </a:p>
          <a:p>
            <a:pPr marL="0" indent="0" algn="ctr">
              <a:buNone/>
            </a:pP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rabicPeriod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Удалены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проверяющие умение использовать приобретённые знания и умения в практической и повседневной жизни,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проверяющее умение выполнять действия с геометрическими фигурами, координатами и векторами. </a:t>
            </a:r>
          </a:p>
          <a:p>
            <a:pPr marL="514350" indent="-514350" algn="just">
              <a:buAutoNum type="arabicPeriod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Добавлены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9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проверяющее умение выполнять действия с функциями, и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10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проверяющее умение моделировать реальные ситуации на языке теории вероятностей и статистики, вычислять в простейших случаях вероятности событий. 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949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8AB75D25-533E-447B-A83F-0B5B8EE7E4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530225"/>
            <a:ext cx="8064895" cy="534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93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174B96E-29F0-4D4B-BE30-8AEB04D8FC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692696"/>
            <a:ext cx="8064896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27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CF6CC678-527D-4949-BC3D-98CACBAC09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844824"/>
            <a:ext cx="8064895" cy="287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18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91952D0-926E-4B29-8171-E7B400169C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530225"/>
            <a:ext cx="8064896" cy="527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92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0CF35CC-76E7-4519-93DD-D8CBD0847B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2276872"/>
            <a:ext cx="8064896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19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39ECC6-F8BA-419D-BE1E-3FF8319CD3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476672"/>
            <a:ext cx="8183880" cy="5760640"/>
          </a:xfrm>
        </p:spPr>
        <p:txBody>
          <a:bodyPr>
            <a:noAutofit/>
          </a:bodyPr>
          <a:lstStyle/>
          <a:p>
            <a:pPr marL="342900" lvl="0" indent="-342900" algn="just">
              <a:spcAft>
                <a:spcPts val="0"/>
              </a:spcAft>
              <a:buSzPts val="2200"/>
              <a:buFont typeface="+mj-lt"/>
              <a:buAutoNum type="arabicPeriod" startAt="3"/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Внесено изменение в систему оценивания: максимальный балл за выполнение задания повышенного уровня </a:t>
            </a:r>
            <a:r>
              <a:rPr lang="ru-RU" sz="23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13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проверяющего умение выполнять действия с геометрическими фигурами, координатами и векторами, стал равен </a:t>
            </a:r>
            <a:r>
              <a:rPr lang="ru-RU" sz="23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максимальный балл за выполнение задания повышенного уровня </a:t>
            </a:r>
            <a:r>
              <a:rPr lang="ru-RU" sz="23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15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проверяющего умение использовать приобретённые знания и умения в практической деятельности и повседневной жизни, стал равен </a:t>
            </a:r>
            <a:r>
              <a:rPr lang="ru-RU" sz="23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2200"/>
              <a:buFont typeface="+mj-lt"/>
              <a:buAutoNum type="arabicPeriod" startAt="3"/>
            </a:pPr>
            <a:r>
              <a:rPr lang="ru-RU" sz="23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Количество заданий 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уменьшилось с 19 до 18, максимальный балл за выполнение всей работы стал равным 31. 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ЕГЭ по математике профильного уровня</a:t>
            </a:r>
            <a:endParaRPr lang="ru-RU" sz="23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выполнение экзаменационной работы отводится 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часа 55 минут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4164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C04556A-7288-4B2A-875E-2458DECC3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404664"/>
            <a:ext cx="8183880" cy="5904656"/>
          </a:xfrm>
        </p:spPr>
        <p:txBody>
          <a:bodyPr>
            <a:normAutofit fontScale="77500" lnSpcReduction="20000"/>
          </a:bodyPr>
          <a:lstStyle/>
          <a:p>
            <a:pPr marL="347472" lvl="1" indent="0" algn="ctr">
              <a:buNone/>
            </a:pPr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оценивания выполнения отдельных заданий и экзаменационной работы в целом</a:t>
            </a:r>
          </a:p>
          <a:p>
            <a:pPr marL="0" indent="0" algn="just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Оценивание правильности выполнения заданий, предусматривающих краткий ответ, осуществляется с использованием специальных аппаратно-программных средств.</a:t>
            </a:r>
          </a:p>
          <a:p>
            <a:pPr marL="0" indent="0" algn="just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Правильное решение каждого из заданий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1–11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оценивается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баллом. Задание считается выполненным верно, если экзаменуемый дал правильный ответ в виде целого числа или конечной десятичной дроби.</a:t>
            </a:r>
          </a:p>
          <a:p>
            <a:pPr marL="0" indent="0" algn="just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Решения заданий с развёрнутым ответом оцениваются от 0 до 4 баллов. Полное правильное решение каждого из заданий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12, 14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оценивается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баллами; каждого из заданий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3 баллами; каждого из заданий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баллами.</a:t>
            </a:r>
          </a:p>
          <a:p>
            <a:pPr marL="0" indent="0" algn="just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Проверка выполнения заданий 12–18 проводится экспертами на основе разработанной системы критериев оценивания.</a:t>
            </a:r>
          </a:p>
          <a:p>
            <a:pPr marL="0" indent="0" algn="just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Максимальный первичный балл за выполнение экзаменационной работы –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32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/>
              <a:t> </a:t>
            </a:r>
            <a:r>
              <a:rPr lang="ru-RU" b="1" dirty="0">
                <a:solidFill>
                  <a:srgbClr val="FF0000"/>
                </a:solidFill>
              </a:rPr>
              <a:t>Основные результаты ЕГЭ по математике 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(профильный уровень,  КБР)</a:t>
            </a:r>
            <a:endParaRPr lang="ru-RU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dirty="0"/>
              <a:t> Диаграмма распределения участников ЕГЭ по тестовым баллам в 2021 г.</a:t>
            </a: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349917"/>
              </p:ext>
            </p:extLst>
          </p:nvPr>
        </p:nvGraphicFramePr>
        <p:xfrm>
          <a:off x="539553" y="3068960"/>
          <a:ext cx="8064892" cy="2592288"/>
        </p:xfrm>
        <a:graphic>
          <a:graphicData uri="http://schemas.openxmlformats.org/drawingml/2006/table">
            <a:tbl>
              <a:tblPr firstRow="1" firstCol="1" bandRow="1"/>
              <a:tblGrid>
                <a:gridCol w="1342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6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34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40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82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82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82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73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5829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5541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1206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8859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участников по предмету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0-10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11-20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21-30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31-40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F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41-50</a:t>
                      </a:r>
                      <a:endParaRPr lang="ru-RU" sz="1600" dirty="0">
                        <a:solidFill>
                          <a:srgbClr val="00B0F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51-60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61-70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71-80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81-90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91-100</a:t>
                      </a:r>
                      <a:endParaRPr lang="ru-RU" sz="16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63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1276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216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258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F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244</a:t>
                      </a:r>
                      <a:endParaRPr lang="ru-RU" sz="1600" dirty="0">
                        <a:solidFill>
                          <a:srgbClr val="00B0F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161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2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Динамика результатов ЕГЭ по предмету за последние 3 года</a:t>
            </a: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019078"/>
              </p:ext>
            </p:extLst>
          </p:nvPr>
        </p:nvGraphicFramePr>
        <p:xfrm>
          <a:off x="827584" y="1628800"/>
          <a:ext cx="7564734" cy="4187624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4032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2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25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72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2071">
                <a:tc rowSpan="2"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Критерии</a:t>
                      </a:r>
                      <a:endParaRPr lang="ru-RU" sz="22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КБР</a:t>
                      </a:r>
                      <a:endParaRPr lang="ru-RU" sz="22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0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2019 г.</a:t>
                      </a: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2020 г.</a:t>
                      </a: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2021 г.</a:t>
                      </a: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80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Не преодолели минимального порога, чел.</a:t>
                      </a: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37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169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229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0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Средний тестовый балл</a:t>
                      </a: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54,1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51,8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44,2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280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Получили от 81 до 99 баллов, чел.</a:t>
                      </a: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90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41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0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Получили 100 баллов, чел.</a:t>
                      </a: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324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4153</TotalTime>
  <Words>730</Words>
  <Application>Microsoft Office PowerPoint</Application>
  <PresentationFormat>Экран (4:3)</PresentationFormat>
  <Paragraphs>82</Paragraphs>
  <Slides>54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61" baseType="lpstr">
      <vt:lpstr>MS Mincho</vt:lpstr>
      <vt:lpstr>Calibri</vt:lpstr>
      <vt:lpstr>Comic Sans MS</vt:lpstr>
      <vt:lpstr>Times New Roman</vt:lpstr>
      <vt:lpstr>Verdana</vt:lpstr>
      <vt:lpstr>Wingdings 2</vt:lpstr>
      <vt:lpstr>Аспект</vt:lpstr>
      <vt:lpstr>Содержательные элементы КИМ 2022 года (изменения и особенности структуры и содержания КИМ ЕГЭ). Анализ результатов ЕГЭ-2021.  Методика проверки и оценки заданий с развернутым ответом:  (задание 12)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Анализ результатов выполнения отдельных заданий </vt:lpstr>
      <vt:lpstr>Презентация PowerPoint</vt:lpstr>
      <vt:lpstr>Презентация PowerPoint</vt:lpstr>
      <vt:lpstr>В период организации и проведения ГИА распределение функции между экспертами ПК осуществляется в зависимости от статуса, присвоенного эксперту по результатам квалификационных испытаний: ведущий эксперт, старший эксперт, основной эксперт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Математика  ЕГЭ 2017-18</dc:title>
  <dc:creator>Марьяна</dc:creator>
  <cp:lastModifiedBy>User</cp:lastModifiedBy>
  <cp:revision>233</cp:revision>
  <dcterms:modified xsi:type="dcterms:W3CDTF">2022-02-18T11:30:52Z</dcterms:modified>
</cp:coreProperties>
</file>