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7"/>
  </p:notesMasterIdLst>
  <p:sldIdLst>
    <p:sldId id="291" r:id="rId2"/>
    <p:sldId id="292" r:id="rId3"/>
    <p:sldId id="256" r:id="rId4"/>
    <p:sldId id="257" r:id="rId5"/>
    <p:sldId id="258" r:id="rId6"/>
    <p:sldId id="290" r:id="rId7"/>
    <p:sldId id="294" r:id="rId8"/>
    <p:sldId id="293" r:id="rId9"/>
    <p:sldId id="268" r:id="rId10"/>
    <p:sldId id="295" r:id="rId11"/>
    <p:sldId id="259" r:id="rId12"/>
    <p:sldId id="260" r:id="rId13"/>
    <p:sldId id="261" r:id="rId14"/>
    <p:sldId id="263" r:id="rId15"/>
    <p:sldId id="264" r:id="rId16"/>
    <p:sldId id="265" r:id="rId17"/>
    <p:sldId id="274" r:id="rId18"/>
    <p:sldId id="275" r:id="rId19"/>
    <p:sldId id="276" r:id="rId20"/>
    <p:sldId id="277" r:id="rId21"/>
    <p:sldId id="296" r:id="rId22"/>
    <p:sldId id="29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  <p:sldId id="267" r:id="rId36"/>
  </p:sldIdLst>
  <p:sldSz cx="9144000" cy="5143500" type="screen16x9"/>
  <p:notesSz cx="6858000" cy="9144000"/>
  <p:embeddedFontLst>
    <p:embeddedFont>
      <p:font typeface="Gantari" panose="020B0604020202020204" charset="0"/>
      <p:regular r:id="rId38"/>
      <p:bold r:id="rId39"/>
      <p:italic r:id="rId40"/>
      <p:boldItalic r:id="rId41"/>
    </p:embeddedFont>
    <p:embeddedFont>
      <p:font typeface="Gantari ExtraBold" panose="020B0604020202020204" charset="0"/>
      <p:bold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2EE5A2-F56B-45F8-AC66-D780D24F456D}">
  <a:tblStyle styleId="{602EE5A2-F56B-45F8-AC66-D780D24F4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02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" name="Google Shape;9831;g1450b2fcb6e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2" name="Google Shape;9832;g1450b2fcb6e_0_2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8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CUSTOM_2_1_1"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LANK_1_1_1_1_1_1_1"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LANK_1_1_1_1_1_1_1_1"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Google Shape;2735;p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736" name="Google Shape;2736;p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6" name="Google Shape;3096;p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7" name="Google Shape;3097;p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098" name="Google Shape;3098;p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6" name="Google Shape;3116;p9"/>
          <p:cNvSpPr txBox="1">
            <a:spLocks noGrp="1"/>
          </p:cNvSpPr>
          <p:nvPr>
            <p:ph type="title"/>
          </p:nvPr>
        </p:nvSpPr>
        <p:spPr>
          <a:xfrm>
            <a:off x="1747800" y="1924800"/>
            <a:ext cx="5648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17" name="Google Shape;3117;p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9"/>
          <p:cNvSpPr/>
          <p:nvPr/>
        </p:nvSpPr>
        <p:spPr>
          <a:xfrm rot="-900008">
            <a:off x="1818499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2" name="Google Shape;3122;p9"/>
          <p:cNvGrpSpPr/>
          <p:nvPr/>
        </p:nvGrpSpPr>
        <p:grpSpPr>
          <a:xfrm>
            <a:off x="6340450" y="4088531"/>
            <a:ext cx="1055760" cy="753780"/>
            <a:chOff x="3308425" y="649500"/>
            <a:chExt cx="947975" cy="676825"/>
          </a:xfrm>
        </p:grpSpPr>
        <p:sp>
          <p:nvSpPr>
            <p:cNvPr id="3123" name="Google Shape;3123;p9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6" name="Google Shape;3126;p9"/>
          <p:cNvSpPr/>
          <p:nvPr/>
        </p:nvSpPr>
        <p:spPr>
          <a:xfrm>
            <a:off x="7725050" y="8453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9"/>
          <p:cNvSpPr/>
          <p:nvPr/>
        </p:nvSpPr>
        <p:spPr>
          <a:xfrm>
            <a:off x="7962600" y="39784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9"/>
          <p:cNvSpPr/>
          <p:nvPr/>
        </p:nvSpPr>
        <p:spPr>
          <a:xfrm>
            <a:off x="7578925" y="3242625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9" name="Google Shape;3129;p9"/>
          <p:cNvGrpSpPr/>
          <p:nvPr/>
        </p:nvGrpSpPr>
        <p:grpSpPr>
          <a:xfrm rot="-6299880" flipH="1">
            <a:off x="1406840" y="476245"/>
            <a:ext cx="708049" cy="444266"/>
            <a:chOff x="1445125" y="3867675"/>
            <a:chExt cx="803300" cy="502950"/>
          </a:xfrm>
        </p:grpSpPr>
        <p:sp>
          <p:nvSpPr>
            <p:cNvPr id="3130" name="Google Shape;3130;p9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3" name="Google Shape;3133;p9"/>
          <p:cNvSpPr/>
          <p:nvPr/>
        </p:nvSpPr>
        <p:spPr>
          <a:xfrm>
            <a:off x="285955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14" y="540051"/>
            <a:ext cx="2672647" cy="405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9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0731" y="668184"/>
            <a:ext cx="66215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школьного урока истории могут быть эффективно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внедрены мотивационные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Выявление связи между историей 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современностью.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Вовлечение учащихся в изучаемую тему при помощи аудио-/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видеоматериалов.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Использование упрощённой лексики и эмоциональных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высказываний.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Субъективные оценки и опора на личный опыт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Мотивация через достижения: знания по истории - инструмент победы 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олимпиадах школьников.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1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218" y="557719"/>
            <a:ext cx="6092694" cy="1293900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образовательные программы: обновления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180" y="909548"/>
            <a:ext cx="71890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цели, структура и содержание курсов «История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Введены новые тематические блоки и практико-ориентированный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Внедрён кодификатор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Включено поурочное планирование, синхронизированное с ОГЭ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Программа по истории: всеобщая история, история России, «История нашего края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Обеспечена преемственность содержания и единые ориентиры для оценки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3590" t="15385" r="25000" b="7406"/>
          <a:stretch/>
        </p:blipFill>
        <p:spPr bwMode="auto">
          <a:xfrm>
            <a:off x="0" y="3403441"/>
            <a:ext cx="1212714" cy="1563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9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097" y="562928"/>
            <a:ext cx="6079723" cy="1293900"/>
          </a:xfrm>
        </p:spPr>
        <p:txBody>
          <a:bodyPr/>
          <a:lstStyle/>
          <a:p>
            <a:r>
              <a:rPr lang="ru-RU" sz="2400" b="1" dirty="0" smtClean="0"/>
              <a:t>История</a:t>
            </a:r>
            <a:r>
              <a:rPr lang="ru-RU" sz="2400" b="1" dirty="0"/>
              <a:t>. Новая структура учебного предмета с 2025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39565"/>
              </p:ext>
            </p:extLst>
          </p:nvPr>
        </p:nvGraphicFramePr>
        <p:xfrm>
          <a:off x="1232170" y="1387811"/>
          <a:ext cx="4273685" cy="2936633"/>
        </p:xfrm>
        <a:graphic>
          <a:graphicData uri="http://schemas.openxmlformats.org/drawingml/2006/table">
            <a:tbl>
              <a:tblPr firstRow="1" firstCol="1" bandRow="1">
                <a:tableStyleId>{602EE5A2-F56B-45F8-AC66-D780D24F456D}</a:tableStyleId>
              </a:tblPr>
              <a:tblGrid>
                <a:gridCol w="103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6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Всеобщая история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России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 край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уроков в неделю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(базовый)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(базовый)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(углубленный)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(углубленный)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/>
          <a:srcRect l="13141" t="3989" r="2244" b="4842"/>
          <a:stretch/>
        </p:blipFill>
        <p:spPr bwMode="auto">
          <a:xfrm>
            <a:off x="5706894" y="1601820"/>
            <a:ext cx="2774004" cy="2153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47610" y="1231087"/>
            <a:ext cx="141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edsoo.ru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57" y="0"/>
            <a:ext cx="7211439" cy="49414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«История нашего края»: интеграция и содержание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014" y="874308"/>
            <a:ext cx="67682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2025 года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«История нашего края» официально включён в структуру предмета «История» в основной школе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5–7-х классах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федеральной образовательной программы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🔄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класс — древняя история края (34 ч);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класс — Средние века и Новое время (17 ч);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 класс — Новейшее время и современность (17 ч).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Курс изучается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модулей по всеобщей истории и истории России.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Итоговая оценка выставляется единая — за курс «История».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2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140" y="513884"/>
            <a:ext cx="7405991" cy="1293900"/>
          </a:xfrm>
        </p:spPr>
        <p:txBody>
          <a:bodyPr/>
          <a:lstStyle/>
          <a:p>
            <a:r>
              <a:rPr lang="ru-RU" sz="2400" b="1" dirty="0"/>
              <a:t>Поурочное планирование: подходы и требования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7020" y="1387813"/>
            <a:ext cx="52464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2025 года поурочное планирование осуществляется в соответствии с ФОП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№ 704 от 09.10.2024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📖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Планирование включает три модуля: всеобщая история, история России, «История нашего края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Указываются формы деятельности, контроля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Учитываются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подготовка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45912" t="31141" r="37598" b="31471"/>
          <a:stretch/>
        </p:blipFill>
        <p:spPr bwMode="auto">
          <a:xfrm>
            <a:off x="6543472" y="1335932"/>
            <a:ext cx="1699098" cy="2211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0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34" y="653719"/>
            <a:ext cx="7211437" cy="1293900"/>
          </a:xfrm>
        </p:spPr>
        <p:txBody>
          <a:bodyPr/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 кодификаторы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2566" y="1093519"/>
            <a:ext cx="571382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2025 года вводятся единые кодификаторы УУД по истории и обществознанию (ФОП).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— объективная и единая оценка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🔍 УУД включают: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Регулятивные — планирование, контроль,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Познавательные — анализ, логика, обобщение;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Коммуникативные — аргументация, диалог,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📝 В приоритете — задания открытого типа: эссе, кейсы, дискуссии.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📚 При планировании УУД должны быть чётко обозначены и диагностированы.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 Подход ориентирован на развитие мышления, аргументации и исследовательских умений.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3269" t="11111" r="23718" b="14244"/>
          <a:stretch/>
        </p:blipFill>
        <p:spPr bwMode="auto">
          <a:xfrm>
            <a:off x="6634264" y="1809345"/>
            <a:ext cx="1543455" cy="2230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03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982" y="61769"/>
            <a:ext cx="7795098" cy="12939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Учебники: новая линейка и авторский коллектив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8534" y="959251"/>
            <a:ext cx="70298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2025 года история в 5–9 классах преподаётся по единой линейке учебников, соответствующей обновлённым ФОП.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📖 Авторы: В.Р.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Торкунов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А.О.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Чубарьян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🔄 Новая концепция: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отказ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европоцентризма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акцент на роль России в мировой истории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расширенное освещение Азии, Африки, Латинской Америки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отсчёт Нового времени — с 1533 года (Василий III)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🖥️ Мультимедийные возможности: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QR-коды → лекции, архивы, музеи, цифровые ресурсы</a:t>
            </a:r>
          </a:p>
        </p:txBody>
      </p:sp>
      <p:pic>
        <p:nvPicPr>
          <p:cNvPr id="4098" name="Picture 2" descr="https://avatars.mds.yandex.net/i?id=e778cf63c62b791207166ac4aecc26450a582661-826655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55" y="4152314"/>
            <a:ext cx="2055180" cy="11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070" y="92978"/>
            <a:ext cx="836623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теста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приведенного ниже списка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 результаты ФРП, на достижение которых направлено выполнение задания к цитате: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осмысление исторической традиции и примеров гражданского служения Отечеству.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выражать и аргументировать свою точку зрения в устном высказывании,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письменном тексте.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различать виды письменных исторических источников (официальные, личные,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литературные и другие).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высказывать суждение о достоверности и значении информации источника (по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критериям, предложенным учителем или сформулированным самостоятельно).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объяснять причины и следствия важнейших событий отечественной и всеобщей истории XVI–XVII вв. (выявлять в историческом тексте и излагать суждения о причинах и следствиях событий, систематизировать объяснение причин и следствий событий, представленное в нескольких текстах).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излагать альтернативные оценки событий и личностей отечественной и всеобщей истории XVI–XVII вв., представленные в учебной литературе; объяснять, на чем основываются отдельные мнения.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5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642" y="577278"/>
            <a:ext cx="738877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ученик 7 класса выбрал себе задание из рубрики «Темы проектов» учебника по истории России «Малое оледенение: чем могли быть вызваны изменения климата в XVII в.?». Помогите ему определиться с характеристиками данной работы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Выберите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верные суждения о ней: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Данная работа должна носить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 (история и география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Эта работа по своей сути – исследование, а не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Для выполнения работы необходимо привлечь дополнительные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ресурсы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т. ч.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Работа является игровым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Целью работы должно стать выяснение влияния исторических событий в России XVII в. на изменение климата.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1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165" y="568965"/>
            <a:ext cx="5648400" cy="618704"/>
          </a:xfrm>
        </p:spPr>
        <p:txBody>
          <a:bodyPr/>
          <a:lstStyle/>
          <a:p>
            <a:r>
              <a:rPr lang="ru-RU" dirty="0" smtClean="0"/>
              <a:t>Цивилизационны подход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6496" y="126176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🏛 Современная модель преподавания истории</a:t>
            </a:r>
          </a:p>
          <a:p>
            <a:r>
              <a:rPr lang="ru-RU" b="1" dirty="0"/>
              <a:t>📌 История — это больше, чем факты</a:t>
            </a:r>
          </a:p>
          <a:p>
            <a:r>
              <a:rPr lang="ru-RU" dirty="0"/>
              <a:t>➡ Формирование мировоззрения</a:t>
            </a:r>
            <a:br>
              <a:rPr lang="ru-RU" dirty="0"/>
            </a:br>
            <a:r>
              <a:rPr lang="ru-RU" dirty="0"/>
              <a:t>➡ Гражданская идентичность</a:t>
            </a:r>
            <a:br>
              <a:rPr lang="ru-RU" dirty="0"/>
            </a:br>
            <a:r>
              <a:rPr lang="ru-RU" dirty="0"/>
              <a:t>➡ Историческая память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8372" y="226024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🌍 Основа — цивилизационный подход</a:t>
            </a:r>
          </a:p>
          <a:p>
            <a:r>
              <a:rPr lang="ru-RU" b="1" dirty="0"/>
              <a:t>Россия = государство-цивилизация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собственная историческая траектория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устойчивое ценностное ядро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преемственность государственности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5269" y="311737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🔎 Историческое развитие не универсально</a:t>
            </a:r>
          </a:p>
          <a:p>
            <a:r>
              <a:rPr lang="ru-RU" dirty="0"/>
              <a:t>Россия развивается: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 взаимодействии с миром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 учётом культурных особенностей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 основе духовных традиций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через сохранение исторической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32867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166" t="12277" r="27495" b="23288"/>
          <a:stretch/>
        </p:blipFill>
        <p:spPr>
          <a:xfrm>
            <a:off x="1965435" y="86606"/>
            <a:ext cx="5484900" cy="45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2262" y="652199"/>
            <a:ext cx="67371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задача учителя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ученикам: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преемственность российской истории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устойчивость государственности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роль исторической памяти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ценностные основания общества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→ понимание прошлого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→ осмысление настоящего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→ гражданская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</a:p>
          <a:p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обсуждения: Как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цивилизационный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реальным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инструментом урока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формулировкой в учебнике?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7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270" y="0"/>
            <a:ext cx="8967729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«Что было»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Вторжение армии Наполеона в Россию.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Оставление Москвы и её пожар.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Отступление французской армии и изгнание захватчиков.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Какие ценностные выводы можно обсудить с учениками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общества перед внешней угрозой.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борьбе участвовали представители разных сословий: дворяне, крестьяне, горожане, казачество. Формировались народные ополчения. Это пример консолидации общества.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Гражданская ответственность и самопожертвование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оставить Москву было тяжёлым, но стратегически оправданным. Можно обсудить, что иногда сохранение государства требует сложных и непопулярных решений.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Историческая память как фактор сплочения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1812 годе стала частью национального самосознания, символом стойкости и сопротивления.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Гражданский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войны 1812 года ученики могут понять: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в критические моменты важно общественное единство;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общая историческая память укрепляет солидарность;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интерпретация таких событий влияет на самоощущение общества.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037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5923" y="895064"/>
            <a:ext cx="70948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Смутное время (начало XVII века)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можно показать, что в период Смуты государство оказалось на грани распада: иностранная интервенция, борьба за власть, экономический кризис. Однако создание народного ополчения под руководством Минина и Пожарского стало примером самоорганизации общества ради сохранения страны.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Ценностный вывод для учеников: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условиях внутреннего кризиса единство общества, ответственность граждан и общие ценности могут стать основой восстановления государства.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смысл: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 о преодолении Смуты помогает понять, почему для устойчивости страны важны солидарность, доверие и готовность общества действовать сообща в трудные периоды.</a:t>
            </a:r>
          </a:p>
        </p:txBody>
      </p:sp>
    </p:spTree>
    <p:extLst>
      <p:ext uri="{BB962C8B-B14F-4D97-AF65-F5344CB8AC3E}">
        <p14:creationId xmlns:p14="http://schemas.microsoft.com/office/powerpoint/2010/main" val="158017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2262" y="943870"/>
            <a:ext cx="6547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официальном уровне впервые было заявлено представление о России как государстве-цивилизации в: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Конституции 1993 г.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Послании Президента РФ Федеральному Собранию (2012 г.)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Концепции внешней политики РФ (2016 г.)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Указе Президента РФ (2022 г.)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9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4814" y="1085814"/>
            <a:ext cx="66110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Цивилизационный подход — не просто методика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 государственной образовательной политики.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задаёт логику учебников, отбор тем и воспитательные акценты курса.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основания встроены в содержание истории.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формирует не только знания, но и понимание преемственности,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памяти и единства страны.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не только «что произошло»,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гражданские и смысловые выводы ученик делает из прошлого.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5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0124" y="1133019"/>
            <a:ext cx="5764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социокультурных функций традиционных ценностей заключается в: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Сохранении целостности сообщества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Коммуникации между людьми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Обеспечении благосостояния граждан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Модернизации социальных отношений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50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5117" y="578626"/>
            <a:ext cx="7031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✦ Цель курса «История»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Формирование целостного представления о развитии России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мира. 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исторического мышления и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источниками. 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причин и последствий исторических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событий. 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преемственности и устойчивых оснований государственности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7117" y="251761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точно отражает цель исторического образования в контексте цивилизационного подхода: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Передача набора хронологических фактов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Формирование способности к критическому анализу любых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интерпретаций</a:t>
            </a:r>
          </a:p>
          <a:p>
            <a:pPr indent="450215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Представление 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воспроизводимости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Российской государственности и константности ее ценностного ядра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Представление о развитии России по логике прогресса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2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7214" y="644270"/>
            <a:ext cx="6048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работает в едином образовательном пространстве, но при этом сохраняет методическую свободу выбора форм урока, способов мотивации, организации деятельности.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184" y="1721488"/>
            <a:ext cx="6159063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верные утверждения относительно учебного предмета «История» в основной школе: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Духовно-нравственная культура России после ее введения, станет одним из курсов предмета «История»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Всеобщая история и история России преподаются с 2025 г. на основе единых государственных учебников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предмет «История» включает в себя следующие курсы: «Всеобщая история», «История России», «История нашего края»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Преподавание истории в основной школе не допускает вариативности уроков, сценарии которых описаны и закреплены в методических рекомендациях.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7269" y="541858"/>
            <a:ext cx="79247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✦ Методическая особенность курса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Несовпадение хронологии всеобщей и отечественной истории —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ошибка, а отражение реального исторического развития.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Россия и Европа в одни и те же эпохи проходили разные этапы.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Учебники сохраняют научную логику: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используется там, где она уместна,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избегается там, где может исказить историческую картину.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3077" y="2289441"/>
            <a:ext cx="6248400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всеобщей истории и истории России в 7 классе не соблюдается полная синхронность: всеобщая история начинается с конца XV в. (начала эпохи Великих географических открытий), а история России – с 1533 года (начала правления Ивана IV). Это объясняется: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слишком большим объемом информации по истории России в 6 классе, часть которого перенесли в 7 класс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требованиями СанПиНа к количеству параграфов в учебниках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логикой исторического процесса, который не был единым у России и Западной Европы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традициями преподавания этих курсов в школьном предмете «История»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1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414" y="411310"/>
            <a:ext cx="5648400" cy="1293900"/>
          </a:xfrm>
        </p:spPr>
        <p:txBody>
          <a:bodyPr/>
          <a:lstStyle/>
          <a:p>
            <a:r>
              <a:rPr lang="ru-RU" sz="2000" dirty="0" smtClean="0"/>
              <a:t>3. </a:t>
            </a:r>
            <a:r>
              <a:rPr lang="ru-RU" sz="2000" dirty="0"/>
              <a:t>Методический аппарат учебников и выполнение тестовых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6647" y="1204083"/>
            <a:ext cx="72941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✦ Методический аппарат учебника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размышления: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мы используем задания учебника как инструмент развития ученика, а не только как вопросы после параграфа?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Методический аппарат — это система заданий, источников, рубрик и проектов,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организующая учебную деятельность и помогающая достигать целей урока.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Он направлен не только на проверку знаний, но и на развитие: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исторического мышления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универсальных учебных действий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личностных качеств учащихся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Задания учебника формируют три группы результатов: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предметные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личностные</a:t>
            </a:r>
          </a:p>
        </p:txBody>
      </p:sp>
    </p:spTree>
    <p:extLst>
      <p:ext uri="{BB962C8B-B14F-4D97-AF65-F5344CB8AC3E}">
        <p14:creationId xmlns:p14="http://schemas.microsoft.com/office/powerpoint/2010/main" val="119480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90797" y="-908887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Преподавание </a:t>
            </a:r>
            <a:r>
              <a:rPr lang="ru-RU" sz="2800" dirty="0"/>
              <a:t>истории</a:t>
            </a:r>
            <a:br>
              <a:rPr lang="ru-RU" sz="2800" dirty="0"/>
            </a:br>
            <a:r>
              <a:rPr lang="ru-RU" sz="2800" dirty="0"/>
              <a:t>в основной школе по единым </a:t>
            </a:r>
            <a:r>
              <a:rPr lang="ru-RU" sz="2800" dirty="0" smtClean="0"/>
              <a:t>учебникам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преподавания истории в основной школе: единые учебники и методические ориентиры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830094" y="-168750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87547" y="3573721"/>
            <a:ext cx="52251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Л.А.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Урусмамбетова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завлабораторией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социально-гуманитарного образования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«ЦНППМ»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КБР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523" y="569426"/>
            <a:ext cx="83067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изучения учебного предмета «История» на уровне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 включают умения: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работать с основными видами современных источников исторической информации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выявлять на примерах исторических ситуаций роль эмоций в отношениях между людьми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применять исторические знания как основу диалога в поликультурной среде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осознавать необходимость сохранения исторических и культурных памятников своей страны и мира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владеть приёмами самоорганизации своей учебной и общественной работы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представлять особенности взаимодействия людей в исторических обществах и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современном мире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72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383" y="858814"/>
            <a:ext cx="7028761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личностным результатам изучения истории на уровне основного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относятся: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различение видов источников исторической информации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понимание ценности отечественного и мирового искусства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уважение к труду и результатам трудовой деятельности человека 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исторических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этапах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умение публично представлять результаты выполненного исследования, проекта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умение анализировать текстовые, визуальные источники исторической информации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готовность к выполнению обязанностей гражданина России и реализации его прав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3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9807" y="494615"/>
            <a:ext cx="725213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приведенных ниже заданий учебника по истории России для 7 класса выберите те, которые в явном виде направлены помимо предметных, на достижение школьниками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личностных результатов обучения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части гражданского и патриотического воспитания):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Можно ли утверждать, что развитие искусства в России в XVII в. существенно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отставало от западноевропейского? Аргументируйте ответ.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Сравните политическое развитие России в правление Михаила Фёдоровича и 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правление Алексея Михайловича. Укажите черты сходства и различия.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Составьте в тетради простой план ответа по теме «Внутренняя политика Фёдора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Алексеевича».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Какие европейские новшества проникали в Россию в XVII в.? Как простолюдины и духовенство относились к европейским новшествам? Почему?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Существует следующая точка зрения: «Присоединение к России народов Сибири и Дальнего Востока оказало положительное влияние на их дальнейшее развитие». Как вы можете доказать такую оценку? Своё мнение подтвердите фактами.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Расскажите, почему у нас в стране 4 ноября празднуется День народного единства.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58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962" y="300152"/>
            <a:ext cx="7327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✦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личностные результаты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 универсальные учебные действия: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 и сравнение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постановку целей и планирование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аргументацию и работу в группе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помогают переносить знания в новые ситуации и формируют навыки учебной деятельности.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задания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ценности и гражданскую позицию: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исторической памяти, собственного отношения к событиям и ответственности за прошлое.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Важную роль играют рубрики учебника: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зрения»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источником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инструменты анализа, обсуждения и самостоятельной работы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656018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236" y="132203"/>
            <a:ext cx="8546684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 работы историка С. Платонова «Очерки по истории Смуты в Московском государстве XVI—XVII вв.»: «Смута произошла не случайно, а была обнаружением и развитием давней болезни, которой прежде страдала Русь. Эта болезнь окончилась выздоровлением государственного организма». Согласны ли вы с мнением историка? Ответ подтвердите фактами». Выберите и приведенного ниже списка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 результаты ФРП, на достижение которых направлено выполнение задания к цитате: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осмысление исторической традиции и примеров гражданского служения Отечеству.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выражать и аргументировать свою точку зрения в устном высказывании,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письменном тексте.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различать виды письменных исторических источников (официальные, личные,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литературные и другие).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высказывать суждение о достоверности и значении информации источника (по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критериям, предложенным учителем или сформулированным самостоятельно).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объяснять причины и следствия важнейших событий отечественной и всеобщей истории XVI–XVII вв. (выявлять в историческом тексте и излагать суждения о причинах и следствиях событий, систематизировать объяснение причин и следствий событий, представленное в нескольких текстах).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излагать альтернативные оценки событий и личностей отечественной и всеобщей истории XVI–XVII вв., представленные в учебной литературе; объяснять, на чем основываются отдельные мнения.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1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9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" name="Google Shape;9834;p32"/>
          <p:cNvSpPr txBox="1">
            <a:spLocks noGrp="1"/>
          </p:cNvSpPr>
          <p:nvPr>
            <p:ph type="title"/>
          </p:nvPr>
        </p:nvSpPr>
        <p:spPr>
          <a:xfrm>
            <a:off x="1907545" y="594875"/>
            <a:ext cx="5648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 smtClean="0"/>
              <a:t>ПЛАН</a:t>
            </a:r>
            <a:endParaRPr lang="ru-RU" sz="2400" b="1" dirty="0"/>
          </a:p>
        </p:txBody>
      </p:sp>
      <p:grpSp>
        <p:nvGrpSpPr>
          <p:cNvPr id="9835" name="Google Shape;9835;p32"/>
          <p:cNvGrpSpPr/>
          <p:nvPr/>
        </p:nvGrpSpPr>
        <p:grpSpPr>
          <a:xfrm rot="-8100000">
            <a:off x="6012589" y="941732"/>
            <a:ext cx="2270043" cy="183536"/>
            <a:chOff x="5419725" y="2413000"/>
            <a:chExt cx="2169725" cy="175425"/>
          </a:xfrm>
        </p:grpSpPr>
        <p:sp>
          <p:nvSpPr>
            <p:cNvPr id="9836" name="Google Shape;9836;p32"/>
            <p:cNvSpPr/>
            <p:nvPr/>
          </p:nvSpPr>
          <p:spPr>
            <a:xfrm>
              <a:off x="5419725" y="2413000"/>
              <a:ext cx="2027325" cy="175425"/>
            </a:xfrm>
            <a:custGeom>
              <a:avLst/>
              <a:gdLst/>
              <a:ahLst/>
              <a:cxnLst/>
              <a:rect l="l" t="t" r="r" b="b"/>
              <a:pathLst>
                <a:path w="81093" h="7017" extrusionOk="0">
                  <a:moveTo>
                    <a:pt x="3509" y="0"/>
                  </a:moveTo>
                  <a:cubicBezTo>
                    <a:pt x="1571" y="0"/>
                    <a:pt x="0" y="1571"/>
                    <a:pt x="0" y="3508"/>
                  </a:cubicBezTo>
                  <a:cubicBezTo>
                    <a:pt x="0" y="5446"/>
                    <a:pt x="1571" y="7017"/>
                    <a:pt x="3509" y="7017"/>
                  </a:cubicBezTo>
                  <a:lnTo>
                    <a:pt x="81093" y="7017"/>
                  </a:lnTo>
                  <a:lnTo>
                    <a:pt x="81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2"/>
            <p:cNvSpPr/>
            <p:nvPr/>
          </p:nvSpPr>
          <p:spPr>
            <a:xfrm>
              <a:off x="7447025" y="2413000"/>
              <a:ext cx="142425" cy="175425"/>
            </a:xfrm>
            <a:custGeom>
              <a:avLst/>
              <a:gdLst/>
              <a:ahLst/>
              <a:cxnLst/>
              <a:rect l="l" t="t" r="r" b="b"/>
              <a:pathLst>
                <a:path w="5697" h="7017" extrusionOk="0">
                  <a:moveTo>
                    <a:pt x="1" y="0"/>
                  </a:moveTo>
                  <a:lnTo>
                    <a:pt x="1" y="7017"/>
                  </a:lnTo>
                  <a:lnTo>
                    <a:pt x="5410" y="3880"/>
                  </a:lnTo>
                  <a:cubicBezTo>
                    <a:pt x="5696" y="3714"/>
                    <a:pt x="5696" y="3300"/>
                    <a:pt x="5410" y="3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2"/>
            <p:cNvSpPr/>
            <p:nvPr/>
          </p:nvSpPr>
          <p:spPr>
            <a:xfrm>
              <a:off x="6846100" y="2459400"/>
              <a:ext cx="492625" cy="82550"/>
            </a:xfrm>
            <a:custGeom>
              <a:avLst/>
              <a:gdLst/>
              <a:ahLst/>
              <a:cxnLst/>
              <a:rect l="l" t="t" r="r" b="b"/>
              <a:pathLst>
                <a:path w="19705" h="3302" extrusionOk="0">
                  <a:moveTo>
                    <a:pt x="1650" y="1"/>
                  </a:moveTo>
                  <a:cubicBezTo>
                    <a:pt x="740" y="1"/>
                    <a:pt x="1" y="740"/>
                    <a:pt x="1" y="1652"/>
                  </a:cubicBezTo>
                  <a:cubicBezTo>
                    <a:pt x="1" y="2562"/>
                    <a:pt x="740" y="3301"/>
                    <a:pt x="1650" y="3301"/>
                  </a:cubicBezTo>
                  <a:lnTo>
                    <a:pt x="18054" y="3301"/>
                  </a:lnTo>
                  <a:cubicBezTo>
                    <a:pt x="18966" y="3301"/>
                    <a:pt x="19705" y="2562"/>
                    <a:pt x="19705" y="1652"/>
                  </a:cubicBezTo>
                  <a:cubicBezTo>
                    <a:pt x="19705" y="740"/>
                    <a:pt x="18966" y="1"/>
                    <a:pt x="18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9" name="Google Shape;9839;p32"/>
          <p:cNvSpPr/>
          <p:nvPr/>
        </p:nvSpPr>
        <p:spPr>
          <a:xfrm>
            <a:off x="1571775" y="370241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0" name="Google Shape;9840;p32"/>
          <p:cNvSpPr/>
          <p:nvPr/>
        </p:nvSpPr>
        <p:spPr>
          <a:xfrm>
            <a:off x="160102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1" name="Google Shape;9841;p32"/>
          <p:cNvSpPr/>
          <p:nvPr/>
        </p:nvSpPr>
        <p:spPr>
          <a:xfrm>
            <a:off x="2888800" y="40885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12784" y="1134911"/>
            <a:ext cx="68379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и концептуальные основы преподавания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единых учебников и современные методические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Методический аппарат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917" y="-81179"/>
            <a:ext cx="6776935" cy="12939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2024–2025 гг.</a:t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466" y="376585"/>
            <a:ext cx="74518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08.05.2024 N 314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Основ государственной политики Российской Федерации в области исторического 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9 ноября 2022 г. №809  «Об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19 марта 2024 г.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09.10.2024 № 704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 (зарегистрирован в Минюсте РФ 11.02.2025 № 81220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4223" y="548791"/>
            <a:ext cx="77470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Указ </a:t>
            </a:r>
            <a:r>
              <a:rPr lang="ru-RU" sz="1600" b="1" dirty="0"/>
              <a:t>№ </a:t>
            </a:r>
            <a:r>
              <a:rPr lang="ru-RU" sz="1600" b="1" dirty="0" smtClean="0"/>
              <a:t>314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просвещение - регулируемая государством деятельность по распространению в обществе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достоверных и научно обоснованных исторических знаний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формирования научного понимания прошлого и настоящего России, являющегося одной из основ общероссийской гражданской идентичности и коллективной исторической памяти, а также в целях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попыткам умаления подвига народа при защите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великая страна с многовековой историей,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государство-цивилизация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сплотившее русский и многие другие народы на пространстве Евразии в единую культурно-историческую общность и внесшее огромный вклад в общемировое развитие. В основе самосознания российского общества лежат формировавшиеся и развивавшиеся на протяжении всей истории России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духовно-нравственные и культурно-исторические ценности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сохранение и защита которых являются обязательным условием гармоничного развития страны и ее многонационального народа, неотъемлемой составляющей суверенитета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8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7160" y="883536"/>
            <a:ext cx="71049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роста международной напряженности и кризиса национальной идентичности, в основе которого лежат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исторической памяти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реабилитация и воскрешение неоколониализма, неоимпериализма и неонацизма, российское общество и государство сталкиваются с целым рядом явлений, несущих в себе риски и угрозы, к числу которых относятся: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недружественные действия иностранных государств, направленные на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 или преуменьшение исторического вклада России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развитие мировой цивилизации;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попытки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исторической памяти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искажения исторической правды, негативные оценки событий и периодов отечественной истории, распространение ложных представлений о России;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 использование коллективным Западом фальсификации истории в качестве оружия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информационной войне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направленной на разрушение целостности российского общества и государства.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3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869" y="173996"/>
            <a:ext cx="7472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Указ № 809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Основы являются документом стратегического планирования в сфере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национальной безопасности 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определяющим систему целей, задач и инструментов реализации стратегического национального приоритета "Защита традиционных российских духовно-нравственных ценностей, культуры и исторической памяти" в части, касающейся защиты традиционных российских духовно-нравственных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Усилия, предпринимаемые Российской Федерацией для развития духовного потенциала ее народа, способствуют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сплоченности российского общества, осознанию гражданами необходимости сохранения и укрепления традиционных ценностей в условиях глобального цивилизационного и ценностного кризиса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ведущего к утрате человечеством традиционных духовно-нравственных ориентиров и моральных принципов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Идеологическое и психологическое воздействие на граждан ведет к насаждению чуждой российскому народу и разрушительной для российского общества системы идей и ценностей (далее 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деструктивная идеология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включая культивирование эгоизма, вседозволенности, безнравственности, отрицание идеалов патриотизма, служения Отечеству, естественного продолжения жизни, ценности крепкой семьи, брака, многодетности, созидательного труда, позитивного вклада России в мировую историю и культуру, разрушение традиционной семьи с помощью пропаганды нетрадиционных сексуальных отношений.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0014" y="775555"/>
            <a:ext cx="682646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</a:t>
            </a:r>
          </a:p>
          <a:p>
            <a:pPr indent="450215"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российские духовно-нравственные ценности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перечислены нормативном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документе:</a:t>
            </a:r>
          </a:p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Закон об образовании в РФ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поправками.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Стратегия национальной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Указ Президента РФ №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809.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Конституция РФ с поправками 2020 г.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45122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1992</Words>
  <Application>Microsoft Office PowerPoint</Application>
  <PresentationFormat>Экран (16:9)</PresentationFormat>
  <Paragraphs>272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Times New Roman</vt:lpstr>
      <vt:lpstr>Gantari</vt:lpstr>
      <vt:lpstr>Arial</vt:lpstr>
      <vt:lpstr>Gantari ExtraBold</vt:lpstr>
      <vt:lpstr>Symbol</vt:lpstr>
      <vt:lpstr>Wingdings</vt:lpstr>
      <vt:lpstr>Calibri</vt:lpstr>
      <vt:lpstr>Pasos para estudiar un texto by Slidesgo</vt:lpstr>
      <vt:lpstr>Презентация PowerPoint</vt:lpstr>
      <vt:lpstr>Презентация PowerPoint</vt:lpstr>
      <vt:lpstr>   Преподавание истории в основной школе по единым учебникам  Современная модель преподавания истории в основной школе: единые учебники и методические ориентиры  </vt:lpstr>
      <vt:lpstr>ПЛАН</vt:lpstr>
      <vt:lpstr>Ключевые нормативные документы 2024–2025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образовательные программы: обновления</vt:lpstr>
      <vt:lpstr>История. Новая структура учебного предмета с 2025 года </vt:lpstr>
      <vt:lpstr>Курс «История нашего края»: интеграция и содержание</vt:lpstr>
      <vt:lpstr>Поурочное планирование: подходы и требования</vt:lpstr>
      <vt:lpstr>Метапредметные результаты и кодификаторы</vt:lpstr>
      <vt:lpstr>Учебники: новая линейка и авторский коллектив </vt:lpstr>
      <vt:lpstr>Презентация PowerPoint</vt:lpstr>
      <vt:lpstr>Презентация PowerPoint</vt:lpstr>
      <vt:lpstr>Цивилизационны подход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Методический аппарат учебников и выполнение тестовых заданий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противодействия вовлечению молодежи в террористическую деятельность</dc:title>
  <dc:creator>User</dc:creator>
  <cp:lastModifiedBy>User</cp:lastModifiedBy>
  <cp:revision>58</cp:revision>
  <dcterms:modified xsi:type="dcterms:W3CDTF">2026-02-20T19:16:54Z</dcterms:modified>
</cp:coreProperties>
</file>