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comments/comment4.xml" ContentType="application/vnd.openxmlformats-officedocument.presentationml.comment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9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9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comments/comment3.xml" ContentType="application/vnd.openxmlformats-officedocument.presentationml.comments+xml"/>
  <Override PartName="/ppt/comments/comment1.xml" ContentType="application/vnd.openxmlformats-officedocument.presentationml.comments+xml"/>
  <Override PartName="/ppt/diagrams/layout2.xml" ContentType="application/vnd.openxmlformats-officedocument.drawingml.diagramLayout+xml"/>
  <Override PartName="/ppt/slides/slide89.xml" ContentType="application/vnd.openxmlformats-officedocument.presentationml.slide+xml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commentAuthors.xml" ContentType="application/vnd.openxmlformats-officedocument.presentationml.commentAuthors+xml"/>
  <Override PartName="/ppt/comments/comment2.xml" ContentType="application/vnd.openxmlformats-officedocument.presentationml.comments+xml"/>
  <Override PartName="/ppt/diagrams/layout3.xml" ContentType="application/vnd.openxmlformats-officedocument.drawingml.diagram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4" r:id="rId1"/>
  </p:sldMasterIdLst>
  <p:notesMasterIdLst>
    <p:notesMasterId r:id="rId97"/>
  </p:notesMasterIdLst>
  <p:sldIdLst>
    <p:sldId id="261" r:id="rId2"/>
    <p:sldId id="262" r:id="rId3"/>
    <p:sldId id="436" r:id="rId4"/>
    <p:sldId id="437" r:id="rId5"/>
    <p:sldId id="438" r:id="rId6"/>
    <p:sldId id="439" r:id="rId7"/>
    <p:sldId id="440" r:id="rId8"/>
    <p:sldId id="441" r:id="rId9"/>
    <p:sldId id="442" r:id="rId10"/>
    <p:sldId id="443" r:id="rId11"/>
    <p:sldId id="444" r:id="rId12"/>
    <p:sldId id="445" r:id="rId13"/>
    <p:sldId id="446" r:id="rId14"/>
    <p:sldId id="447" r:id="rId15"/>
    <p:sldId id="448" r:id="rId16"/>
    <p:sldId id="449" r:id="rId17"/>
    <p:sldId id="450" r:id="rId18"/>
    <p:sldId id="451" r:id="rId19"/>
    <p:sldId id="452" r:id="rId20"/>
    <p:sldId id="453" r:id="rId21"/>
    <p:sldId id="454" r:id="rId22"/>
    <p:sldId id="455" r:id="rId23"/>
    <p:sldId id="456" r:id="rId24"/>
    <p:sldId id="457" r:id="rId25"/>
    <p:sldId id="458" r:id="rId26"/>
    <p:sldId id="459" r:id="rId27"/>
    <p:sldId id="460" r:id="rId28"/>
    <p:sldId id="461" r:id="rId29"/>
    <p:sldId id="462" r:id="rId30"/>
    <p:sldId id="463" r:id="rId31"/>
    <p:sldId id="464" r:id="rId32"/>
    <p:sldId id="465" r:id="rId33"/>
    <p:sldId id="466" r:id="rId34"/>
    <p:sldId id="467" r:id="rId35"/>
    <p:sldId id="468" r:id="rId36"/>
    <p:sldId id="469" r:id="rId37"/>
    <p:sldId id="470" r:id="rId38"/>
    <p:sldId id="472" r:id="rId39"/>
    <p:sldId id="473" r:id="rId40"/>
    <p:sldId id="474" r:id="rId41"/>
    <p:sldId id="483" r:id="rId42"/>
    <p:sldId id="490" r:id="rId43"/>
    <p:sldId id="491" r:id="rId44"/>
    <p:sldId id="492" r:id="rId45"/>
    <p:sldId id="497" r:id="rId46"/>
    <p:sldId id="498" r:id="rId47"/>
    <p:sldId id="503" r:id="rId48"/>
    <p:sldId id="504" r:id="rId49"/>
    <p:sldId id="505" r:id="rId50"/>
    <p:sldId id="506" r:id="rId51"/>
    <p:sldId id="507" r:id="rId52"/>
    <p:sldId id="508" r:id="rId53"/>
    <p:sldId id="509" r:id="rId54"/>
    <p:sldId id="510" r:id="rId55"/>
    <p:sldId id="511" r:id="rId56"/>
    <p:sldId id="512" r:id="rId57"/>
    <p:sldId id="513" r:id="rId58"/>
    <p:sldId id="397" r:id="rId59"/>
    <p:sldId id="398" r:id="rId60"/>
    <p:sldId id="399" r:id="rId61"/>
    <p:sldId id="400" r:id="rId62"/>
    <p:sldId id="401" r:id="rId63"/>
    <p:sldId id="402" r:id="rId64"/>
    <p:sldId id="403" r:id="rId65"/>
    <p:sldId id="404" r:id="rId66"/>
    <p:sldId id="405" r:id="rId67"/>
    <p:sldId id="406" r:id="rId68"/>
    <p:sldId id="407" r:id="rId69"/>
    <p:sldId id="408" r:id="rId70"/>
    <p:sldId id="409" r:id="rId71"/>
    <p:sldId id="410" r:id="rId72"/>
    <p:sldId id="411" r:id="rId73"/>
    <p:sldId id="412" r:id="rId74"/>
    <p:sldId id="413" r:id="rId75"/>
    <p:sldId id="414" r:id="rId76"/>
    <p:sldId id="415" r:id="rId77"/>
    <p:sldId id="416" r:id="rId78"/>
    <p:sldId id="417" r:id="rId79"/>
    <p:sldId id="418" r:id="rId80"/>
    <p:sldId id="419" r:id="rId81"/>
    <p:sldId id="420" r:id="rId82"/>
    <p:sldId id="421" r:id="rId83"/>
    <p:sldId id="422" r:id="rId84"/>
    <p:sldId id="423" r:id="rId85"/>
    <p:sldId id="424" r:id="rId86"/>
    <p:sldId id="425" r:id="rId87"/>
    <p:sldId id="426" r:id="rId88"/>
    <p:sldId id="428" r:id="rId89"/>
    <p:sldId id="429" r:id="rId90"/>
    <p:sldId id="430" r:id="rId91"/>
    <p:sldId id="431" r:id="rId92"/>
    <p:sldId id="432" r:id="rId93"/>
    <p:sldId id="433" r:id="rId94"/>
    <p:sldId id="434" r:id="rId95"/>
    <p:sldId id="435" r:id="rId96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olovin" initials="G" lastIdx="3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25B94"/>
    <a:srgbClr val="012F4B"/>
    <a:srgbClr val="ED1C24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>
      <p:cViewPr varScale="1">
        <p:scale>
          <a:sx n="103" d="100"/>
          <a:sy n="103" d="100"/>
        </p:scale>
        <p:origin x="-19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commentAuthors" Target="commentAuthor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presProps" Target="presProps.xml"/><Relationship Id="rId10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4-05T15:10:04.295" idx="27">
    <p:pos x="2174" y="5242"/>
    <p:text>Приказ МинобрнаукиРоссии от 9 января 2017 г. № 5 «Об утверждении единого расписания и продолжительности проведения единого государственного экзамена по каждому учебному предмету, перечня средств обучения и воспитания, используемых при его проведении в 2017 году»</p:tex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4-05T15:10:04.295" idx="29">
    <p:pos x="2174" y="5242"/>
    <p:text>Приказ МинобрнаукиРоссии от 9 января 2017 г. № 5 «Об утверждении единого расписания и продолжительности проведения единого государственного экзамена по каждому учебному предмету, перечня средств обучения и воспитания, используемых при его проведении в 2017 году»</p:tex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4-12T15:06:48.521" idx="30">
    <p:pos x="9017" y="5928"/>
    <p:text>(работники по обеспечению охраны образовательных организаций)</p:tex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4-05T15:10:04.295" idx="31">
    <p:pos x="2174" y="5242"/>
    <p:text>Приказ МинобрнаукиРоссии от 9 января 2017 г. № 5 «Об утверждении единого расписания и продолжительности проведения единого государственного экзамена по каждому учебному предмету, перечня средств обучения и воспитания, используемых при его проведении в 2017 году»</p:tex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50A7C1-31B5-4016-BCB1-7321428BF407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88023EF-7607-41C2-8609-88C25AB14D61}">
      <dgm:prSet phldrT="[Текст]"/>
      <dgm:spPr>
        <a:solidFill>
          <a:srgbClr val="025B94"/>
        </a:solidFill>
      </dgm:spPr>
      <dgm:t>
        <a:bodyPr/>
        <a:lstStyle/>
        <a:p>
          <a:r>
            <a:rPr lang="ru-RU" dirty="0" smtClean="0">
              <a:latin typeface="Calibri" pitchFamily="34" charset="0"/>
              <a:cs typeface="Calibri" pitchFamily="34" charset="0"/>
            </a:rPr>
            <a:t>Сработал металлоискатель при входе участника ГИА </a:t>
          </a:r>
          <a:br>
            <a:rPr lang="ru-RU" dirty="0" smtClean="0">
              <a:latin typeface="Calibri" pitchFamily="34" charset="0"/>
              <a:cs typeface="Calibri" pitchFamily="34" charset="0"/>
            </a:rPr>
          </a:br>
          <a:r>
            <a:rPr lang="ru-RU" dirty="0" smtClean="0">
              <a:latin typeface="Calibri" pitchFamily="34" charset="0"/>
              <a:cs typeface="Calibri" pitchFamily="34" charset="0"/>
            </a:rPr>
            <a:t>в ППЭ</a:t>
          </a:r>
          <a:endParaRPr lang="ru-RU" dirty="0">
            <a:latin typeface="Calibri" pitchFamily="34" charset="0"/>
            <a:cs typeface="Calibri" pitchFamily="34" charset="0"/>
          </a:endParaRPr>
        </a:p>
      </dgm:t>
    </dgm:pt>
    <dgm:pt modelId="{03E0203D-251F-449D-BE6B-C7BA8598D98C}" type="parTrans" cxnId="{2805CFC0-4F7E-487B-9152-1457D1BA6152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FAF22AAB-4991-4AC6-A944-F57168C2D8AB}" type="sibTrans" cxnId="{2805CFC0-4F7E-487B-9152-1457D1BA6152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92EA1466-5986-4E39-B43D-6BCD05C4906F}">
      <dgm:prSet phldrT="[Текст]"/>
      <dgm:spPr/>
      <dgm:t>
        <a:bodyPr/>
        <a:lstStyle/>
        <a:p>
          <a:r>
            <a:rPr lang="ru-RU" dirty="0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  <a:t>Предложить участнику ГИА предъявить предмет, </a:t>
          </a:r>
          <a:r>
            <a:rPr lang="en-US" dirty="0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  <a:t/>
          </a:r>
          <a:br>
            <a:rPr lang="en-US" dirty="0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</a:br>
          <a:r>
            <a:rPr lang="ru-RU" dirty="0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  <a:t>на который сработал </a:t>
          </a:r>
          <a:r>
            <a:rPr lang="ru-RU" dirty="0" err="1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  <a:t>металлодетектор</a:t>
          </a:r>
          <a:endParaRPr lang="ru-RU" dirty="0">
            <a:solidFill>
              <a:srgbClr val="012F4B"/>
            </a:solidFill>
            <a:latin typeface="Calibri" pitchFamily="34" charset="0"/>
            <a:cs typeface="Calibri" pitchFamily="34" charset="0"/>
          </a:endParaRPr>
        </a:p>
      </dgm:t>
    </dgm:pt>
    <dgm:pt modelId="{08C1117B-A5CC-4307-8D6D-90567F3AFBB2}" type="parTrans" cxnId="{A5293124-0BA5-4058-9FF6-BAA8CED72E2D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370D5F6C-A878-4869-8E6B-9949A1F0F1C2}" type="sibTrans" cxnId="{A5293124-0BA5-4058-9FF6-BAA8CED72E2D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2E91856C-D6C7-41C7-A12B-1BF29E48DE01}">
      <dgm:prSet phldrT="[Текст]"/>
      <dgm:spPr>
        <a:solidFill>
          <a:srgbClr val="025B94"/>
        </a:solidFill>
      </dgm:spPr>
      <dgm:t>
        <a:bodyPr/>
        <a:lstStyle/>
        <a:p>
          <a:r>
            <a:rPr lang="ru-RU" dirty="0" smtClean="0">
              <a:latin typeface="Calibri" pitchFamily="34" charset="0"/>
              <a:cs typeface="Calibri" pitchFamily="34" charset="0"/>
            </a:rPr>
            <a:t>Отказ участника ГИА сдать обнаруженное металлоискателем запрещённое средство</a:t>
          </a:r>
          <a:endParaRPr lang="ru-RU" dirty="0">
            <a:latin typeface="Calibri" pitchFamily="34" charset="0"/>
            <a:cs typeface="Calibri" pitchFamily="34" charset="0"/>
          </a:endParaRPr>
        </a:p>
      </dgm:t>
    </dgm:pt>
    <dgm:pt modelId="{D6FAA9F3-9C7A-4872-8029-892F40FBCA72}" type="parTrans" cxnId="{378B2E47-E6B7-4D8C-A8EF-A304E658E236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6D808DA9-5720-4178-9D83-20C060197F27}" type="sibTrans" cxnId="{378B2E47-E6B7-4D8C-A8EF-A304E658E236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1098988F-ABA9-4952-90BE-60DDF9FE17AE}">
      <dgm:prSet phldrT="[Текст]"/>
      <dgm:spPr/>
      <dgm:t>
        <a:bodyPr/>
        <a:lstStyle/>
        <a:p>
          <a:pPr marL="0" indent="0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dirty="0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  <a:t> Составление акта </a:t>
          </a:r>
          <a:r>
            <a:rPr lang="en-US" dirty="0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  <a:t/>
          </a:r>
          <a:br>
            <a:rPr lang="en-US" dirty="0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</a:br>
          <a:r>
            <a:rPr lang="ru-RU" dirty="0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  <a:t>о не допуске участника ГИА, отказавшегося от сдачи запрещённого средства </a:t>
          </a:r>
          <a:r>
            <a:rPr lang="en-US" dirty="0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  <a:t/>
          </a:r>
          <a:br>
            <a:rPr lang="en-US" dirty="0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</a:br>
          <a:r>
            <a:rPr lang="ru-RU" dirty="0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  <a:t>(в свободной форме) руководителем ППЭ в 2-х экземплярах (с подписью участника ГИА)</a:t>
          </a:r>
          <a:endParaRPr lang="ru-RU" dirty="0">
            <a:solidFill>
              <a:srgbClr val="012F4B"/>
            </a:solidFill>
            <a:latin typeface="Calibri" pitchFamily="34" charset="0"/>
            <a:cs typeface="Calibri" pitchFamily="34" charset="0"/>
          </a:endParaRPr>
        </a:p>
      </dgm:t>
    </dgm:pt>
    <dgm:pt modelId="{07E84024-59FF-4DD2-BFF9-6D2E353AC470}" type="parTrans" cxnId="{E62B5C13-EA0A-42B4-B10B-DC147EF8DFD4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1BB129C4-1650-41CE-9480-77C8539E17A8}" type="sibTrans" cxnId="{E62B5C13-EA0A-42B4-B10B-DC147EF8DFD4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D88389DC-D235-46B0-BF40-21F211BD0F55}">
      <dgm:prSet phldrT="[Текст]"/>
      <dgm:spPr/>
      <dgm:t>
        <a:bodyPr/>
        <a:lstStyle/>
        <a:p>
          <a:pPr marL="0" indent="0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dirty="0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  <a:t> </a:t>
          </a:r>
          <a:r>
            <a:rPr lang="ru-RU" dirty="0" err="1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  <a:t>Недопуск</a:t>
          </a:r>
          <a:r>
            <a:rPr lang="ru-RU" dirty="0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  <a:t> участника ГИА </a:t>
          </a:r>
          <a:r>
            <a:rPr lang="en-US" dirty="0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  <a:t/>
          </a:r>
          <a:br>
            <a:rPr lang="en-US" dirty="0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</a:br>
          <a:r>
            <a:rPr lang="ru-RU" dirty="0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  <a:t>в ППЭ</a:t>
          </a:r>
          <a:endParaRPr lang="ru-RU" dirty="0">
            <a:solidFill>
              <a:srgbClr val="012F4B"/>
            </a:solidFill>
            <a:latin typeface="Calibri" pitchFamily="34" charset="0"/>
            <a:cs typeface="Calibri" pitchFamily="34" charset="0"/>
          </a:endParaRPr>
        </a:p>
      </dgm:t>
    </dgm:pt>
    <dgm:pt modelId="{12343C56-5819-4438-8D7D-E79317994551}" type="parTrans" cxnId="{BFD55767-C798-4631-B048-DB7B70DBF8E2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4EB1FB80-35B8-4A93-B281-05A4B374C951}" type="sibTrans" cxnId="{BFD55767-C798-4631-B048-DB7B70DBF8E2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368C4713-8679-46BF-8A86-5CAE306E2254}" type="pres">
      <dgm:prSet presAssocID="{EA50A7C1-31B5-4016-BCB1-7321428BF40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E83E657-1F1F-445D-AB03-5A13B3F25E5F}" type="pres">
      <dgm:prSet presAssocID="{488023EF-7607-41C2-8609-88C25AB14D61}" presName="composite" presStyleCnt="0"/>
      <dgm:spPr/>
    </dgm:pt>
    <dgm:pt modelId="{AA29E034-E631-4534-8C0B-A8977C184199}" type="pres">
      <dgm:prSet presAssocID="{488023EF-7607-41C2-8609-88C25AB14D61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D207DF-99E2-43D5-B218-2D316F4FCB97}" type="pres">
      <dgm:prSet presAssocID="{488023EF-7607-41C2-8609-88C25AB14D61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E598E1-D520-4E6C-91C5-00A1F413FA0E}" type="pres">
      <dgm:prSet presAssocID="{FAF22AAB-4991-4AC6-A944-F57168C2D8AB}" presName="space" presStyleCnt="0"/>
      <dgm:spPr/>
    </dgm:pt>
    <dgm:pt modelId="{0885ED08-170A-4480-937B-B2840CBA9947}" type="pres">
      <dgm:prSet presAssocID="{2E91856C-D6C7-41C7-A12B-1BF29E48DE01}" presName="composite" presStyleCnt="0"/>
      <dgm:spPr/>
    </dgm:pt>
    <dgm:pt modelId="{48A92509-615F-4654-BEED-09306BE0090A}" type="pres">
      <dgm:prSet presAssocID="{2E91856C-D6C7-41C7-A12B-1BF29E48DE01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74FC89-8A96-4579-ACF7-22FEAD3D4C9F}" type="pres">
      <dgm:prSet presAssocID="{2E91856C-D6C7-41C7-A12B-1BF29E48DE01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78B2E47-E6B7-4D8C-A8EF-A304E658E236}" srcId="{EA50A7C1-31B5-4016-BCB1-7321428BF407}" destId="{2E91856C-D6C7-41C7-A12B-1BF29E48DE01}" srcOrd="1" destOrd="0" parTransId="{D6FAA9F3-9C7A-4872-8029-892F40FBCA72}" sibTransId="{6D808DA9-5720-4178-9D83-20C060197F27}"/>
    <dgm:cxn modelId="{2805CFC0-4F7E-487B-9152-1457D1BA6152}" srcId="{EA50A7C1-31B5-4016-BCB1-7321428BF407}" destId="{488023EF-7607-41C2-8609-88C25AB14D61}" srcOrd="0" destOrd="0" parTransId="{03E0203D-251F-449D-BE6B-C7BA8598D98C}" sibTransId="{FAF22AAB-4991-4AC6-A944-F57168C2D8AB}"/>
    <dgm:cxn modelId="{BFD55767-C798-4631-B048-DB7B70DBF8E2}" srcId="{2E91856C-D6C7-41C7-A12B-1BF29E48DE01}" destId="{D88389DC-D235-46B0-BF40-21F211BD0F55}" srcOrd="1" destOrd="0" parTransId="{12343C56-5819-4438-8D7D-E79317994551}" sibTransId="{4EB1FB80-35B8-4A93-B281-05A4B374C951}"/>
    <dgm:cxn modelId="{E62B5C13-EA0A-42B4-B10B-DC147EF8DFD4}" srcId="{2E91856C-D6C7-41C7-A12B-1BF29E48DE01}" destId="{1098988F-ABA9-4952-90BE-60DDF9FE17AE}" srcOrd="0" destOrd="0" parTransId="{07E84024-59FF-4DD2-BFF9-6D2E353AC470}" sibTransId="{1BB129C4-1650-41CE-9480-77C8539E17A8}"/>
    <dgm:cxn modelId="{E10A1EB1-266C-4201-96BD-5395FB19B59D}" type="presOf" srcId="{1098988F-ABA9-4952-90BE-60DDF9FE17AE}" destId="{FD74FC89-8A96-4579-ACF7-22FEAD3D4C9F}" srcOrd="0" destOrd="0" presId="urn:microsoft.com/office/officeart/2005/8/layout/hList1"/>
    <dgm:cxn modelId="{A5293124-0BA5-4058-9FF6-BAA8CED72E2D}" srcId="{488023EF-7607-41C2-8609-88C25AB14D61}" destId="{92EA1466-5986-4E39-B43D-6BCD05C4906F}" srcOrd="0" destOrd="0" parTransId="{08C1117B-A5CC-4307-8D6D-90567F3AFBB2}" sibTransId="{370D5F6C-A878-4869-8E6B-9949A1F0F1C2}"/>
    <dgm:cxn modelId="{0403FF3B-6300-4363-B831-51A0484F334D}" type="presOf" srcId="{D88389DC-D235-46B0-BF40-21F211BD0F55}" destId="{FD74FC89-8A96-4579-ACF7-22FEAD3D4C9F}" srcOrd="0" destOrd="1" presId="urn:microsoft.com/office/officeart/2005/8/layout/hList1"/>
    <dgm:cxn modelId="{790BE244-F555-4B02-B8EB-CCE71050006B}" type="presOf" srcId="{488023EF-7607-41C2-8609-88C25AB14D61}" destId="{AA29E034-E631-4534-8C0B-A8977C184199}" srcOrd="0" destOrd="0" presId="urn:microsoft.com/office/officeart/2005/8/layout/hList1"/>
    <dgm:cxn modelId="{384A1607-1F16-4AED-9600-8C4B1FFBE93F}" type="presOf" srcId="{2E91856C-D6C7-41C7-A12B-1BF29E48DE01}" destId="{48A92509-615F-4654-BEED-09306BE0090A}" srcOrd="0" destOrd="0" presId="urn:microsoft.com/office/officeart/2005/8/layout/hList1"/>
    <dgm:cxn modelId="{545515ED-1A60-45C5-A1F9-4AB7EEDB07D0}" type="presOf" srcId="{EA50A7C1-31B5-4016-BCB1-7321428BF407}" destId="{368C4713-8679-46BF-8A86-5CAE306E2254}" srcOrd="0" destOrd="0" presId="urn:microsoft.com/office/officeart/2005/8/layout/hList1"/>
    <dgm:cxn modelId="{AB692016-DFC1-4B44-9199-89DEC93B36BB}" type="presOf" srcId="{92EA1466-5986-4E39-B43D-6BCD05C4906F}" destId="{18D207DF-99E2-43D5-B218-2D316F4FCB97}" srcOrd="0" destOrd="0" presId="urn:microsoft.com/office/officeart/2005/8/layout/hList1"/>
    <dgm:cxn modelId="{46F746A9-BC08-4C4C-A678-CAD69C5893B2}" type="presParOf" srcId="{368C4713-8679-46BF-8A86-5CAE306E2254}" destId="{4E83E657-1F1F-445D-AB03-5A13B3F25E5F}" srcOrd="0" destOrd="0" presId="urn:microsoft.com/office/officeart/2005/8/layout/hList1"/>
    <dgm:cxn modelId="{09D1C9C4-C3BF-4ADC-877F-F0BEF8CD3863}" type="presParOf" srcId="{4E83E657-1F1F-445D-AB03-5A13B3F25E5F}" destId="{AA29E034-E631-4534-8C0B-A8977C184199}" srcOrd="0" destOrd="0" presId="urn:microsoft.com/office/officeart/2005/8/layout/hList1"/>
    <dgm:cxn modelId="{F82E4AF8-36DA-4C23-A0F7-51C241B9F0BD}" type="presParOf" srcId="{4E83E657-1F1F-445D-AB03-5A13B3F25E5F}" destId="{18D207DF-99E2-43D5-B218-2D316F4FCB97}" srcOrd="1" destOrd="0" presId="urn:microsoft.com/office/officeart/2005/8/layout/hList1"/>
    <dgm:cxn modelId="{55532372-5627-4832-B40C-F0A7889BD709}" type="presParOf" srcId="{368C4713-8679-46BF-8A86-5CAE306E2254}" destId="{63E598E1-D520-4E6C-91C5-00A1F413FA0E}" srcOrd="1" destOrd="0" presId="urn:microsoft.com/office/officeart/2005/8/layout/hList1"/>
    <dgm:cxn modelId="{D644FEFD-CDDB-43F8-8124-153F6D630EFA}" type="presParOf" srcId="{368C4713-8679-46BF-8A86-5CAE306E2254}" destId="{0885ED08-170A-4480-937B-B2840CBA9947}" srcOrd="2" destOrd="0" presId="urn:microsoft.com/office/officeart/2005/8/layout/hList1"/>
    <dgm:cxn modelId="{85D809DC-9F9C-4A9B-A369-FAAA930E1B54}" type="presParOf" srcId="{0885ED08-170A-4480-937B-B2840CBA9947}" destId="{48A92509-615F-4654-BEED-09306BE0090A}" srcOrd="0" destOrd="0" presId="urn:microsoft.com/office/officeart/2005/8/layout/hList1"/>
    <dgm:cxn modelId="{CCCC4B30-E9DB-42D9-8F73-AA4087FBC699}" type="presParOf" srcId="{0885ED08-170A-4480-937B-B2840CBA9947}" destId="{FD74FC89-8A96-4579-ACF7-22FEAD3D4C9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A50A7C1-31B5-4016-BCB1-7321428BF407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88023EF-7607-41C2-8609-88C25AB14D61}">
      <dgm:prSet phldrT="[Текст]"/>
      <dgm:spPr>
        <a:solidFill>
          <a:srgbClr val="025B94"/>
        </a:solidFill>
      </dgm:spPr>
      <dgm:t>
        <a:bodyPr/>
        <a:lstStyle/>
        <a:p>
          <a:r>
            <a:rPr lang="ru-RU" dirty="0" smtClean="0"/>
            <a:t>Технический сбой </a:t>
          </a:r>
          <a:br>
            <a:rPr lang="ru-RU" dirty="0" smtClean="0"/>
          </a:br>
          <a:r>
            <a:rPr lang="ru-RU" dirty="0" smtClean="0"/>
            <a:t>на станции печати</a:t>
          </a:r>
          <a:endParaRPr lang="ru-RU" dirty="0"/>
        </a:p>
      </dgm:t>
    </dgm:pt>
    <dgm:pt modelId="{03E0203D-251F-449D-BE6B-C7BA8598D98C}" type="parTrans" cxnId="{2805CFC0-4F7E-487B-9152-1457D1BA6152}">
      <dgm:prSet/>
      <dgm:spPr/>
      <dgm:t>
        <a:bodyPr/>
        <a:lstStyle/>
        <a:p>
          <a:endParaRPr lang="ru-RU"/>
        </a:p>
      </dgm:t>
    </dgm:pt>
    <dgm:pt modelId="{FAF22AAB-4991-4AC6-A944-F57168C2D8AB}" type="sibTrans" cxnId="{2805CFC0-4F7E-487B-9152-1457D1BA6152}">
      <dgm:prSet/>
      <dgm:spPr/>
      <dgm:t>
        <a:bodyPr/>
        <a:lstStyle/>
        <a:p>
          <a:endParaRPr lang="ru-RU"/>
        </a:p>
      </dgm:t>
    </dgm:pt>
    <dgm:pt modelId="{92EA1466-5986-4E39-B43D-6BCD05C4906F}">
      <dgm:prSet phldrT="[Текст]"/>
      <dgm:spPr/>
      <dgm:t>
        <a:bodyPr/>
        <a:lstStyle/>
        <a:p>
          <a:r>
            <a:rPr lang="ru-RU" dirty="0" smtClean="0">
              <a:solidFill>
                <a:srgbClr val="025B94"/>
              </a:solidFill>
              <a:latin typeface="Arial" pitchFamily="34" charset="0"/>
              <a:cs typeface="Arial" pitchFamily="34" charset="0"/>
            </a:rPr>
            <a:t>Пригласить технического специалиста </a:t>
          </a:r>
          <a:br>
            <a:rPr lang="ru-RU" dirty="0" smtClean="0">
              <a:solidFill>
                <a:srgbClr val="025B94"/>
              </a:solidFill>
              <a:latin typeface="Arial" pitchFamily="34" charset="0"/>
              <a:cs typeface="Arial" pitchFamily="34" charset="0"/>
            </a:rPr>
          </a:br>
          <a:r>
            <a:rPr lang="ru-RU" dirty="0" smtClean="0">
              <a:solidFill>
                <a:srgbClr val="025B94"/>
              </a:solidFill>
              <a:latin typeface="Arial" pitchFamily="34" charset="0"/>
              <a:cs typeface="Arial" pitchFamily="34" charset="0"/>
            </a:rPr>
            <a:t>через организатора </a:t>
          </a:r>
          <a:br>
            <a:rPr lang="ru-RU" dirty="0" smtClean="0">
              <a:solidFill>
                <a:srgbClr val="025B94"/>
              </a:solidFill>
              <a:latin typeface="Arial" pitchFamily="34" charset="0"/>
              <a:cs typeface="Arial" pitchFamily="34" charset="0"/>
            </a:rPr>
          </a:br>
          <a:r>
            <a:rPr lang="ru-RU" dirty="0" smtClean="0">
              <a:solidFill>
                <a:srgbClr val="025B94"/>
              </a:solidFill>
              <a:latin typeface="Arial" pitchFamily="34" charset="0"/>
              <a:cs typeface="Arial" pitchFamily="34" charset="0"/>
            </a:rPr>
            <a:t>вне аудитории </a:t>
          </a:r>
          <a:br>
            <a:rPr lang="ru-RU" dirty="0" smtClean="0">
              <a:solidFill>
                <a:srgbClr val="025B94"/>
              </a:solidFill>
              <a:latin typeface="Arial" pitchFamily="34" charset="0"/>
              <a:cs typeface="Arial" pitchFamily="34" charset="0"/>
            </a:rPr>
          </a:br>
          <a:r>
            <a:rPr lang="ru-RU" dirty="0" smtClean="0">
              <a:solidFill>
                <a:srgbClr val="025B94"/>
              </a:solidFill>
              <a:latin typeface="Arial" pitchFamily="34" charset="0"/>
              <a:cs typeface="Arial" pitchFamily="34" charset="0"/>
            </a:rPr>
            <a:t>для восстановления работоспособности ПО</a:t>
          </a:r>
          <a:endParaRPr lang="ru-RU" dirty="0">
            <a:solidFill>
              <a:srgbClr val="025B94"/>
            </a:solidFill>
            <a:latin typeface="Arial" pitchFamily="34" charset="0"/>
            <a:cs typeface="Arial" pitchFamily="34" charset="0"/>
          </a:endParaRPr>
        </a:p>
      </dgm:t>
    </dgm:pt>
    <dgm:pt modelId="{08C1117B-A5CC-4307-8D6D-90567F3AFBB2}" type="parTrans" cxnId="{A5293124-0BA5-4058-9FF6-BAA8CED72E2D}">
      <dgm:prSet/>
      <dgm:spPr/>
      <dgm:t>
        <a:bodyPr/>
        <a:lstStyle/>
        <a:p>
          <a:endParaRPr lang="ru-RU"/>
        </a:p>
      </dgm:t>
    </dgm:pt>
    <dgm:pt modelId="{370D5F6C-A878-4869-8E6B-9949A1F0F1C2}" type="sibTrans" cxnId="{A5293124-0BA5-4058-9FF6-BAA8CED72E2D}">
      <dgm:prSet/>
      <dgm:spPr/>
      <dgm:t>
        <a:bodyPr/>
        <a:lstStyle/>
        <a:p>
          <a:endParaRPr lang="ru-RU"/>
        </a:p>
      </dgm:t>
    </dgm:pt>
    <dgm:pt modelId="{2E91856C-D6C7-41C7-A12B-1BF29E48DE01}">
      <dgm:prSet phldrT="[Текст]"/>
      <dgm:spPr>
        <a:solidFill>
          <a:srgbClr val="025B94"/>
        </a:solidFill>
      </dgm:spPr>
      <dgm:t>
        <a:bodyPr/>
        <a:lstStyle/>
        <a:p>
          <a:r>
            <a:rPr lang="ru-RU" dirty="0" smtClean="0"/>
            <a:t>Участник опоздал </a:t>
          </a:r>
          <a:br>
            <a:rPr lang="ru-RU" dirty="0" smtClean="0"/>
          </a:br>
          <a:r>
            <a:rPr lang="ru-RU" dirty="0" smtClean="0"/>
            <a:t>на экзамен</a:t>
          </a:r>
          <a:endParaRPr lang="ru-RU" dirty="0"/>
        </a:p>
      </dgm:t>
    </dgm:pt>
    <dgm:pt modelId="{D6FAA9F3-9C7A-4872-8029-892F40FBCA72}" type="parTrans" cxnId="{378B2E47-E6B7-4D8C-A8EF-A304E658E236}">
      <dgm:prSet/>
      <dgm:spPr/>
      <dgm:t>
        <a:bodyPr/>
        <a:lstStyle/>
        <a:p>
          <a:endParaRPr lang="ru-RU"/>
        </a:p>
      </dgm:t>
    </dgm:pt>
    <dgm:pt modelId="{6D808DA9-5720-4178-9D83-20C060197F27}" type="sibTrans" cxnId="{378B2E47-E6B7-4D8C-A8EF-A304E658E236}">
      <dgm:prSet/>
      <dgm:spPr/>
      <dgm:t>
        <a:bodyPr/>
        <a:lstStyle/>
        <a:p>
          <a:endParaRPr lang="ru-RU"/>
        </a:p>
      </dgm:t>
    </dgm:pt>
    <dgm:pt modelId="{1098988F-ABA9-4952-90BE-60DDF9FE17AE}">
      <dgm:prSet phldrT="[Текст]"/>
      <dgm:spPr/>
      <dgm:t>
        <a:bodyPr/>
        <a:lstStyle/>
        <a:p>
          <a:pPr marL="171450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dirty="0" smtClean="0">
              <a:solidFill>
                <a:srgbClr val="025B94"/>
              </a:solidFill>
              <a:latin typeface="Arial" pitchFamily="34" charset="0"/>
              <a:cs typeface="Arial" pitchFamily="34" charset="0"/>
            </a:rPr>
            <a:t>Пригласить члена ГЭК для активации дополнительной печати ЭМ</a:t>
          </a:r>
          <a:endParaRPr lang="ru-RU" dirty="0">
            <a:solidFill>
              <a:srgbClr val="025B94"/>
            </a:solidFill>
            <a:latin typeface="Arial" pitchFamily="34" charset="0"/>
            <a:cs typeface="Arial" pitchFamily="34" charset="0"/>
          </a:endParaRPr>
        </a:p>
      </dgm:t>
    </dgm:pt>
    <dgm:pt modelId="{07E84024-59FF-4DD2-BFF9-6D2E353AC470}" type="parTrans" cxnId="{E62B5C13-EA0A-42B4-B10B-DC147EF8DFD4}">
      <dgm:prSet/>
      <dgm:spPr/>
      <dgm:t>
        <a:bodyPr/>
        <a:lstStyle/>
        <a:p>
          <a:endParaRPr lang="ru-RU"/>
        </a:p>
      </dgm:t>
    </dgm:pt>
    <dgm:pt modelId="{1BB129C4-1650-41CE-9480-77C8539E17A8}" type="sibTrans" cxnId="{E62B5C13-EA0A-42B4-B10B-DC147EF8DFD4}">
      <dgm:prSet/>
      <dgm:spPr/>
      <dgm:t>
        <a:bodyPr/>
        <a:lstStyle/>
        <a:p>
          <a:endParaRPr lang="ru-RU"/>
        </a:p>
      </dgm:t>
    </dgm:pt>
    <dgm:pt modelId="{F1AA42E1-742C-412C-9820-0AF751B4D5B9}">
      <dgm:prSet phldrT="[Текст]"/>
      <dgm:spPr>
        <a:solidFill>
          <a:srgbClr val="025B94"/>
        </a:solidFill>
      </dgm:spPr>
      <dgm:t>
        <a:bodyPr/>
        <a:lstStyle/>
        <a:p>
          <a:r>
            <a:rPr lang="ru-RU" dirty="0" smtClean="0"/>
            <a:t>Обнаружение участников ЕГЭ брака/ некомплектности или порчи  ИК</a:t>
          </a:r>
          <a:endParaRPr lang="ru-RU" dirty="0"/>
        </a:p>
      </dgm:t>
    </dgm:pt>
    <dgm:pt modelId="{CC8CC16B-E284-43CE-AA03-F968AC55AB5A}" type="parTrans" cxnId="{0CBE1716-099C-42B7-8B7C-DB8E88A3A250}">
      <dgm:prSet/>
      <dgm:spPr/>
      <dgm:t>
        <a:bodyPr/>
        <a:lstStyle/>
        <a:p>
          <a:endParaRPr lang="ru-RU"/>
        </a:p>
      </dgm:t>
    </dgm:pt>
    <dgm:pt modelId="{699718E1-96EC-4FB6-BB7E-7CA9F6FD4201}" type="sibTrans" cxnId="{0CBE1716-099C-42B7-8B7C-DB8E88A3A250}">
      <dgm:prSet/>
      <dgm:spPr/>
      <dgm:t>
        <a:bodyPr/>
        <a:lstStyle/>
        <a:p>
          <a:endParaRPr lang="ru-RU"/>
        </a:p>
      </dgm:t>
    </dgm:pt>
    <dgm:pt modelId="{20078EEE-E248-4235-A861-B134F57D784D}">
      <dgm:prSet phldrT="[Текст]"/>
      <dgm:spPr/>
      <dgm:t>
        <a:bodyPr/>
        <a:lstStyle/>
        <a:p>
          <a:r>
            <a:rPr lang="ru-RU" dirty="0" smtClean="0">
              <a:solidFill>
                <a:srgbClr val="025B94"/>
              </a:solidFill>
              <a:latin typeface="Arial" pitchFamily="34" charset="0"/>
              <a:cs typeface="Arial" pitchFamily="34" charset="0"/>
            </a:rPr>
            <a:t>Распечатать </a:t>
          </a:r>
          <a:br>
            <a:rPr lang="ru-RU" dirty="0" smtClean="0">
              <a:solidFill>
                <a:srgbClr val="025B94"/>
              </a:solidFill>
              <a:latin typeface="Arial" pitchFamily="34" charset="0"/>
              <a:cs typeface="Arial" pitchFamily="34" charset="0"/>
            </a:rPr>
          </a:br>
          <a:r>
            <a:rPr lang="ru-RU" dirty="0" smtClean="0">
              <a:solidFill>
                <a:srgbClr val="025B94"/>
              </a:solidFill>
              <a:latin typeface="Arial" pitchFamily="34" charset="0"/>
              <a:cs typeface="Arial" pitchFamily="34" charset="0"/>
            </a:rPr>
            <a:t>со вставленного диска  </a:t>
          </a:r>
          <a:br>
            <a:rPr lang="ru-RU" dirty="0" smtClean="0">
              <a:solidFill>
                <a:srgbClr val="025B94"/>
              </a:solidFill>
              <a:latin typeface="Arial" pitchFamily="34" charset="0"/>
              <a:cs typeface="Arial" pitchFamily="34" charset="0"/>
            </a:rPr>
          </a:br>
          <a:r>
            <a:rPr lang="ru-RU" dirty="0" smtClean="0">
              <a:solidFill>
                <a:srgbClr val="025B94"/>
              </a:solidFill>
              <a:latin typeface="Arial" pitchFamily="34" charset="0"/>
              <a:cs typeface="Arial" pitchFamily="34" charset="0"/>
            </a:rPr>
            <a:t>и выдать новый комплект ЭМ (если участников меньше, чем ИК на диске)</a:t>
          </a:r>
          <a:endParaRPr lang="ru-RU" dirty="0">
            <a:solidFill>
              <a:srgbClr val="025B94"/>
            </a:solidFill>
            <a:latin typeface="Arial" pitchFamily="34" charset="0"/>
            <a:cs typeface="Arial" pitchFamily="34" charset="0"/>
          </a:endParaRPr>
        </a:p>
      </dgm:t>
    </dgm:pt>
    <dgm:pt modelId="{0DD31BB9-9921-4B02-BD65-25DEDD0B7F21}" type="parTrans" cxnId="{868330A7-D151-498A-9021-86FFD7FAE3AD}">
      <dgm:prSet/>
      <dgm:spPr/>
      <dgm:t>
        <a:bodyPr/>
        <a:lstStyle/>
        <a:p>
          <a:endParaRPr lang="ru-RU"/>
        </a:p>
      </dgm:t>
    </dgm:pt>
    <dgm:pt modelId="{96274A4C-FF44-46B4-99E2-E6206D553D58}" type="sibTrans" cxnId="{868330A7-D151-498A-9021-86FFD7FAE3AD}">
      <dgm:prSet/>
      <dgm:spPr/>
      <dgm:t>
        <a:bodyPr/>
        <a:lstStyle/>
        <a:p>
          <a:endParaRPr lang="ru-RU"/>
        </a:p>
      </dgm:t>
    </dgm:pt>
    <dgm:pt modelId="{3E4B12F6-FF6D-447B-8A41-A08A77D62C36}">
      <dgm:prSet/>
      <dgm:spPr/>
      <dgm:t>
        <a:bodyPr/>
        <a:lstStyle/>
        <a:p>
          <a:r>
            <a:rPr lang="ru-RU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rPr>
            <a:t>Фиксация данного факта в служебной записке</a:t>
          </a:r>
          <a:endParaRPr lang="ru-RU" dirty="0">
            <a:solidFill>
              <a:srgbClr val="FF0000"/>
            </a:solidFill>
            <a:latin typeface="Calibri" pitchFamily="34" charset="0"/>
            <a:cs typeface="Calibri" pitchFamily="34" charset="0"/>
          </a:endParaRPr>
        </a:p>
      </dgm:t>
    </dgm:pt>
    <dgm:pt modelId="{649D17A7-B6F5-4F8A-B0BD-5BC137CE13E1}" type="parTrans" cxnId="{5620762E-592D-48DB-A2C3-621F26B8E15E}">
      <dgm:prSet/>
      <dgm:spPr/>
      <dgm:t>
        <a:bodyPr/>
        <a:lstStyle/>
        <a:p>
          <a:endParaRPr lang="ru-RU"/>
        </a:p>
      </dgm:t>
    </dgm:pt>
    <dgm:pt modelId="{0D198435-D08A-4E4D-9A96-5B31DFAC977F}" type="sibTrans" cxnId="{5620762E-592D-48DB-A2C3-621F26B8E15E}">
      <dgm:prSet/>
      <dgm:spPr/>
      <dgm:t>
        <a:bodyPr/>
        <a:lstStyle/>
        <a:p>
          <a:endParaRPr lang="ru-RU"/>
        </a:p>
      </dgm:t>
    </dgm:pt>
    <dgm:pt modelId="{C493CE99-8940-467F-9B61-E716A0C7251A}">
      <dgm:prSet phldrT="[Текст]"/>
      <dgm:spPr/>
      <dgm:t>
        <a:bodyPr/>
        <a:lstStyle/>
        <a:p>
          <a:r>
            <a:rPr lang="ru-RU" dirty="0" smtClean="0">
              <a:solidFill>
                <a:srgbClr val="025B94"/>
              </a:solidFill>
              <a:latin typeface="Arial" pitchFamily="34" charset="0"/>
              <a:cs typeface="Arial" pitchFamily="34" charset="0"/>
            </a:rPr>
            <a:t>Распечатать ИК </a:t>
          </a:r>
          <a:br>
            <a:rPr lang="ru-RU" dirty="0" smtClean="0">
              <a:solidFill>
                <a:srgbClr val="025B94"/>
              </a:solidFill>
              <a:latin typeface="Arial" pitchFamily="34" charset="0"/>
              <a:cs typeface="Arial" pitchFamily="34" charset="0"/>
            </a:rPr>
          </a:br>
          <a:r>
            <a:rPr lang="ru-RU" dirty="0" smtClean="0">
              <a:solidFill>
                <a:srgbClr val="025B94"/>
              </a:solidFill>
              <a:latin typeface="Arial" pitchFamily="34" charset="0"/>
              <a:cs typeface="Arial" pitchFamily="34" charset="0"/>
            </a:rPr>
            <a:t>с резервного диска </a:t>
          </a:r>
          <a:br>
            <a:rPr lang="ru-RU" dirty="0" smtClean="0">
              <a:solidFill>
                <a:srgbClr val="025B94"/>
              </a:solidFill>
              <a:latin typeface="Arial" pitchFamily="34" charset="0"/>
              <a:cs typeface="Arial" pitchFamily="34" charset="0"/>
            </a:rPr>
          </a:br>
          <a:r>
            <a:rPr lang="ru-RU" dirty="0" smtClean="0">
              <a:solidFill>
                <a:srgbClr val="025B94"/>
              </a:solidFill>
              <a:latin typeface="Arial" pitchFamily="34" charset="0"/>
              <a:cs typeface="Arial" pitchFamily="34" charset="0"/>
            </a:rPr>
            <a:t>и выдать участнику </a:t>
          </a:r>
          <a:br>
            <a:rPr lang="ru-RU" dirty="0" smtClean="0">
              <a:solidFill>
                <a:srgbClr val="025B94"/>
              </a:solidFill>
              <a:latin typeface="Arial" pitchFamily="34" charset="0"/>
              <a:cs typeface="Arial" pitchFamily="34" charset="0"/>
            </a:rPr>
          </a:br>
          <a:r>
            <a:rPr lang="ru-RU" dirty="0" smtClean="0">
              <a:solidFill>
                <a:srgbClr val="025B94"/>
              </a:solidFill>
              <a:latin typeface="Arial" pitchFamily="34" charset="0"/>
              <a:cs typeface="Arial" pitchFamily="34" charset="0"/>
            </a:rPr>
            <a:t>(если на вставленном не осталось ЭМ), пригласив для активации члена ГЭК</a:t>
          </a:r>
          <a:endParaRPr lang="ru-RU" dirty="0">
            <a:solidFill>
              <a:srgbClr val="025B94"/>
            </a:solidFill>
            <a:latin typeface="Arial" pitchFamily="34" charset="0"/>
            <a:cs typeface="Arial" pitchFamily="34" charset="0"/>
          </a:endParaRPr>
        </a:p>
      </dgm:t>
    </dgm:pt>
    <dgm:pt modelId="{FD376425-ECD9-4BE7-B166-24BB10BD2D45}" type="parTrans" cxnId="{83C44064-A8DD-4FB7-B49C-270E07317298}">
      <dgm:prSet/>
      <dgm:spPr/>
      <dgm:t>
        <a:bodyPr/>
        <a:lstStyle/>
        <a:p>
          <a:endParaRPr lang="ru-RU"/>
        </a:p>
      </dgm:t>
    </dgm:pt>
    <dgm:pt modelId="{C4B16932-3040-40FE-884C-53889A24DBF1}" type="sibTrans" cxnId="{83C44064-A8DD-4FB7-B49C-270E07317298}">
      <dgm:prSet/>
      <dgm:spPr/>
      <dgm:t>
        <a:bodyPr/>
        <a:lstStyle/>
        <a:p>
          <a:endParaRPr lang="ru-RU"/>
        </a:p>
      </dgm:t>
    </dgm:pt>
    <dgm:pt modelId="{11EF9DA8-1F1E-480B-9F52-3C3E5C9BA03C}">
      <dgm:prSet phldrT="[Текст]"/>
      <dgm:spPr/>
      <dgm:t>
        <a:bodyPr/>
        <a:lstStyle/>
        <a:p>
          <a:pPr marL="171450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dirty="0" smtClean="0">
              <a:solidFill>
                <a:srgbClr val="025B94"/>
              </a:solidFill>
              <a:latin typeface="Arial" pitchFamily="34" charset="0"/>
              <a:cs typeface="Arial" pitchFamily="34" charset="0"/>
            </a:rPr>
            <a:t>Выдать участнику ЭМ</a:t>
          </a:r>
          <a:endParaRPr lang="ru-RU" dirty="0">
            <a:solidFill>
              <a:srgbClr val="025B94"/>
            </a:solidFill>
            <a:latin typeface="Arial" pitchFamily="34" charset="0"/>
            <a:cs typeface="Arial" pitchFamily="34" charset="0"/>
          </a:endParaRPr>
        </a:p>
      </dgm:t>
    </dgm:pt>
    <dgm:pt modelId="{1B6BCD93-158F-47B8-842A-63B2C893227B}" type="parTrans" cxnId="{785ACF3B-D006-47A1-BCF3-29E57121B9C6}">
      <dgm:prSet/>
      <dgm:spPr/>
      <dgm:t>
        <a:bodyPr/>
        <a:lstStyle/>
        <a:p>
          <a:endParaRPr lang="ru-RU"/>
        </a:p>
      </dgm:t>
    </dgm:pt>
    <dgm:pt modelId="{1D14D727-00DF-4C4E-8C54-AB64E1E1D2D4}" type="sibTrans" cxnId="{785ACF3B-D006-47A1-BCF3-29E57121B9C6}">
      <dgm:prSet/>
      <dgm:spPr/>
      <dgm:t>
        <a:bodyPr/>
        <a:lstStyle/>
        <a:p>
          <a:endParaRPr lang="ru-RU"/>
        </a:p>
      </dgm:t>
    </dgm:pt>
    <dgm:pt modelId="{368C4713-8679-46BF-8A86-5CAE306E2254}" type="pres">
      <dgm:prSet presAssocID="{EA50A7C1-31B5-4016-BCB1-7321428BF40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E83E657-1F1F-445D-AB03-5A13B3F25E5F}" type="pres">
      <dgm:prSet presAssocID="{488023EF-7607-41C2-8609-88C25AB14D61}" presName="composite" presStyleCnt="0"/>
      <dgm:spPr/>
    </dgm:pt>
    <dgm:pt modelId="{AA29E034-E631-4534-8C0B-A8977C184199}" type="pres">
      <dgm:prSet presAssocID="{488023EF-7607-41C2-8609-88C25AB14D61}" presName="parTx" presStyleLbl="alignNode1" presStyleIdx="0" presStyleCnt="3" custLinFactNeighborX="310" custLinFactNeighborY="-8421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D207DF-99E2-43D5-B218-2D316F4FCB97}" type="pres">
      <dgm:prSet presAssocID="{488023EF-7607-41C2-8609-88C25AB14D61}" presName="desTx" presStyleLbl="alignAccFollowNode1" presStyleIdx="0" presStyleCnt="3" custLinFactNeighborX="310" custLinFactNeighborY="-283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E598E1-D520-4E6C-91C5-00A1F413FA0E}" type="pres">
      <dgm:prSet presAssocID="{FAF22AAB-4991-4AC6-A944-F57168C2D8AB}" presName="space" presStyleCnt="0"/>
      <dgm:spPr/>
    </dgm:pt>
    <dgm:pt modelId="{0885ED08-170A-4480-937B-B2840CBA9947}" type="pres">
      <dgm:prSet presAssocID="{2E91856C-D6C7-41C7-A12B-1BF29E48DE01}" presName="composite" presStyleCnt="0"/>
      <dgm:spPr/>
    </dgm:pt>
    <dgm:pt modelId="{48A92509-615F-4654-BEED-09306BE0090A}" type="pres">
      <dgm:prSet presAssocID="{2E91856C-D6C7-41C7-A12B-1BF29E48DE01}" presName="parTx" presStyleLbl="alignNode1" presStyleIdx="1" presStyleCnt="3" custLinFactNeighborX="-2104" custLinFactNeighborY="-7969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74FC89-8A96-4579-ACF7-22FEAD3D4C9F}" type="pres">
      <dgm:prSet presAssocID="{2E91856C-D6C7-41C7-A12B-1BF29E48DE01}" presName="desTx" presStyleLbl="alignAccFollowNode1" presStyleIdx="1" presStyleCnt="3" custLinFactNeighborX="-2104" custLinFactNeighborY="-296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4DE017-C48F-4326-9CB9-F7ADB1907764}" type="pres">
      <dgm:prSet presAssocID="{6D808DA9-5720-4178-9D83-20C060197F27}" presName="space" presStyleCnt="0"/>
      <dgm:spPr/>
    </dgm:pt>
    <dgm:pt modelId="{4AF4D86E-B215-4C9D-B315-3B0071AEB88E}" type="pres">
      <dgm:prSet presAssocID="{F1AA42E1-742C-412C-9820-0AF751B4D5B9}" presName="composite" presStyleCnt="0"/>
      <dgm:spPr/>
    </dgm:pt>
    <dgm:pt modelId="{6F9BDCC5-CAB1-40BD-8EA7-187A44BDD624}" type="pres">
      <dgm:prSet presAssocID="{F1AA42E1-742C-412C-9820-0AF751B4D5B9}" presName="parTx" presStyleLbl="alignNode1" presStyleIdx="2" presStyleCnt="3" custLinFactNeighborX="-4106" custLinFactNeighborY="-7969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675DD6-83B9-48F2-B217-C892F542B73F}" type="pres">
      <dgm:prSet presAssocID="{F1AA42E1-742C-412C-9820-0AF751B4D5B9}" presName="desTx" presStyleLbl="alignAccFollowNode1" presStyleIdx="2" presStyleCnt="3" custLinFactNeighborX="-4106" custLinFactNeighborY="-295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E3A214B-D1C7-44ED-8B25-5ADC9384843D}" type="presOf" srcId="{F1AA42E1-742C-412C-9820-0AF751B4D5B9}" destId="{6F9BDCC5-CAB1-40BD-8EA7-187A44BDD624}" srcOrd="0" destOrd="0" presId="urn:microsoft.com/office/officeart/2005/8/layout/hList1"/>
    <dgm:cxn modelId="{83C44064-A8DD-4FB7-B49C-270E07317298}" srcId="{F1AA42E1-742C-412C-9820-0AF751B4D5B9}" destId="{C493CE99-8940-467F-9B61-E716A0C7251A}" srcOrd="1" destOrd="0" parTransId="{FD376425-ECD9-4BE7-B166-24BB10BD2D45}" sibTransId="{C4B16932-3040-40FE-884C-53889A24DBF1}"/>
    <dgm:cxn modelId="{A5293124-0BA5-4058-9FF6-BAA8CED72E2D}" srcId="{488023EF-7607-41C2-8609-88C25AB14D61}" destId="{92EA1466-5986-4E39-B43D-6BCD05C4906F}" srcOrd="0" destOrd="0" parTransId="{08C1117B-A5CC-4307-8D6D-90567F3AFBB2}" sibTransId="{370D5F6C-A878-4869-8E6B-9949A1F0F1C2}"/>
    <dgm:cxn modelId="{0CBE1716-099C-42B7-8B7C-DB8E88A3A250}" srcId="{EA50A7C1-31B5-4016-BCB1-7321428BF407}" destId="{F1AA42E1-742C-412C-9820-0AF751B4D5B9}" srcOrd="2" destOrd="0" parTransId="{CC8CC16B-E284-43CE-AA03-F968AC55AB5A}" sibTransId="{699718E1-96EC-4FB6-BB7E-7CA9F6FD4201}"/>
    <dgm:cxn modelId="{DF455EF6-472A-48AB-9520-860B6F9D8559}" type="presOf" srcId="{92EA1466-5986-4E39-B43D-6BCD05C4906F}" destId="{18D207DF-99E2-43D5-B218-2D316F4FCB97}" srcOrd="0" destOrd="0" presId="urn:microsoft.com/office/officeart/2005/8/layout/hList1"/>
    <dgm:cxn modelId="{785ACF3B-D006-47A1-BCF3-29E57121B9C6}" srcId="{2E91856C-D6C7-41C7-A12B-1BF29E48DE01}" destId="{11EF9DA8-1F1E-480B-9F52-3C3E5C9BA03C}" srcOrd="1" destOrd="0" parTransId="{1B6BCD93-158F-47B8-842A-63B2C893227B}" sibTransId="{1D14D727-00DF-4C4E-8C54-AB64E1E1D2D4}"/>
    <dgm:cxn modelId="{B947B8A6-F36A-43C5-B228-DA27309DE6D6}" type="presOf" srcId="{20078EEE-E248-4235-A861-B134F57D784D}" destId="{83675DD6-83B9-48F2-B217-C892F542B73F}" srcOrd="0" destOrd="0" presId="urn:microsoft.com/office/officeart/2005/8/layout/hList1"/>
    <dgm:cxn modelId="{B0B4F808-EEE2-4D47-A2C1-5161E3776D10}" type="presOf" srcId="{11EF9DA8-1F1E-480B-9F52-3C3E5C9BA03C}" destId="{FD74FC89-8A96-4579-ACF7-22FEAD3D4C9F}" srcOrd="0" destOrd="1" presId="urn:microsoft.com/office/officeart/2005/8/layout/hList1"/>
    <dgm:cxn modelId="{A5F8D745-3A0B-4020-96C5-7555AFE3EA24}" type="presOf" srcId="{3E4B12F6-FF6D-447B-8A41-A08A77D62C36}" destId="{18D207DF-99E2-43D5-B218-2D316F4FCB97}" srcOrd="0" destOrd="1" presId="urn:microsoft.com/office/officeart/2005/8/layout/hList1"/>
    <dgm:cxn modelId="{C9670353-21C4-4AEF-8117-4D04E4BA3876}" type="presOf" srcId="{C493CE99-8940-467F-9B61-E716A0C7251A}" destId="{83675DD6-83B9-48F2-B217-C892F542B73F}" srcOrd="0" destOrd="1" presId="urn:microsoft.com/office/officeart/2005/8/layout/hList1"/>
    <dgm:cxn modelId="{378B2E47-E6B7-4D8C-A8EF-A304E658E236}" srcId="{EA50A7C1-31B5-4016-BCB1-7321428BF407}" destId="{2E91856C-D6C7-41C7-A12B-1BF29E48DE01}" srcOrd="1" destOrd="0" parTransId="{D6FAA9F3-9C7A-4872-8029-892F40FBCA72}" sibTransId="{6D808DA9-5720-4178-9D83-20C060197F27}"/>
    <dgm:cxn modelId="{5620762E-592D-48DB-A2C3-621F26B8E15E}" srcId="{488023EF-7607-41C2-8609-88C25AB14D61}" destId="{3E4B12F6-FF6D-447B-8A41-A08A77D62C36}" srcOrd="1" destOrd="0" parTransId="{649D17A7-B6F5-4F8A-B0BD-5BC137CE13E1}" sibTransId="{0D198435-D08A-4E4D-9A96-5B31DFAC977F}"/>
    <dgm:cxn modelId="{E62B5C13-EA0A-42B4-B10B-DC147EF8DFD4}" srcId="{2E91856C-D6C7-41C7-A12B-1BF29E48DE01}" destId="{1098988F-ABA9-4952-90BE-60DDF9FE17AE}" srcOrd="0" destOrd="0" parTransId="{07E84024-59FF-4DD2-BFF9-6D2E353AC470}" sibTransId="{1BB129C4-1650-41CE-9480-77C8539E17A8}"/>
    <dgm:cxn modelId="{868330A7-D151-498A-9021-86FFD7FAE3AD}" srcId="{F1AA42E1-742C-412C-9820-0AF751B4D5B9}" destId="{20078EEE-E248-4235-A861-B134F57D784D}" srcOrd="0" destOrd="0" parTransId="{0DD31BB9-9921-4B02-BD65-25DEDD0B7F21}" sibTransId="{96274A4C-FF44-46B4-99E2-E6206D553D58}"/>
    <dgm:cxn modelId="{31B290B4-7AF3-45E1-9409-DC11737A3DD4}" type="presOf" srcId="{488023EF-7607-41C2-8609-88C25AB14D61}" destId="{AA29E034-E631-4534-8C0B-A8977C184199}" srcOrd="0" destOrd="0" presId="urn:microsoft.com/office/officeart/2005/8/layout/hList1"/>
    <dgm:cxn modelId="{BEA475D5-5741-4DB8-BDFD-8A02D1193326}" type="presOf" srcId="{1098988F-ABA9-4952-90BE-60DDF9FE17AE}" destId="{FD74FC89-8A96-4579-ACF7-22FEAD3D4C9F}" srcOrd="0" destOrd="0" presId="urn:microsoft.com/office/officeart/2005/8/layout/hList1"/>
    <dgm:cxn modelId="{793B2C04-00B1-4556-92DE-03460595641C}" type="presOf" srcId="{EA50A7C1-31B5-4016-BCB1-7321428BF407}" destId="{368C4713-8679-46BF-8A86-5CAE306E2254}" srcOrd="0" destOrd="0" presId="urn:microsoft.com/office/officeart/2005/8/layout/hList1"/>
    <dgm:cxn modelId="{7987BC6C-8B2A-4835-B886-006A70835A01}" type="presOf" srcId="{2E91856C-D6C7-41C7-A12B-1BF29E48DE01}" destId="{48A92509-615F-4654-BEED-09306BE0090A}" srcOrd="0" destOrd="0" presId="urn:microsoft.com/office/officeart/2005/8/layout/hList1"/>
    <dgm:cxn modelId="{2805CFC0-4F7E-487B-9152-1457D1BA6152}" srcId="{EA50A7C1-31B5-4016-BCB1-7321428BF407}" destId="{488023EF-7607-41C2-8609-88C25AB14D61}" srcOrd="0" destOrd="0" parTransId="{03E0203D-251F-449D-BE6B-C7BA8598D98C}" sibTransId="{FAF22AAB-4991-4AC6-A944-F57168C2D8AB}"/>
    <dgm:cxn modelId="{CEB7DE84-8C07-4CFF-BA6C-D6DE9BE61832}" type="presParOf" srcId="{368C4713-8679-46BF-8A86-5CAE306E2254}" destId="{4E83E657-1F1F-445D-AB03-5A13B3F25E5F}" srcOrd="0" destOrd="0" presId="urn:microsoft.com/office/officeart/2005/8/layout/hList1"/>
    <dgm:cxn modelId="{8769C0DA-4D95-44AE-A029-1C9BFFEB7347}" type="presParOf" srcId="{4E83E657-1F1F-445D-AB03-5A13B3F25E5F}" destId="{AA29E034-E631-4534-8C0B-A8977C184199}" srcOrd="0" destOrd="0" presId="urn:microsoft.com/office/officeart/2005/8/layout/hList1"/>
    <dgm:cxn modelId="{8798255E-6A29-47F3-85B8-832AFE6FDC2A}" type="presParOf" srcId="{4E83E657-1F1F-445D-AB03-5A13B3F25E5F}" destId="{18D207DF-99E2-43D5-B218-2D316F4FCB97}" srcOrd="1" destOrd="0" presId="urn:microsoft.com/office/officeart/2005/8/layout/hList1"/>
    <dgm:cxn modelId="{5C5FFA54-F965-4E9B-8893-ABAA6E669CE4}" type="presParOf" srcId="{368C4713-8679-46BF-8A86-5CAE306E2254}" destId="{63E598E1-D520-4E6C-91C5-00A1F413FA0E}" srcOrd="1" destOrd="0" presId="urn:microsoft.com/office/officeart/2005/8/layout/hList1"/>
    <dgm:cxn modelId="{3725CB4B-25C7-4C2A-930C-2526A8BFB5BF}" type="presParOf" srcId="{368C4713-8679-46BF-8A86-5CAE306E2254}" destId="{0885ED08-170A-4480-937B-B2840CBA9947}" srcOrd="2" destOrd="0" presId="urn:microsoft.com/office/officeart/2005/8/layout/hList1"/>
    <dgm:cxn modelId="{682D8652-402A-4B07-956A-0A187AAF6C2D}" type="presParOf" srcId="{0885ED08-170A-4480-937B-B2840CBA9947}" destId="{48A92509-615F-4654-BEED-09306BE0090A}" srcOrd="0" destOrd="0" presId="urn:microsoft.com/office/officeart/2005/8/layout/hList1"/>
    <dgm:cxn modelId="{E19DDDB5-5FB3-4202-863F-985351ACB053}" type="presParOf" srcId="{0885ED08-170A-4480-937B-B2840CBA9947}" destId="{FD74FC89-8A96-4579-ACF7-22FEAD3D4C9F}" srcOrd="1" destOrd="0" presId="urn:microsoft.com/office/officeart/2005/8/layout/hList1"/>
    <dgm:cxn modelId="{9D011397-8611-4209-BAA7-8DE530ECEAD9}" type="presParOf" srcId="{368C4713-8679-46BF-8A86-5CAE306E2254}" destId="{794DE017-C48F-4326-9CB9-F7ADB1907764}" srcOrd="3" destOrd="0" presId="urn:microsoft.com/office/officeart/2005/8/layout/hList1"/>
    <dgm:cxn modelId="{E3ABDC64-858D-4A15-987E-4A614D233679}" type="presParOf" srcId="{368C4713-8679-46BF-8A86-5CAE306E2254}" destId="{4AF4D86E-B215-4C9D-B315-3B0071AEB88E}" srcOrd="4" destOrd="0" presId="urn:microsoft.com/office/officeart/2005/8/layout/hList1"/>
    <dgm:cxn modelId="{202CCC6A-0DAB-4328-98CC-16B1AE44C6A7}" type="presParOf" srcId="{4AF4D86E-B215-4C9D-B315-3B0071AEB88E}" destId="{6F9BDCC5-CAB1-40BD-8EA7-187A44BDD624}" srcOrd="0" destOrd="0" presId="urn:microsoft.com/office/officeart/2005/8/layout/hList1"/>
    <dgm:cxn modelId="{FFCAEB7D-47B1-4606-8932-197BF1D49BBA}" type="presParOf" srcId="{4AF4D86E-B215-4C9D-B315-3B0071AEB88E}" destId="{83675DD6-83B9-48F2-B217-C892F542B73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16BF40E-2751-40E1-86AC-1506EC358FB9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72E327B-52E3-4363-9CFA-54973733BAC7}">
      <dgm:prSet phldrT="[Текст]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ru-RU" b="1" dirty="0" smtClean="0">
              <a:latin typeface="Arial" pitchFamily="34" charset="0"/>
              <a:cs typeface="Arial" pitchFamily="34" charset="0"/>
            </a:rPr>
            <a:t>Информация о нарушении и принятых мерах </a:t>
          </a:r>
          <a:endParaRPr lang="ru-RU" b="1" dirty="0">
            <a:latin typeface="Arial" pitchFamily="34" charset="0"/>
            <a:cs typeface="Arial" pitchFamily="34" charset="0"/>
          </a:endParaRPr>
        </a:p>
      </dgm:t>
    </dgm:pt>
    <dgm:pt modelId="{A5DB2CEB-7F59-44D3-ADED-6D7A4C5037F2}" type="parTrans" cxnId="{C4FF8443-9FF0-487A-ABAC-F34FCA6644FF}">
      <dgm:prSet/>
      <dgm:spPr/>
      <dgm:t>
        <a:bodyPr/>
        <a:lstStyle/>
        <a:p>
          <a:endParaRPr lang="ru-RU"/>
        </a:p>
      </dgm:t>
    </dgm:pt>
    <dgm:pt modelId="{826FB570-0A7E-4A54-BA14-F0E1A238A389}" type="sibTrans" cxnId="{C4FF8443-9FF0-487A-ABAC-F34FCA6644FF}">
      <dgm:prSet/>
      <dgm:spPr/>
      <dgm:t>
        <a:bodyPr/>
        <a:lstStyle/>
        <a:p>
          <a:endParaRPr lang="ru-RU"/>
        </a:p>
      </dgm:t>
    </dgm:pt>
    <dgm:pt modelId="{07F6A8C0-9AFF-43BC-9CD1-AF383B6ADFDD}">
      <dgm:prSet phldrT="[Текст]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ru-RU" b="1" dirty="0" smtClean="0">
              <a:latin typeface="Arial" pitchFamily="34" charset="0"/>
              <a:cs typeface="Arial" pitchFamily="34" charset="0"/>
            </a:rPr>
            <a:t>Пользователи  федерального портала</a:t>
          </a:r>
          <a:endParaRPr lang="ru-RU" b="1" dirty="0">
            <a:latin typeface="Arial" pitchFamily="34" charset="0"/>
            <a:cs typeface="Arial" pitchFamily="34" charset="0"/>
          </a:endParaRPr>
        </a:p>
      </dgm:t>
    </dgm:pt>
    <dgm:pt modelId="{FA2591B1-82FB-476D-AFD8-5742E2B104C6}" type="parTrans" cxnId="{A9556128-7670-4577-BE39-1F4822B163A3}">
      <dgm:prSet/>
      <dgm:spPr/>
      <dgm:t>
        <a:bodyPr/>
        <a:lstStyle/>
        <a:p>
          <a:endParaRPr lang="ru-RU"/>
        </a:p>
      </dgm:t>
    </dgm:pt>
    <dgm:pt modelId="{45F0E1E1-38BC-47A6-AF89-BE3C7CAAC044}" type="sibTrans" cxnId="{A9556128-7670-4577-BE39-1F4822B163A3}">
      <dgm:prSet/>
      <dgm:spPr/>
      <dgm:t>
        <a:bodyPr/>
        <a:lstStyle/>
        <a:p>
          <a:endParaRPr lang="ru-RU"/>
        </a:p>
      </dgm:t>
    </dgm:pt>
    <dgm:pt modelId="{65B455AA-8E4F-4141-B2C9-F33DFBDEFF8F}">
      <dgm:prSet phldrT="[Текст]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ru-RU" b="1" dirty="0" smtClean="0">
              <a:latin typeface="Arial" pitchFamily="34" charset="0"/>
              <a:cs typeface="Arial" pitchFamily="34" charset="0"/>
            </a:rPr>
            <a:t>Куратор СИЦ</a:t>
          </a:r>
          <a:endParaRPr lang="ru-RU" b="1" dirty="0">
            <a:latin typeface="Arial" pitchFamily="34" charset="0"/>
            <a:cs typeface="Arial" pitchFamily="34" charset="0"/>
          </a:endParaRPr>
        </a:p>
      </dgm:t>
    </dgm:pt>
    <dgm:pt modelId="{E0B21B2D-AD68-48E3-A8F6-B82F24366E45}" type="parTrans" cxnId="{D2E5A1A5-0C12-44AD-B7FC-5C8E4835EFEF}">
      <dgm:prSet/>
      <dgm:spPr/>
      <dgm:t>
        <a:bodyPr/>
        <a:lstStyle/>
        <a:p>
          <a:endParaRPr lang="ru-RU"/>
        </a:p>
      </dgm:t>
    </dgm:pt>
    <dgm:pt modelId="{3C521E57-B203-42E0-AC6F-7AF189362B31}" type="sibTrans" cxnId="{D2E5A1A5-0C12-44AD-B7FC-5C8E4835EFEF}">
      <dgm:prSet/>
      <dgm:spPr/>
      <dgm:t>
        <a:bodyPr/>
        <a:lstStyle/>
        <a:p>
          <a:endParaRPr lang="ru-RU"/>
        </a:p>
      </dgm:t>
    </dgm:pt>
    <dgm:pt modelId="{8FD922E7-06E1-412A-B5B8-6F7DC487A1D0}">
      <dgm:prSet phldrT="[Текст]" custT="1"/>
      <dgm:spPr>
        <a:effectLst/>
        <a:scene3d>
          <a:camera prst="obliqueTopRight"/>
          <a:lightRig rig="threePt" dir="t"/>
        </a:scene3d>
        <a:sp3d>
          <a:bevelT/>
        </a:sp3d>
      </dgm:spPr>
      <dgm:t>
        <a:bodyPr/>
        <a:lstStyle/>
        <a:p>
          <a:r>
            <a:rPr lang="ru-RU" sz="1600" b="1" dirty="0" smtClean="0"/>
            <a:t>Время на отработку нарушений не  должно превышать 20 минут</a:t>
          </a:r>
          <a:endParaRPr lang="ru-RU" sz="1600" b="1" dirty="0"/>
        </a:p>
      </dgm:t>
    </dgm:pt>
    <dgm:pt modelId="{446AE688-DA4A-4FC4-A200-819349A0CE3C}" type="parTrans" cxnId="{72DB6985-644C-47AC-95DE-3765CB61CD1A}">
      <dgm:prSet/>
      <dgm:spPr/>
      <dgm:t>
        <a:bodyPr/>
        <a:lstStyle/>
        <a:p>
          <a:endParaRPr lang="ru-RU"/>
        </a:p>
      </dgm:t>
    </dgm:pt>
    <dgm:pt modelId="{67F8AF49-91ED-4887-8B12-AA3AF7C52ECF}" type="sibTrans" cxnId="{72DB6985-644C-47AC-95DE-3765CB61CD1A}">
      <dgm:prSet/>
      <dgm:spPr/>
      <dgm:t>
        <a:bodyPr/>
        <a:lstStyle/>
        <a:p>
          <a:endParaRPr lang="ru-RU"/>
        </a:p>
      </dgm:t>
    </dgm:pt>
    <dgm:pt modelId="{3E563ED5-925C-45FF-B757-66B823DE4EC6}">
      <dgm:prSet phldrT="[Текст]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ru-RU" b="1" dirty="0" smtClean="0">
              <a:latin typeface="Arial" pitchFamily="34" charset="0"/>
              <a:cs typeface="Arial" pitchFamily="34" charset="0"/>
            </a:rPr>
            <a:t>Сотрудник ОИВ</a:t>
          </a:r>
          <a:endParaRPr lang="ru-RU" b="1" dirty="0">
            <a:latin typeface="Arial" pitchFamily="34" charset="0"/>
            <a:cs typeface="Arial" pitchFamily="34" charset="0"/>
          </a:endParaRPr>
        </a:p>
      </dgm:t>
    </dgm:pt>
    <dgm:pt modelId="{5382B270-B73D-4101-BBB1-F1407564C0B2}" type="parTrans" cxnId="{0D15D6DC-FC56-4461-82DF-04A07D665BC0}">
      <dgm:prSet/>
      <dgm:spPr/>
      <dgm:t>
        <a:bodyPr/>
        <a:lstStyle/>
        <a:p>
          <a:endParaRPr lang="ru-RU"/>
        </a:p>
      </dgm:t>
    </dgm:pt>
    <dgm:pt modelId="{9F0ECC53-4F09-44A7-8A3A-F7CEFA0EF283}" type="sibTrans" cxnId="{0D15D6DC-FC56-4461-82DF-04A07D665BC0}">
      <dgm:prSet/>
      <dgm:spPr/>
      <dgm:t>
        <a:bodyPr/>
        <a:lstStyle/>
        <a:p>
          <a:endParaRPr lang="ru-RU"/>
        </a:p>
      </dgm:t>
    </dgm:pt>
    <dgm:pt modelId="{575B2FC3-E3FF-4AA9-A97A-8CE30ED2B57C}" type="pres">
      <dgm:prSet presAssocID="{416BF40E-2751-40E1-86AC-1506EC358FB9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68F9E39-F73B-47DD-8B78-B2F6C313C968}" type="pres">
      <dgm:prSet presAssocID="{A72E327B-52E3-4363-9CFA-54973733BAC7}" presName="centerShape" presStyleLbl="node0" presStyleIdx="0" presStyleCnt="1" custScaleX="133931"/>
      <dgm:spPr/>
      <dgm:t>
        <a:bodyPr/>
        <a:lstStyle/>
        <a:p>
          <a:endParaRPr lang="ru-RU"/>
        </a:p>
      </dgm:t>
    </dgm:pt>
    <dgm:pt modelId="{A40F3ABC-43C3-45FC-8326-8D13F1ABC307}" type="pres">
      <dgm:prSet presAssocID="{FA2591B1-82FB-476D-AFD8-5742E2B104C6}" presName="parTrans" presStyleLbl="sibTrans2D1" presStyleIdx="0" presStyleCnt="4"/>
      <dgm:spPr/>
      <dgm:t>
        <a:bodyPr/>
        <a:lstStyle/>
        <a:p>
          <a:endParaRPr lang="ru-RU"/>
        </a:p>
      </dgm:t>
    </dgm:pt>
    <dgm:pt modelId="{E90DFBFE-4027-42D0-B152-05CB39314B58}" type="pres">
      <dgm:prSet presAssocID="{FA2591B1-82FB-476D-AFD8-5742E2B104C6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7CD0F6F0-3401-46CE-9362-3BDB01C880EC}" type="pres">
      <dgm:prSet presAssocID="{07F6A8C0-9AFF-43BC-9CD1-AF383B6ADFDD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695308-5774-40DE-A4D9-1A9E87A09FFD}" type="pres">
      <dgm:prSet presAssocID="{E0B21B2D-AD68-48E3-A8F6-B82F24366E45}" presName="parTrans" presStyleLbl="sibTrans2D1" presStyleIdx="1" presStyleCnt="4"/>
      <dgm:spPr/>
      <dgm:t>
        <a:bodyPr/>
        <a:lstStyle/>
        <a:p>
          <a:endParaRPr lang="ru-RU"/>
        </a:p>
      </dgm:t>
    </dgm:pt>
    <dgm:pt modelId="{0AA4EA4A-2F7D-45AF-8A53-3A99383B4684}" type="pres">
      <dgm:prSet presAssocID="{E0B21B2D-AD68-48E3-A8F6-B82F24366E45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205A7296-7690-4E97-86E2-CF5A28AEB4D4}" type="pres">
      <dgm:prSet presAssocID="{65B455AA-8E4F-4141-B2C9-F33DFBDEFF8F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5099EE-6E00-4F92-B74E-8037AF3E077B}" type="pres">
      <dgm:prSet presAssocID="{446AE688-DA4A-4FC4-A200-819349A0CE3C}" presName="parTrans" presStyleLbl="sibTrans2D1" presStyleIdx="2" presStyleCnt="4" custScaleY="1250768"/>
      <dgm:spPr/>
      <dgm:t>
        <a:bodyPr/>
        <a:lstStyle/>
        <a:p>
          <a:endParaRPr lang="ru-RU"/>
        </a:p>
      </dgm:t>
    </dgm:pt>
    <dgm:pt modelId="{E497CB83-E231-483E-9063-F192FDE08B9F}" type="pres">
      <dgm:prSet presAssocID="{446AE688-DA4A-4FC4-A200-819349A0CE3C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0EDAEC53-095B-4441-A289-E825DAAE986A}" type="pres">
      <dgm:prSet presAssocID="{8FD922E7-06E1-412A-B5B8-6F7DC487A1D0}" presName="node" presStyleLbl="node1" presStyleIdx="2" presStyleCnt="4" custScaleX="214611" custScaleY="650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9AAB09-F51A-4672-8BB7-5D4F8ADE3FA3}" type="pres">
      <dgm:prSet presAssocID="{5382B270-B73D-4101-BBB1-F1407564C0B2}" presName="parTrans" presStyleLbl="sibTrans2D1" presStyleIdx="3" presStyleCnt="4"/>
      <dgm:spPr/>
      <dgm:t>
        <a:bodyPr/>
        <a:lstStyle/>
        <a:p>
          <a:endParaRPr lang="ru-RU"/>
        </a:p>
      </dgm:t>
    </dgm:pt>
    <dgm:pt modelId="{8A59C34D-4A21-496C-B252-447005A54722}" type="pres">
      <dgm:prSet presAssocID="{5382B270-B73D-4101-BBB1-F1407564C0B2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1A5BCBD8-9113-4D2E-819A-C4AC2B66F1DE}" type="pres">
      <dgm:prSet presAssocID="{3E563ED5-925C-45FF-B757-66B823DE4EC6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B41DF8E-B31A-4B6D-B120-5F8F73A07EFA}" type="presOf" srcId="{E0B21B2D-AD68-48E3-A8F6-B82F24366E45}" destId="{5B695308-5774-40DE-A4D9-1A9E87A09FFD}" srcOrd="0" destOrd="0" presId="urn:microsoft.com/office/officeart/2005/8/layout/radial5"/>
    <dgm:cxn modelId="{C4FF8443-9FF0-487A-ABAC-F34FCA6644FF}" srcId="{416BF40E-2751-40E1-86AC-1506EC358FB9}" destId="{A72E327B-52E3-4363-9CFA-54973733BAC7}" srcOrd="0" destOrd="0" parTransId="{A5DB2CEB-7F59-44D3-ADED-6D7A4C5037F2}" sibTransId="{826FB570-0A7E-4A54-BA14-F0E1A238A389}"/>
    <dgm:cxn modelId="{1610B49B-33B2-4A92-BBED-7608D07E4CBD}" type="presOf" srcId="{A72E327B-52E3-4363-9CFA-54973733BAC7}" destId="{F68F9E39-F73B-47DD-8B78-B2F6C313C968}" srcOrd="0" destOrd="0" presId="urn:microsoft.com/office/officeart/2005/8/layout/radial5"/>
    <dgm:cxn modelId="{673A0940-CE9E-44D4-8499-E2DDAD9E56C2}" type="presOf" srcId="{FA2591B1-82FB-476D-AFD8-5742E2B104C6}" destId="{E90DFBFE-4027-42D0-B152-05CB39314B58}" srcOrd="1" destOrd="0" presId="urn:microsoft.com/office/officeart/2005/8/layout/radial5"/>
    <dgm:cxn modelId="{72DB6985-644C-47AC-95DE-3765CB61CD1A}" srcId="{A72E327B-52E3-4363-9CFA-54973733BAC7}" destId="{8FD922E7-06E1-412A-B5B8-6F7DC487A1D0}" srcOrd="2" destOrd="0" parTransId="{446AE688-DA4A-4FC4-A200-819349A0CE3C}" sibTransId="{67F8AF49-91ED-4887-8B12-AA3AF7C52ECF}"/>
    <dgm:cxn modelId="{7BC203BE-6A18-48A3-B311-6B2ED976E118}" type="presOf" srcId="{E0B21B2D-AD68-48E3-A8F6-B82F24366E45}" destId="{0AA4EA4A-2F7D-45AF-8A53-3A99383B4684}" srcOrd="1" destOrd="0" presId="urn:microsoft.com/office/officeart/2005/8/layout/radial5"/>
    <dgm:cxn modelId="{A3295C3F-42F6-4105-BC1E-7908F9E0FFF9}" type="presOf" srcId="{446AE688-DA4A-4FC4-A200-819349A0CE3C}" destId="{E497CB83-E231-483E-9063-F192FDE08B9F}" srcOrd="1" destOrd="0" presId="urn:microsoft.com/office/officeart/2005/8/layout/radial5"/>
    <dgm:cxn modelId="{97E0997D-A9D5-456E-8244-513BE22FE83F}" type="presOf" srcId="{416BF40E-2751-40E1-86AC-1506EC358FB9}" destId="{575B2FC3-E3FF-4AA9-A97A-8CE30ED2B57C}" srcOrd="0" destOrd="0" presId="urn:microsoft.com/office/officeart/2005/8/layout/radial5"/>
    <dgm:cxn modelId="{9401726E-DD39-4F10-BB65-C7F712B47AA0}" type="presOf" srcId="{5382B270-B73D-4101-BBB1-F1407564C0B2}" destId="{999AAB09-F51A-4672-8BB7-5D4F8ADE3FA3}" srcOrd="0" destOrd="0" presId="urn:microsoft.com/office/officeart/2005/8/layout/radial5"/>
    <dgm:cxn modelId="{2AE94651-8441-43A8-B67A-34A031C2FB6A}" type="presOf" srcId="{07F6A8C0-9AFF-43BC-9CD1-AF383B6ADFDD}" destId="{7CD0F6F0-3401-46CE-9362-3BDB01C880EC}" srcOrd="0" destOrd="0" presId="urn:microsoft.com/office/officeart/2005/8/layout/radial5"/>
    <dgm:cxn modelId="{A9C73B2B-8BE9-4ACB-9D7D-CC7258F7A180}" type="presOf" srcId="{FA2591B1-82FB-476D-AFD8-5742E2B104C6}" destId="{A40F3ABC-43C3-45FC-8326-8D13F1ABC307}" srcOrd="0" destOrd="0" presId="urn:microsoft.com/office/officeart/2005/8/layout/radial5"/>
    <dgm:cxn modelId="{D2E5A1A5-0C12-44AD-B7FC-5C8E4835EFEF}" srcId="{A72E327B-52E3-4363-9CFA-54973733BAC7}" destId="{65B455AA-8E4F-4141-B2C9-F33DFBDEFF8F}" srcOrd="1" destOrd="0" parTransId="{E0B21B2D-AD68-48E3-A8F6-B82F24366E45}" sibTransId="{3C521E57-B203-42E0-AC6F-7AF189362B31}"/>
    <dgm:cxn modelId="{603417C9-AA84-4F9E-B430-7AF9BE9C2801}" type="presOf" srcId="{65B455AA-8E4F-4141-B2C9-F33DFBDEFF8F}" destId="{205A7296-7690-4E97-86E2-CF5A28AEB4D4}" srcOrd="0" destOrd="0" presId="urn:microsoft.com/office/officeart/2005/8/layout/radial5"/>
    <dgm:cxn modelId="{9F42D524-DB57-433B-BEBD-E493AAD45920}" type="presOf" srcId="{3E563ED5-925C-45FF-B757-66B823DE4EC6}" destId="{1A5BCBD8-9113-4D2E-819A-C4AC2B66F1DE}" srcOrd="0" destOrd="0" presId="urn:microsoft.com/office/officeart/2005/8/layout/radial5"/>
    <dgm:cxn modelId="{0D15D6DC-FC56-4461-82DF-04A07D665BC0}" srcId="{A72E327B-52E3-4363-9CFA-54973733BAC7}" destId="{3E563ED5-925C-45FF-B757-66B823DE4EC6}" srcOrd="3" destOrd="0" parTransId="{5382B270-B73D-4101-BBB1-F1407564C0B2}" sibTransId="{9F0ECC53-4F09-44A7-8A3A-F7CEFA0EF283}"/>
    <dgm:cxn modelId="{A9556128-7670-4577-BE39-1F4822B163A3}" srcId="{A72E327B-52E3-4363-9CFA-54973733BAC7}" destId="{07F6A8C0-9AFF-43BC-9CD1-AF383B6ADFDD}" srcOrd="0" destOrd="0" parTransId="{FA2591B1-82FB-476D-AFD8-5742E2B104C6}" sibTransId="{45F0E1E1-38BC-47A6-AF89-BE3C7CAAC044}"/>
    <dgm:cxn modelId="{0C213B60-8F22-4EC3-BD8C-A0F16BC66B47}" type="presOf" srcId="{5382B270-B73D-4101-BBB1-F1407564C0B2}" destId="{8A59C34D-4A21-496C-B252-447005A54722}" srcOrd="1" destOrd="0" presId="urn:microsoft.com/office/officeart/2005/8/layout/radial5"/>
    <dgm:cxn modelId="{8C6961B9-8EAD-4CC1-BD19-1D0D97E9035D}" type="presOf" srcId="{8FD922E7-06E1-412A-B5B8-6F7DC487A1D0}" destId="{0EDAEC53-095B-4441-A289-E825DAAE986A}" srcOrd="0" destOrd="0" presId="urn:microsoft.com/office/officeart/2005/8/layout/radial5"/>
    <dgm:cxn modelId="{BD1F0B25-3858-4CB4-9B32-9433E3A80488}" type="presOf" srcId="{446AE688-DA4A-4FC4-A200-819349A0CE3C}" destId="{0D5099EE-6E00-4F92-B74E-8037AF3E077B}" srcOrd="0" destOrd="0" presId="urn:microsoft.com/office/officeart/2005/8/layout/radial5"/>
    <dgm:cxn modelId="{C099F194-1E0D-4894-A12C-B9CC114AC9E5}" type="presParOf" srcId="{575B2FC3-E3FF-4AA9-A97A-8CE30ED2B57C}" destId="{F68F9E39-F73B-47DD-8B78-B2F6C313C968}" srcOrd="0" destOrd="0" presId="urn:microsoft.com/office/officeart/2005/8/layout/radial5"/>
    <dgm:cxn modelId="{BC1D70D4-F8D6-4ADC-8051-05DFF121FE11}" type="presParOf" srcId="{575B2FC3-E3FF-4AA9-A97A-8CE30ED2B57C}" destId="{A40F3ABC-43C3-45FC-8326-8D13F1ABC307}" srcOrd="1" destOrd="0" presId="urn:microsoft.com/office/officeart/2005/8/layout/radial5"/>
    <dgm:cxn modelId="{54DB51BB-28FE-4B68-899C-33711AE47294}" type="presParOf" srcId="{A40F3ABC-43C3-45FC-8326-8D13F1ABC307}" destId="{E90DFBFE-4027-42D0-B152-05CB39314B58}" srcOrd="0" destOrd="0" presId="urn:microsoft.com/office/officeart/2005/8/layout/radial5"/>
    <dgm:cxn modelId="{66D94532-8BEB-43DD-89FE-6ABFBCEDB4E7}" type="presParOf" srcId="{575B2FC3-E3FF-4AA9-A97A-8CE30ED2B57C}" destId="{7CD0F6F0-3401-46CE-9362-3BDB01C880EC}" srcOrd="2" destOrd="0" presId="urn:microsoft.com/office/officeart/2005/8/layout/radial5"/>
    <dgm:cxn modelId="{48B8A135-BFC0-4825-BB82-BF09A787E27E}" type="presParOf" srcId="{575B2FC3-E3FF-4AA9-A97A-8CE30ED2B57C}" destId="{5B695308-5774-40DE-A4D9-1A9E87A09FFD}" srcOrd="3" destOrd="0" presId="urn:microsoft.com/office/officeart/2005/8/layout/radial5"/>
    <dgm:cxn modelId="{6066BD17-0513-4ED5-8E80-1DB3CD27F7A5}" type="presParOf" srcId="{5B695308-5774-40DE-A4D9-1A9E87A09FFD}" destId="{0AA4EA4A-2F7D-45AF-8A53-3A99383B4684}" srcOrd="0" destOrd="0" presId="urn:microsoft.com/office/officeart/2005/8/layout/radial5"/>
    <dgm:cxn modelId="{52877E5F-EC9E-4CC0-8866-060299EE240D}" type="presParOf" srcId="{575B2FC3-E3FF-4AA9-A97A-8CE30ED2B57C}" destId="{205A7296-7690-4E97-86E2-CF5A28AEB4D4}" srcOrd="4" destOrd="0" presId="urn:microsoft.com/office/officeart/2005/8/layout/radial5"/>
    <dgm:cxn modelId="{9FBD80DB-8290-4C4B-8948-A33C04F3B3D0}" type="presParOf" srcId="{575B2FC3-E3FF-4AA9-A97A-8CE30ED2B57C}" destId="{0D5099EE-6E00-4F92-B74E-8037AF3E077B}" srcOrd="5" destOrd="0" presId="urn:microsoft.com/office/officeart/2005/8/layout/radial5"/>
    <dgm:cxn modelId="{AA6B1A6D-E05D-4BBE-B2A3-B138C161FA69}" type="presParOf" srcId="{0D5099EE-6E00-4F92-B74E-8037AF3E077B}" destId="{E497CB83-E231-483E-9063-F192FDE08B9F}" srcOrd="0" destOrd="0" presId="urn:microsoft.com/office/officeart/2005/8/layout/radial5"/>
    <dgm:cxn modelId="{BD44383A-1623-497D-8024-1968834D89EE}" type="presParOf" srcId="{575B2FC3-E3FF-4AA9-A97A-8CE30ED2B57C}" destId="{0EDAEC53-095B-4441-A289-E825DAAE986A}" srcOrd="6" destOrd="0" presId="urn:microsoft.com/office/officeart/2005/8/layout/radial5"/>
    <dgm:cxn modelId="{FD444329-3EC5-4482-80E2-3DC9EAC6CB03}" type="presParOf" srcId="{575B2FC3-E3FF-4AA9-A97A-8CE30ED2B57C}" destId="{999AAB09-F51A-4672-8BB7-5D4F8ADE3FA3}" srcOrd="7" destOrd="0" presId="urn:microsoft.com/office/officeart/2005/8/layout/radial5"/>
    <dgm:cxn modelId="{55C5D9B5-BC54-4D8A-8EF7-41C226A662FB}" type="presParOf" srcId="{999AAB09-F51A-4672-8BB7-5D4F8ADE3FA3}" destId="{8A59C34D-4A21-496C-B252-447005A54722}" srcOrd="0" destOrd="0" presId="urn:microsoft.com/office/officeart/2005/8/layout/radial5"/>
    <dgm:cxn modelId="{4772E2B8-CA0E-4349-88B6-B124D946D009}" type="presParOf" srcId="{575B2FC3-E3FF-4AA9-A97A-8CE30ED2B57C}" destId="{1A5BCBD8-9113-4D2E-819A-C4AC2B66F1DE}" srcOrd="8" destOrd="0" presId="urn:microsoft.com/office/officeart/2005/8/layout/radial5"/>
  </dgm:cxnLst>
  <dgm:bg>
    <a:effectLst>
      <a:innerShdw blurRad="63500" dist="50800" dir="13500000">
        <a:prstClr val="black">
          <a:alpha val="50000"/>
        </a:prstClr>
      </a:innerShdw>
    </a:effectLst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A29E034-E631-4534-8C0B-A8977C184199}">
      <dsp:nvSpPr>
        <dsp:cNvPr id="0" name=""/>
        <dsp:cNvSpPr/>
      </dsp:nvSpPr>
      <dsp:spPr>
        <a:xfrm>
          <a:off x="40" y="46719"/>
          <a:ext cx="3845569" cy="1282636"/>
        </a:xfrm>
        <a:prstGeom prst="rect">
          <a:avLst/>
        </a:prstGeom>
        <a:solidFill>
          <a:srgbClr val="025B94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Calibri" pitchFamily="34" charset="0"/>
              <a:cs typeface="Calibri" pitchFamily="34" charset="0"/>
            </a:rPr>
            <a:t>Сработал металлоискатель при входе участника ГИА </a:t>
          </a:r>
          <a:br>
            <a:rPr lang="ru-RU" sz="2000" kern="1200" dirty="0" smtClean="0">
              <a:latin typeface="Calibri" pitchFamily="34" charset="0"/>
              <a:cs typeface="Calibri" pitchFamily="34" charset="0"/>
            </a:rPr>
          </a:br>
          <a:r>
            <a:rPr lang="ru-RU" sz="2000" kern="1200" dirty="0" smtClean="0">
              <a:latin typeface="Calibri" pitchFamily="34" charset="0"/>
              <a:cs typeface="Calibri" pitchFamily="34" charset="0"/>
            </a:rPr>
            <a:t>в ППЭ</a:t>
          </a:r>
          <a:endParaRPr lang="ru-RU" sz="2000" kern="1200" dirty="0">
            <a:latin typeface="Calibri" pitchFamily="34" charset="0"/>
            <a:cs typeface="Calibri" pitchFamily="34" charset="0"/>
          </a:endParaRPr>
        </a:p>
      </dsp:txBody>
      <dsp:txXfrm>
        <a:off x="40" y="46719"/>
        <a:ext cx="3845569" cy="1282636"/>
      </dsp:txXfrm>
    </dsp:sp>
    <dsp:sp modelId="{18D207DF-99E2-43D5-B218-2D316F4FCB97}">
      <dsp:nvSpPr>
        <dsp:cNvPr id="0" name=""/>
        <dsp:cNvSpPr/>
      </dsp:nvSpPr>
      <dsp:spPr>
        <a:xfrm>
          <a:off x="40" y="1329355"/>
          <a:ext cx="3845569" cy="314988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  <a:t>Предложить участнику ГИА предъявить предмет, </a:t>
          </a:r>
          <a:r>
            <a:rPr lang="en-US" sz="2000" kern="1200" dirty="0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  <a:t/>
          </a:r>
          <a:br>
            <a:rPr lang="en-US" sz="2000" kern="1200" dirty="0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</a:br>
          <a:r>
            <a:rPr lang="ru-RU" sz="2000" kern="1200" dirty="0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  <a:t>на который сработал </a:t>
          </a:r>
          <a:r>
            <a:rPr lang="ru-RU" sz="2000" kern="1200" dirty="0" err="1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  <a:t>металлодетектор</a:t>
          </a:r>
          <a:endParaRPr lang="ru-RU" sz="2000" kern="1200" dirty="0">
            <a:solidFill>
              <a:srgbClr val="012F4B"/>
            </a:solidFill>
            <a:latin typeface="Calibri" pitchFamily="34" charset="0"/>
            <a:cs typeface="Calibri" pitchFamily="34" charset="0"/>
          </a:endParaRPr>
        </a:p>
      </dsp:txBody>
      <dsp:txXfrm>
        <a:off x="40" y="1329355"/>
        <a:ext cx="3845569" cy="3149887"/>
      </dsp:txXfrm>
    </dsp:sp>
    <dsp:sp modelId="{48A92509-615F-4654-BEED-09306BE0090A}">
      <dsp:nvSpPr>
        <dsp:cNvPr id="0" name=""/>
        <dsp:cNvSpPr/>
      </dsp:nvSpPr>
      <dsp:spPr>
        <a:xfrm>
          <a:off x="4383989" y="46719"/>
          <a:ext cx="3845569" cy="1282636"/>
        </a:xfrm>
        <a:prstGeom prst="rect">
          <a:avLst/>
        </a:prstGeom>
        <a:solidFill>
          <a:srgbClr val="025B94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Calibri" pitchFamily="34" charset="0"/>
              <a:cs typeface="Calibri" pitchFamily="34" charset="0"/>
            </a:rPr>
            <a:t>Отказ участника ГИА сдать обнаруженное металлоискателем запрещённое средство</a:t>
          </a:r>
          <a:endParaRPr lang="ru-RU" sz="2000" kern="1200" dirty="0">
            <a:latin typeface="Calibri" pitchFamily="34" charset="0"/>
            <a:cs typeface="Calibri" pitchFamily="34" charset="0"/>
          </a:endParaRPr>
        </a:p>
      </dsp:txBody>
      <dsp:txXfrm>
        <a:off x="4383989" y="46719"/>
        <a:ext cx="3845569" cy="1282636"/>
      </dsp:txXfrm>
    </dsp:sp>
    <dsp:sp modelId="{FD74FC89-8A96-4579-ACF7-22FEAD3D4C9F}">
      <dsp:nvSpPr>
        <dsp:cNvPr id="0" name=""/>
        <dsp:cNvSpPr/>
      </dsp:nvSpPr>
      <dsp:spPr>
        <a:xfrm>
          <a:off x="4383989" y="1329355"/>
          <a:ext cx="3845569" cy="314988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0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  <a:t> Составление акта </a:t>
          </a:r>
          <a:r>
            <a:rPr lang="en-US" sz="2000" kern="1200" dirty="0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  <a:t/>
          </a:r>
          <a:br>
            <a:rPr lang="en-US" sz="2000" kern="1200" dirty="0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</a:br>
          <a:r>
            <a:rPr lang="ru-RU" sz="2000" kern="1200" dirty="0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  <a:t>о не допуске участника ГИА, отказавшегося от сдачи запрещённого средства </a:t>
          </a:r>
          <a:r>
            <a:rPr lang="en-US" sz="2000" kern="1200" dirty="0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  <a:t/>
          </a:r>
          <a:br>
            <a:rPr lang="en-US" sz="2000" kern="1200" dirty="0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</a:br>
          <a:r>
            <a:rPr lang="ru-RU" sz="2000" kern="1200" dirty="0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  <a:t>(в свободной форме) руководителем ППЭ в 2-х экземплярах (с подписью участника ГИА)</a:t>
          </a:r>
          <a:endParaRPr lang="ru-RU" sz="2000" kern="1200" dirty="0">
            <a:solidFill>
              <a:srgbClr val="012F4B"/>
            </a:solidFill>
            <a:latin typeface="Calibri" pitchFamily="34" charset="0"/>
            <a:cs typeface="Calibri" pitchFamily="34" charset="0"/>
          </a:endParaRPr>
        </a:p>
        <a:p>
          <a:pPr marL="0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  <a:t> </a:t>
          </a:r>
          <a:r>
            <a:rPr lang="ru-RU" sz="2000" kern="1200" dirty="0" err="1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  <a:t>Недопуск</a:t>
          </a:r>
          <a:r>
            <a:rPr lang="ru-RU" sz="2000" kern="1200" dirty="0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  <a:t> участника ГИА </a:t>
          </a:r>
          <a:r>
            <a:rPr lang="en-US" sz="2000" kern="1200" dirty="0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  <a:t/>
          </a:r>
          <a:br>
            <a:rPr lang="en-US" sz="2000" kern="1200" dirty="0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</a:br>
          <a:r>
            <a:rPr lang="ru-RU" sz="2000" kern="1200" dirty="0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  <a:t>в ППЭ</a:t>
          </a:r>
          <a:endParaRPr lang="ru-RU" sz="2000" kern="1200" dirty="0">
            <a:solidFill>
              <a:srgbClr val="012F4B"/>
            </a:solidFill>
            <a:latin typeface="Calibri" pitchFamily="34" charset="0"/>
            <a:cs typeface="Calibri" pitchFamily="34" charset="0"/>
          </a:endParaRPr>
        </a:p>
      </dsp:txBody>
      <dsp:txXfrm>
        <a:off x="4383989" y="1329355"/>
        <a:ext cx="3845569" cy="3149887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A29E034-E631-4534-8C0B-A8977C184199}">
      <dsp:nvSpPr>
        <dsp:cNvPr id="0" name=""/>
        <dsp:cNvSpPr/>
      </dsp:nvSpPr>
      <dsp:spPr>
        <a:xfrm>
          <a:off x="10344" y="0"/>
          <a:ext cx="2507456" cy="961162"/>
        </a:xfrm>
        <a:prstGeom prst="rect">
          <a:avLst/>
        </a:prstGeom>
        <a:solidFill>
          <a:srgbClr val="025B94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Технический сбой </a:t>
          </a:r>
          <a:br>
            <a:rPr lang="ru-RU" sz="1500" kern="1200" dirty="0" smtClean="0"/>
          </a:br>
          <a:r>
            <a:rPr lang="ru-RU" sz="1500" kern="1200" dirty="0" smtClean="0"/>
            <a:t>на станции печати</a:t>
          </a:r>
          <a:endParaRPr lang="ru-RU" sz="1500" kern="1200" dirty="0"/>
        </a:p>
      </dsp:txBody>
      <dsp:txXfrm>
        <a:off x="10344" y="0"/>
        <a:ext cx="2507456" cy="961162"/>
      </dsp:txXfrm>
    </dsp:sp>
    <dsp:sp modelId="{18D207DF-99E2-43D5-B218-2D316F4FCB97}">
      <dsp:nvSpPr>
        <dsp:cNvPr id="0" name=""/>
        <dsp:cNvSpPr/>
      </dsp:nvSpPr>
      <dsp:spPr>
        <a:xfrm>
          <a:off x="10344" y="724018"/>
          <a:ext cx="2507456" cy="283078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solidFill>
                <a:srgbClr val="025B94"/>
              </a:solidFill>
              <a:latin typeface="Arial" pitchFamily="34" charset="0"/>
              <a:cs typeface="Arial" pitchFamily="34" charset="0"/>
            </a:rPr>
            <a:t>Пригласить технического специалиста </a:t>
          </a:r>
          <a:br>
            <a:rPr lang="ru-RU" sz="1500" kern="1200" dirty="0" smtClean="0">
              <a:solidFill>
                <a:srgbClr val="025B94"/>
              </a:solidFill>
              <a:latin typeface="Arial" pitchFamily="34" charset="0"/>
              <a:cs typeface="Arial" pitchFamily="34" charset="0"/>
            </a:rPr>
          </a:br>
          <a:r>
            <a:rPr lang="ru-RU" sz="1500" kern="1200" dirty="0" smtClean="0">
              <a:solidFill>
                <a:srgbClr val="025B94"/>
              </a:solidFill>
              <a:latin typeface="Arial" pitchFamily="34" charset="0"/>
              <a:cs typeface="Arial" pitchFamily="34" charset="0"/>
            </a:rPr>
            <a:t>через организатора </a:t>
          </a:r>
          <a:br>
            <a:rPr lang="ru-RU" sz="1500" kern="1200" dirty="0" smtClean="0">
              <a:solidFill>
                <a:srgbClr val="025B94"/>
              </a:solidFill>
              <a:latin typeface="Arial" pitchFamily="34" charset="0"/>
              <a:cs typeface="Arial" pitchFamily="34" charset="0"/>
            </a:rPr>
          </a:br>
          <a:r>
            <a:rPr lang="ru-RU" sz="1500" kern="1200" dirty="0" smtClean="0">
              <a:solidFill>
                <a:srgbClr val="025B94"/>
              </a:solidFill>
              <a:latin typeface="Arial" pitchFamily="34" charset="0"/>
              <a:cs typeface="Arial" pitchFamily="34" charset="0"/>
            </a:rPr>
            <a:t>вне аудитории </a:t>
          </a:r>
          <a:br>
            <a:rPr lang="ru-RU" sz="1500" kern="1200" dirty="0" smtClean="0">
              <a:solidFill>
                <a:srgbClr val="025B94"/>
              </a:solidFill>
              <a:latin typeface="Arial" pitchFamily="34" charset="0"/>
              <a:cs typeface="Arial" pitchFamily="34" charset="0"/>
            </a:rPr>
          </a:br>
          <a:r>
            <a:rPr lang="ru-RU" sz="1500" kern="1200" dirty="0" smtClean="0">
              <a:solidFill>
                <a:srgbClr val="025B94"/>
              </a:solidFill>
              <a:latin typeface="Arial" pitchFamily="34" charset="0"/>
              <a:cs typeface="Arial" pitchFamily="34" charset="0"/>
            </a:rPr>
            <a:t>для восстановления работоспособности ПО</a:t>
          </a:r>
          <a:endParaRPr lang="ru-RU" sz="1500" kern="1200" dirty="0">
            <a:solidFill>
              <a:srgbClr val="025B94"/>
            </a:solidFill>
            <a:latin typeface="Arial" pitchFamily="34" charset="0"/>
            <a:cs typeface="Arial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rPr>
            <a:t>Фиксация данного факта в служебной записке</a:t>
          </a:r>
          <a:endParaRPr lang="ru-RU" sz="1500" kern="1200" dirty="0">
            <a:solidFill>
              <a:srgbClr val="FF0000"/>
            </a:solidFill>
            <a:latin typeface="Calibri" pitchFamily="34" charset="0"/>
            <a:cs typeface="Calibri" pitchFamily="34" charset="0"/>
          </a:endParaRPr>
        </a:p>
      </dsp:txBody>
      <dsp:txXfrm>
        <a:off x="10344" y="724018"/>
        <a:ext cx="2507456" cy="2830781"/>
      </dsp:txXfrm>
    </dsp:sp>
    <dsp:sp modelId="{48A92509-615F-4654-BEED-09306BE0090A}">
      <dsp:nvSpPr>
        <dsp:cNvPr id="0" name=""/>
        <dsp:cNvSpPr/>
      </dsp:nvSpPr>
      <dsp:spPr>
        <a:xfrm>
          <a:off x="2808314" y="0"/>
          <a:ext cx="2507456" cy="961162"/>
        </a:xfrm>
        <a:prstGeom prst="rect">
          <a:avLst/>
        </a:prstGeom>
        <a:solidFill>
          <a:srgbClr val="025B94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Участник опоздал </a:t>
          </a:r>
          <a:br>
            <a:rPr lang="ru-RU" sz="1500" kern="1200" dirty="0" smtClean="0"/>
          </a:br>
          <a:r>
            <a:rPr lang="ru-RU" sz="1500" kern="1200" dirty="0" smtClean="0"/>
            <a:t>на экзамен</a:t>
          </a:r>
          <a:endParaRPr lang="ru-RU" sz="1500" kern="1200" dirty="0"/>
        </a:p>
      </dsp:txBody>
      <dsp:txXfrm>
        <a:off x="2808314" y="0"/>
        <a:ext cx="2507456" cy="961162"/>
      </dsp:txXfrm>
    </dsp:sp>
    <dsp:sp modelId="{FD74FC89-8A96-4579-ACF7-22FEAD3D4C9F}">
      <dsp:nvSpPr>
        <dsp:cNvPr id="0" name=""/>
        <dsp:cNvSpPr/>
      </dsp:nvSpPr>
      <dsp:spPr>
        <a:xfrm>
          <a:off x="2808314" y="687643"/>
          <a:ext cx="2507456" cy="283078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71450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solidFill>
                <a:srgbClr val="025B94"/>
              </a:solidFill>
              <a:latin typeface="Arial" pitchFamily="34" charset="0"/>
              <a:cs typeface="Arial" pitchFamily="34" charset="0"/>
            </a:rPr>
            <a:t>Пригласить члена ГЭК для активации дополнительной печати ЭМ</a:t>
          </a:r>
          <a:endParaRPr lang="ru-RU" sz="1500" kern="1200" dirty="0">
            <a:solidFill>
              <a:srgbClr val="025B94"/>
            </a:solidFill>
            <a:latin typeface="Arial" pitchFamily="34" charset="0"/>
            <a:cs typeface="Arial" pitchFamily="34" charset="0"/>
          </a:endParaRPr>
        </a:p>
        <a:p>
          <a:pPr marL="171450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solidFill>
                <a:srgbClr val="025B94"/>
              </a:solidFill>
              <a:latin typeface="Arial" pitchFamily="34" charset="0"/>
              <a:cs typeface="Arial" pitchFamily="34" charset="0"/>
            </a:rPr>
            <a:t>Выдать участнику ЭМ</a:t>
          </a:r>
          <a:endParaRPr lang="ru-RU" sz="1500" kern="1200" dirty="0">
            <a:solidFill>
              <a:srgbClr val="025B94"/>
            </a:solidFill>
            <a:latin typeface="Arial" pitchFamily="34" charset="0"/>
            <a:cs typeface="Arial" pitchFamily="34" charset="0"/>
          </a:endParaRPr>
        </a:p>
      </dsp:txBody>
      <dsp:txXfrm>
        <a:off x="2808314" y="687643"/>
        <a:ext cx="2507456" cy="2830781"/>
      </dsp:txXfrm>
    </dsp:sp>
    <dsp:sp modelId="{6F9BDCC5-CAB1-40BD-8EA7-187A44BDD624}">
      <dsp:nvSpPr>
        <dsp:cNvPr id="0" name=""/>
        <dsp:cNvSpPr/>
      </dsp:nvSpPr>
      <dsp:spPr>
        <a:xfrm>
          <a:off x="5616615" y="0"/>
          <a:ext cx="2507456" cy="961162"/>
        </a:xfrm>
        <a:prstGeom prst="rect">
          <a:avLst/>
        </a:prstGeom>
        <a:solidFill>
          <a:srgbClr val="025B94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Обнаружение участников ЕГЭ брака/ некомплектности или порчи  ИК</a:t>
          </a:r>
          <a:endParaRPr lang="ru-RU" sz="1500" kern="1200" dirty="0"/>
        </a:p>
      </dsp:txBody>
      <dsp:txXfrm>
        <a:off x="5616615" y="0"/>
        <a:ext cx="2507456" cy="961162"/>
      </dsp:txXfrm>
    </dsp:sp>
    <dsp:sp modelId="{83675DD6-83B9-48F2-B217-C892F542B73F}">
      <dsp:nvSpPr>
        <dsp:cNvPr id="0" name=""/>
        <dsp:cNvSpPr/>
      </dsp:nvSpPr>
      <dsp:spPr>
        <a:xfrm>
          <a:off x="5616615" y="690728"/>
          <a:ext cx="2507456" cy="283078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solidFill>
                <a:srgbClr val="025B94"/>
              </a:solidFill>
              <a:latin typeface="Arial" pitchFamily="34" charset="0"/>
              <a:cs typeface="Arial" pitchFamily="34" charset="0"/>
            </a:rPr>
            <a:t>Распечатать </a:t>
          </a:r>
          <a:br>
            <a:rPr lang="ru-RU" sz="1500" kern="1200" dirty="0" smtClean="0">
              <a:solidFill>
                <a:srgbClr val="025B94"/>
              </a:solidFill>
              <a:latin typeface="Arial" pitchFamily="34" charset="0"/>
              <a:cs typeface="Arial" pitchFamily="34" charset="0"/>
            </a:rPr>
          </a:br>
          <a:r>
            <a:rPr lang="ru-RU" sz="1500" kern="1200" dirty="0" smtClean="0">
              <a:solidFill>
                <a:srgbClr val="025B94"/>
              </a:solidFill>
              <a:latin typeface="Arial" pitchFamily="34" charset="0"/>
              <a:cs typeface="Arial" pitchFamily="34" charset="0"/>
            </a:rPr>
            <a:t>со вставленного диска  </a:t>
          </a:r>
          <a:br>
            <a:rPr lang="ru-RU" sz="1500" kern="1200" dirty="0" smtClean="0">
              <a:solidFill>
                <a:srgbClr val="025B94"/>
              </a:solidFill>
              <a:latin typeface="Arial" pitchFamily="34" charset="0"/>
              <a:cs typeface="Arial" pitchFamily="34" charset="0"/>
            </a:rPr>
          </a:br>
          <a:r>
            <a:rPr lang="ru-RU" sz="1500" kern="1200" dirty="0" smtClean="0">
              <a:solidFill>
                <a:srgbClr val="025B94"/>
              </a:solidFill>
              <a:latin typeface="Arial" pitchFamily="34" charset="0"/>
              <a:cs typeface="Arial" pitchFamily="34" charset="0"/>
            </a:rPr>
            <a:t>и выдать новый комплект ЭМ (если участников меньше, чем ИК на диске)</a:t>
          </a:r>
          <a:endParaRPr lang="ru-RU" sz="1500" kern="1200" dirty="0">
            <a:solidFill>
              <a:srgbClr val="025B94"/>
            </a:solidFill>
            <a:latin typeface="Arial" pitchFamily="34" charset="0"/>
            <a:cs typeface="Arial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solidFill>
                <a:srgbClr val="025B94"/>
              </a:solidFill>
              <a:latin typeface="Arial" pitchFamily="34" charset="0"/>
              <a:cs typeface="Arial" pitchFamily="34" charset="0"/>
            </a:rPr>
            <a:t>Распечатать ИК </a:t>
          </a:r>
          <a:br>
            <a:rPr lang="ru-RU" sz="1500" kern="1200" dirty="0" smtClean="0">
              <a:solidFill>
                <a:srgbClr val="025B94"/>
              </a:solidFill>
              <a:latin typeface="Arial" pitchFamily="34" charset="0"/>
              <a:cs typeface="Arial" pitchFamily="34" charset="0"/>
            </a:rPr>
          </a:br>
          <a:r>
            <a:rPr lang="ru-RU" sz="1500" kern="1200" dirty="0" smtClean="0">
              <a:solidFill>
                <a:srgbClr val="025B94"/>
              </a:solidFill>
              <a:latin typeface="Arial" pitchFamily="34" charset="0"/>
              <a:cs typeface="Arial" pitchFamily="34" charset="0"/>
            </a:rPr>
            <a:t>с резервного диска </a:t>
          </a:r>
          <a:br>
            <a:rPr lang="ru-RU" sz="1500" kern="1200" dirty="0" smtClean="0">
              <a:solidFill>
                <a:srgbClr val="025B94"/>
              </a:solidFill>
              <a:latin typeface="Arial" pitchFamily="34" charset="0"/>
              <a:cs typeface="Arial" pitchFamily="34" charset="0"/>
            </a:rPr>
          </a:br>
          <a:r>
            <a:rPr lang="ru-RU" sz="1500" kern="1200" dirty="0" smtClean="0">
              <a:solidFill>
                <a:srgbClr val="025B94"/>
              </a:solidFill>
              <a:latin typeface="Arial" pitchFamily="34" charset="0"/>
              <a:cs typeface="Arial" pitchFamily="34" charset="0"/>
            </a:rPr>
            <a:t>и выдать участнику </a:t>
          </a:r>
          <a:br>
            <a:rPr lang="ru-RU" sz="1500" kern="1200" dirty="0" smtClean="0">
              <a:solidFill>
                <a:srgbClr val="025B94"/>
              </a:solidFill>
              <a:latin typeface="Arial" pitchFamily="34" charset="0"/>
              <a:cs typeface="Arial" pitchFamily="34" charset="0"/>
            </a:rPr>
          </a:br>
          <a:r>
            <a:rPr lang="ru-RU" sz="1500" kern="1200" dirty="0" smtClean="0">
              <a:solidFill>
                <a:srgbClr val="025B94"/>
              </a:solidFill>
              <a:latin typeface="Arial" pitchFamily="34" charset="0"/>
              <a:cs typeface="Arial" pitchFamily="34" charset="0"/>
            </a:rPr>
            <a:t>(если на вставленном не осталось ЭМ), пригласив для активации члена ГЭК</a:t>
          </a:r>
          <a:endParaRPr lang="ru-RU" sz="1500" kern="1200" dirty="0">
            <a:solidFill>
              <a:srgbClr val="025B94"/>
            </a:solidFill>
            <a:latin typeface="Arial" pitchFamily="34" charset="0"/>
            <a:cs typeface="Arial" pitchFamily="34" charset="0"/>
          </a:endParaRPr>
        </a:p>
      </dsp:txBody>
      <dsp:txXfrm>
        <a:off x="5616615" y="690728"/>
        <a:ext cx="2507456" cy="2830781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5FC4AD-315F-472C-8163-287B8274A7D7}" type="datetimeFigureOut">
              <a:rPr lang="ru-RU" smtClean="0"/>
              <a:pPr/>
              <a:t>23.03.2018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5B5C44-4C27-4921-9CBF-86CE17CBCE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925368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53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8C970FB-D036-4CBA-B4B4-8669424C2E92}" type="slidenum">
              <a:rPr lang="ru-RU" altLang="ru-RU" smtClean="0">
                <a:latin typeface="Calibri" panose="020F0502020204030204" pitchFamily="34" charset="0"/>
              </a:rPr>
              <a:pPr/>
              <a:t>17</a:t>
            </a:fld>
            <a:endParaRPr lang="ru-RU" altLang="ru-RU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649313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5B5C44-4C27-4921-9CBF-86CE17CBCE53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653727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5B5C44-4C27-4921-9CBF-86CE17CBCE53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663755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005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300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1706563" fontAlgn="base">
              <a:spcBef>
                <a:spcPct val="0"/>
              </a:spcBef>
              <a:spcAft>
                <a:spcPct val="0"/>
              </a:spcAft>
            </a:pPr>
            <a:fld id="{0202B27C-BE4B-47B6-B1E0-3DAA74133E78}" type="slidenum">
              <a:rPr lang="ru-RU"/>
              <a:pPr defTabSz="1706563" fontAlgn="base">
                <a:spcBef>
                  <a:spcPct val="0"/>
                </a:spcBef>
                <a:spcAft>
                  <a:spcPct val="0"/>
                </a:spcAft>
              </a:pPr>
              <a:t>62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44824"/>
            <a:ext cx="7772400" cy="1470025"/>
          </a:xfrm>
        </p:spPr>
        <p:txBody>
          <a:bodyPr/>
          <a:lstStyle>
            <a:lvl1pPr>
              <a:defRPr b="1">
                <a:solidFill>
                  <a:srgbClr val="025B9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4048" y="4052664"/>
            <a:ext cx="4139952" cy="1116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B6C3C-EC69-44CA-B608-C50BB003DA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11424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16224" y="2354957"/>
            <a:ext cx="6548264" cy="1362075"/>
          </a:xfrm>
        </p:spPr>
        <p:txBody>
          <a:bodyPr anchor="t"/>
          <a:lstStyle>
            <a:lvl1pPr algn="l">
              <a:defRPr sz="4000" b="1" cap="all"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B6C3C-EC69-44CA-B608-C50BB003DA1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1979712" y="0"/>
            <a:ext cx="7128792" cy="1052736"/>
          </a:xfrm>
        </p:spPr>
        <p:txBody>
          <a:bodyPr anchor="ctr"/>
          <a:lstStyle>
            <a:lvl1pPr marL="0" indent="0" algn="ctr">
              <a:buNone/>
              <a:defRPr>
                <a:solidFill>
                  <a:srgbClr val="025B9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2890989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 (общий)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8504" y="-18256"/>
            <a:ext cx="7380000" cy="1070992"/>
          </a:xfrm>
        </p:spPr>
        <p:txBody>
          <a:bodyPr/>
          <a:lstStyle>
            <a:lvl1pPr>
              <a:defRPr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12F4B"/>
                </a:solidFill>
              </a:defRPr>
            </a:lvl1pPr>
            <a:lvl2pPr>
              <a:defRPr>
                <a:solidFill>
                  <a:srgbClr val="012F4B"/>
                </a:solidFill>
              </a:defRPr>
            </a:lvl2pPr>
            <a:lvl3pPr>
              <a:defRPr>
                <a:solidFill>
                  <a:srgbClr val="012F4B"/>
                </a:solidFill>
              </a:defRPr>
            </a:lvl3pPr>
            <a:lvl4pPr>
              <a:defRPr>
                <a:solidFill>
                  <a:srgbClr val="012F4B"/>
                </a:solidFill>
              </a:defRPr>
            </a:lvl4pPr>
            <a:lvl5pPr>
              <a:defRPr>
                <a:solidFill>
                  <a:srgbClr val="012F4B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5D9A6-5B85-4D61-AA1C-8EB817CEA403}" type="datetimeFigureOut">
              <a:rPr lang="ru-RU" smtClean="0"/>
              <a:pPr/>
              <a:t>23.03.2018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B6C3C-EC69-44CA-B608-C50BB003DA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30493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 (новые)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8504" y="-18256"/>
            <a:ext cx="7380000" cy="1070992"/>
          </a:xfrm>
        </p:spPr>
        <p:txBody>
          <a:bodyPr/>
          <a:lstStyle>
            <a:lvl1pPr>
              <a:defRPr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12F4B"/>
                </a:solidFill>
              </a:defRPr>
            </a:lvl1pPr>
            <a:lvl2pPr>
              <a:defRPr>
                <a:solidFill>
                  <a:srgbClr val="012F4B"/>
                </a:solidFill>
              </a:defRPr>
            </a:lvl2pPr>
            <a:lvl3pPr>
              <a:defRPr>
                <a:solidFill>
                  <a:srgbClr val="012F4B"/>
                </a:solidFill>
              </a:defRPr>
            </a:lvl3pPr>
            <a:lvl4pPr>
              <a:defRPr>
                <a:solidFill>
                  <a:srgbClr val="012F4B"/>
                </a:solidFill>
              </a:defRPr>
            </a:lvl4pPr>
            <a:lvl5pPr>
              <a:defRPr>
                <a:solidFill>
                  <a:srgbClr val="012F4B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372200" y="6279703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Материал для вновь привлекаемых специалистов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6372200" y="6279703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Материал для вновь привлекаемых специалистов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61823521"/>
      </p:ext>
    </p:extLst>
  </p:cSld>
  <p:clrMapOvr>
    <a:masterClrMapping/>
  </p:clrMapOvr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 (опытные)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8504" y="-18256"/>
            <a:ext cx="7380000" cy="1070992"/>
          </a:xfrm>
        </p:spPr>
        <p:txBody>
          <a:bodyPr/>
          <a:lstStyle>
            <a:lvl1pPr>
              <a:defRPr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12F4B"/>
                </a:solidFill>
              </a:defRPr>
            </a:lvl1pPr>
            <a:lvl2pPr>
              <a:defRPr>
                <a:solidFill>
                  <a:srgbClr val="012F4B"/>
                </a:solidFill>
              </a:defRPr>
            </a:lvl2pPr>
            <a:lvl3pPr>
              <a:defRPr>
                <a:solidFill>
                  <a:srgbClr val="012F4B"/>
                </a:solidFill>
              </a:defRPr>
            </a:lvl3pPr>
            <a:lvl4pPr>
              <a:defRPr>
                <a:solidFill>
                  <a:srgbClr val="012F4B"/>
                </a:solidFill>
              </a:defRPr>
            </a:lvl4pPr>
            <a:lvl5pPr>
              <a:defRPr>
                <a:solidFill>
                  <a:srgbClr val="012F4B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372200" y="6279703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Материал для имеющих </a:t>
            </a:r>
            <a:b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опыт специалистов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6372200" y="6279703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Материал для имеющих </a:t>
            </a:r>
            <a:b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опыт специалистов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47951520"/>
      </p:ext>
    </p:extLst>
  </p:cSld>
  <p:clrMapOvr>
    <a:masterClrMapping/>
  </p:clrMapOvr>
  <p:hf sldNum="0"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16224" y="2354957"/>
            <a:ext cx="6548264" cy="1362075"/>
          </a:xfrm>
        </p:spPr>
        <p:txBody>
          <a:bodyPr anchor="t"/>
          <a:lstStyle>
            <a:lvl1pPr algn="l">
              <a:defRPr sz="4000" b="1" cap="all"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B6C3C-EC69-44CA-B608-C50BB003DA1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1979712" y="0"/>
            <a:ext cx="7128792" cy="1052736"/>
          </a:xfrm>
        </p:spPr>
        <p:txBody>
          <a:bodyPr anchor="ctr"/>
          <a:lstStyle>
            <a:lvl1pPr marL="0" indent="0" algn="ctr">
              <a:buNone/>
              <a:defRPr>
                <a:solidFill>
                  <a:srgbClr val="025B9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2890989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75C63D-0D9C-4DB4-BAB2-E2D82A67D27F}" type="datetimeFigureOut">
              <a:rPr lang="ru-RU"/>
              <a:pPr>
                <a:defRPr/>
              </a:pPr>
              <a:t>23.03.2018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EC0D89-6B67-4B84-95C8-E9BE24F293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35D9A6-5B85-4D61-AA1C-8EB817CEA403}" type="datetimeFigureOut">
              <a:rPr lang="ru-RU" smtClean="0"/>
              <a:pPr/>
              <a:t>23.03.2018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BB6C3C-EC69-44CA-B608-C50BB003DA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03910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51" r:id="rId6"/>
    <p:sldLayoutId id="2147483660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Relationship Id="rId9" Type="http://schemas.openxmlformats.org/officeDocument/2006/relationships/image" Target="../media/image7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audio" Target="../media/audio1.wav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5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comments" Target="../comments/commen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comments" Target="../comments/commen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3.xml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4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13" Type="http://schemas.openxmlformats.org/officeDocument/2006/relationships/image" Target="../media/image126.png"/><Relationship Id="rId18" Type="http://schemas.openxmlformats.org/officeDocument/2006/relationships/image" Target="../media/image131.png"/><Relationship Id="rId26" Type="http://schemas.openxmlformats.org/officeDocument/2006/relationships/image" Target="../media/image139.png"/><Relationship Id="rId3" Type="http://schemas.openxmlformats.org/officeDocument/2006/relationships/image" Target="../media/image116.png"/><Relationship Id="rId21" Type="http://schemas.openxmlformats.org/officeDocument/2006/relationships/image" Target="../media/image134.png"/><Relationship Id="rId7" Type="http://schemas.openxmlformats.org/officeDocument/2006/relationships/image" Target="../media/image120.png"/><Relationship Id="rId12" Type="http://schemas.openxmlformats.org/officeDocument/2006/relationships/image" Target="../media/image125.png"/><Relationship Id="rId17" Type="http://schemas.openxmlformats.org/officeDocument/2006/relationships/image" Target="../media/image130.png"/><Relationship Id="rId25" Type="http://schemas.openxmlformats.org/officeDocument/2006/relationships/image" Target="../media/image138.png"/><Relationship Id="rId2" Type="http://schemas.openxmlformats.org/officeDocument/2006/relationships/image" Target="../media/image115.png"/><Relationship Id="rId16" Type="http://schemas.openxmlformats.org/officeDocument/2006/relationships/image" Target="../media/image129.png"/><Relationship Id="rId20" Type="http://schemas.openxmlformats.org/officeDocument/2006/relationships/image" Target="../media/image13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9.png"/><Relationship Id="rId11" Type="http://schemas.openxmlformats.org/officeDocument/2006/relationships/image" Target="../media/image124.png"/><Relationship Id="rId24" Type="http://schemas.openxmlformats.org/officeDocument/2006/relationships/image" Target="../media/image137.png"/><Relationship Id="rId5" Type="http://schemas.openxmlformats.org/officeDocument/2006/relationships/image" Target="../media/image118.png"/><Relationship Id="rId15" Type="http://schemas.openxmlformats.org/officeDocument/2006/relationships/image" Target="../media/image128.png"/><Relationship Id="rId23" Type="http://schemas.openxmlformats.org/officeDocument/2006/relationships/image" Target="../media/image136.png"/><Relationship Id="rId28" Type="http://schemas.openxmlformats.org/officeDocument/2006/relationships/image" Target="../media/image141.png"/><Relationship Id="rId10" Type="http://schemas.openxmlformats.org/officeDocument/2006/relationships/image" Target="../media/image123.png"/><Relationship Id="rId19" Type="http://schemas.openxmlformats.org/officeDocument/2006/relationships/image" Target="../media/image132.png"/><Relationship Id="rId4" Type="http://schemas.openxmlformats.org/officeDocument/2006/relationships/image" Target="../media/image117.png"/><Relationship Id="rId9" Type="http://schemas.openxmlformats.org/officeDocument/2006/relationships/image" Target="../media/image122.png"/><Relationship Id="rId14" Type="http://schemas.openxmlformats.org/officeDocument/2006/relationships/image" Target="../media/image127.png"/><Relationship Id="rId22" Type="http://schemas.openxmlformats.org/officeDocument/2006/relationships/image" Target="../media/image135.png"/><Relationship Id="rId27" Type="http://schemas.openxmlformats.org/officeDocument/2006/relationships/image" Target="../media/image140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jpeg"/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4.jpe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23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7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png"/><Relationship Id="rId3" Type="http://schemas.openxmlformats.org/officeDocument/2006/relationships/image" Target="../media/image148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1.png"/><Relationship Id="rId5" Type="http://schemas.openxmlformats.org/officeDocument/2006/relationships/image" Target="../media/image150.png"/><Relationship Id="rId10" Type="http://schemas.openxmlformats.org/officeDocument/2006/relationships/image" Target="../media/image154.png"/><Relationship Id="rId4" Type="http://schemas.openxmlformats.org/officeDocument/2006/relationships/image" Target="../media/image149.png"/><Relationship Id="rId9" Type="http://schemas.openxmlformats.org/officeDocument/2006/relationships/image" Target="../media/image153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8.png"/><Relationship Id="rId7" Type="http://schemas.openxmlformats.org/officeDocument/2006/relationships/image" Target="../media/image157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Relationship Id="rId9" Type="http://schemas.openxmlformats.org/officeDocument/2006/relationships/image" Target="../media/image74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jpe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2.png"/><Relationship Id="rId11" Type="http://schemas.openxmlformats.org/officeDocument/2006/relationships/image" Target="../media/image47.jpeg"/><Relationship Id="rId5" Type="http://schemas.openxmlformats.org/officeDocument/2006/relationships/image" Target="../media/image41.jpeg"/><Relationship Id="rId10" Type="http://schemas.openxmlformats.org/officeDocument/2006/relationships/image" Target="../media/image46.png"/><Relationship Id="rId4" Type="http://schemas.openxmlformats.org/officeDocument/2006/relationships/image" Target="../media/image40.jpeg"/><Relationship Id="rId9" Type="http://schemas.openxmlformats.org/officeDocument/2006/relationships/image" Target="../media/image45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3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3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3.xml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slide" Target="slide79.xml"/><Relationship Id="rId3" Type="http://schemas.openxmlformats.org/officeDocument/2006/relationships/image" Target="../media/image158.png"/><Relationship Id="rId7" Type="http://schemas.openxmlformats.org/officeDocument/2006/relationships/image" Target="../media/image160.png"/><Relationship Id="rId2" Type="http://schemas.openxmlformats.org/officeDocument/2006/relationships/slide" Target="slide76.xml"/><Relationship Id="rId1" Type="http://schemas.openxmlformats.org/officeDocument/2006/relationships/slideLayout" Target="../slideLayouts/slideLayout3.xml"/><Relationship Id="rId6" Type="http://schemas.openxmlformats.org/officeDocument/2006/relationships/slide" Target="slide78.xml"/><Relationship Id="rId5" Type="http://schemas.openxmlformats.org/officeDocument/2006/relationships/image" Target="../media/image159.png"/><Relationship Id="rId4" Type="http://schemas.openxmlformats.org/officeDocument/2006/relationships/slide" Target="slide77.xml"/><Relationship Id="rId9" Type="http://schemas.openxmlformats.org/officeDocument/2006/relationships/image" Target="../media/image161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3.xml"/><Relationship Id="rId4" Type="http://schemas.openxmlformats.org/officeDocument/2006/relationships/slide" Target="slide75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png"/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3.xml"/><Relationship Id="rId6" Type="http://schemas.openxmlformats.org/officeDocument/2006/relationships/slide" Target="slide75.xml"/><Relationship Id="rId5" Type="http://schemas.openxmlformats.org/officeDocument/2006/relationships/image" Target="../media/image145.png"/><Relationship Id="rId4" Type="http://schemas.openxmlformats.org/officeDocument/2006/relationships/image" Target="../media/image147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png"/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3.xml"/><Relationship Id="rId6" Type="http://schemas.openxmlformats.org/officeDocument/2006/relationships/slide" Target="slide75.xml"/><Relationship Id="rId5" Type="http://schemas.openxmlformats.org/officeDocument/2006/relationships/image" Target="../media/image169.png"/><Relationship Id="rId4" Type="http://schemas.openxmlformats.org/officeDocument/2006/relationships/image" Target="../media/image168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3.xml"/><Relationship Id="rId6" Type="http://schemas.openxmlformats.org/officeDocument/2006/relationships/slide" Target="slide75.xml"/><Relationship Id="rId5" Type="http://schemas.openxmlformats.org/officeDocument/2006/relationships/image" Target="../media/image172.png"/><Relationship Id="rId4" Type="http://schemas.openxmlformats.org/officeDocument/2006/relationships/image" Target="../media/image16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png"/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5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2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image" Target="../media/image17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6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png"/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0.png"/><Relationship Id="rId4" Type="http://schemas.openxmlformats.org/officeDocument/2006/relationships/image" Target="../media/image179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1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2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3.jpeg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4.jpeg"/><Relationship Id="rId1" Type="http://schemas.openxmlformats.org/officeDocument/2006/relationships/slideLayout" Target="../slideLayouts/slideLayout3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5.jpeg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6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8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openxmlformats.org/officeDocument/2006/relationships/image" Target="../media/image15.png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2.png"/><Relationship Id="rId3" Type="http://schemas.openxmlformats.org/officeDocument/2006/relationships/image" Target="../media/image187.png"/><Relationship Id="rId7" Type="http://schemas.openxmlformats.org/officeDocument/2006/relationships/image" Target="../media/image191.png"/><Relationship Id="rId12" Type="http://schemas.openxmlformats.org/officeDocument/2006/relationships/image" Target="../media/image196.png"/><Relationship Id="rId2" Type="http://schemas.openxmlformats.org/officeDocument/2006/relationships/image" Target="../media/image18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0.png"/><Relationship Id="rId11" Type="http://schemas.openxmlformats.org/officeDocument/2006/relationships/image" Target="../media/image195.png"/><Relationship Id="rId5" Type="http://schemas.openxmlformats.org/officeDocument/2006/relationships/image" Target="../media/image189.png"/><Relationship Id="rId10" Type="http://schemas.openxmlformats.org/officeDocument/2006/relationships/image" Target="../media/image194.png"/><Relationship Id="rId4" Type="http://schemas.openxmlformats.org/officeDocument/2006/relationships/image" Target="../media/image188.png"/><Relationship Id="rId9" Type="http://schemas.openxmlformats.org/officeDocument/2006/relationships/image" Target="../media/image193.png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0.png"/><Relationship Id="rId13" Type="http://schemas.openxmlformats.org/officeDocument/2006/relationships/image" Target="../media/image205.png"/><Relationship Id="rId3" Type="http://schemas.openxmlformats.org/officeDocument/2006/relationships/image" Target="../media/image197.png"/><Relationship Id="rId7" Type="http://schemas.openxmlformats.org/officeDocument/2006/relationships/image" Target="../media/image199.png"/><Relationship Id="rId12" Type="http://schemas.openxmlformats.org/officeDocument/2006/relationships/image" Target="../media/image204.png"/><Relationship Id="rId2" Type="http://schemas.openxmlformats.org/officeDocument/2006/relationships/image" Target="../media/image18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8.png"/><Relationship Id="rId11" Type="http://schemas.openxmlformats.org/officeDocument/2006/relationships/image" Target="../media/image203.png"/><Relationship Id="rId5" Type="http://schemas.openxmlformats.org/officeDocument/2006/relationships/image" Target="../media/image196.png"/><Relationship Id="rId15" Type="http://schemas.openxmlformats.org/officeDocument/2006/relationships/image" Target="../media/image194.png"/><Relationship Id="rId10" Type="http://schemas.openxmlformats.org/officeDocument/2006/relationships/image" Target="../media/image202.png"/><Relationship Id="rId4" Type="http://schemas.openxmlformats.org/officeDocument/2006/relationships/image" Target="../media/image195.png"/><Relationship Id="rId9" Type="http://schemas.openxmlformats.org/officeDocument/2006/relationships/image" Target="../media/image201.png"/><Relationship Id="rId14" Type="http://schemas.openxmlformats.org/officeDocument/2006/relationships/image" Target="../media/image206.png"/></Relationships>
</file>

<file path=ppt/slides/_rels/slide9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1.png"/><Relationship Id="rId13" Type="http://schemas.openxmlformats.org/officeDocument/2006/relationships/image" Target="../media/image214.png"/><Relationship Id="rId3" Type="http://schemas.openxmlformats.org/officeDocument/2006/relationships/image" Target="../media/image208.png"/><Relationship Id="rId7" Type="http://schemas.openxmlformats.org/officeDocument/2006/relationships/image" Target="../media/image194.png"/><Relationship Id="rId12" Type="http://schemas.openxmlformats.org/officeDocument/2006/relationships/image" Target="../media/image213.png"/><Relationship Id="rId2" Type="http://schemas.openxmlformats.org/officeDocument/2006/relationships/image" Target="../media/image20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6.png"/><Relationship Id="rId11" Type="http://schemas.openxmlformats.org/officeDocument/2006/relationships/image" Target="../media/image212.png"/><Relationship Id="rId5" Type="http://schemas.openxmlformats.org/officeDocument/2006/relationships/image" Target="../media/image210.png"/><Relationship Id="rId10" Type="http://schemas.openxmlformats.org/officeDocument/2006/relationships/image" Target="../media/image195.png"/><Relationship Id="rId4" Type="http://schemas.openxmlformats.org/officeDocument/2006/relationships/image" Target="../media/image209.png"/><Relationship Id="rId9" Type="http://schemas.openxmlformats.org/officeDocument/2006/relationships/image" Target="../media/image19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1421142"/>
            <a:ext cx="8358246" cy="2110391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Arial" charset="0"/>
                <a:cs typeface="Arial" charset="0"/>
              </a:rPr>
              <a:t>Подготовка лиц, </a:t>
            </a:r>
            <a:br>
              <a:rPr lang="ru-RU" sz="2400" dirty="0" smtClean="0">
                <a:latin typeface="Arial" charset="0"/>
                <a:cs typeface="Arial" charset="0"/>
              </a:rPr>
            </a:br>
            <a:r>
              <a:rPr lang="ru-RU" sz="2400" dirty="0" smtClean="0">
                <a:latin typeface="Arial" charset="0"/>
                <a:cs typeface="Arial" charset="0"/>
              </a:rPr>
              <a:t>задействованных при проведении государственной итоговой аттестации по образовательным программам среднего общего образования в пункте проведения экзаменов (член ГЭК)</a:t>
            </a:r>
            <a:endParaRPr lang="ru-RU" sz="2049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 smtClean="0"/>
              <a:t>Организация и проведение ГИА </a:t>
            </a:r>
            <a:br>
              <a:rPr lang="ru-RU" b="1" dirty="0" smtClean="0"/>
            </a:br>
            <a:r>
              <a:rPr lang="ru-RU" b="1" dirty="0" smtClean="0"/>
              <a:t>в ППЭ в форме ЕГЭ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2152751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55776" y="4653136"/>
            <a:ext cx="1309241" cy="240134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4000" y="-99392"/>
            <a:ext cx="7380000" cy="1070992"/>
          </a:xfrm>
        </p:spPr>
        <p:txBody>
          <a:bodyPr>
            <a:noAutofit/>
          </a:bodyPr>
          <a:lstStyle/>
          <a:p>
            <a:r>
              <a:rPr lang="ru-RU" sz="2400" dirty="0"/>
              <a:t>Подготовка экзамена: особенности организации </a:t>
            </a:r>
            <a:r>
              <a:rPr lang="ru-RU" sz="2400" dirty="0" smtClean="0"/>
              <a:t>аудиторий </a:t>
            </a:r>
            <a:r>
              <a:rPr lang="ru-RU" sz="2400" dirty="0"/>
              <a:t>для участников ЕГЭ  с ОВЗ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sz="8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2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экзаменационные </a:t>
            </a:r>
            <a:r>
              <a:rPr lang="ru-RU" sz="182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материалы оформляются рельефно-точечным шрифтом Брайля или в виде электронного документа, доступного с помощью компьютера</a:t>
            </a:r>
          </a:p>
          <a:p>
            <a:r>
              <a:rPr lang="ru-RU" sz="182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письменная экзаменационная работа выполняется рельефно-точечным шрифтом Брайля или на компьютере</a:t>
            </a:r>
          </a:p>
          <a:p>
            <a:r>
              <a:rPr lang="ru-RU" sz="182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на каждый рабочий стол необходимое количество черновиков по системе Брайля</a:t>
            </a:r>
          </a:p>
          <a:p>
            <a:r>
              <a:rPr lang="ru-RU" sz="182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на каждый рабочий стол необходимое количество правил по заполнению ответов на задания </a:t>
            </a:r>
            <a:r>
              <a:rPr lang="ru-RU" sz="182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ЕГЭ</a:t>
            </a:r>
            <a:endParaRPr lang="ru-RU" sz="182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9130" y="1302171"/>
            <a:ext cx="8227671" cy="3519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Для слепых участников экзамена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48264" y="4509120"/>
            <a:ext cx="1716868" cy="22498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6016" y="4509120"/>
            <a:ext cx="2152779" cy="268042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15616" y="4745857"/>
            <a:ext cx="1433433" cy="211214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9961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Подготовка экзамена: особенности организации аудиторий для участников ЕГЭ  с ОВЗ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1" y="1883367"/>
            <a:ext cx="8229600" cy="4393311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1800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спользуется звукоусиливающая </a:t>
            </a:r>
            <a:r>
              <a:rPr lang="ru-RU" sz="1800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аппаратура как коллективного, так и индивидуального пользования</a:t>
            </a:r>
          </a:p>
          <a:p>
            <a:r>
              <a:rPr lang="ru-RU" sz="1800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привлекается ассистент-</a:t>
            </a:r>
            <a:r>
              <a:rPr lang="ru-RU" sz="1800" dirty="0" err="1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сурдопереводчик</a:t>
            </a:r>
            <a:endParaRPr lang="ru-RU" sz="1800" dirty="0">
              <a:solidFill>
                <a:srgbClr val="006AB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7200" y="1325410"/>
            <a:ext cx="8113208" cy="405479"/>
          </a:xfrm>
          <a:prstGeom prst="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Для глухих и слабослышащих участников экзамена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12160" y="3501008"/>
            <a:ext cx="2305802" cy="31652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3501008"/>
            <a:ext cx="1953582" cy="258151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87824" y="3573016"/>
            <a:ext cx="2276707" cy="295456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7642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Подготовка экзамена: особенности организации аудиторий для участников ЕГЭ  с ОВЗ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6259" y="1951372"/>
            <a:ext cx="7958236" cy="2648744"/>
          </a:xfrm>
        </p:spPr>
        <p:txBody>
          <a:bodyPr>
            <a:normAutofit/>
          </a:bodyPr>
          <a:lstStyle/>
          <a:p>
            <a:r>
              <a:rPr lang="ru-RU" sz="1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экзаменационные материалы предоставляются в увеличенном </a:t>
            </a:r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размере</a:t>
            </a:r>
            <a:endParaRPr lang="ru-RU" sz="16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рименяются технические </a:t>
            </a:r>
            <a:r>
              <a:rPr lang="ru-RU" sz="1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средства для масштабирования </a:t>
            </a:r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ЭМ </a:t>
            </a:r>
            <a:br>
              <a:rPr lang="ru-RU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сразу  после печати </a:t>
            </a:r>
            <a:endParaRPr lang="ru-RU" sz="16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</a:t>
            </a:r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аличие увеличительных устройств</a:t>
            </a:r>
          </a:p>
          <a:p>
            <a:r>
              <a:rPr lang="ru-RU" sz="1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ндивидуальное равномерное освещение не менее  </a:t>
            </a:r>
            <a:r>
              <a:rPr lang="ru-RU" sz="1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300 </a:t>
            </a:r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люкс</a:t>
            </a:r>
          </a:p>
          <a:p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возможно использование индивидуальных светодиодных средств освещения (настольные лампы) с регулировкой освещения в динамическом диапазоне до 600 люкс, но не ниже 300 люкс при отсутствии динамической регулировки</a:t>
            </a:r>
            <a:endParaRPr lang="ru-RU" sz="16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66259" y="1354318"/>
            <a:ext cx="7958236" cy="405479"/>
          </a:xfrm>
          <a:prstGeom prst="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Для слабовидящих участников экзамена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20272" y="4581128"/>
            <a:ext cx="1740442" cy="25572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5013176"/>
            <a:ext cx="1584940" cy="232313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/>
          <a:srcRect b="38086"/>
          <a:stretch/>
        </p:blipFill>
        <p:spPr>
          <a:xfrm>
            <a:off x="323528" y="4221088"/>
            <a:ext cx="1742176" cy="141481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339752" y="4077072"/>
            <a:ext cx="1534525" cy="191535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34504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Подготовка экзамена: особенности организации аудиторий для участников ЕГЭ  с ОВЗ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5011" y="1959888"/>
            <a:ext cx="8066817" cy="4393311"/>
          </a:xfrm>
        </p:spPr>
        <p:txBody>
          <a:bodyPr>
            <a:normAutofit/>
          </a:bodyPr>
          <a:lstStyle/>
          <a:p>
            <a:endParaRPr lang="ru-RU" sz="18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письменные </a:t>
            </a:r>
            <a:r>
              <a:rPr lang="ru-RU" sz="1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задания могут выполнятся на компьютере </a:t>
            </a:r>
            <a:r>
              <a:rPr lang="ru-RU" sz="1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со специализированным </a:t>
            </a:r>
            <a:r>
              <a:rPr lang="ru-RU" sz="1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программным обеспечением </a:t>
            </a:r>
            <a:r>
              <a:rPr lang="ru-RU" sz="1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(без доступа к сети «Интернет»)</a:t>
            </a:r>
          </a:p>
          <a:p>
            <a:pPr marL="0" indent="0">
              <a:buNone/>
            </a:pPr>
            <a:endParaRPr lang="ru-RU" sz="8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перенос ответов участника с компьютера в </a:t>
            </a:r>
            <a:r>
              <a:rPr lang="ru-RU" sz="1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стандартные бланки </a:t>
            </a:r>
            <a:r>
              <a:rPr lang="ru-RU" sz="1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ответов осуществляется ассистентом </a:t>
            </a:r>
            <a:r>
              <a:rPr lang="ru-RU" sz="1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 присутствии </a:t>
            </a:r>
            <a:r>
              <a:rPr lang="ru-RU" sz="1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члена ГЭК</a:t>
            </a:r>
            <a:endParaRPr lang="ru-RU" sz="18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7200" y="1347716"/>
            <a:ext cx="8074628" cy="612172"/>
          </a:xfrm>
          <a:prstGeom prst="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Для участников экзамена </a:t>
            </a: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с </a:t>
            </a:r>
            <a:r>
              <a:rPr lang="ru-RU" sz="2000" dirty="0">
                <a:solidFill>
                  <a:schemeClr val="bg1"/>
                </a:solidFill>
              </a:rPr>
              <a:t>нарушениями опорно-двигательного аппарата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72200" y="4293096"/>
            <a:ext cx="2045408" cy="23575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4250516"/>
            <a:ext cx="1967404" cy="26074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35896" y="4233169"/>
            <a:ext cx="1996723" cy="262483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4952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/>
              <a:t>Подготовка экзамена: особенности организации </a:t>
            </a:r>
            <a:r>
              <a:rPr lang="ru-RU" sz="2400" dirty="0" smtClean="0"/>
              <a:t>ППЭ </a:t>
            </a:r>
            <a:br>
              <a:rPr lang="ru-RU" sz="2400" dirty="0" smtClean="0"/>
            </a:br>
            <a:r>
              <a:rPr lang="ru-RU" sz="2400" dirty="0" smtClean="0"/>
              <a:t>и аудиторий </a:t>
            </a:r>
            <a:r>
              <a:rPr lang="ru-RU" sz="2400" dirty="0"/>
              <a:t>для участников ЕГЭ  с </a:t>
            </a:r>
            <a:r>
              <a:rPr lang="ru-RU" sz="2400" dirty="0" smtClean="0"/>
              <a:t>ОВЗ </a:t>
            </a:r>
            <a:br>
              <a:rPr lang="ru-RU" sz="2400" dirty="0" smtClean="0"/>
            </a:br>
            <a:r>
              <a:rPr lang="ru-RU" sz="2400" dirty="0" smtClean="0"/>
              <a:t>на дому/на базе медицинского учреждения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5011" y="1959888"/>
            <a:ext cx="8066817" cy="4393311"/>
          </a:xfrm>
        </p:spPr>
        <p:txBody>
          <a:bodyPr>
            <a:normAutofit/>
          </a:bodyPr>
          <a:lstStyle/>
          <a:p>
            <a:endParaRPr lang="ru-RU" sz="18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Организуется по месту жительства /нахождения медицинского учреждения</a:t>
            </a:r>
          </a:p>
          <a:p>
            <a:pPr marL="0" indent="0">
              <a:buNone/>
            </a:pPr>
            <a:endParaRPr lang="ru-RU" sz="8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Применяется бумажная технология/допускается использование печати ЭМ в ППЭ</a:t>
            </a:r>
          </a:p>
          <a:p>
            <a:pPr marL="0" indent="0">
              <a:buNone/>
            </a:pPr>
            <a:endParaRPr lang="ru-RU" sz="8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Присутствуют: член ГЭК, руководитель ППЭ, не менее одного организатора, ассистент</a:t>
            </a:r>
          </a:p>
          <a:p>
            <a:pPr marL="0" indent="0">
              <a:buNone/>
            </a:pPr>
            <a:endParaRPr lang="ru-RU" sz="8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Обеспечивается видеонаблюдение в режиме «офлайн»</a:t>
            </a:r>
          </a:p>
          <a:p>
            <a:pPr marL="0" indent="0">
              <a:buNone/>
            </a:pPr>
            <a:endParaRPr lang="ru-RU" sz="8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При проведении ЕГЭ по иностранному языку  с разделом «Говорение» организуется только одна аудитория</a:t>
            </a:r>
            <a:endParaRPr lang="ru-RU" sz="18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7200" y="1347716"/>
            <a:ext cx="8074628" cy="612172"/>
          </a:xfrm>
          <a:prstGeom prst="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 Предъявляются минимальные требования </a:t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к процедуре и технологии проведения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04948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200" dirty="0"/>
              <a:t>Подготовка экзамена: особенности организации </a:t>
            </a:r>
            <a:r>
              <a:rPr lang="ru-RU" sz="2200" dirty="0" smtClean="0"/>
              <a:t>ППЭ ТОМ: дополнительные требования и исключения</a:t>
            </a:r>
            <a:endParaRPr lang="ru-RU" sz="2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5011" y="1959888"/>
            <a:ext cx="8066817" cy="4393311"/>
          </a:xfrm>
        </p:spPr>
        <p:txBody>
          <a:bodyPr>
            <a:normAutofit/>
          </a:bodyPr>
          <a:lstStyle/>
          <a:p>
            <a:endParaRPr lang="ru-RU" sz="1800" dirty="0" smtClean="0">
              <a:solidFill>
                <a:srgbClr val="0070C0"/>
              </a:solidFill>
            </a:endParaRPr>
          </a:p>
          <a:p>
            <a:r>
              <a:rPr lang="ru-RU" sz="1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Штаб ППЭ обеспечивается специализированным аппаратно-программным 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комплексом для обеспечения сканирования бланков участников ЕГЭ</a:t>
            </a:r>
          </a:p>
          <a:p>
            <a:pPr marL="0" indent="0">
              <a:buNone/>
            </a:pPr>
            <a:endParaRPr lang="ru-RU" sz="18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 ППЭ может присутствовать менее  15 участников</a:t>
            </a:r>
          </a:p>
          <a:p>
            <a:pPr marL="0" indent="0">
              <a:buNone/>
            </a:pPr>
            <a:endParaRPr lang="ru-RU" sz="18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Допускается привлекать в качестве работников ППЭ педагогических работников, являющихся учителями обучающихся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57200" y="1347716"/>
            <a:ext cx="8074628" cy="612172"/>
          </a:xfrm>
          <a:prstGeom prst="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 Осуществляется полный цикл подготовки и обработки материалов ЕГЭ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90967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sz="2200" dirty="0" smtClean="0"/>
              <a:t>Подготовка экзамена:</a:t>
            </a:r>
            <a:br>
              <a:rPr lang="ru-RU" altLang="ru-RU" sz="2200" dirty="0" smtClean="0"/>
            </a:br>
            <a:r>
              <a:rPr lang="ru-RU" altLang="ru-RU" sz="2200" dirty="0" smtClean="0"/>
              <a:t>лица, привлекаемые к проведению ЕГЭ</a:t>
            </a:r>
          </a:p>
        </p:txBody>
      </p:sp>
      <p:sp>
        <p:nvSpPr>
          <p:cNvPr id="13315" name="Прямоугольник 3"/>
          <p:cNvSpPr>
            <a:spLocks noChangeArrowheads="1"/>
          </p:cNvSpPr>
          <p:nvPr/>
        </p:nvSpPr>
        <p:spPr bwMode="auto">
          <a:xfrm>
            <a:off x="1907704" y="1484784"/>
            <a:ext cx="42037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58763" indent="-2587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ru-RU" sz="1800" dirty="0">
                <a:solidFill>
                  <a:srgbClr val="0070C0"/>
                </a:solidFill>
                <a:latin typeface="Arial" panose="020B0604020202020204" pitchFamily="34" charset="0"/>
              </a:rPr>
              <a:t>руководитель и организаторы ППЭ</a:t>
            </a:r>
          </a:p>
        </p:txBody>
      </p:sp>
      <p:pic>
        <p:nvPicPr>
          <p:cNvPr id="13316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68760"/>
            <a:ext cx="984250" cy="183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Прямоугольник 5"/>
          <p:cNvSpPr>
            <a:spLocks noChangeArrowheads="1"/>
          </p:cNvSpPr>
          <p:nvPr/>
        </p:nvSpPr>
        <p:spPr bwMode="auto">
          <a:xfrm>
            <a:off x="1907704" y="2348880"/>
            <a:ext cx="23288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58763" indent="-2587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ru-RU" sz="1800" dirty="0">
                <a:solidFill>
                  <a:srgbClr val="0070C0"/>
                </a:solidFill>
                <a:latin typeface="Arial" panose="020B0604020202020204" pitchFamily="34" charset="0"/>
              </a:rPr>
              <a:t>руководитель ОО</a:t>
            </a:r>
          </a:p>
        </p:txBody>
      </p:sp>
      <p:pic>
        <p:nvPicPr>
          <p:cNvPr id="13318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204864"/>
            <a:ext cx="982663" cy="168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9" name="Прямоугольник 7"/>
          <p:cNvSpPr>
            <a:spLocks noChangeArrowheads="1"/>
          </p:cNvSpPr>
          <p:nvPr/>
        </p:nvSpPr>
        <p:spPr bwMode="auto">
          <a:xfrm>
            <a:off x="2687638" y="3151188"/>
            <a:ext cx="566469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58763" indent="-2587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ru-RU" sz="1800" dirty="0">
                <a:solidFill>
                  <a:srgbClr val="0070C0"/>
                </a:solidFill>
                <a:latin typeface="Arial" panose="020B0604020202020204" pitchFamily="34" charset="0"/>
              </a:rPr>
              <a:t>члены </a:t>
            </a:r>
            <a:r>
              <a:rPr lang="ru-RU" altLang="ru-RU" sz="1800" dirty="0" smtClean="0">
                <a:solidFill>
                  <a:srgbClr val="0070C0"/>
                </a:solidFill>
                <a:latin typeface="Arial" panose="020B0604020202020204" pitchFamily="34" charset="0"/>
              </a:rPr>
              <a:t>ГЭК, в том числе с </a:t>
            </a:r>
            <a:r>
              <a:rPr lang="ru-RU" altLang="ru-RU" sz="1800" dirty="0" err="1" smtClean="0">
                <a:solidFill>
                  <a:srgbClr val="0070C0"/>
                </a:solidFill>
                <a:latin typeface="Arial" panose="020B0604020202020204" pitchFamily="34" charset="0"/>
              </a:rPr>
              <a:t>токенами</a:t>
            </a:r>
            <a:r>
              <a:rPr lang="ru-RU" altLang="ru-RU" sz="1800" dirty="0" smtClean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altLang="ru-RU" sz="1800" dirty="0">
                <a:solidFill>
                  <a:srgbClr val="0070C0"/>
                </a:solidFill>
                <a:latin typeface="Arial" panose="020B0604020202020204" pitchFamily="34" charset="0"/>
              </a:rPr>
              <a:t>(не менее 2)</a:t>
            </a:r>
          </a:p>
        </p:txBody>
      </p:sp>
      <p:pic>
        <p:nvPicPr>
          <p:cNvPr id="13320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340768"/>
            <a:ext cx="1308100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1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801072"/>
            <a:ext cx="864096" cy="110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2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5013176"/>
            <a:ext cx="971600" cy="1475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3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3933056"/>
            <a:ext cx="1008112" cy="1074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4" name="Прямоугольник 12"/>
          <p:cNvSpPr>
            <a:spLocks noChangeArrowheads="1"/>
          </p:cNvSpPr>
          <p:nvPr/>
        </p:nvSpPr>
        <p:spPr bwMode="auto">
          <a:xfrm>
            <a:off x="4283968" y="3933056"/>
            <a:ext cx="32385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58763" indent="-2587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ru-RU" sz="1800" dirty="0">
                <a:solidFill>
                  <a:srgbClr val="0070C0"/>
                </a:solidFill>
                <a:latin typeface="Arial" panose="020B0604020202020204" pitchFamily="34" charset="0"/>
              </a:rPr>
              <a:t>технические специалисты</a:t>
            </a:r>
          </a:p>
        </p:txBody>
      </p:sp>
      <p:sp>
        <p:nvSpPr>
          <p:cNvPr id="13325" name="Прямоугольник 13"/>
          <p:cNvSpPr>
            <a:spLocks noChangeArrowheads="1"/>
          </p:cNvSpPr>
          <p:nvPr/>
        </p:nvSpPr>
        <p:spPr bwMode="auto">
          <a:xfrm>
            <a:off x="1403648" y="4221088"/>
            <a:ext cx="43830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58763" indent="-2587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ru-RU" sz="1800" dirty="0">
                <a:solidFill>
                  <a:srgbClr val="0070C0"/>
                </a:solidFill>
                <a:latin typeface="Arial" panose="020B0604020202020204" pitchFamily="34" charset="0"/>
              </a:rPr>
              <a:t>медицинские работники, ассистенты</a:t>
            </a:r>
          </a:p>
        </p:txBody>
      </p:sp>
      <p:sp>
        <p:nvSpPr>
          <p:cNvPr id="13326" name="Прямоугольник 14"/>
          <p:cNvSpPr>
            <a:spLocks noChangeArrowheads="1"/>
          </p:cNvSpPr>
          <p:nvPr/>
        </p:nvSpPr>
        <p:spPr bwMode="auto">
          <a:xfrm>
            <a:off x="2219325" y="5016500"/>
            <a:ext cx="5994400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58763" indent="-2587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ru-RU" sz="1800" dirty="0">
                <a:solidFill>
                  <a:srgbClr val="0070C0"/>
                </a:solidFill>
                <a:latin typeface="Arial" panose="020B0604020202020204" pitchFamily="34" charset="0"/>
              </a:rPr>
              <a:t>сотрудники, осуществляющие охрану правопорядка и (или) сотрудники органов внутренних дел (полиции)</a:t>
            </a:r>
          </a:p>
        </p:txBody>
      </p:sp>
      <p:sp>
        <p:nvSpPr>
          <p:cNvPr id="13327" name="Прямоугольник 15"/>
          <p:cNvSpPr>
            <a:spLocks noChangeArrowheads="1"/>
          </p:cNvSpPr>
          <p:nvPr/>
        </p:nvSpPr>
        <p:spPr bwMode="auto">
          <a:xfrm>
            <a:off x="467544" y="6165304"/>
            <a:ext cx="61864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58763" indent="-2587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ru-RU" sz="1800" dirty="0">
                <a:solidFill>
                  <a:srgbClr val="0070C0"/>
                </a:solidFill>
                <a:latin typeface="Arial" panose="020B0604020202020204" pitchFamily="34" charset="0"/>
              </a:rPr>
              <a:t>представители ОО, сопровождающие участников </a:t>
            </a:r>
          </a:p>
        </p:txBody>
      </p:sp>
      <p:pic>
        <p:nvPicPr>
          <p:cNvPr id="13328" name="Рисунок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38563"/>
            <a:ext cx="1063625" cy="255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9" name="Рисунок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437112"/>
            <a:ext cx="627062" cy="180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24076364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Скругленный прямоугольник 20"/>
          <p:cNvSpPr/>
          <p:nvPr/>
        </p:nvSpPr>
        <p:spPr>
          <a:xfrm>
            <a:off x="5027613" y="1341438"/>
            <a:ext cx="4060825" cy="3743746"/>
          </a:xfrm>
          <a:prstGeom prst="round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endParaRPr lang="ru-RU" sz="1366" dirty="0">
              <a:solidFill>
                <a:schemeClr val="bg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06363" y="1341438"/>
            <a:ext cx="4708525" cy="2711450"/>
          </a:xfrm>
          <a:prstGeom prst="round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endParaRPr lang="ru-RU" sz="3400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50813" y="1449388"/>
            <a:ext cx="4621212" cy="21122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1000"/>
              </a:spcAft>
              <a:defRPr/>
            </a:pPr>
            <a:r>
              <a:rPr lang="ru-RU" sz="1366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Ассистенты </a:t>
            </a:r>
            <a:r>
              <a:rPr lang="ru-RU" sz="1366" b="1" dirty="0">
                <a:solidFill>
                  <a:schemeClr val="bg1"/>
                </a:solidFill>
                <a:cs typeface="Times New Roman" panose="02020603050405020304" pitchFamily="18" charset="0"/>
              </a:rPr>
              <a:t>оказывают участникам ЕГЭ с ограниченными возможностями здоровья </a:t>
            </a:r>
            <a:r>
              <a:rPr lang="ru-RU" sz="1366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необходимую техническую  </a:t>
            </a:r>
            <a:r>
              <a:rPr lang="ru-RU" sz="1366" b="1" dirty="0">
                <a:solidFill>
                  <a:schemeClr val="bg1"/>
                </a:solidFill>
                <a:cs typeface="Times New Roman" panose="02020603050405020304" pitchFamily="18" charset="0"/>
              </a:rPr>
              <a:t>помощь с учетом их индивидуальных особенностей:</a:t>
            </a:r>
            <a:endParaRPr lang="ru-RU" sz="1366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marL="285772" indent="-285772" algn="just">
              <a:buFont typeface="Wingdings" panose="05000000000000000000" pitchFamily="2" charset="2"/>
              <a:buChar char="ü"/>
              <a:defRPr/>
            </a:pPr>
            <a:r>
              <a:rPr lang="ru-RU" sz="1366" dirty="0">
                <a:solidFill>
                  <a:schemeClr val="bg1"/>
                </a:solidFill>
                <a:cs typeface="Times New Roman" panose="02020603050405020304" pitchFamily="18" charset="0"/>
              </a:rPr>
              <a:t>содействие в перемещении</a:t>
            </a:r>
          </a:p>
          <a:p>
            <a:pPr marL="285772" indent="-285772" algn="just">
              <a:buFont typeface="Wingdings" panose="05000000000000000000" pitchFamily="2" charset="2"/>
              <a:buChar char="ü"/>
              <a:defRPr/>
            </a:pPr>
            <a:r>
              <a:rPr lang="ru-RU" sz="1366" dirty="0">
                <a:solidFill>
                  <a:schemeClr val="bg1"/>
                </a:solidFill>
                <a:cs typeface="Times New Roman" panose="02020603050405020304" pitchFamily="18" charset="0"/>
              </a:rPr>
              <a:t>оказание помощи в фиксации положения тела, ручки </a:t>
            </a:r>
            <a:r>
              <a:rPr lang="ru-RU" sz="1366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в кисти </a:t>
            </a:r>
            <a:r>
              <a:rPr lang="ru-RU" sz="1366" dirty="0">
                <a:solidFill>
                  <a:schemeClr val="bg1"/>
                </a:solidFill>
                <a:cs typeface="Times New Roman" panose="02020603050405020304" pitchFamily="18" charset="0"/>
              </a:rPr>
              <a:t>руки</a:t>
            </a:r>
          </a:p>
          <a:p>
            <a:pPr marL="285772" indent="-285772" algn="just">
              <a:buFont typeface="Wingdings" panose="05000000000000000000" pitchFamily="2" charset="2"/>
              <a:buChar char="ü"/>
              <a:defRPr/>
            </a:pPr>
            <a:r>
              <a:rPr lang="ru-RU" sz="1366" dirty="0">
                <a:solidFill>
                  <a:schemeClr val="bg1"/>
                </a:solidFill>
                <a:cs typeface="Times New Roman" panose="02020603050405020304" pitchFamily="18" charset="0"/>
              </a:rPr>
              <a:t>вызов медперсонала</a:t>
            </a:r>
          </a:p>
          <a:p>
            <a:pPr marL="285772" indent="-285772" algn="just">
              <a:buFont typeface="Wingdings" panose="05000000000000000000" pitchFamily="2" charset="2"/>
              <a:buChar char="ü"/>
              <a:defRPr/>
            </a:pPr>
            <a:r>
              <a:rPr lang="ru-RU" sz="1366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помощь </a:t>
            </a:r>
            <a:r>
              <a:rPr lang="ru-RU" sz="1366" dirty="0">
                <a:solidFill>
                  <a:schemeClr val="bg1"/>
                </a:solidFill>
                <a:cs typeface="Times New Roman" panose="02020603050405020304" pitchFamily="18" charset="0"/>
              </a:rPr>
              <a:t>в общении с сотрудниками ППЭ </a:t>
            </a:r>
            <a:r>
              <a:rPr lang="ru-RU" sz="1366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/>
            </a:r>
            <a:br>
              <a:rPr lang="ru-RU" sz="1366" dirty="0" smtClean="0">
                <a:solidFill>
                  <a:schemeClr val="bg1"/>
                </a:solidFill>
                <a:cs typeface="Times New Roman" panose="02020603050405020304" pitchFamily="18" charset="0"/>
              </a:rPr>
            </a:br>
            <a:r>
              <a:rPr lang="ru-RU" sz="1366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(</a:t>
            </a:r>
            <a:r>
              <a:rPr lang="ru-RU" sz="1366" dirty="0" err="1">
                <a:solidFill>
                  <a:schemeClr val="bg1"/>
                </a:solidFill>
                <a:cs typeface="Times New Roman" panose="02020603050405020304" pitchFamily="18" charset="0"/>
              </a:rPr>
              <a:t>сурдоперевод</a:t>
            </a:r>
            <a:r>
              <a:rPr lang="ru-RU" sz="1366" dirty="0">
                <a:solidFill>
                  <a:schemeClr val="bg1"/>
                </a:solidFill>
                <a:cs typeface="Times New Roman" panose="02020603050405020304" pitchFamily="18" charset="0"/>
              </a:rPr>
              <a:t> - для глухих)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11760" y="4221088"/>
            <a:ext cx="1436965" cy="9603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Скругленный прямоугольник 7"/>
          <p:cNvSpPr/>
          <p:nvPr/>
        </p:nvSpPr>
        <p:spPr>
          <a:xfrm>
            <a:off x="539552" y="5229200"/>
            <a:ext cx="8110538" cy="658813"/>
          </a:xfrm>
          <a:prstGeom prst="roundRect">
            <a:avLst/>
          </a:prstGeom>
          <a:solidFill>
            <a:srgbClr val="006AB3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366" dirty="0">
                <a:solidFill>
                  <a:schemeClr val="bg1"/>
                </a:solidFill>
                <a:cs typeface="Times New Roman" panose="02020603050405020304" pitchFamily="18" charset="0"/>
              </a:rPr>
              <a:t>Перенос ответов участника государственной итоговой аттестации с компьютера </a:t>
            </a:r>
            <a:r>
              <a:rPr lang="ru-RU" sz="1366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/>
            </a:r>
            <a:br>
              <a:rPr lang="ru-RU" sz="1366" dirty="0" smtClean="0">
                <a:solidFill>
                  <a:schemeClr val="bg1"/>
                </a:solidFill>
                <a:cs typeface="Times New Roman" panose="02020603050405020304" pitchFamily="18" charset="0"/>
              </a:rPr>
            </a:br>
            <a:r>
              <a:rPr lang="ru-RU" sz="1366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в </a:t>
            </a:r>
            <a:r>
              <a:rPr lang="ru-RU" sz="1366" dirty="0">
                <a:solidFill>
                  <a:schemeClr val="bg1"/>
                </a:solidFill>
                <a:cs typeface="Times New Roman" panose="02020603050405020304" pitchFamily="18" charset="0"/>
              </a:rPr>
              <a:t>стандартные бланки ответов осуществляется ассистентом в присутствии </a:t>
            </a:r>
            <a:r>
              <a:rPr lang="ru-RU" sz="1366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ru-RU" sz="1366" dirty="0">
                <a:solidFill>
                  <a:schemeClr val="bg1"/>
                </a:solidFill>
                <a:cs typeface="Times New Roman" panose="02020603050405020304" pitchFamily="18" charset="0"/>
              </a:rPr>
              <a:t>члена ГЭК</a:t>
            </a:r>
          </a:p>
        </p:txBody>
      </p:sp>
      <p:pic>
        <p:nvPicPr>
          <p:cNvPr id="14343" name="Picture 8" descr="http://silvertech.info/wp-content/uploads/2013/08/teacher_and_student_400_clr_1177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293096"/>
            <a:ext cx="1354137" cy="107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5083175" y="1479550"/>
            <a:ext cx="3948113" cy="345530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1366" dirty="0">
                <a:solidFill>
                  <a:schemeClr val="bg1"/>
                </a:solidFill>
                <a:cs typeface="Times New Roman" panose="02020603050405020304" pitchFamily="18" charset="0"/>
              </a:rPr>
              <a:t>        штатный сотрудник образовательного учреждения, (коррекционного) образовательного учреждения </a:t>
            </a:r>
          </a:p>
          <a:p>
            <a:pPr>
              <a:defRPr/>
            </a:pPr>
            <a:endParaRPr lang="ru-RU" sz="1366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1366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        специалисты по предмету, по которому проводится единый государственный экзамен в данный день</a:t>
            </a:r>
          </a:p>
          <a:p>
            <a:pPr>
              <a:defRPr/>
            </a:pPr>
            <a:r>
              <a:rPr lang="ru-RU" sz="1366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         учителя, обучавшие данного участника</a:t>
            </a:r>
          </a:p>
          <a:p>
            <a:pPr>
              <a:defRPr/>
            </a:pPr>
            <a:endParaRPr lang="ru-RU" sz="1366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1366" dirty="0">
                <a:solidFill>
                  <a:schemeClr val="bg1"/>
                </a:solidFill>
                <a:cs typeface="Times New Roman" panose="02020603050405020304" pitchFamily="18" charset="0"/>
              </a:rPr>
              <a:t>        </a:t>
            </a:r>
            <a:r>
              <a:rPr lang="ru-RU" sz="1366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состав определяется ОИВ по согласованию </a:t>
            </a:r>
            <a:br>
              <a:rPr lang="ru-RU" sz="1366" dirty="0" smtClean="0">
                <a:solidFill>
                  <a:schemeClr val="bg1"/>
                </a:solidFill>
                <a:cs typeface="Times New Roman" panose="02020603050405020304" pitchFamily="18" charset="0"/>
              </a:rPr>
            </a:br>
            <a:r>
              <a:rPr lang="ru-RU" sz="1366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        с    ГЭК</a:t>
            </a:r>
            <a:endParaRPr lang="ru-RU" sz="1366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>
              <a:defRPr/>
            </a:pPr>
            <a:endParaRPr lang="ru-RU" sz="1366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1366" dirty="0">
                <a:solidFill>
                  <a:schemeClr val="bg1"/>
                </a:solidFill>
                <a:cs typeface="Times New Roman" panose="02020603050405020304" pitchFamily="18" charset="0"/>
              </a:rPr>
              <a:t>        </a:t>
            </a:r>
            <a:r>
              <a:rPr lang="ru-RU" sz="1366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  информируются </a:t>
            </a:r>
            <a:r>
              <a:rPr lang="ru-RU" sz="1366" dirty="0">
                <a:solidFill>
                  <a:schemeClr val="bg1"/>
                </a:solidFill>
                <a:cs typeface="Times New Roman" panose="02020603050405020304" pitchFamily="18" charset="0"/>
              </a:rPr>
              <a:t>о месте расположения пункта проведения экзаменов, в который они направляются, не ранее чем за 3 рабочих дня </a:t>
            </a:r>
            <a:r>
              <a:rPr lang="ru-RU" sz="1366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/>
            </a:r>
            <a:br>
              <a:rPr lang="ru-RU" sz="1366" dirty="0" smtClean="0">
                <a:solidFill>
                  <a:schemeClr val="bg1"/>
                </a:solidFill>
                <a:cs typeface="Times New Roman" panose="02020603050405020304" pitchFamily="18" charset="0"/>
              </a:rPr>
            </a:br>
            <a:r>
              <a:rPr lang="ru-RU" sz="1366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до </a:t>
            </a:r>
            <a:r>
              <a:rPr lang="ru-RU" sz="1366" dirty="0">
                <a:solidFill>
                  <a:schemeClr val="bg1"/>
                </a:solidFill>
                <a:cs typeface="Times New Roman" panose="02020603050405020304" pitchFamily="18" charset="0"/>
              </a:rPr>
              <a:t>проведения экзамена</a:t>
            </a:r>
          </a:p>
        </p:txBody>
      </p:sp>
      <p:pic>
        <p:nvPicPr>
          <p:cNvPr id="14345" name="Picture 4" descr="http://windows-9.net/wp-content/uploads/2013/11/vosklitsatelnyiy-znak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0481" y="3429000"/>
            <a:ext cx="395288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люс 16"/>
          <p:cNvSpPr/>
          <p:nvPr/>
        </p:nvSpPr>
        <p:spPr>
          <a:xfrm>
            <a:off x="5259388" y="1479550"/>
            <a:ext cx="233362" cy="261938"/>
          </a:xfrm>
          <a:prstGeom prst="mathPlus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sz="1366"/>
          </a:p>
        </p:txBody>
      </p:sp>
      <p:sp>
        <p:nvSpPr>
          <p:cNvPr id="18" name="Минус 17"/>
          <p:cNvSpPr/>
          <p:nvPr/>
        </p:nvSpPr>
        <p:spPr>
          <a:xfrm>
            <a:off x="5143500" y="2320925"/>
            <a:ext cx="349250" cy="288925"/>
          </a:xfrm>
          <a:prstGeom prst="mathMinus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sz="1366"/>
          </a:p>
        </p:txBody>
      </p:sp>
      <p:sp>
        <p:nvSpPr>
          <p:cNvPr id="14350" name="Заголовок 1"/>
          <p:cNvSpPr>
            <a:spLocks noGrp="1"/>
          </p:cNvSpPr>
          <p:nvPr>
            <p:ph type="title"/>
          </p:nvPr>
        </p:nvSpPr>
        <p:spPr>
          <a:xfrm>
            <a:off x="1728788" y="-17463"/>
            <a:ext cx="7380287" cy="1069976"/>
          </a:xfrm>
        </p:spPr>
        <p:txBody>
          <a:bodyPr>
            <a:normAutofit/>
          </a:bodyPr>
          <a:lstStyle/>
          <a:p>
            <a:r>
              <a:rPr lang="ru-RU" altLang="ru-RU" sz="2200" dirty="0" smtClean="0"/>
              <a:t>Подготовка экзамена: ассистенты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39552" y="5877272"/>
            <a:ext cx="8110538" cy="658813"/>
          </a:xfrm>
          <a:prstGeom prst="roundRect">
            <a:avLst/>
          </a:prstGeom>
          <a:solidFill>
            <a:srgbClr val="006AB3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366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Ассистентом может быть назначен родитель участника ЕГЭ, </a:t>
            </a:r>
            <a:br>
              <a:rPr lang="ru-RU" sz="1366" dirty="0" smtClean="0">
                <a:solidFill>
                  <a:schemeClr val="bg1"/>
                </a:solidFill>
                <a:cs typeface="Times New Roman" panose="02020603050405020304" pitchFamily="18" charset="0"/>
              </a:rPr>
            </a:br>
            <a:r>
              <a:rPr lang="ru-RU" sz="1366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социальный работник, прикреплённый к участнику ЕГЭ </a:t>
            </a:r>
            <a:br>
              <a:rPr lang="ru-RU" sz="1366" dirty="0" smtClean="0">
                <a:solidFill>
                  <a:schemeClr val="bg1"/>
                </a:solidFill>
                <a:cs typeface="Times New Roman" panose="02020603050405020304" pitchFamily="18" charset="0"/>
              </a:rPr>
            </a:br>
            <a:r>
              <a:rPr lang="ru-RU" sz="1366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(при этом обязательно внесение сведений о них в РИС)</a:t>
            </a:r>
            <a:endParaRPr lang="ru-RU" sz="1366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19" name="Управляющая кнопка: звук 18">
            <a:hlinkClick r:id="" action="ppaction://noaction" highlightClick="1">
              <a:snd r:embed="rId6" name="applause.wav"/>
            </a:hlinkClick>
          </p:cNvPr>
          <p:cNvSpPr/>
          <p:nvPr/>
        </p:nvSpPr>
        <p:spPr>
          <a:xfrm>
            <a:off x="5148064" y="4040135"/>
            <a:ext cx="360040" cy="216025"/>
          </a:xfrm>
          <a:prstGeom prst="actionButtonSound">
            <a:avLst/>
          </a:prstGeom>
          <a:noFill/>
          <a:ln>
            <a:solidFill>
              <a:srgbClr val="E200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24"/>
          </a:p>
        </p:txBody>
      </p:sp>
      <p:sp>
        <p:nvSpPr>
          <p:cNvPr id="22" name="Минус 21"/>
          <p:cNvSpPr/>
          <p:nvPr/>
        </p:nvSpPr>
        <p:spPr>
          <a:xfrm>
            <a:off x="5148064" y="2924944"/>
            <a:ext cx="349250" cy="288925"/>
          </a:xfrm>
          <a:prstGeom prst="mathMinus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sz="1366"/>
          </a:p>
        </p:txBody>
      </p:sp>
    </p:spTree>
    <p:extLst>
      <p:ext uri="{BB962C8B-B14F-4D97-AF65-F5344CB8AC3E}">
        <p14:creationId xmlns="" xmlns:p14="http://schemas.microsoft.com/office/powerpoint/2010/main" val="215367445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4000"/>
    </mc:Choice>
    <mc:Fallback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2225" y="3506788"/>
            <a:ext cx="1809750" cy="179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38" y="3254375"/>
            <a:ext cx="1885950" cy="204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Заголовок 1"/>
          <p:cNvSpPr>
            <a:spLocks noGrp="1"/>
          </p:cNvSpPr>
          <p:nvPr>
            <p:ph type="title"/>
          </p:nvPr>
        </p:nvSpPr>
        <p:spPr>
          <a:xfrm>
            <a:off x="1763713" y="25400"/>
            <a:ext cx="7380287" cy="1049338"/>
          </a:xfrm>
        </p:spPr>
        <p:txBody>
          <a:bodyPr>
            <a:noAutofit/>
          </a:bodyPr>
          <a:lstStyle/>
          <a:p>
            <a:r>
              <a:rPr lang="ru-RU" altLang="ru-RU" sz="2200" dirty="0" smtClean="0"/>
              <a:t>Подготовка экзамена:</a:t>
            </a:r>
            <a:br>
              <a:rPr lang="ru-RU" altLang="ru-RU" sz="2200" dirty="0" smtClean="0"/>
            </a:br>
            <a:r>
              <a:rPr lang="ru-RU" altLang="ru-RU" sz="2200" dirty="0" smtClean="0"/>
              <a:t>лица, имеющие право находиться </a:t>
            </a:r>
            <a:br>
              <a:rPr lang="ru-RU" altLang="ru-RU" sz="2200" dirty="0" smtClean="0"/>
            </a:br>
            <a:r>
              <a:rPr lang="ru-RU" altLang="ru-RU" sz="2200" dirty="0" smtClean="0"/>
              <a:t>в ППЭ в день экзамена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14313" y="1347788"/>
            <a:ext cx="7683500" cy="528637"/>
          </a:xfrm>
          <a:prstGeom prst="round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>
                <a:solidFill>
                  <a:schemeClr val="bg1"/>
                </a:solidFill>
              </a:rPr>
              <a:t>Представители СМИ</a:t>
            </a:r>
          </a:p>
        </p:txBody>
      </p:sp>
      <p:pic>
        <p:nvPicPr>
          <p:cNvPr id="16390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2052638"/>
            <a:ext cx="908050" cy="68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3413" y="2025650"/>
            <a:ext cx="1703387" cy="118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1122363" y="2128838"/>
            <a:ext cx="5641975" cy="76517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260193" indent="-260193">
              <a:buFont typeface="Arial" panose="020B0604020202020204" pitchFamily="34" charset="0"/>
              <a:buChar char="•"/>
              <a:defRPr/>
            </a:pPr>
            <a:r>
              <a:rPr lang="ru-RU" dirty="0"/>
              <a:t>присутствуют в аудиториях только до момента  </a:t>
            </a:r>
            <a:r>
              <a:rPr lang="ru-RU" dirty="0" smtClean="0"/>
              <a:t>начала печати или выдачи </a:t>
            </a:r>
            <a:r>
              <a:rPr lang="ru-RU" dirty="0"/>
              <a:t>участникам </a:t>
            </a:r>
            <a:r>
              <a:rPr lang="ru-RU" dirty="0" smtClean="0"/>
              <a:t>ЕГЭ ЭМ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754313" y="3167063"/>
            <a:ext cx="6167437" cy="554037"/>
          </a:xfrm>
          <a:prstGeom prst="round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>
                <a:solidFill>
                  <a:schemeClr val="bg1"/>
                </a:solidFill>
              </a:rPr>
              <a:t>Общественные наблюдатели</a:t>
            </a:r>
          </a:p>
        </p:txBody>
      </p:sp>
      <p:pic>
        <p:nvPicPr>
          <p:cNvPr id="16394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3602038"/>
            <a:ext cx="135255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1979712" y="3933056"/>
            <a:ext cx="6904037" cy="15875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195144" indent="-195144">
              <a:buFont typeface="Arial" panose="020B0604020202020204" pitchFamily="34" charset="0"/>
              <a:buChar char="•"/>
              <a:defRPr/>
            </a:pPr>
            <a:r>
              <a:rPr lang="ru-RU" dirty="0"/>
              <a:t>имеют удостоверение об аккредитации;</a:t>
            </a:r>
          </a:p>
          <a:p>
            <a:pPr marL="195144" indent="-195144">
              <a:buFont typeface="Arial" panose="020B0604020202020204" pitchFamily="34" charset="0"/>
              <a:buChar char="•"/>
              <a:defRPr/>
            </a:pPr>
            <a:r>
              <a:rPr lang="ru-RU" dirty="0"/>
              <a:t>могут свободно перемещаться по ППЭ </a:t>
            </a:r>
            <a:r>
              <a:rPr lang="ru-RU" dirty="0" smtClean="0"/>
              <a:t>(при этом в одной аудитории находится не более одного общественного наблюдателя);</a:t>
            </a:r>
            <a:endParaRPr lang="ru-RU" dirty="0"/>
          </a:p>
          <a:p>
            <a:pPr marL="195144" indent="-195144">
              <a:buFont typeface="Arial" panose="020B0604020202020204" pitchFamily="34" charset="0"/>
              <a:buChar char="•"/>
              <a:defRPr/>
            </a:pPr>
            <a:r>
              <a:rPr lang="ru-RU" dirty="0"/>
              <a:t>фиксируют все нарушения во время проведения экзамена и доводят до членов ГЭК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55576" y="5661248"/>
            <a:ext cx="5616575" cy="552450"/>
          </a:xfrm>
          <a:prstGeom prst="round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>
                <a:solidFill>
                  <a:schemeClr val="bg1"/>
                </a:solidFill>
              </a:rPr>
              <a:t>Должностные лица </a:t>
            </a:r>
            <a:r>
              <a:rPr lang="ru-RU" sz="2000" dirty="0" err="1">
                <a:solidFill>
                  <a:schemeClr val="bg1"/>
                </a:solidFill>
              </a:rPr>
              <a:t>Рособрнадзора</a:t>
            </a:r>
            <a:r>
              <a:rPr lang="ru-RU" sz="2000" dirty="0">
                <a:solidFill>
                  <a:schemeClr val="bg1"/>
                </a:solidFill>
              </a:rPr>
              <a:t>, </a:t>
            </a:r>
          </a:p>
          <a:p>
            <a:pPr algn="ctr">
              <a:defRPr/>
            </a:pPr>
            <a:r>
              <a:rPr lang="ru-RU" sz="2000" dirty="0">
                <a:solidFill>
                  <a:schemeClr val="bg1"/>
                </a:solidFill>
              </a:rPr>
              <a:t>ОИВ субъекта РФ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68275" y="6292850"/>
            <a:ext cx="8975725" cy="441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138" b="1" dirty="0">
                <a:solidFill>
                  <a:srgbClr val="FF0000"/>
                </a:solidFill>
              </a:rPr>
              <a:t>Допуск в ППЭ вышеперечисленных лиц осуществляется при наличии документов, </a:t>
            </a:r>
          </a:p>
          <a:p>
            <a:pPr algn="ctr">
              <a:defRPr/>
            </a:pPr>
            <a:r>
              <a:rPr lang="ru-RU" sz="1138" b="1" dirty="0">
                <a:solidFill>
                  <a:srgbClr val="FF0000"/>
                </a:solidFill>
              </a:rPr>
              <a:t>удостоверяющих личность, и документов, подтверждающих их полномочия</a:t>
            </a:r>
          </a:p>
        </p:txBody>
      </p:sp>
      <p:pic>
        <p:nvPicPr>
          <p:cNvPr id="16398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3413" y="1897063"/>
            <a:ext cx="1703387" cy="1182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50213955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9634" y="225613"/>
            <a:ext cx="6983169" cy="860511"/>
          </a:xfrm>
        </p:spPr>
        <p:txBody>
          <a:bodyPr>
            <a:normAutofit/>
          </a:bodyPr>
          <a:lstStyle/>
          <a:p>
            <a:r>
              <a:rPr lang="ru-RU" altLang="ru-RU" sz="2200" dirty="0" smtClean="0"/>
              <a:t>Подготовка экзамена:</a:t>
            </a:r>
            <a:br>
              <a:rPr lang="ru-RU" altLang="ru-RU" sz="2200" dirty="0" smtClean="0"/>
            </a:br>
            <a:r>
              <a:rPr lang="ru-RU" altLang="ru-RU" sz="2200" dirty="0" smtClean="0"/>
              <a:t> проверка готовности ППЭ</a:t>
            </a:r>
            <a:endParaRPr lang="ru-RU" altLang="ru-RU" sz="2200" dirty="0"/>
          </a:p>
        </p:txBody>
      </p:sp>
      <p:sp>
        <p:nvSpPr>
          <p:cNvPr id="4" name="Нашивка 3"/>
          <p:cNvSpPr/>
          <p:nvPr/>
        </p:nvSpPr>
        <p:spPr>
          <a:xfrm>
            <a:off x="0" y="1268760"/>
            <a:ext cx="6504326" cy="1224136"/>
          </a:xfrm>
          <a:prstGeom prst="chevr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400" b="1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Члены ГЭК </a:t>
            </a:r>
          </a:p>
          <a:p>
            <a:pPr algn="ctr"/>
            <a:r>
              <a:rPr lang="ru-RU" sz="16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(Соответствие ППЭ требованиям, работоспособность, сохранность оборудования)</a:t>
            </a:r>
          </a:p>
        </p:txBody>
      </p:sp>
      <p:sp>
        <p:nvSpPr>
          <p:cNvPr id="18" name="Нашивка 17"/>
          <p:cNvSpPr/>
          <p:nvPr/>
        </p:nvSpPr>
        <p:spPr>
          <a:xfrm>
            <a:off x="6156176" y="1268760"/>
            <a:ext cx="2987824" cy="1224136"/>
          </a:xfrm>
          <a:prstGeom prst="chevr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66" b="1" dirty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Не позднее </a:t>
            </a:r>
            <a:r>
              <a:rPr lang="ru-RU" sz="1366" b="1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чем </a:t>
            </a:r>
            <a:br>
              <a:rPr lang="ru-RU" sz="1366" b="1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</a:br>
            <a:r>
              <a:rPr lang="ru-RU" sz="1366" b="1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за 2 недели  до начала экзаменов </a:t>
            </a:r>
            <a:endParaRPr lang="ru-RU" sz="1366" b="1" dirty="0">
              <a:solidFill>
                <a:srgbClr val="025B9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Нашивка 32"/>
          <p:cNvSpPr/>
          <p:nvPr/>
        </p:nvSpPr>
        <p:spPr>
          <a:xfrm>
            <a:off x="0" y="4005064"/>
            <a:ext cx="6504326" cy="1224000"/>
          </a:xfrm>
          <a:prstGeom prst="chevr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Технический специалист ППЭ </a:t>
            </a:r>
            <a:r>
              <a:rPr lang="ru-RU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(организационно-технологические действия по подготовке к экзамену, передача статуса в систему мониторинга готовности ППЭ)</a:t>
            </a:r>
          </a:p>
        </p:txBody>
      </p:sp>
      <p:sp>
        <p:nvSpPr>
          <p:cNvPr id="35" name="Нашивка 34"/>
          <p:cNvSpPr/>
          <p:nvPr/>
        </p:nvSpPr>
        <p:spPr>
          <a:xfrm>
            <a:off x="6156176" y="4005064"/>
            <a:ext cx="2988000" cy="1224000"/>
          </a:xfrm>
          <a:prstGeom prst="chevr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66" b="1" dirty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Не </a:t>
            </a:r>
            <a:r>
              <a:rPr lang="ru-RU" sz="1366" b="1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ранее 5 </a:t>
            </a:r>
            <a:br>
              <a:rPr lang="ru-RU" sz="1366" b="1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</a:br>
            <a:r>
              <a:rPr lang="ru-RU" sz="1366" b="1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и не позднее 1 календарного дня до дня проведения экзамена </a:t>
            </a:r>
            <a:endParaRPr lang="ru-RU" sz="1366" b="1" dirty="0">
              <a:solidFill>
                <a:srgbClr val="025B9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Нашивка 35"/>
          <p:cNvSpPr/>
          <p:nvPr/>
        </p:nvSpPr>
        <p:spPr>
          <a:xfrm>
            <a:off x="0" y="5373216"/>
            <a:ext cx="6504326" cy="1368152"/>
          </a:xfrm>
          <a:prstGeom prst="chevr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Технический специалист ППЭ, член ГЭК и руководитель ППЭ</a:t>
            </a:r>
            <a:r>
              <a:rPr lang="ru-RU" sz="2400" b="1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14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(передача статуса в систему мониторинга готовности ППЭ с приложением протоколов технической готовности со всех подготовленных станций, включая резервные)</a:t>
            </a:r>
          </a:p>
        </p:txBody>
      </p:sp>
      <p:sp>
        <p:nvSpPr>
          <p:cNvPr id="37" name="Нашивка 36"/>
          <p:cNvSpPr/>
          <p:nvPr/>
        </p:nvSpPr>
        <p:spPr>
          <a:xfrm>
            <a:off x="6156000" y="5373216"/>
            <a:ext cx="2988000" cy="1368000"/>
          </a:xfrm>
          <a:prstGeom prst="chevron">
            <a:avLst>
              <a:gd name="adj" fmla="val 45274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00" b="1" dirty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Не </a:t>
            </a:r>
            <a:r>
              <a:rPr lang="ru-RU" sz="1300" b="1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ранее 2 рабочих дней  и не позднее 18:00 календарного дня, предшествующего дню проведения экзамена </a:t>
            </a:r>
            <a:endParaRPr lang="ru-RU" sz="1300" b="1" dirty="0">
              <a:solidFill>
                <a:srgbClr val="025B9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Нашивка 13"/>
          <p:cNvSpPr/>
          <p:nvPr/>
        </p:nvSpPr>
        <p:spPr>
          <a:xfrm>
            <a:off x="11890" y="2636912"/>
            <a:ext cx="6504326" cy="1224136"/>
          </a:xfrm>
          <a:prstGeom prst="chevr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b="1" dirty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Руководитель ППЭ и руководитель ОО </a:t>
            </a:r>
          </a:p>
          <a:p>
            <a:pPr algn="ctr"/>
            <a:r>
              <a:rPr lang="ru-RU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(по </a:t>
            </a:r>
            <a:r>
              <a:rPr lang="ru-RU" dirty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итогам заполняется форма </a:t>
            </a:r>
            <a:r>
              <a:rPr lang="ru-RU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ППЭ-01 </a:t>
            </a:r>
            <a:r>
              <a:rPr lang="ru-RU" dirty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«Акт готовности ППЭ»)</a:t>
            </a:r>
          </a:p>
        </p:txBody>
      </p:sp>
      <p:sp>
        <p:nvSpPr>
          <p:cNvPr id="15" name="Нашивка 14"/>
          <p:cNvSpPr/>
          <p:nvPr/>
        </p:nvSpPr>
        <p:spPr>
          <a:xfrm>
            <a:off x="6156176" y="2636912"/>
            <a:ext cx="2987824" cy="1224136"/>
          </a:xfrm>
          <a:prstGeom prst="chevr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66" b="1" dirty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Не позднее чем </a:t>
            </a:r>
            <a:r>
              <a:rPr lang="ru-RU" sz="1366" b="1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366" b="1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</a:br>
            <a:r>
              <a:rPr lang="ru-RU" sz="1366" b="1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за </a:t>
            </a:r>
            <a:r>
              <a:rPr lang="ru-RU" sz="1366" b="1" dirty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1 календарный день до начала экзамена</a:t>
            </a:r>
          </a:p>
        </p:txBody>
      </p:sp>
    </p:spTree>
    <p:extLst>
      <p:ext uri="{BB962C8B-B14F-4D97-AF65-F5344CB8AC3E}">
        <p14:creationId xmlns="" xmlns:p14="http://schemas.microsoft.com/office/powerpoint/2010/main" val="103889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904234" y="2636912"/>
            <a:ext cx="6791082" cy="2382235"/>
          </a:xfrm>
        </p:spPr>
        <p:txBody>
          <a:bodyPr>
            <a:normAutofit fontScale="90000"/>
          </a:bodyPr>
          <a:lstStyle/>
          <a:p>
            <a:r>
              <a:rPr lang="ru-RU" sz="3073" dirty="0"/>
              <a:t>Организация и проведение государственной итоговой аттестации в пунктах проведения </a:t>
            </a:r>
            <a:r>
              <a:rPr lang="ru-RU" sz="3073" dirty="0" smtClean="0"/>
              <a:t>экзаменов</a:t>
            </a:r>
            <a:br>
              <a:rPr lang="ru-RU" sz="3073" dirty="0" smtClean="0"/>
            </a:br>
            <a:r>
              <a:rPr lang="ru-RU" sz="3073" dirty="0" smtClean="0"/>
              <a:t>в форме единого государственного экзамена</a:t>
            </a:r>
            <a:endParaRPr lang="ru-RU" sz="3073" dirty="0"/>
          </a:p>
        </p:txBody>
      </p:sp>
    </p:spTree>
    <p:extLst>
      <p:ext uri="{BB962C8B-B14F-4D97-AF65-F5344CB8AC3E}">
        <p14:creationId xmlns="" xmlns:p14="http://schemas.microsoft.com/office/powerpoint/2010/main" val="1207718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0"/>
            <a:ext cx="6983169" cy="980728"/>
          </a:xfrm>
        </p:spPr>
        <p:txBody>
          <a:bodyPr>
            <a:normAutofit fontScale="90000"/>
          </a:bodyPr>
          <a:lstStyle/>
          <a:p>
            <a:r>
              <a:rPr lang="ru-RU" altLang="ru-RU" sz="2400" dirty="0" smtClean="0"/>
              <a:t>Подготовка экзамена: </a:t>
            </a:r>
            <a:br>
              <a:rPr lang="ru-RU" altLang="ru-RU" sz="2400" dirty="0" smtClean="0"/>
            </a:br>
            <a:r>
              <a:rPr lang="ru-RU" altLang="ru-RU" sz="2400" dirty="0" smtClean="0"/>
              <a:t>контроль технической готовности </a:t>
            </a:r>
            <a:br>
              <a:rPr lang="ru-RU" altLang="ru-RU" sz="2400" dirty="0" smtClean="0"/>
            </a:br>
            <a:r>
              <a:rPr lang="ru-RU" altLang="ru-RU" sz="2400" dirty="0" smtClean="0"/>
              <a:t>(Станции печати и Станция авторизации</a:t>
            </a:r>
            <a:r>
              <a:rPr lang="ru-RU" sz="2400" dirty="0" smtClean="0"/>
              <a:t>)</a:t>
            </a:r>
            <a:endParaRPr lang="ru-RU" sz="2400" dirty="0"/>
          </a:p>
        </p:txBody>
      </p:sp>
      <p:sp>
        <p:nvSpPr>
          <p:cNvPr id="4" name="Нашивка 3"/>
          <p:cNvSpPr/>
          <p:nvPr/>
        </p:nvSpPr>
        <p:spPr>
          <a:xfrm>
            <a:off x="288522" y="1285915"/>
            <a:ext cx="8603958" cy="558909"/>
          </a:xfrm>
          <a:prstGeom prst="chevr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Выполнить тестовую печать границ на всех рабочих и резервных станциях печати, оценить качество печати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844824"/>
            <a:ext cx="8784976" cy="69732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492896"/>
            <a:ext cx="8784976" cy="86409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1" y="3284984"/>
            <a:ext cx="8784975" cy="5400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7016" y="3789040"/>
            <a:ext cx="8749480" cy="93610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4653136"/>
            <a:ext cx="8784976" cy="697324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611560" y="1916832"/>
            <a:ext cx="7848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Проверить средства криптозащиты с использованием </a:t>
            </a:r>
            <a:r>
              <a:rPr lang="ru-RU" sz="1400" dirty="0" err="1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токена</a:t>
            </a:r>
            <a:r>
              <a:rPr lang="ru-RU" sz="14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 члена ГЭК на всех рабочих и резервных станциях печати</a:t>
            </a:r>
            <a:endParaRPr lang="ru-RU" sz="1400" dirty="0">
              <a:solidFill>
                <a:srgbClr val="025B9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83568" y="2564904"/>
            <a:ext cx="792088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Подписать протоколы технической готовности  аудиторий (ППЭ-01-01) и сохранить электронные акты технической готовности для передачи в систему мониторинга со всех станций печати</a:t>
            </a:r>
            <a:endParaRPr lang="ru-RU" sz="1400" dirty="0">
              <a:solidFill>
                <a:srgbClr val="025B9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55576" y="3429000"/>
            <a:ext cx="75608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Проверить достаточность количества бумаги для печати во всех аудиториях</a:t>
            </a:r>
            <a:endParaRPr lang="ru-RU" sz="1400" dirty="0">
              <a:solidFill>
                <a:srgbClr val="025B9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55576" y="3861048"/>
            <a:ext cx="804589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Проверить в штабе ППЭ  работоспособность станции авторизации с надёжным выходом </a:t>
            </a:r>
            <a:br>
              <a:rPr lang="ru-RU" sz="14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в сеть «Интернет»  и установленным ПО для получения ключа доступа к ЭМ </a:t>
            </a:r>
            <a:r>
              <a:rPr lang="ru-RU" sz="1593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593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с федерального портала ( в том числе и через резервный канал)</a:t>
            </a:r>
            <a:endParaRPr lang="ru-RU" sz="1400" dirty="0">
              <a:solidFill>
                <a:srgbClr val="025B94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8" name="Рисунок 3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6160676"/>
            <a:ext cx="8712968" cy="697324"/>
          </a:xfrm>
          <a:prstGeom prst="rect">
            <a:avLst/>
          </a:prstGeom>
        </p:spPr>
      </p:pic>
      <p:sp>
        <p:nvSpPr>
          <p:cNvPr id="36" name="Прямоугольник 35"/>
          <p:cNvSpPr/>
          <p:nvPr/>
        </p:nvSpPr>
        <p:spPr>
          <a:xfrm>
            <a:off x="755576" y="4725144"/>
            <a:ext cx="77768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Выполнить и проверить результат печати тестового ДБО №2 на станции авторизации </a:t>
            </a:r>
            <a:br>
              <a:rPr lang="ru-RU" sz="14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в штабе ППЭ</a:t>
            </a:r>
            <a:endParaRPr lang="ru-RU" sz="1400" dirty="0">
              <a:solidFill>
                <a:srgbClr val="025B94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5301208"/>
            <a:ext cx="8784976" cy="900000"/>
          </a:xfrm>
          <a:prstGeom prst="rect">
            <a:avLst/>
          </a:prstGeom>
        </p:spPr>
      </p:pic>
      <p:sp>
        <p:nvSpPr>
          <p:cNvPr id="42" name="Прямоугольник 41"/>
          <p:cNvSpPr/>
          <p:nvPr/>
        </p:nvSpPr>
        <p:spPr>
          <a:xfrm>
            <a:off x="683568" y="5373216"/>
            <a:ext cx="813690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Проверить средства криптозащиты на станции авторизации в штабе ППЭ и провести тестовую авторизацию каждого члена ГЭК на федеральном портале  с использованием </a:t>
            </a:r>
            <a:r>
              <a:rPr lang="ru-RU" sz="1400" dirty="0" err="1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токенов</a:t>
            </a:r>
            <a:r>
              <a:rPr lang="ru-RU" sz="14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 членов ГЭК</a:t>
            </a:r>
            <a:endParaRPr lang="ru-RU" sz="1400" dirty="0">
              <a:solidFill>
                <a:srgbClr val="025B9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611560" y="6132115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Передать акты технической готовности со всех станций печати всех аудиторий , станции авторизации и статус о завершении контроля технической готовности  в систему мониторинга готовности ППЭ. Распечатать ДБО № 2, получив их номера на федеральном портале.</a:t>
            </a:r>
            <a:endParaRPr lang="ru-RU" sz="1200" dirty="0">
              <a:solidFill>
                <a:srgbClr val="025B94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23298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0"/>
            <a:ext cx="6983169" cy="980728"/>
          </a:xfrm>
        </p:spPr>
        <p:txBody>
          <a:bodyPr>
            <a:noAutofit/>
          </a:bodyPr>
          <a:lstStyle/>
          <a:p>
            <a:r>
              <a:rPr lang="ru-RU" altLang="ru-RU" sz="2200" dirty="0" smtClean="0"/>
              <a:t>Подготовка экзамена: </a:t>
            </a:r>
            <a:br>
              <a:rPr lang="ru-RU" altLang="ru-RU" sz="2200" dirty="0" smtClean="0"/>
            </a:br>
            <a:r>
              <a:rPr lang="ru-RU" altLang="ru-RU" sz="2200" dirty="0" smtClean="0"/>
              <a:t>контроль технической готовности </a:t>
            </a:r>
            <a:br>
              <a:rPr lang="ru-RU" altLang="ru-RU" sz="2200" dirty="0" smtClean="0"/>
            </a:br>
            <a:r>
              <a:rPr lang="ru-RU" altLang="ru-RU" sz="2200" dirty="0" smtClean="0"/>
              <a:t>(Станция сканирования)</a:t>
            </a:r>
            <a:endParaRPr lang="ru-RU" altLang="ru-RU" sz="2200" dirty="0"/>
          </a:p>
        </p:txBody>
      </p:sp>
      <p:sp>
        <p:nvSpPr>
          <p:cNvPr id="4" name="Нашивка 3"/>
          <p:cNvSpPr/>
          <p:nvPr/>
        </p:nvSpPr>
        <p:spPr>
          <a:xfrm>
            <a:off x="251520" y="1268760"/>
            <a:ext cx="8603958" cy="720080"/>
          </a:xfrm>
          <a:prstGeom prst="chevr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Выполнить сканирование комплектов бланков, распечатанных в рамках тестовой печати со всех рабочих и резервных станций печати, а также тестовые ДБО №2 со станции авторизации, проверить качество сканирования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988840"/>
            <a:ext cx="8784976" cy="50405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2420888"/>
            <a:ext cx="8784976" cy="86409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3212976"/>
            <a:ext cx="8784976" cy="93610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7016" y="4149080"/>
            <a:ext cx="8856984" cy="64807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9024" y="4797152"/>
            <a:ext cx="8784976" cy="864096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683568" y="2060848"/>
            <a:ext cx="7848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Проконтролировать загрузку и состав пакета сертификатов специалистов РЦОИ</a:t>
            </a:r>
            <a:endParaRPr lang="ru-RU" sz="1400" dirty="0">
              <a:solidFill>
                <a:srgbClr val="025B9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55576" y="2564904"/>
            <a:ext cx="79208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Проверить средства криптозащиты с использованием </a:t>
            </a:r>
            <a:r>
              <a:rPr lang="ru-RU" sz="1400" dirty="0" err="1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токена</a:t>
            </a:r>
            <a:r>
              <a:rPr lang="ru-RU" sz="14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 члена ГЭК рабочей </a:t>
            </a:r>
            <a:br>
              <a:rPr lang="ru-RU" sz="14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и резервной станций сканирования в штабе ППЭ</a:t>
            </a:r>
            <a:endParaRPr lang="ru-RU" sz="1400" dirty="0">
              <a:solidFill>
                <a:srgbClr val="025B9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55576" y="3284984"/>
            <a:ext cx="756084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Проверить работоспособность</a:t>
            </a:r>
            <a:r>
              <a:rPr lang="ru-RU" sz="1400" dirty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 станции авторизации</a:t>
            </a:r>
            <a:r>
              <a:rPr lang="ru-RU" sz="14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 и надёжность канала связи </a:t>
            </a:r>
            <a:br>
              <a:rPr lang="ru-RU" sz="14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(в том числе резервного)  с выходом в сеть «Интернет», наличие доступа к серверу РЦОИ</a:t>
            </a:r>
            <a:endParaRPr lang="ru-RU" sz="1400" dirty="0">
              <a:solidFill>
                <a:srgbClr val="025B9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755576" y="4797152"/>
            <a:ext cx="784887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Подписать сформированный на станции сканирования (форма ППЭ-01-02) протокол технической готовности штаба ППЭ для сканирования бланков в ППЭ для рабочей и резервной станции сканирования</a:t>
            </a:r>
            <a:endParaRPr lang="ru-RU" sz="1400" dirty="0">
              <a:solidFill>
                <a:srgbClr val="025B94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8489" y="5589240"/>
            <a:ext cx="8784976" cy="1080120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755576" y="4149080"/>
            <a:ext cx="81369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Проверить получение статуса «подтвержден» для тестовой передачи пакета с результатами сканирования на сервер РЦОИ </a:t>
            </a:r>
            <a:endParaRPr lang="ru-RU" sz="1400" dirty="0">
              <a:solidFill>
                <a:srgbClr val="025B9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827584" y="5733256"/>
            <a:ext cx="792088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Передать акт технической готовности с рабочей и резервной станций сканирования , станции авторизации и статус о завершении контроля технической готовности в систему мониторинга готовности ППЭ с помощью станции авторизации</a:t>
            </a:r>
            <a:endParaRPr lang="ru-RU" sz="1400" dirty="0">
              <a:solidFill>
                <a:srgbClr val="025B94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62093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0"/>
            <a:ext cx="6983169" cy="980728"/>
          </a:xfrm>
        </p:spPr>
        <p:txBody>
          <a:bodyPr>
            <a:normAutofit/>
          </a:bodyPr>
          <a:lstStyle/>
          <a:p>
            <a:r>
              <a:rPr lang="ru-RU" altLang="ru-RU" sz="2200" dirty="0" smtClean="0"/>
              <a:t>Подготовка экзамена: </a:t>
            </a:r>
            <a:br>
              <a:rPr lang="ru-RU" altLang="ru-RU" sz="2200" dirty="0" smtClean="0"/>
            </a:br>
            <a:r>
              <a:rPr lang="ru-RU" altLang="ru-RU" sz="2200" dirty="0" smtClean="0"/>
              <a:t>печать ДБО № 2</a:t>
            </a:r>
            <a:endParaRPr lang="ru-RU" altLang="ru-RU" sz="2200" dirty="0"/>
          </a:p>
        </p:txBody>
      </p:sp>
      <p:sp>
        <p:nvSpPr>
          <p:cNvPr id="4" name="Нашивка 3"/>
          <p:cNvSpPr/>
          <p:nvPr/>
        </p:nvSpPr>
        <p:spPr>
          <a:xfrm>
            <a:off x="251520" y="1268760"/>
            <a:ext cx="8603958" cy="720080"/>
          </a:xfrm>
          <a:prstGeom prst="chevr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5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Выполняется в штабе ППЭ на станции авторизации в присутствии члена ГЭК  </a:t>
            </a:r>
            <a:br>
              <a:rPr lang="ru-RU" sz="15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</a:br>
            <a:r>
              <a:rPr lang="ru-RU" sz="15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и руководителя ППЭ при проведении контроля технической готовности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988840"/>
            <a:ext cx="8784976" cy="50405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2420888"/>
            <a:ext cx="8784976" cy="86409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3212976"/>
            <a:ext cx="8784976" cy="50405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3717032"/>
            <a:ext cx="8856984" cy="64807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4365104"/>
            <a:ext cx="8784976" cy="864096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683568" y="2060848"/>
            <a:ext cx="784887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Возможна после первой авторизации члена ГЭК</a:t>
            </a:r>
            <a:endParaRPr lang="ru-RU" sz="1500" dirty="0">
              <a:solidFill>
                <a:srgbClr val="025B9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55576" y="2564904"/>
            <a:ext cx="792088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Диапазон номеров выделяется на весь экзаменационный период автоматически </a:t>
            </a:r>
            <a:br>
              <a:rPr lang="ru-RU" sz="15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</a:br>
            <a:r>
              <a:rPr lang="ru-RU" sz="15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с учетом количества  распределённых участников</a:t>
            </a:r>
            <a:endParaRPr lang="ru-RU" sz="1500" dirty="0">
              <a:solidFill>
                <a:srgbClr val="025B9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55576" y="3284984"/>
            <a:ext cx="756084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Напечатанные бланки используются на любом экзамене</a:t>
            </a:r>
            <a:endParaRPr lang="ru-RU" sz="1500" dirty="0">
              <a:solidFill>
                <a:srgbClr val="025B9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11560" y="4437112"/>
            <a:ext cx="79208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Качественно напечатанные бланки хранятся в сейфе в штабе ППЭ в зоне видимости камер видеонаблюдения до дня проведения экзамена, некачественные уничтожаются</a:t>
            </a:r>
            <a:endParaRPr lang="ru-RU" sz="1400" dirty="0">
              <a:solidFill>
                <a:srgbClr val="025B94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5157192"/>
            <a:ext cx="8784976" cy="1080120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683568" y="3789040"/>
            <a:ext cx="8136904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Печать выполняется пакетом от 1 до 20 бланков </a:t>
            </a:r>
            <a:endParaRPr lang="ru-RU" sz="1500" dirty="0">
              <a:solidFill>
                <a:srgbClr val="025B9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11560" y="5301208"/>
            <a:ext cx="792088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В случае превышения выделенного лимита номеров руководитель сообщает  в РЦОИ </a:t>
            </a:r>
            <a:br>
              <a:rPr lang="ru-RU" sz="15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</a:br>
            <a:r>
              <a:rPr lang="ru-RU" sz="15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о причинах превышения; увеличение выполняется на основании заявки от РЦОИ</a:t>
            </a:r>
            <a:endParaRPr lang="ru-RU" sz="1500" dirty="0">
              <a:solidFill>
                <a:srgbClr val="025B94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7181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9634" y="225613"/>
            <a:ext cx="6983169" cy="860511"/>
          </a:xfrm>
        </p:spPr>
        <p:txBody>
          <a:bodyPr>
            <a:normAutofit/>
          </a:bodyPr>
          <a:lstStyle/>
          <a:p>
            <a:r>
              <a:rPr lang="ru-RU" altLang="ru-RU" sz="2200" dirty="0" smtClean="0"/>
              <a:t>Подготовка экзамена: явка в ППЭ</a:t>
            </a:r>
            <a:endParaRPr lang="ru-RU" altLang="ru-RU" sz="2200" dirty="0"/>
          </a:p>
        </p:txBody>
      </p:sp>
      <p:sp>
        <p:nvSpPr>
          <p:cNvPr id="4" name="Нашивка 3"/>
          <p:cNvSpPr/>
          <p:nvPr/>
        </p:nvSpPr>
        <p:spPr>
          <a:xfrm>
            <a:off x="251520" y="1340768"/>
            <a:ext cx="6504326" cy="576064"/>
          </a:xfrm>
          <a:prstGeom prst="chevr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593" dirty="0">
                <a:solidFill>
                  <a:srgbClr val="025B94"/>
                </a:solidFill>
              </a:rPr>
              <a:t>РУКОВОДИТЕЛЬ </a:t>
            </a:r>
            <a:r>
              <a:rPr lang="ru-RU" sz="1593" dirty="0" smtClean="0">
                <a:solidFill>
                  <a:srgbClr val="025B94"/>
                </a:solidFill>
              </a:rPr>
              <a:t>ППЭ, РУКОВОДИТЕЛЬ образовательной организации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916832"/>
            <a:ext cx="6563869" cy="69732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3212976"/>
            <a:ext cx="6563869" cy="69732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3861048"/>
            <a:ext cx="6563869" cy="69732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979" y="4564967"/>
            <a:ext cx="6563869" cy="59222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5085184"/>
            <a:ext cx="6563869" cy="648072"/>
          </a:xfrm>
          <a:prstGeom prst="rect">
            <a:avLst/>
          </a:prstGeom>
        </p:spPr>
      </p:pic>
      <p:sp>
        <p:nvSpPr>
          <p:cNvPr id="18" name="Нашивка 17"/>
          <p:cNvSpPr/>
          <p:nvPr/>
        </p:nvSpPr>
        <p:spPr>
          <a:xfrm>
            <a:off x="6732240" y="1285916"/>
            <a:ext cx="1897733" cy="630916"/>
          </a:xfrm>
          <a:prstGeom prst="chevron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66" b="1" dirty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Не позднее 7.30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32240" y="1988840"/>
            <a:ext cx="1925448" cy="65916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32240" y="2636912"/>
            <a:ext cx="1925448" cy="65916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32240" y="3284984"/>
            <a:ext cx="1925448" cy="65916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32240" y="3933056"/>
            <a:ext cx="1925448" cy="57606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04248" y="5085184"/>
            <a:ext cx="1925448" cy="659162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611560" y="2060848"/>
            <a:ext cx="5830938" cy="3374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93" dirty="0" smtClean="0">
                <a:solidFill>
                  <a:srgbClr val="025B94"/>
                </a:solidFill>
              </a:rPr>
              <a:t>ТЕХНИЧЕСКИЙ СПЕЦИАЛИСТ</a:t>
            </a:r>
            <a:endParaRPr lang="ru-RU" sz="1593" dirty="0">
              <a:solidFill>
                <a:srgbClr val="025B94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95445" y="3285608"/>
            <a:ext cx="3244606" cy="3374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593" dirty="0">
                <a:solidFill>
                  <a:srgbClr val="025B94"/>
                </a:solidFill>
              </a:rPr>
              <a:t>ОРГАНИЗАТОРЫ В АУДИТОРИИ ППЭ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595445" y="3998107"/>
            <a:ext cx="5830938" cy="3374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93" dirty="0">
                <a:solidFill>
                  <a:srgbClr val="025B94"/>
                </a:solidFill>
              </a:rPr>
              <a:t>ОРГАНИЗАТОРЫ ВНЕ АУДИТОРИИ ППЭ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595445" y="4734398"/>
            <a:ext cx="3024354" cy="3374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593" dirty="0">
                <a:solidFill>
                  <a:srgbClr val="025B94"/>
                </a:solidFill>
              </a:rPr>
              <a:t>ОБЩЕСТВЕННЫЕ НАБЛЮДАТЕЛИ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611560" y="5301208"/>
            <a:ext cx="2658613" cy="3374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593" dirty="0" smtClean="0">
                <a:solidFill>
                  <a:srgbClr val="025B94"/>
                </a:solidFill>
              </a:rPr>
              <a:t>МЕДИЦИНСКИЕ РАБОТНИКИ</a:t>
            </a:r>
            <a:endParaRPr lang="ru-RU" sz="1593" dirty="0">
              <a:solidFill>
                <a:srgbClr val="025B94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092280" y="2132856"/>
            <a:ext cx="1180661" cy="512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66" b="1" dirty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Не позднее </a:t>
            </a:r>
            <a:r>
              <a:rPr lang="ru-RU" sz="1366" b="1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7.00</a:t>
            </a:r>
            <a:endParaRPr lang="ru-RU" sz="1366" b="1" dirty="0">
              <a:solidFill>
                <a:srgbClr val="025B9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7092280" y="2780928"/>
            <a:ext cx="1556132" cy="3025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66" b="1" dirty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Не позднее </a:t>
            </a:r>
            <a:r>
              <a:rPr lang="ru-RU" sz="1366" b="1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7.30</a:t>
            </a:r>
            <a:endParaRPr lang="ru-RU" sz="1366" b="1" dirty="0">
              <a:solidFill>
                <a:srgbClr val="025B9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7020272" y="3429000"/>
            <a:ext cx="1404757" cy="512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66" b="1" dirty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Не позднее 8.00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7020272" y="4005064"/>
            <a:ext cx="1331656" cy="302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66" b="1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С 7.50-8.00</a:t>
            </a:r>
            <a:endParaRPr lang="ru-RU" sz="1366" b="1" dirty="0">
              <a:solidFill>
                <a:srgbClr val="025B9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7020272" y="5301208"/>
            <a:ext cx="1331656" cy="302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66" b="1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8.30</a:t>
            </a:r>
            <a:endParaRPr lang="ru-RU" sz="1366" b="1" dirty="0">
              <a:solidFill>
                <a:srgbClr val="025B94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8" name="Рисунок 3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5733256"/>
            <a:ext cx="6563869" cy="576064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04248" y="5733256"/>
            <a:ext cx="1925448" cy="504056"/>
          </a:xfrm>
          <a:prstGeom prst="rect">
            <a:avLst/>
          </a:prstGeom>
        </p:spPr>
      </p:pic>
      <p:sp>
        <p:nvSpPr>
          <p:cNvPr id="40" name="Прямоугольник 39"/>
          <p:cNvSpPr/>
          <p:nvPr/>
        </p:nvSpPr>
        <p:spPr>
          <a:xfrm>
            <a:off x="683568" y="5877272"/>
            <a:ext cx="1571584" cy="3374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593" dirty="0" smtClean="0">
                <a:solidFill>
                  <a:srgbClr val="025B94"/>
                </a:solidFill>
              </a:rPr>
              <a:t>УЧАСТНИКИ ЕГЭ</a:t>
            </a:r>
            <a:endParaRPr lang="ru-RU" sz="1593" dirty="0">
              <a:solidFill>
                <a:srgbClr val="025B94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7020272" y="5877272"/>
            <a:ext cx="1331656" cy="302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66" b="1" dirty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с 9.00</a:t>
            </a:r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2564904"/>
            <a:ext cx="6563869" cy="697324"/>
          </a:xfrm>
          <a:prstGeom prst="rect">
            <a:avLst/>
          </a:prstGeom>
        </p:spPr>
      </p:pic>
      <p:sp>
        <p:nvSpPr>
          <p:cNvPr id="37" name="Прямоугольник 36"/>
          <p:cNvSpPr/>
          <p:nvPr/>
        </p:nvSpPr>
        <p:spPr>
          <a:xfrm>
            <a:off x="611560" y="2708920"/>
            <a:ext cx="5830938" cy="3374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93" dirty="0" smtClean="0">
                <a:solidFill>
                  <a:srgbClr val="025B94"/>
                </a:solidFill>
              </a:rPr>
              <a:t>ЧЛЕНЫ ГЭК</a:t>
            </a:r>
            <a:endParaRPr lang="ru-RU" sz="1593" dirty="0">
              <a:solidFill>
                <a:srgbClr val="025B94"/>
              </a:solidFill>
            </a:endParaRPr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32240" y="4581128"/>
            <a:ext cx="1925448" cy="504056"/>
          </a:xfrm>
          <a:prstGeom prst="rect">
            <a:avLst/>
          </a:prstGeom>
        </p:spPr>
      </p:pic>
      <p:sp>
        <p:nvSpPr>
          <p:cNvPr id="43" name="Прямоугольник 42"/>
          <p:cNvSpPr/>
          <p:nvPr/>
        </p:nvSpPr>
        <p:spPr>
          <a:xfrm>
            <a:off x="6948264" y="4581128"/>
            <a:ext cx="1331656" cy="512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66" b="1" dirty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Не позднее, чем за 1 час</a:t>
            </a:r>
          </a:p>
        </p:txBody>
      </p:sp>
      <p:pic>
        <p:nvPicPr>
          <p:cNvPr id="44" name="Рисунок 4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6247454"/>
            <a:ext cx="6563869" cy="576064"/>
          </a:xfrm>
          <a:prstGeom prst="rect">
            <a:avLst/>
          </a:prstGeom>
        </p:spPr>
      </p:pic>
      <p:sp>
        <p:nvSpPr>
          <p:cNvPr id="45" name="Прямоугольник 44"/>
          <p:cNvSpPr/>
          <p:nvPr/>
        </p:nvSpPr>
        <p:spPr>
          <a:xfrm>
            <a:off x="755576" y="6381328"/>
            <a:ext cx="5358968" cy="3374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593" dirty="0" smtClean="0">
                <a:solidFill>
                  <a:srgbClr val="025B94"/>
                </a:solidFill>
              </a:rPr>
              <a:t>ВСЕ СПЕЦИАЛИСТЫ В СЛУЧАЕ ОРГАНИЗАЦИИ ППЭ на ДОМУ</a:t>
            </a:r>
            <a:endParaRPr lang="ru-RU" sz="1593" dirty="0">
              <a:solidFill>
                <a:srgbClr val="025B94"/>
              </a:solidFill>
            </a:endParaRPr>
          </a:p>
        </p:txBody>
      </p:sp>
      <p:pic>
        <p:nvPicPr>
          <p:cNvPr id="46" name="Рисунок 4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04248" y="6237312"/>
            <a:ext cx="1925448" cy="504056"/>
          </a:xfrm>
          <a:prstGeom prst="rect">
            <a:avLst/>
          </a:prstGeom>
        </p:spPr>
      </p:pic>
      <p:sp>
        <p:nvSpPr>
          <p:cNvPr id="48" name="Прямоугольник 47"/>
          <p:cNvSpPr/>
          <p:nvPr/>
        </p:nvSpPr>
        <p:spPr>
          <a:xfrm>
            <a:off x="7020272" y="6309320"/>
            <a:ext cx="1331656" cy="302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66" b="1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9.00</a:t>
            </a:r>
            <a:endParaRPr lang="ru-RU" sz="1366" b="1" dirty="0">
              <a:solidFill>
                <a:srgbClr val="025B94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21307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sz="2200" dirty="0" smtClean="0"/>
              <a:t>Подготовка экзамена:</a:t>
            </a:r>
            <a:br>
              <a:rPr lang="ru-RU" altLang="ru-RU" sz="2200" dirty="0" smtClean="0"/>
            </a:br>
            <a:r>
              <a:rPr lang="ru-RU" altLang="ru-RU" sz="2200" dirty="0" smtClean="0"/>
              <a:t>информационная </a:t>
            </a:r>
            <a:r>
              <a:rPr lang="ru-RU" altLang="ru-RU" sz="2200" dirty="0"/>
              <a:t>безопасность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12197" y="1422445"/>
            <a:ext cx="8831803" cy="10739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u="sng" dirty="0">
                <a:solidFill>
                  <a:srgbClr val="FF0000"/>
                </a:solidFill>
              </a:rPr>
              <a:t>ЗАПРЕЩАЕТСЯ</a:t>
            </a:r>
            <a:endParaRPr lang="ru-RU" sz="1024" b="1" u="sng" dirty="0">
              <a:solidFill>
                <a:srgbClr val="FF0000"/>
              </a:solidFill>
            </a:endParaRPr>
          </a:p>
          <a:p>
            <a:pPr algn="ctr"/>
            <a:r>
              <a:rPr lang="ru-RU" sz="1593" b="1" dirty="0">
                <a:solidFill>
                  <a:srgbClr val="025B94"/>
                </a:solidFill>
              </a:rPr>
              <a:t>Иметь при себе и использовать средства </a:t>
            </a:r>
            <a:r>
              <a:rPr lang="ru-RU" sz="1593" b="1" dirty="0" smtClean="0">
                <a:solidFill>
                  <a:srgbClr val="025B94"/>
                </a:solidFill>
              </a:rPr>
              <a:t>связи (кроме штаба ППЭ по служебной необходимости определенным категориям работников), </a:t>
            </a:r>
            <a:r>
              <a:rPr lang="ru-RU" sz="1593" b="1" dirty="0">
                <a:solidFill>
                  <a:srgbClr val="025B94"/>
                </a:solidFill>
              </a:rPr>
              <a:t>электронно-вычислительную технику, фото, аудио и видеоаппаратуру, и иные средства передачи информации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514553" y="2442059"/>
            <a:ext cx="5830938" cy="312207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i="1" u="sng" dirty="0">
                <a:solidFill>
                  <a:srgbClr val="0070C0"/>
                </a:solidFill>
              </a:rPr>
              <a:t>Категорически запрещается: </a:t>
            </a:r>
          </a:p>
          <a:p>
            <a:pPr algn="ctr"/>
            <a:r>
              <a:rPr lang="ru-RU" sz="1593" b="1" i="1" dirty="0">
                <a:solidFill>
                  <a:srgbClr val="025B94"/>
                </a:solidFill>
              </a:rPr>
              <a:t>* выносить из аудиторий и ППЭ экзаменационные материалы на</a:t>
            </a:r>
          </a:p>
          <a:p>
            <a:pPr algn="ctr"/>
            <a:r>
              <a:rPr lang="ru-RU" sz="1593" b="1" i="1" dirty="0">
                <a:solidFill>
                  <a:srgbClr val="025B94"/>
                </a:solidFill>
              </a:rPr>
              <a:t>бумажных или электронных носителях</a:t>
            </a:r>
          </a:p>
          <a:p>
            <a:pPr algn="ctr"/>
            <a:r>
              <a:rPr lang="ru-RU" sz="1593" b="1" i="1" dirty="0">
                <a:solidFill>
                  <a:srgbClr val="025B94"/>
                </a:solidFill>
              </a:rPr>
              <a:t>* фотографировать КИМ  и бланки ответов экзаменационных работ</a:t>
            </a:r>
          </a:p>
          <a:p>
            <a:pPr algn="ctr"/>
            <a:r>
              <a:rPr lang="ru-RU" sz="1593" b="1" i="1" dirty="0">
                <a:solidFill>
                  <a:srgbClr val="025B94"/>
                </a:solidFill>
              </a:rPr>
              <a:t>*передавать информацию третьим лицам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697670"/>
            <a:ext cx="1514552" cy="113120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3608" y="3697670"/>
            <a:ext cx="1429540" cy="117690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1630" y="3855054"/>
            <a:ext cx="1144805" cy="86213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1630" y="3894688"/>
            <a:ext cx="1065208" cy="82250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568438" y="3796179"/>
            <a:ext cx="1317110" cy="101952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553609" y="3726686"/>
            <a:ext cx="1317110" cy="1102185"/>
          </a:xfrm>
          <a:prstGeom prst="rect">
            <a:avLst/>
          </a:prstGeom>
        </p:spPr>
      </p:pic>
      <p:sp>
        <p:nvSpPr>
          <p:cNvPr id="12" name="Скругленный прямоугольник 11"/>
          <p:cNvSpPr/>
          <p:nvPr/>
        </p:nvSpPr>
        <p:spPr>
          <a:xfrm>
            <a:off x="992919" y="5964977"/>
            <a:ext cx="6874204" cy="596868"/>
          </a:xfrm>
          <a:prstGeom prst="round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66" dirty="0">
                <a:solidFill>
                  <a:schemeClr val="bg1"/>
                </a:solidFill>
              </a:rPr>
              <a:t>Федеральный закон от 30 декабря 2001 г. № 195</a:t>
            </a:r>
          </a:p>
          <a:p>
            <a:pPr algn="ctr"/>
            <a:r>
              <a:rPr lang="ru-RU" sz="1366" dirty="0">
                <a:solidFill>
                  <a:schemeClr val="bg1"/>
                </a:solidFill>
              </a:rPr>
              <a:t>«Кодекс Российской Федерации об административных  правонарушениях»</a:t>
            </a:r>
          </a:p>
        </p:txBody>
      </p:sp>
    </p:spTree>
    <p:extLst>
      <p:ext uri="{BB962C8B-B14F-4D97-AF65-F5344CB8AC3E}">
        <p14:creationId xmlns="" xmlns:p14="http://schemas.microsoft.com/office/powerpoint/2010/main" val="4155941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sz="2200" dirty="0" smtClean="0"/>
              <a:t>Подготовка экзамена: </a:t>
            </a:r>
            <a:br>
              <a:rPr lang="ru-RU" altLang="ru-RU" sz="2200" dirty="0" smtClean="0"/>
            </a:br>
            <a:r>
              <a:rPr lang="ru-RU" altLang="ru-RU" sz="2200" dirty="0" smtClean="0"/>
              <a:t>экзаменационные материалы</a:t>
            </a:r>
            <a:endParaRPr lang="ru-RU" altLang="ru-RU" sz="2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484784"/>
            <a:ext cx="8229600" cy="290290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Прямоугольник 2"/>
          <p:cNvSpPr/>
          <p:nvPr/>
        </p:nvSpPr>
        <p:spPr>
          <a:xfrm>
            <a:off x="467544" y="4725144"/>
            <a:ext cx="8064896" cy="1224136"/>
          </a:xfrm>
          <a:prstGeom prst="rect">
            <a:avLst/>
          </a:prstGeom>
          <a:solidFill>
            <a:srgbClr val="025B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В случае использования бумажной технологии </a:t>
            </a:r>
            <a:br>
              <a:rPr lang="ru-RU" sz="2000" b="1" dirty="0" smtClean="0">
                <a:solidFill>
                  <a:schemeClr val="bg1"/>
                </a:solidFill>
              </a:rPr>
            </a:br>
            <a:r>
              <a:rPr lang="ru-RU" sz="2000" b="1" dirty="0" smtClean="0">
                <a:solidFill>
                  <a:schemeClr val="bg1"/>
                </a:solidFill>
              </a:rPr>
              <a:t>(на дому, в медицинских учреждениях) </a:t>
            </a:r>
            <a:r>
              <a:rPr lang="ru-RU" sz="2000" b="1" dirty="0" err="1" smtClean="0">
                <a:solidFill>
                  <a:schemeClr val="bg1"/>
                </a:solidFill>
              </a:rPr>
              <a:t>спецпакеты</a:t>
            </a:r>
            <a:r>
              <a:rPr lang="ru-RU" sz="2000" b="1" dirty="0" smtClean="0">
                <a:solidFill>
                  <a:schemeClr val="bg1"/>
                </a:solidFill>
              </a:rPr>
              <a:t> по 5 ИК 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63888" y="3861048"/>
            <a:ext cx="252028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971842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sz="2200" dirty="0"/>
              <a:t>Подготовка экзамена: </a:t>
            </a:r>
            <a:br>
              <a:rPr lang="ru-RU" altLang="ru-RU" sz="2200" dirty="0"/>
            </a:br>
            <a:r>
              <a:rPr lang="ru-RU" altLang="ru-RU" sz="2200" dirty="0"/>
              <a:t>экзаменационные материалы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1600201"/>
            <a:ext cx="375476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2400" b="1" dirty="0" smtClean="0">
                <a:latin typeface="Calibri" pitchFamily="34" charset="0"/>
                <a:cs typeface="Calibri" pitchFamily="34" charset="0"/>
              </a:rPr>
              <a:t>Электронные </a:t>
            </a:r>
            <a:r>
              <a:rPr lang="ru-RU" sz="2400" b="1" dirty="0">
                <a:latin typeface="Calibri" pitchFamily="34" charset="0"/>
                <a:cs typeface="Calibri" pitchFamily="34" charset="0"/>
              </a:rPr>
              <a:t>ЭМ шифруются пакетами </a:t>
            </a:r>
            <a:r>
              <a:rPr lang="ru-RU" sz="2400" b="1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ru-RU" sz="2400" b="1" dirty="0" smtClean="0">
                <a:latin typeface="Calibri" pitchFamily="34" charset="0"/>
                <a:cs typeface="Calibri" pitchFamily="34" charset="0"/>
              </a:rPr>
            </a:br>
            <a:r>
              <a:rPr lang="ru-RU" sz="2400" b="1" dirty="0" smtClean="0">
                <a:latin typeface="Calibri" pitchFamily="34" charset="0"/>
                <a:cs typeface="Calibri" pitchFamily="34" charset="0"/>
              </a:rPr>
              <a:t>по </a:t>
            </a:r>
            <a:r>
              <a:rPr lang="ru-RU" sz="2400" b="1" dirty="0">
                <a:latin typeface="Calibri" pitchFamily="34" charset="0"/>
                <a:cs typeface="Calibri" pitchFamily="34" charset="0"/>
              </a:rPr>
              <a:t>15 и 5 </a:t>
            </a:r>
            <a:r>
              <a:rPr lang="ru-RU" sz="2400" b="1" dirty="0" smtClean="0">
                <a:latin typeface="Calibri" pitchFamily="34" charset="0"/>
                <a:cs typeface="Calibri" pitchFamily="34" charset="0"/>
              </a:rPr>
              <a:t>штук, </a:t>
            </a:r>
            <a:r>
              <a:rPr lang="ru-RU" sz="2400" b="1" dirty="0">
                <a:latin typeface="Calibri" pitchFamily="34" charset="0"/>
                <a:cs typeface="Calibri" pitchFamily="34" charset="0"/>
              </a:rPr>
              <a:t>записываются </a:t>
            </a:r>
            <a:r>
              <a:rPr lang="ru-RU" sz="2400" b="1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ru-RU" sz="2400" b="1" dirty="0" smtClean="0">
                <a:latin typeface="Calibri" pitchFamily="34" charset="0"/>
                <a:cs typeface="Calibri" pitchFamily="34" charset="0"/>
              </a:rPr>
            </a:br>
            <a:r>
              <a:rPr lang="ru-RU" sz="2400" b="1" dirty="0" smtClean="0">
                <a:latin typeface="Calibri" pitchFamily="34" charset="0"/>
                <a:cs typeface="Calibri" pitchFamily="34" charset="0"/>
              </a:rPr>
              <a:t>на </a:t>
            </a:r>
            <a:r>
              <a:rPr lang="ru-RU" sz="2400" b="1" dirty="0">
                <a:latin typeface="Calibri" pitchFamily="34" charset="0"/>
                <a:cs typeface="Calibri" pitchFamily="34" charset="0"/>
              </a:rPr>
              <a:t>компакт-диск </a:t>
            </a:r>
            <a:r>
              <a:rPr lang="ru-RU" sz="2400" b="1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ru-RU" sz="2400" b="1" dirty="0" smtClean="0">
                <a:latin typeface="Calibri" pitchFamily="34" charset="0"/>
                <a:cs typeface="Calibri" pitchFamily="34" charset="0"/>
              </a:rPr>
            </a:br>
            <a:r>
              <a:rPr lang="ru-RU" sz="2400" b="1" dirty="0" smtClean="0">
                <a:latin typeface="Calibri" pitchFamily="34" charset="0"/>
                <a:cs typeface="Calibri" pitchFamily="34" charset="0"/>
              </a:rPr>
              <a:t>и </a:t>
            </a:r>
            <a:r>
              <a:rPr lang="ru-RU" sz="2400" b="1" dirty="0">
                <a:latin typeface="Calibri" pitchFamily="34" charset="0"/>
                <a:cs typeface="Calibri" pitchFamily="34" charset="0"/>
              </a:rPr>
              <a:t>вкладываются </a:t>
            </a:r>
            <a:r>
              <a:rPr lang="ru-RU" sz="2400" b="1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ru-RU" sz="2400" b="1" dirty="0" smtClean="0">
                <a:latin typeface="Calibri" pitchFamily="34" charset="0"/>
                <a:cs typeface="Calibri" pitchFamily="34" charset="0"/>
              </a:rPr>
            </a:br>
            <a:r>
              <a:rPr lang="ru-RU" sz="2400" b="1" dirty="0" smtClean="0">
                <a:latin typeface="Calibri" pitchFamily="34" charset="0"/>
                <a:cs typeface="Calibri" pitchFamily="34" charset="0"/>
              </a:rPr>
              <a:t>в </a:t>
            </a:r>
            <a:r>
              <a:rPr lang="ru-RU" sz="2400" b="1" dirty="0">
                <a:latin typeface="Calibri" pitchFamily="34" charset="0"/>
                <a:cs typeface="Calibri" pitchFamily="34" charset="0"/>
              </a:rPr>
              <a:t>доставочный </a:t>
            </a:r>
            <a:r>
              <a:rPr lang="ru-RU" sz="2400" b="1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ru-RU" sz="2400" b="1" dirty="0" smtClean="0">
                <a:latin typeface="Calibri" pitchFamily="34" charset="0"/>
                <a:cs typeface="Calibri" pitchFamily="34" charset="0"/>
              </a:rPr>
            </a:br>
            <a:r>
              <a:rPr lang="ru-RU" sz="2400" b="1" dirty="0" smtClean="0">
                <a:latin typeface="Calibri" pitchFamily="34" charset="0"/>
                <a:cs typeface="Calibri" pitchFamily="34" charset="0"/>
              </a:rPr>
              <a:t>сейф-пакет малый</a:t>
            </a:r>
            <a:endParaRPr lang="ru-RU" sz="24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object 7"/>
          <p:cNvSpPr/>
          <p:nvPr/>
        </p:nvSpPr>
        <p:spPr>
          <a:xfrm rot="16200000">
            <a:off x="4644008" y="1772816"/>
            <a:ext cx="2088231" cy="20882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6"/>
          <p:cNvSpPr/>
          <p:nvPr/>
        </p:nvSpPr>
        <p:spPr>
          <a:xfrm rot="16200000">
            <a:off x="6480211" y="4041070"/>
            <a:ext cx="2232248" cy="230425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202149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sz="2200" dirty="0" smtClean="0"/>
              <a:t>Подготовка экзамена:</a:t>
            </a:r>
            <a:br>
              <a:rPr lang="ru-RU" altLang="ru-RU" sz="2200" dirty="0" smtClean="0"/>
            </a:br>
            <a:r>
              <a:rPr lang="ru-RU" altLang="ru-RU" sz="2200" dirty="0" smtClean="0"/>
              <a:t>доставка ЭМ в ППЭ</a:t>
            </a:r>
            <a:endParaRPr lang="ru-RU" altLang="ru-RU" sz="2200" dirty="0"/>
          </a:p>
        </p:txBody>
      </p:sp>
      <p:sp>
        <p:nvSpPr>
          <p:cNvPr id="4" name="Объект 3"/>
          <p:cNvSpPr txBox="1">
            <a:spLocks noGrp="1"/>
          </p:cNvSpPr>
          <p:nvPr>
            <p:ph idx="1"/>
          </p:nvPr>
        </p:nvSpPr>
        <p:spPr>
          <a:xfrm>
            <a:off x="457200" y="1600201"/>
            <a:ext cx="2818656" cy="64633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ru-RU" sz="1800" dirty="0" smtClean="0">
                <a:latin typeface="Calibri" pitchFamily="34" charset="0"/>
                <a:cs typeface="Calibri" pitchFamily="34" charset="0"/>
              </a:rPr>
              <a:t>ППЭ с количеством аудиторий </a:t>
            </a:r>
            <a:r>
              <a:rPr lang="ru-RU" sz="18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более 5</a:t>
            </a:r>
            <a:endParaRPr lang="ru-RU" sz="18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20072" y="1628800"/>
            <a:ext cx="3406729" cy="64633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ППЭ с количеством аудиторий </a:t>
            </a:r>
            <a:r>
              <a:rPr lang="ru-RU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менее 5</a:t>
            </a:r>
            <a:endParaRPr lang="ru-RU" b="1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1115616" y="2348880"/>
            <a:ext cx="0" cy="53066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2771800" y="2420888"/>
            <a:ext cx="0" cy="53066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6084168" y="2348880"/>
            <a:ext cx="0" cy="53066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8100392" y="2348880"/>
            <a:ext cx="0" cy="53066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95536" y="2852936"/>
            <a:ext cx="13905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Сейф-пакет большой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51720" y="2852936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Сейф-пакет стандартный</a:t>
            </a:r>
            <a:endParaRPr lang="ru-RU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64088" y="2924944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Сейф-пакет стандартный</a:t>
            </a:r>
            <a:endParaRPr lang="ru-RU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380312" y="2924944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Сейф-пакет стандартный</a:t>
            </a:r>
            <a:endParaRPr lang="ru-RU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5536" y="3573016"/>
            <a:ext cx="1584176" cy="227754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Упаковочные материалы</a:t>
            </a:r>
          </a:p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  <a:p>
            <a:pPr algn="ctr"/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Опись доставочного сейф-пакета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(ППЭ-14-03)</a:t>
            </a:r>
          </a:p>
          <a:p>
            <a:pPr algn="ctr"/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051720" y="3573016"/>
            <a:ext cx="1872208" cy="227754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Сейф-пакеты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дисками (ЭМ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+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Опись доставочного сейф-пакета (</a:t>
            </a: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ППЭ-14-03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Ведомость материалов доставочного сейф-пакета 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(ППЭ-14-04)</a:t>
            </a:r>
            <a:endParaRPr lang="ru-RU" sz="1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04048" y="3573016"/>
            <a:ext cx="1872208" cy="227754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Упаковочные материалы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Опись 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доставочного сейф-пакета (ППЭ-14-03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ru-RU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092280" y="3573016"/>
            <a:ext cx="1872208" cy="227754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Сейф-пакеты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дисками (ЭМ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+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Опись доставочного сейф-пакета </a:t>
            </a: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(ППЭ-14-03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Ведомость материалов доставочного сейф-пакета 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(ППЭ-14-04)</a:t>
            </a:r>
            <a:endParaRPr lang="ru-RU" sz="1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195736" y="5949280"/>
            <a:ext cx="6408712" cy="7647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Пакет руководителя в бумажном или электронном виде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070819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ru-RU" sz="2200" dirty="0"/>
              <a:t>Подготовка экзамена:</a:t>
            </a:r>
            <a:br>
              <a:rPr lang="ru-RU" altLang="ru-RU" sz="2200" dirty="0"/>
            </a:br>
            <a:r>
              <a:rPr lang="ru-RU" altLang="ru-RU" sz="2200" dirty="0" smtClean="0"/>
              <a:t>упаковочный материал</a:t>
            </a:r>
            <a:endParaRPr lang="ru-RU" altLang="ru-RU" sz="2200" dirty="0"/>
          </a:p>
        </p:txBody>
      </p:sp>
      <p:sp>
        <p:nvSpPr>
          <p:cNvPr id="4" name="Объект 3"/>
          <p:cNvSpPr txBox="1">
            <a:spLocks noGrp="1"/>
          </p:cNvSpPr>
          <p:nvPr>
            <p:ph idx="1"/>
          </p:nvPr>
        </p:nvSpPr>
        <p:spPr>
          <a:xfrm>
            <a:off x="611560" y="1484784"/>
            <a:ext cx="771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ВОЗВРАТНЫЙ ДОСТАВОЧНЫЙ ПАКЕТ (ВДП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1194466" y="2132856"/>
            <a:ext cx="0" cy="86409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3779912" y="2132856"/>
            <a:ext cx="0" cy="86409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6516216" y="2060848"/>
            <a:ext cx="0" cy="86409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58213" y="3018123"/>
            <a:ext cx="18935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УПАКОВКИ ИСПОЛЬЗОВАННЫХ БЛАНКОВ</a:t>
            </a:r>
            <a:endParaRPr lang="ru-RU" dirty="0">
              <a:solidFill>
                <a:srgbClr val="012F4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43808" y="3068960"/>
            <a:ext cx="20832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УПАКОВКИ ИСПОРЧЕННЫХ/ БРАКОВАННЫХ ИК</a:t>
            </a:r>
            <a:endParaRPr lang="ru-RU" dirty="0">
              <a:solidFill>
                <a:srgbClr val="012F4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148064" y="2996952"/>
            <a:ext cx="256131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УПАКОВКИ ИСПОЛЬЗОВАННЫХ КИМ И КОНТРОЛЬНЫХ ЛИСТОВ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92080" y="4581128"/>
            <a:ext cx="2422814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АУДИТОРИЯХ (малых), ГДЕ КОЛИЧЕСТВО УЧАСТНИКОВ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БОЛЕЕ 7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1520" y="4437112"/>
            <a:ext cx="468052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ЛЮБЫХ АУДИТОРИЯХ</a:t>
            </a:r>
            <a:endParaRPr lang="ru-RU" b="1" dirty="0">
              <a:solidFill>
                <a:srgbClr val="012F4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3528" y="5589240"/>
            <a:ext cx="468052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Черновики</a:t>
            </a:r>
            <a:r>
              <a:rPr lang="en-US" b="1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b="1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конверты А4</a:t>
            </a:r>
            <a:endParaRPr lang="ru-RU" b="1" dirty="0">
              <a:solidFill>
                <a:srgbClr val="012F4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object 3"/>
          <p:cNvSpPr/>
          <p:nvPr/>
        </p:nvSpPr>
        <p:spPr>
          <a:xfrm rot="16200000">
            <a:off x="7416316" y="1520788"/>
            <a:ext cx="1224136" cy="18722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solidFill>
              <a:schemeClr val="tx1"/>
            </a:solidFill>
          </a:ln>
        </p:spPr>
        <p:txBody>
          <a:bodyPr wrap="square" lIns="0" tIns="0" rIns="0" bIns="0" rtlCol="0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926689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ru-RU" sz="2200" dirty="0"/>
              <a:t>Подготовка экзамена:</a:t>
            </a:r>
            <a:br>
              <a:rPr lang="ru-RU" altLang="ru-RU" sz="2200" dirty="0"/>
            </a:br>
            <a:r>
              <a:rPr lang="ru-RU" altLang="ru-RU" sz="2200" dirty="0"/>
              <a:t>упаковочный материал</a:t>
            </a:r>
          </a:p>
        </p:txBody>
      </p:sp>
      <p:sp>
        <p:nvSpPr>
          <p:cNvPr id="4" name="Объект 3"/>
          <p:cNvSpPr txBox="1">
            <a:spLocks noGrp="1"/>
          </p:cNvSpPr>
          <p:nvPr>
            <p:ph idx="1"/>
          </p:nvPr>
        </p:nvSpPr>
        <p:spPr>
          <a:xfrm>
            <a:off x="-324544" y="1556792"/>
            <a:ext cx="8435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СЕЙФ-ПАКЕТ СТАНДАРТНЫЙ (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СПс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1115616" y="2132856"/>
            <a:ext cx="0" cy="100811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4067944" y="2060848"/>
            <a:ext cx="0" cy="100811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6228184" y="2060848"/>
            <a:ext cx="0" cy="100811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07504" y="3068960"/>
            <a:ext cx="189260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УПАКОВКИ НЕИСПОЛЬЗО</a:t>
            </a:r>
            <a:r>
              <a:rPr lang="en-US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ВАННЫХ ДИСКОВ</a:t>
            </a:r>
            <a:endParaRPr lang="ru-RU" dirty="0">
              <a:solidFill>
                <a:srgbClr val="012F4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11760" y="3068960"/>
            <a:ext cx="25202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УПАКОВКИ ВДП С ИСПОРЧЕННЫМИ/ БРАКОВАННЫМИ ИК И ИСПОЛЬЗОВАННЫХ ДИСКОВ</a:t>
            </a:r>
            <a:endParaRPr lang="ru-RU" dirty="0">
              <a:solidFill>
                <a:srgbClr val="012F4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04048" y="3068960"/>
            <a:ext cx="256131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УПАКОВКИ ИСПОЛЬЗОВАННЫХ КИМ И КОНТРОЛЬНЫХ ЛИСТОВ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9512" y="4869160"/>
            <a:ext cx="489654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ШТАБЕ ППЭ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292080" y="4869160"/>
            <a:ext cx="2422814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АУДИТОРИЯХ (больших), ГДЕ КОЛИЧЕСТВО УЧАСТНИКОВ БОЛЕЕ 7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5"/>
          <p:cNvSpPr/>
          <p:nvPr/>
        </p:nvSpPr>
        <p:spPr>
          <a:xfrm rot="16200000">
            <a:off x="6885889" y="1907199"/>
            <a:ext cx="2636139" cy="164729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09693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ru-RU" sz="2400" b="1" dirty="0"/>
              <a:t>Подготовка экзамена:</a:t>
            </a:r>
            <a:br>
              <a:rPr lang="ru-RU" altLang="ru-RU" sz="2400" b="1" dirty="0"/>
            </a:br>
            <a:r>
              <a:rPr lang="ru-RU" altLang="ru-RU" sz="2400" b="1" dirty="0"/>
              <a:t>организация помещений и техническое оснащение ППЭ </a:t>
            </a:r>
            <a:endParaRPr lang="ru-RU" sz="2400" dirty="0"/>
          </a:p>
        </p:txBody>
      </p:sp>
      <p:grpSp>
        <p:nvGrpSpPr>
          <p:cNvPr id="27" name="Группа 26"/>
          <p:cNvGrpSpPr/>
          <p:nvPr/>
        </p:nvGrpSpPr>
        <p:grpSpPr>
          <a:xfrm>
            <a:off x="81424" y="1268760"/>
            <a:ext cx="8883064" cy="5064967"/>
            <a:chOff x="81424" y="1268760"/>
            <a:chExt cx="8883064" cy="5064967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244869" y="1272729"/>
              <a:ext cx="3195520" cy="2217159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52029" tIns="26015" rIns="52029" bIns="26015" rtlCol="0" anchor="ctr"/>
            <a:lstStyle/>
            <a:p>
              <a:pPr algn="ctr"/>
              <a:endParaRPr lang="ru-RU" sz="1024"/>
            </a:p>
          </p:txBody>
        </p:sp>
        <p:pic>
          <p:nvPicPr>
            <p:cNvPr id="5" name="Рисунок 4"/>
            <p:cNvPicPr>
              <a:picLocks noChangeAspect="1"/>
            </p:cNvPicPr>
            <p:nvPr/>
          </p:nvPicPr>
          <p:blipFill rotWithShape="1">
            <a:blip r:embed="rId2" cstate="print"/>
            <a:srcRect b="33117"/>
            <a:stretch/>
          </p:blipFill>
          <p:spPr>
            <a:xfrm>
              <a:off x="946784" y="2235653"/>
              <a:ext cx="1678153" cy="1402465"/>
            </a:xfrm>
            <a:prstGeom prst="rect">
              <a:avLst/>
            </a:prstGeom>
          </p:spPr>
        </p:pic>
        <p:sp>
          <p:nvSpPr>
            <p:cNvPr id="7" name="Прямоугольник 6"/>
            <p:cNvSpPr/>
            <p:nvPr/>
          </p:nvSpPr>
          <p:spPr>
            <a:xfrm>
              <a:off x="399374" y="1568489"/>
              <a:ext cx="3019133" cy="472910"/>
            </a:xfrm>
            <a:prstGeom prst="rect">
              <a:avLst/>
            </a:prstGeom>
          </p:spPr>
          <p:txBody>
            <a:bodyPr wrap="square" lIns="52029" tIns="26015" rIns="52029" bIns="26015">
              <a:spAutoFit/>
            </a:bodyPr>
            <a:lstStyle/>
            <a:p>
              <a:pPr algn="ctr"/>
              <a:r>
                <a:rPr lang="ru-RU" sz="1366" dirty="0"/>
                <a:t>Помещение для сопровождающих участников ГИА</a:t>
              </a: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244870" y="4105753"/>
              <a:ext cx="3195520" cy="2227974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52029" tIns="26015" rIns="52029" bIns="26015" rtlCol="0" anchor="ctr"/>
            <a:lstStyle/>
            <a:p>
              <a:pPr algn="ctr"/>
              <a:endParaRPr lang="ru-RU" sz="1024"/>
            </a:p>
          </p:txBody>
        </p:sp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366" y="4217971"/>
              <a:ext cx="759982" cy="1576200"/>
            </a:xfrm>
            <a:prstGeom prst="rect">
              <a:avLst/>
            </a:prstGeom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52941" y="4280973"/>
              <a:ext cx="1446563" cy="1446509"/>
            </a:xfrm>
            <a:prstGeom prst="rect">
              <a:avLst/>
            </a:prstGeom>
          </p:spPr>
        </p:pic>
        <p:sp>
          <p:nvSpPr>
            <p:cNvPr id="11" name="Прямоугольник 10"/>
            <p:cNvSpPr/>
            <p:nvPr/>
          </p:nvSpPr>
          <p:spPr>
            <a:xfrm>
              <a:off x="399373" y="5794171"/>
              <a:ext cx="2993532" cy="472910"/>
            </a:xfrm>
            <a:prstGeom prst="rect">
              <a:avLst/>
            </a:prstGeom>
          </p:spPr>
          <p:txBody>
            <a:bodyPr wrap="square" lIns="52029" tIns="26015" rIns="52029" bIns="26015">
              <a:spAutoFit/>
            </a:bodyPr>
            <a:lstStyle/>
            <a:p>
              <a:pPr algn="ctr"/>
              <a:r>
                <a:rPr lang="ru-RU" sz="1366" dirty="0"/>
                <a:t>Специально выделенное место</a:t>
              </a:r>
            </a:p>
            <a:p>
              <a:pPr algn="ctr"/>
              <a:r>
                <a:rPr lang="ru-RU" sz="1366" dirty="0"/>
                <a:t> для личных вещей участников</a:t>
              </a: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81424" y="2927054"/>
              <a:ext cx="535652" cy="1706123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52029" tIns="26015" rIns="52029" bIns="26015" rtlCol="0" anchor="ctr"/>
            <a:lstStyle/>
            <a:p>
              <a:pPr algn="ctr"/>
              <a:r>
                <a:rPr lang="ru-RU" sz="1138" b="1" dirty="0"/>
                <a:t>В</a:t>
              </a:r>
            </a:p>
            <a:p>
              <a:pPr algn="ctr"/>
              <a:r>
                <a:rPr lang="ru-RU" sz="1138" b="1" dirty="0"/>
                <a:t>Х</a:t>
              </a:r>
            </a:p>
            <a:p>
              <a:pPr algn="ctr"/>
              <a:r>
                <a:rPr lang="ru-RU" sz="1138" b="1" dirty="0"/>
                <a:t>О</a:t>
              </a:r>
            </a:p>
            <a:p>
              <a:pPr algn="ctr"/>
              <a:r>
                <a:rPr lang="ru-RU" sz="1138" b="1" dirty="0"/>
                <a:t>Д</a:t>
              </a: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3233391" y="2926411"/>
              <a:ext cx="536706" cy="1706123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52029" tIns="26015" rIns="52029" bIns="26015" rtlCol="0" anchor="ctr"/>
            <a:lstStyle/>
            <a:p>
              <a:pPr algn="ctr"/>
              <a:r>
                <a:rPr lang="ru-RU" sz="1138" b="1" dirty="0"/>
                <a:t>В</a:t>
              </a:r>
              <a:br>
                <a:rPr lang="ru-RU" sz="1138" b="1" dirty="0"/>
              </a:br>
              <a:r>
                <a:rPr lang="ru-RU" sz="1138" b="1" dirty="0"/>
                <a:t>Х</a:t>
              </a:r>
              <a:br>
                <a:rPr lang="ru-RU" sz="1138" b="1" dirty="0"/>
              </a:br>
              <a:r>
                <a:rPr lang="ru-RU" sz="1138" b="1" dirty="0"/>
                <a:t>О</a:t>
              </a:r>
              <a:br>
                <a:rPr lang="ru-RU" sz="1138" b="1" dirty="0"/>
              </a:br>
              <a:r>
                <a:rPr lang="ru-RU" sz="1138" b="1" dirty="0"/>
                <a:t>Д</a:t>
              </a:r>
              <a:br>
                <a:rPr lang="ru-RU" sz="1138" b="1" dirty="0"/>
              </a:br>
              <a:r>
                <a:rPr lang="ru-RU" sz="1138" b="1" dirty="0"/>
                <a:t/>
              </a:r>
              <a:br>
                <a:rPr lang="ru-RU" sz="1138" b="1" dirty="0"/>
              </a:br>
              <a:r>
                <a:rPr lang="ru-RU" sz="1138" b="1" dirty="0"/>
                <a:t>в</a:t>
              </a:r>
              <a:br>
                <a:rPr lang="ru-RU" sz="1138" b="1" dirty="0"/>
              </a:br>
              <a:r>
                <a:rPr lang="ru-RU" sz="1138" b="1" dirty="0"/>
                <a:t/>
              </a:r>
              <a:br>
                <a:rPr lang="ru-RU" sz="1138" b="1" dirty="0"/>
              </a:br>
              <a:r>
                <a:rPr lang="ru-RU" sz="1138" b="1" dirty="0"/>
                <a:t>П</a:t>
              </a:r>
              <a:br>
                <a:rPr lang="ru-RU" sz="1138" b="1" dirty="0"/>
              </a:br>
              <a:r>
                <a:rPr lang="ru-RU" sz="1138" b="1" dirty="0" err="1"/>
                <a:t>П</a:t>
              </a:r>
              <a:r>
                <a:rPr lang="ru-RU" sz="1138" b="1" dirty="0"/>
                <a:t/>
              </a:r>
              <a:br>
                <a:rPr lang="ru-RU" sz="1138" b="1" dirty="0"/>
              </a:br>
              <a:r>
                <a:rPr lang="ru-RU" sz="1138" b="1" dirty="0"/>
                <a:t>Э</a:t>
              </a: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3851828" y="3448867"/>
              <a:ext cx="1828186" cy="2884859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52029" tIns="26015" rIns="52029" bIns="26015" rtlCol="0" anchor="ctr"/>
            <a:lstStyle/>
            <a:p>
              <a:pPr algn="ctr"/>
              <a:r>
                <a:rPr lang="ru-RU" sz="1366" dirty="0"/>
                <a:t>Пункт охраны правопорядка</a:t>
              </a:r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71370" y="3524917"/>
              <a:ext cx="867196" cy="1161672"/>
            </a:xfrm>
            <a:prstGeom prst="rect">
              <a:avLst/>
            </a:prstGeom>
          </p:spPr>
        </p:pic>
        <p:pic>
          <p:nvPicPr>
            <p:cNvPr id="16" name="Рисунок 15"/>
            <p:cNvPicPr>
              <a:picLocks noChangeAspect="1"/>
            </p:cNvPicPr>
            <p:nvPr/>
          </p:nvPicPr>
          <p:blipFill rotWithShape="1">
            <a:blip r:embed="rId6" cstate="print"/>
            <a:srcRect t="-1" b="45438"/>
            <a:stretch/>
          </p:blipFill>
          <p:spPr>
            <a:xfrm>
              <a:off x="4442682" y="5222934"/>
              <a:ext cx="725886" cy="900566"/>
            </a:xfrm>
            <a:prstGeom prst="rect">
              <a:avLst/>
            </a:prstGeom>
          </p:spPr>
        </p:pic>
        <p:sp>
          <p:nvSpPr>
            <p:cNvPr id="17" name="Прямоугольник 16"/>
            <p:cNvSpPr/>
            <p:nvPr/>
          </p:nvSpPr>
          <p:spPr>
            <a:xfrm>
              <a:off x="5762321" y="3448867"/>
              <a:ext cx="1581607" cy="2884859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52029" tIns="26015" rIns="52029" bIns="26015" rtlCol="0" anchor="ctr"/>
            <a:lstStyle/>
            <a:p>
              <a:pPr algn="ctr"/>
              <a:endParaRPr lang="ru-RU" sz="1138" dirty="0"/>
            </a:p>
            <a:p>
              <a:pPr algn="ctr"/>
              <a:endParaRPr lang="ru-RU" sz="1138" dirty="0"/>
            </a:p>
            <a:p>
              <a:pPr algn="ctr"/>
              <a:endParaRPr lang="ru-RU" sz="1138" dirty="0"/>
            </a:p>
            <a:p>
              <a:pPr algn="ctr"/>
              <a:endParaRPr lang="ru-RU" sz="1138" dirty="0"/>
            </a:p>
            <a:p>
              <a:pPr algn="ctr"/>
              <a:endParaRPr lang="ru-RU" sz="1138" dirty="0"/>
            </a:p>
            <a:p>
              <a:pPr algn="ctr"/>
              <a:endParaRPr lang="ru-RU" sz="1138" dirty="0"/>
            </a:p>
            <a:p>
              <a:pPr algn="ctr"/>
              <a:r>
                <a:rPr lang="ru-RU" sz="1138" dirty="0"/>
                <a:t>Помещение для руководителя </a:t>
              </a:r>
              <a:r>
                <a:rPr lang="ru-RU" sz="1138" dirty="0" smtClean="0"/>
                <a:t>ППЭ </a:t>
              </a:r>
              <a:endParaRPr lang="ru-RU" sz="1138" dirty="0"/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875057" y="3708459"/>
              <a:ext cx="1150364" cy="1042958"/>
            </a:xfrm>
            <a:prstGeom prst="rect">
              <a:avLst/>
            </a:prstGeom>
          </p:spPr>
        </p:pic>
        <p:sp>
          <p:nvSpPr>
            <p:cNvPr id="19" name="Прямоугольник 18"/>
            <p:cNvSpPr/>
            <p:nvPr/>
          </p:nvSpPr>
          <p:spPr>
            <a:xfrm>
              <a:off x="5762321" y="1272729"/>
              <a:ext cx="1581607" cy="2024394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52029" tIns="26015" rIns="52029" bIns="26015" rtlCol="0" anchor="ctr"/>
            <a:lstStyle/>
            <a:p>
              <a:pPr algn="ctr"/>
              <a:endParaRPr lang="ru-RU" sz="1138" dirty="0"/>
            </a:p>
            <a:p>
              <a:pPr algn="ctr"/>
              <a:endParaRPr lang="ru-RU" sz="1138" dirty="0"/>
            </a:p>
            <a:p>
              <a:pPr algn="ctr"/>
              <a:endParaRPr lang="ru-RU" sz="1138" dirty="0"/>
            </a:p>
            <a:p>
              <a:pPr algn="ctr"/>
              <a:endParaRPr lang="ru-RU" sz="1138" dirty="0"/>
            </a:p>
            <a:p>
              <a:pPr algn="ctr"/>
              <a:endParaRPr lang="ru-RU" sz="1138" dirty="0"/>
            </a:p>
            <a:p>
              <a:pPr algn="ctr"/>
              <a:endParaRPr lang="ru-RU" sz="1138" dirty="0"/>
            </a:p>
            <a:p>
              <a:pPr algn="ctr"/>
              <a:endParaRPr lang="ru-RU" sz="1138" dirty="0"/>
            </a:p>
            <a:p>
              <a:pPr algn="ctr"/>
              <a:r>
                <a:rPr lang="ru-RU" sz="1138" dirty="0"/>
                <a:t>Помещение для медицинских </a:t>
              </a:r>
            </a:p>
            <a:p>
              <a:pPr algn="ctr"/>
              <a:r>
                <a:rPr lang="ru-RU" sz="1138" dirty="0"/>
                <a:t>работников </a:t>
              </a:r>
            </a:p>
          </p:txBody>
        </p:sp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079995" y="1424473"/>
              <a:ext cx="820859" cy="1070295"/>
            </a:xfrm>
            <a:prstGeom prst="rect">
              <a:avLst/>
            </a:prstGeom>
          </p:spPr>
        </p:pic>
        <p:sp>
          <p:nvSpPr>
            <p:cNvPr id="21" name="Прямоугольник 20"/>
            <p:cNvSpPr/>
            <p:nvPr/>
          </p:nvSpPr>
          <p:spPr>
            <a:xfrm>
              <a:off x="7380312" y="1268760"/>
              <a:ext cx="1572408" cy="2952328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52029" tIns="26015" rIns="52029" bIns="26015" rtlCol="0" anchor="ctr"/>
            <a:lstStyle/>
            <a:p>
              <a:pPr algn="ctr"/>
              <a:r>
                <a:rPr lang="ru-RU" sz="1138" dirty="0"/>
                <a:t>Аудитории для участников ГИА, в том числе для участников </a:t>
              </a:r>
              <a:br>
                <a:rPr lang="ru-RU" sz="1138" dirty="0"/>
              </a:br>
              <a:r>
                <a:rPr lang="ru-RU" sz="1138" dirty="0"/>
                <a:t>с </a:t>
              </a:r>
              <a:r>
                <a:rPr lang="ru-RU" sz="1138" dirty="0" smtClean="0"/>
                <a:t>ОВЗ</a:t>
              </a:r>
              <a:endParaRPr lang="ru-RU" sz="1138" dirty="0"/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 rotWithShape="1">
            <a:blip r:embed="rId9" cstate="print"/>
            <a:srcRect b="35576"/>
            <a:stretch/>
          </p:blipFill>
          <p:spPr>
            <a:xfrm>
              <a:off x="7568458" y="1534427"/>
              <a:ext cx="1256248" cy="886461"/>
            </a:xfrm>
            <a:prstGeom prst="rect">
              <a:avLst/>
            </a:prstGeom>
          </p:spPr>
        </p:pic>
        <p:pic>
          <p:nvPicPr>
            <p:cNvPr id="24" name="Рисунок 23"/>
            <p:cNvPicPr>
              <a:picLocks noChangeAspect="1"/>
            </p:cNvPicPr>
            <p:nvPr/>
          </p:nvPicPr>
          <p:blipFill rotWithShape="1">
            <a:blip r:embed="rId10" cstate="print"/>
            <a:srcRect b="30319"/>
            <a:stretch/>
          </p:blipFill>
          <p:spPr>
            <a:xfrm>
              <a:off x="7524328" y="3212976"/>
              <a:ext cx="1283589" cy="1008112"/>
            </a:xfrm>
            <a:prstGeom prst="rect">
              <a:avLst/>
            </a:prstGeom>
          </p:spPr>
        </p:pic>
        <p:sp>
          <p:nvSpPr>
            <p:cNvPr id="25" name="Прямоугольник 24"/>
            <p:cNvSpPr/>
            <p:nvPr/>
          </p:nvSpPr>
          <p:spPr>
            <a:xfrm>
              <a:off x="3851827" y="1272729"/>
              <a:ext cx="1829563" cy="2024394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52029" tIns="26015" rIns="52029" bIns="26015" rtlCol="0" anchor="ctr"/>
            <a:lstStyle/>
            <a:p>
              <a:pPr algn="ctr"/>
              <a:endParaRPr lang="ru-RU" sz="1138" dirty="0"/>
            </a:p>
            <a:p>
              <a:pPr algn="ctr"/>
              <a:endParaRPr lang="ru-RU" sz="1138" dirty="0"/>
            </a:p>
            <a:p>
              <a:pPr algn="ctr"/>
              <a:endParaRPr lang="ru-RU" sz="1138" dirty="0"/>
            </a:p>
            <a:p>
              <a:pPr algn="ctr"/>
              <a:endParaRPr lang="ru-RU" sz="1138" dirty="0"/>
            </a:p>
            <a:p>
              <a:pPr algn="ctr"/>
              <a:r>
                <a:rPr lang="ru-RU" sz="1138" dirty="0"/>
                <a:t>Помещение для общественных наблюдателей, представителей СМИ </a:t>
              </a:r>
              <a:br>
                <a:rPr lang="ru-RU" sz="1138" dirty="0"/>
              </a:br>
              <a:r>
                <a:rPr lang="ru-RU" sz="1138" dirty="0"/>
                <a:t>и иных лиц, имеющих право присутствовать </a:t>
              </a:r>
              <a:r>
                <a:rPr lang="ru-RU" sz="1138" dirty="0" smtClean="0"/>
                <a:t>в ППЭ </a:t>
              </a:r>
              <a:r>
                <a:rPr lang="ru-RU" sz="1138" dirty="0"/>
                <a:t>в день экзамена </a:t>
              </a:r>
            </a:p>
          </p:txBody>
        </p:sp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11" cstate="print"/>
            <a:srcRect b="4635"/>
            <a:stretch/>
          </p:blipFill>
          <p:spPr>
            <a:xfrm>
              <a:off x="4211455" y="1289841"/>
              <a:ext cx="1127648" cy="74213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6" name="Прямоугольник 25"/>
            <p:cNvSpPr/>
            <p:nvPr/>
          </p:nvSpPr>
          <p:spPr>
            <a:xfrm>
              <a:off x="7380312" y="4293096"/>
              <a:ext cx="1584176" cy="201622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dirty="0" smtClean="0"/>
                <a:t>Рабочие места для </a:t>
              </a:r>
              <a:r>
                <a:rPr lang="ru-RU" sz="1370" dirty="0" smtClean="0"/>
                <a:t>организаторов</a:t>
              </a:r>
              <a:r>
                <a:rPr lang="ru-RU" sz="1200" dirty="0" smtClean="0"/>
                <a:t> вне аудитории</a:t>
              </a:r>
              <a:endParaRPr lang="ru-RU" sz="1200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3856713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ru-RU" sz="2200" dirty="0"/>
              <a:t>Подготовка экзамена:</a:t>
            </a:r>
            <a:br>
              <a:rPr lang="ru-RU" altLang="ru-RU" sz="2200" dirty="0"/>
            </a:br>
            <a:r>
              <a:rPr lang="ru-RU" altLang="ru-RU" sz="2200" dirty="0"/>
              <a:t>упаковочный материал</a:t>
            </a:r>
          </a:p>
        </p:txBody>
      </p:sp>
      <p:sp>
        <p:nvSpPr>
          <p:cNvPr id="4" name="Объект 3"/>
          <p:cNvSpPr txBox="1">
            <a:spLocks noGrp="1"/>
          </p:cNvSpPr>
          <p:nvPr>
            <p:ph idx="1"/>
          </p:nvPr>
        </p:nvSpPr>
        <p:spPr>
          <a:xfrm>
            <a:off x="-22786" y="1556792"/>
            <a:ext cx="821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СЕЙФ-ПАКЕТ БОЛЬШОЙ (СПб)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23728" y="2996952"/>
            <a:ext cx="34058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УПАКОВКИ ВДП </a:t>
            </a:r>
            <a:r>
              <a:rPr lang="en-US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ИСПОЛЬЗОВАННЫМИ БЛАНКАМИ И ФОРМ ППЭ</a:t>
            </a:r>
            <a:endParaRPr lang="ru-RU" dirty="0">
              <a:solidFill>
                <a:srgbClr val="012F4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07904" y="2132856"/>
            <a:ext cx="231668" cy="112176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07904" y="3933056"/>
            <a:ext cx="231668" cy="112176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691680" y="5085184"/>
            <a:ext cx="468052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ШТАБЕ ППЭ</a:t>
            </a:r>
            <a:endParaRPr lang="ru-RU" b="1" dirty="0">
              <a:solidFill>
                <a:srgbClr val="012F4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object 4"/>
          <p:cNvSpPr/>
          <p:nvPr/>
        </p:nvSpPr>
        <p:spPr>
          <a:xfrm rot="16200000">
            <a:off x="6340921" y="2812207"/>
            <a:ext cx="3262248" cy="204756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020626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1155959">
            <a:off x="5334108" y="3092129"/>
            <a:ext cx="1529302" cy="7962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ru-RU" sz="2200" dirty="0" smtClean="0"/>
              <a:t>Подготовка экзамена: </a:t>
            </a:r>
            <a:br>
              <a:rPr lang="ru-RU" altLang="ru-RU" sz="2200" dirty="0" smtClean="0"/>
            </a:br>
            <a:r>
              <a:rPr lang="ru-RU" altLang="ru-RU" sz="2200" dirty="0" smtClean="0"/>
              <a:t>действия руководителя ППЭ до начала экзамена</a:t>
            </a:r>
            <a:endParaRPr lang="ru-RU" altLang="ru-RU" sz="2200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 rot="20910614">
            <a:off x="2856284" y="3377311"/>
            <a:ext cx="1679598" cy="294236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107504" y="1268760"/>
            <a:ext cx="8769363" cy="2016224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1" dirty="0">
                <a:solidFill>
                  <a:srgbClr val="006AB3"/>
                </a:solidFill>
              </a:rPr>
              <a:t>До организации входа участников в ППЭ руководитель ППЭ осуществляет:</a:t>
            </a:r>
          </a:p>
          <a:p>
            <a:pPr marL="260193" indent="-260193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6AB3"/>
                </a:solidFill>
              </a:rPr>
              <a:t>Получение </a:t>
            </a:r>
            <a:r>
              <a:rPr lang="ru-RU" sz="1400" dirty="0" smtClean="0">
                <a:solidFill>
                  <a:srgbClr val="006AB3"/>
                </a:solidFill>
              </a:rPr>
              <a:t>сейф-пакетов от члена </a:t>
            </a:r>
            <a:r>
              <a:rPr lang="ru-RU" sz="1400" dirty="0">
                <a:solidFill>
                  <a:srgbClr val="006AB3"/>
                </a:solidFill>
              </a:rPr>
              <a:t>Г</a:t>
            </a:r>
            <a:r>
              <a:rPr lang="ru-RU" sz="1400" dirty="0" smtClean="0">
                <a:solidFill>
                  <a:srgbClr val="006AB3"/>
                </a:solidFill>
              </a:rPr>
              <a:t>ЭК с экзаменационными материалами, проверку </a:t>
            </a:r>
            <a:r>
              <a:rPr lang="ru-RU" sz="1400" dirty="0">
                <a:solidFill>
                  <a:srgbClr val="006AB3"/>
                </a:solidFill>
              </a:rPr>
              <a:t>комплектности </a:t>
            </a:r>
            <a:r>
              <a:rPr lang="en-US" sz="1400" dirty="0" smtClean="0">
                <a:solidFill>
                  <a:srgbClr val="006AB3"/>
                </a:solidFill>
              </a:rPr>
              <a:t/>
            </a:r>
            <a:br>
              <a:rPr lang="en-US" sz="1400" dirty="0" smtClean="0">
                <a:solidFill>
                  <a:srgbClr val="006AB3"/>
                </a:solidFill>
              </a:rPr>
            </a:br>
            <a:r>
              <a:rPr lang="ru-RU" sz="1400" dirty="0" smtClean="0">
                <a:solidFill>
                  <a:srgbClr val="006AB3"/>
                </a:solidFill>
              </a:rPr>
              <a:t>и </a:t>
            </a:r>
            <a:r>
              <a:rPr lang="ru-RU" sz="1400" dirty="0">
                <a:solidFill>
                  <a:srgbClr val="006AB3"/>
                </a:solidFill>
              </a:rPr>
              <a:t>целостности </a:t>
            </a:r>
            <a:r>
              <a:rPr lang="ru-RU" sz="1400" dirty="0" smtClean="0">
                <a:solidFill>
                  <a:srgbClr val="006AB3"/>
                </a:solidFill>
              </a:rPr>
              <a:t>ЭМ</a:t>
            </a:r>
            <a:r>
              <a:rPr lang="ru-RU" sz="1400" dirty="0">
                <a:solidFill>
                  <a:srgbClr val="006AB3"/>
                </a:solidFill>
              </a:rPr>
              <a:t> (форма </a:t>
            </a:r>
            <a:r>
              <a:rPr lang="ru-RU" sz="1400" dirty="0" smtClean="0">
                <a:solidFill>
                  <a:srgbClr val="006AB3"/>
                </a:solidFill>
              </a:rPr>
              <a:t>ППЭ-14-03), заполнение формы ППЭ-14-01, </a:t>
            </a:r>
            <a:r>
              <a:rPr lang="ru-RU" sz="1400" dirty="0">
                <a:solidFill>
                  <a:srgbClr val="006AB3"/>
                </a:solidFill>
              </a:rPr>
              <a:t>размещение в сейфе ППЭ – </a:t>
            </a:r>
            <a:r>
              <a:rPr lang="en-US" sz="1400" dirty="0" smtClean="0">
                <a:solidFill>
                  <a:srgbClr val="006AB3"/>
                </a:solidFill>
              </a:rPr>
              <a:t/>
            </a:r>
            <a:br>
              <a:rPr lang="en-US" sz="1400" dirty="0" smtClean="0">
                <a:solidFill>
                  <a:srgbClr val="006AB3"/>
                </a:solidFill>
              </a:rPr>
            </a:br>
            <a:r>
              <a:rPr lang="ru-RU" sz="1400" b="1" dirty="0" smtClean="0">
                <a:solidFill>
                  <a:srgbClr val="006AB3"/>
                </a:solidFill>
              </a:rPr>
              <a:t>не </a:t>
            </a:r>
            <a:r>
              <a:rPr lang="ru-RU" sz="1400" b="1" dirty="0">
                <a:solidFill>
                  <a:srgbClr val="006AB3"/>
                </a:solidFill>
              </a:rPr>
              <a:t>позднее 7.30</a:t>
            </a:r>
            <a:r>
              <a:rPr lang="ru-RU" sz="1400" dirty="0">
                <a:solidFill>
                  <a:srgbClr val="006AB3"/>
                </a:solidFill>
              </a:rPr>
              <a:t>;</a:t>
            </a:r>
          </a:p>
          <a:p>
            <a:pPr marL="260193" indent="-260193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6AB3"/>
                </a:solidFill>
              </a:rPr>
              <a:t>Вскрытие пакета руководителя </a:t>
            </a:r>
            <a:r>
              <a:rPr lang="ru-RU" sz="1400" dirty="0" smtClean="0">
                <a:solidFill>
                  <a:srgbClr val="006AB3"/>
                </a:solidFill>
              </a:rPr>
              <a:t>ППЭ (распечатка – в случае использования электронной версии), </a:t>
            </a:r>
            <a:r>
              <a:rPr lang="ru-RU" sz="1400" dirty="0">
                <a:solidFill>
                  <a:srgbClr val="006AB3"/>
                </a:solidFill>
              </a:rPr>
              <a:t>регистрация (по форме ППЭ-07), распределение, назначение ответственных организаторов </a:t>
            </a:r>
            <a:r>
              <a:rPr lang="en-US" sz="1400" dirty="0" smtClean="0">
                <a:solidFill>
                  <a:srgbClr val="006AB3"/>
                </a:solidFill>
              </a:rPr>
              <a:t/>
            </a:r>
            <a:br>
              <a:rPr lang="en-US" sz="1400" dirty="0" smtClean="0">
                <a:solidFill>
                  <a:srgbClr val="006AB3"/>
                </a:solidFill>
              </a:rPr>
            </a:br>
            <a:r>
              <a:rPr lang="ru-RU" sz="1400" dirty="0" smtClean="0">
                <a:solidFill>
                  <a:srgbClr val="006AB3"/>
                </a:solidFill>
              </a:rPr>
              <a:t>(</a:t>
            </a:r>
            <a:r>
              <a:rPr lang="ru-RU" sz="1400" dirty="0">
                <a:solidFill>
                  <a:srgbClr val="006AB3"/>
                </a:solidFill>
              </a:rPr>
              <a:t>форма ППЭ-07) – </a:t>
            </a:r>
            <a:r>
              <a:rPr lang="ru-RU" sz="1400" b="1" dirty="0">
                <a:solidFill>
                  <a:srgbClr val="006AB3"/>
                </a:solidFill>
              </a:rPr>
              <a:t>не позднее </a:t>
            </a:r>
            <a:r>
              <a:rPr lang="ru-RU" sz="1400" b="1" dirty="0" smtClean="0">
                <a:solidFill>
                  <a:srgbClr val="006AB3"/>
                </a:solidFill>
              </a:rPr>
              <a:t>7.50</a:t>
            </a:r>
            <a:r>
              <a:rPr lang="ru-RU" sz="1400" dirty="0">
                <a:solidFill>
                  <a:srgbClr val="006AB3"/>
                </a:solidFill>
              </a:rPr>
              <a:t>;</a:t>
            </a:r>
          </a:p>
          <a:p>
            <a:pPr marL="260193" indent="-260193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6AB3"/>
                </a:solidFill>
              </a:rPr>
              <a:t> Проведение краткого инструктажа организаторов и работников </a:t>
            </a:r>
            <a:r>
              <a:rPr lang="ru-RU" sz="1400" dirty="0" smtClean="0">
                <a:solidFill>
                  <a:srgbClr val="006AB3"/>
                </a:solidFill>
              </a:rPr>
              <a:t>ППЭ (приложение 1.9 МР по подготовке </a:t>
            </a:r>
            <a:r>
              <a:rPr lang="en-US" sz="1400" dirty="0" smtClean="0">
                <a:solidFill>
                  <a:srgbClr val="006AB3"/>
                </a:solidFill>
              </a:rPr>
              <a:t/>
            </a:r>
            <a:br>
              <a:rPr lang="en-US" sz="1400" dirty="0" smtClean="0">
                <a:solidFill>
                  <a:srgbClr val="006AB3"/>
                </a:solidFill>
              </a:rPr>
            </a:br>
            <a:r>
              <a:rPr lang="ru-RU" sz="1400" dirty="0" smtClean="0">
                <a:solidFill>
                  <a:srgbClr val="006AB3"/>
                </a:solidFill>
              </a:rPr>
              <a:t>и проведению ЕГЭ в ППЭ), </a:t>
            </a:r>
            <a:r>
              <a:rPr lang="ru-RU" sz="1400" dirty="0">
                <a:solidFill>
                  <a:srgbClr val="006AB3"/>
                </a:solidFill>
              </a:rPr>
              <a:t>выдача ведомостей и протоколов </a:t>
            </a:r>
            <a:r>
              <a:rPr lang="ru-RU" sz="1400" dirty="0" smtClean="0">
                <a:solidFill>
                  <a:srgbClr val="006AB3"/>
                </a:solidFill>
              </a:rPr>
              <a:t>организаторам </a:t>
            </a:r>
            <a:r>
              <a:rPr lang="ru-RU" sz="1400" dirty="0">
                <a:solidFill>
                  <a:srgbClr val="006AB3"/>
                </a:solidFill>
              </a:rPr>
              <a:t>– </a:t>
            </a:r>
            <a:r>
              <a:rPr lang="ru-RU" sz="1400" b="1" dirty="0">
                <a:solidFill>
                  <a:srgbClr val="006AB3"/>
                </a:solidFill>
              </a:rPr>
              <a:t>не ранее </a:t>
            </a:r>
            <a:r>
              <a:rPr lang="ru-RU" sz="1400" b="1" dirty="0" smtClean="0">
                <a:solidFill>
                  <a:srgbClr val="006AB3"/>
                </a:solidFill>
              </a:rPr>
              <a:t>8.15</a:t>
            </a:r>
            <a:endParaRPr lang="ru-RU" sz="1400" dirty="0">
              <a:solidFill>
                <a:srgbClr val="006AB3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1520" y="3717032"/>
            <a:ext cx="5169646" cy="172435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ts val="1200"/>
              </a:spcBef>
            </a:pPr>
            <a:r>
              <a:rPr lang="en-US" sz="1366" b="1" i="1" dirty="0" smtClean="0">
                <a:solidFill>
                  <a:srgbClr val="006AB3"/>
                </a:solidFill>
              </a:rPr>
              <a:t> </a:t>
            </a:r>
            <a:r>
              <a:rPr lang="ru-RU" sz="1366" b="1" i="1" dirty="0" smtClean="0">
                <a:solidFill>
                  <a:srgbClr val="006AB3"/>
                </a:solidFill>
              </a:rPr>
              <a:t>Организаторам </a:t>
            </a:r>
            <a:r>
              <a:rPr lang="ru-RU" sz="1366" b="1" i="1" dirty="0">
                <a:solidFill>
                  <a:srgbClr val="006AB3"/>
                </a:solidFill>
              </a:rPr>
              <a:t>в аудиториях</a:t>
            </a:r>
          </a:p>
          <a:p>
            <a:pPr marL="260193" indent="-260193">
              <a:buFont typeface="Wingdings" panose="05000000000000000000" pitchFamily="2" charset="2"/>
              <a:buChar char="ü"/>
            </a:pPr>
            <a:r>
              <a:rPr lang="ru-RU" sz="1366" dirty="0">
                <a:solidFill>
                  <a:srgbClr val="006AB3"/>
                </a:solidFill>
              </a:rPr>
              <a:t>списки участников экзамена в аудиториях, протоколы (формы ППЭ-05-01, ППЭ-05-02, 12-02, 12-03, </a:t>
            </a:r>
            <a:r>
              <a:rPr lang="ru-RU" sz="1366" dirty="0" smtClean="0">
                <a:solidFill>
                  <a:srgbClr val="006AB3"/>
                </a:solidFill>
              </a:rPr>
              <a:t>12-04-МАШ, ППЭ-16</a:t>
            </a:r>
            <a:r>
              <a:rPr lang="ru-RU" sz="1366" dirty="0">
                <a:solidFill>
                  <a:srgbClr val="006AB3"/>
                </a:solidFill>
              </a:rPr>
              <a:t>);</a:t>
            </a:r>
          </a:p>
          <a:p>
            <a:pPr marL="260193" indent="-260193">
              <a:buFont typeface="Wingdings" panose="05000000000000000000" pitchFamily="2" charset="2"/>
              <a:buChar char="ü"/>
            </a:pPr>
            <a:r>
              <a:rPr lang="ru-RU" sz="1366" dirty="0">
                <a:solidFill>
                  <a:srgbClr val="006AB3"/>
                </a:solidFill>
              </a:rPr>
              <a:t>таблички с номером аудитории, ножницы;</a:t>
            </a:r>
          </a:p>
          <a:p>
            <a:pPr marL="260193" indent="-260193">
              <a:buFont typeface="Wingdings" panose="05000000000000000000" pitchFamily="2" charset="2"/>
              <a:buChar char="ü"/>
            </a:pPr>
            <a:r>
              <a:rPr lang="ru-RU" sz="1366" dirty="0">
                <a:solidFill>
                  <a:srgbClr val="006AB3"/>
                </a:solidFill>
              </a:rPr>
              <a:t>инструкцию, зачитываемую организатором в аудитории перед началом экзамена для участников;</a:t>
            </a:r>
          </a:p>
          <a:p>
            <a:pPr marL="260193" indent="-260193">
              <a:buFont typeface="Wingdings" panose="05000000000000000000" pitchFamily="2" charset="2"/>
              <a:buChar char="ü"/>
            </a:pPr>
            <a:r>
              <a:rPr lang="ru-RU" sz="1366" dirty="0" smtClean="0">
                <a:solidFill>
                  <a:srgbClr val="006AB3"/>
                </a:solidFill>
              </a:rPr>
              <a:t>черновики, конверт </a:t>
            </a:r>
            <a:r>
              <a:rPr lang="ru-RU" sz="1366" dirty="0">
                <a:solidFill>
                  <a:srgbClr val="006AB3"/>
                </a:solidFill>
              </a:rPr>
              <a:t>для упаковки </a:t>
            </a:r>
            <a:r>
              <a:rPr lang="ru-RU" sz="1366" dirty="0" smtClean="0">
                <a:solidFill>
                  <a:srgbClr val="006AB3"/>
                </a:solidFill>
              </a:rPr>
              <a:t>черновиков</a:t>
            </a:r>
            <a:endParaRPr lang="ru-RU" sz="1366" dirty="0">
              <a:solidFill>
                <a:srgbClr val="006AB3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436096" y="3717032"/>
            <a:ext cx="3456384" cy="171484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66" b="1" i="1" dirty="0">
                <a:solidFill>
                  <a:srgbClr val="006AB3"/>
                </a:solidFill>
              </a:rPr>
              <a:t>Ответственному организатору </a:t>
            </a:r>
            <a:r>
              <a:rPr lang="en-US" sz="1366" b="1" i="1" dirty="0" smtClean="0">
                <a:solidFill>
                  <a:srgbClr val="006AB3"/>
                </a:solidFill>
              </a:rPr>
              <a:t/>
            </a:r>
            <a:br>
              <a:rPr lang="en-US" sz="1366" b="1" i="1" dirty="0" smtClean="0">
                <a:solidFill>
                  <a:srgbClr val="006AB3"/>
                </a:solidFill>
              </a:rPr>
            </a:br>
            <a:r>
              <a:rPr lang="ru-RU" sz="1366" b="1" i="1" dirty="0" smtClean="0">
                <a:solidFill>
                  <a:srgbClr val="006AB3"/>
                </a:solidFill>
              </a:rPr>
              <a:t>вне </a:t>
            </a:r>
            <a:r>
              <a:rPr lang="ru-RU" sz="1366" b="1" i="1" dirty="0">
                <a:solidFill>
                  <a:srgbClr val="006AB3"/>
                </a:solidFill>
              </a:rPr>
              <a:t>аудитории </a:t>
            </a:r>
          </a:p>
          <a:p>
            <a:r>
              <a:rPr lang="ru-RU" sz="1366" dirty="0" smtClean="0">
                <a:solidFill>
                  <a:srgbClr val="006AB3"/>
                </a:solidFill>
              </a:rPr>
              <a:t>ППЭ-06-01</a:t>
            </a:r>
            <a:r>
              <a:rPr lang="ru-RU" sz="1366" dirty="0">
                <a:solidFill>
                  <a:srgbClr val="006AB3"/>
                </a:solidFill>
              </a:rPr>
              <a:t>, </a:t>
            </a:r>
            <a:r>
              <a:rPr lang="ru-RU" sz="1366" dirty="0" smtClean="0">
                <a:solidFill>
                  <a:srgbClr val="006AB3"/>
                </a:solidFill>
              </a:rPr>
              <a:t>ППЭ-06-02 </a:t>
            </a:r>
            <a:r>
              <a:rPr lang="ru-RU" sz="1366" dirty="0">
                <a:solidFill>
                  <a:srgbClr val="006AB3"/>
                </a:solidFill>
              </a:rPr>
              <a:t>– для размещения  на информационном стенде при входе </a:t>
            </a:r>
            <a:r>
              <a:rPr lang="ru-RU" sz="1366" dirty="0" smtClean="0">
                <a:solidFill>
                  <a:srgbClr val="006AB3"/>
                </a:solidFill>
              </a:rPr>
              <a:t>в</a:t>
            </a:r>
            <a:r>
              <a:rPr lang="en-US" sz="1366" dirty="0" smtClean="0">
                <a:solidFill>
                  <a:srgbClr val="006AB3"/>
                </a:solidFill>
              </a:rPr>
              <a:t> </a:t>
            </a:r>
            <a:r>
              <a:rPr lang="ru-RU" sz="1366" dirty="0" smtClean="0">
                <a:solidFill>
                  <a:srgbClr val="006AB3"/>
                </a:solidFill>
              </a:rPr>
              <a:t>ППЭ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11327" y="5517232"/>
            <a:ext cx="8925169" cy="114415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0193" indent="-260193" defTabSz="972122">
              <a:buFont typeface="Arial" panose="020B0604020202020204" pitchFamily="34" charset="0"/>
              <a:buChar char="•"/>
            </a:pPr>
            <a:r>
              <a:rPr lang="ru-RU" sz="1366" dirty="0">
                <a:solidFill>
                  <a:srgbClr val="006AB3"/>
                </a:solidFill>
              </a:rPr>
              <a:t>передать медицинскому работнику инструкцию, определяющую порядок его работы во время проведения ЕГЭ в ППЭ, журнал учета участников ЕГЭ, обратившихся к медицинскому работнику;</a:t>
            </a:r>
          </a:p>
          <a:p>
            <a:pPr marL="260193" indent="-260193" defTabSz="972122">
              <a:buFont typeface="Arial" panose="020B0604020202020204" pitchFamily="34" charset="0"/>
              <a:buChar char="•"/>
            </a:pPr>
            <a:r>
              <a:rPr lang="ru-RU" sz="1366" dirty="0">
                <a:solidFill>
                  <a:srgbClr val="006AB3"/>
                </a:solidFill>
              </a:rPr>
              <a:t>дать распоряжение техническим специалистам, отвечающим за организацию видеонаблюдения в ППЭ, о начале видеонаблюдения в аудиториях ППЭ </a:t>
            </a:r>
            <a:r>
              <a:rPr lang="ru-RU" sz="1366" dirty="0">
                <a:solidFill>
                  <a:srgbClr val="FF0000"/>
                </a:solidFill>
              </a:rPr>
              <a:t>не позднее </a:t>
            </a:r>
            <a:r>
              <a:rPr lang="ru-RU" sz="1366" dirty="0" smtClean="0">
                <a:solidFill>
                  <a:srgbClr val="FF0000"/>
                </a:solidFill>
              </a:rPr>
              <a:t>8:00 </a:t>
            </a:r>
            <a:r>
              <a:rPr lang="ru-RU" sz="1366" dirty="0">
                <a:solidFill>
                  <a:srgbClr val="006AB3"/>
                </a:solidFill>
              </a:rPr>
              <a:t>по местному времени, о сверке часов во всех аудиториях ППЭ, сверке времени на ПАК.</a:t>
            </a:r>
          </a:p>
        </p:txBody>
      </p:sp>
    </p:spTree>
    <p:extLst>
      <p:ext uri="{BB962C8B-B14F-4D97-AF65-F5344CB8AC3E}">
        <p14:creationId xmlns="" xmlns:p14="http://schemas.microsoft.com/office/powerpoint/2010/main" val="2866376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sz="2200" dirty="0" smtClean="0"/>
              <a:t>Подготовка экзамена: </a:t>
            </a:r>
            <a:br>
              <a:rPr lang="ru-RU" altLang="ru-RU" sz="2200" dirty="0" smtClean="0"/>
            </a:br>
            <a:r>
              <a:rPr lang="ru-RU" altLang="ru-RU" sz="2200" dirty="0" smtClean="0"/>
              <a:t>новые формы ППЭ</a:t>
            </a:r>
            <a:endParaRPr lang="ru-RU" altLang="ru-RU" sz="2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412776"/>
            <a:ext cx="4248473" cy="5018816"/>
          </a:xfrm>
          <a:prstGeom prst="rect">
            <a:avLst/>
          </a:prstGeom>
        </p:spPr>
      </p:pic>
      <p:sp>
        <p:nvSpPr>
          <p:cNvPr id="5" name="Объект 4"/>
          <p:cNvSpPr txBox="1">
            <a:spLocks noGrp="1"/>
          </p:cNvSpPr>
          <p:nvPr>
            <p:ph idx="1"/>
          </p:nvPr>
        </p:nvSpPr>
        <p:spPr>
          <a:xfrm>
            <a:off x="4788024" y="2636912"/>
            <a:ext cx="4042792" cy="2012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ru-RU" sz="2400" dirty="0" smtClean="0">
                <a:latin typeface="Calibri" pitchFamily="34" charset="0"/>
                <a:cs typeface="Calibri" pitchFamily="34" charset="0"/>
              </a:rPr>
              <a:t>Форма ППЭ-14-03 «Опись доставочного сейф-пакета» </a:t>
            </a:r>
          </a:p>
          <a:p>
            <a:pPr marL="0" indent="0" algn="ctr">
              <a:buNone/>
            </a:pPr>
            <a:r>
              <a:rPr lang="ru-RU" sz="2400" dirty="0" smtClean="0">
                <a:latin typeface="Calibri" pitchFamily="34" charset="0"/>
                <a:cs typeface="Calibri" pitchFamily="34" charset="0"/>
              </a:rPr>
              <a:t>(помещается на сейф-пакеты с ЭМ и упаковочным материалом)</a:t>
            </a:r>
            <a:endParaRPr lang="ru-RU" sz="24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8499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sz="2200" dirty="0"/>
              <a:t>Подготовка экзамена: </a:t>
            </a:r>
            <a:br>
              <a:rPr lang="ru-RU" altLang="ru-RU" sz="2200" dirty="0"/>
            </a:br>
            <a:r>
              <a:rPr lang="ru-RU" altLang="ru-RU" sz="2200" dirty="0"/>
              <a:t>новые формы ППЭ</a:t>
            </a:r>
          </a:p>
        </p:txBody>
      </p:sp>
      <p:pic>
        <p:nvPicPr>
          <p:cNvPr id="5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00808"/>
            <a:ext cx="3267314" cy="45259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283968" y="2204864"/>
            <a:ext cx="4367679" cy="267765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/>
            <a:r>
              <a:rPr lang="ru-RU" sz="2400" spc="-5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ППЭ-14-04 </a:t>
            </a:r>
            <a:r>
              <a:rPr lang="en-US" sz="2400" spc="-5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spc="-5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spc="-5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«Ведомость материалов доставочного сейф-пакета </a:t>
            </a:r>
            <a:r>
              <a:rPr lang="en-US" sz="2400" spc="-5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spc="-5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spc="-5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___ по экзамену </a:t>
            </a:r>
            <a:r>
              <a:rPr lang="ru-RU" sz="2400" spc="-15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_____»</a:t>
            </a:r>
            <a:endParaRPr lang="ru-RU" sz="2400" dirty="0">
              <a:solidFill>
                <a:srgbClr val="012F4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spc="-15" dirty="0">
              <a:solidFill>
                <a:srgbClr val="012F4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spc="-15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(помещается внутрь </a:t>
            </a:r>
            <a:r>
              <a:rPr lang="en-US" sz="2400" spc="-15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spc="-15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spc="-15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сейф-пакета с дисками с ЭМ)</a:t>
            </a:r>
          </a:p>
        </p:txBody>
      </p:sp>
    </p:spTree>
    <p:extLst>
      <p:ext uri="{BB962C8B-B14F-4D97-AF65-F5344CB8AC3E}">
        <p14:creationId xmlns="" xmlns:p14="http://schemas.microsoft.com/office/powerpoint/2010/main" val="2822318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sz="2200" dirty="0"/>
              <a:t>Подготовка экзамена: </a:t>
            </a:r>
            <a:br>
              <a:rPr lang="ru-RU" altLang="ru-RU" sz="2200" dirty="0"/>
            </a:br>
            <a:r>
              <a:rPr lang="ru-RU" altLang="ru-RU" sz="2200" dirty="0"/>
              <a:t>новые формы ППЭ</a:t>
            </a:r>
          </a:p>
        </p:txBody>
      </p:sp>
      <p:sp>
        <p:nvSpPr>
          <p:cNvPr id="6" name="object 3"/>
          <p:cNvSpPr/>
          <p:nvPr/>
        </p:nvSpPr>
        <p:spPr>
          <a:xfrm>
            <a:off x="323528" y="1340768"/>
            <a:ext cx="4176464" cy="53285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solidFill>
              <a:schemeClr val="tx1"/>
            </a:solidFill>
          </a:ln>
        </p:spPr>
        <p:txBody>
          <a:bodyPr wrap="square" lIns="0" tIns="0" rIns="0" bIns="0" rtlCol="0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60032" y="2276872"/>
            <a:ext cx="3816424" cy="304698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/>
            <a:r>
              <a:rPr lang="ru-RU" sz="2400" spc="-5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ППЭ-12-04-МАШ «Ведомость учета времени отсутствия участников ГИА </a:t>
            </a:r>
            <a:r>
              <a:rPr lang="en-US" sz="2400" spc="-5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spc="-5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spc="-5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аудитории</a:t>
            </a:r>
            <a:r>
              <a:rPr lang="ru-RU" sz="2400" spc="-15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400" dirty="0">
              <a:solidFill>
                <a:srgbClr val="012F4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spc="-15" dirty="0">
              <a:solidFill>
                <a:srgbClr val="012F4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spc="-15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(выдается в аудитории </a:t>
            </a:r>
            <a:r>
              <a:rPr lang="en-US" sz="2400" spc="-15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spc="-15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spc="-15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необходимом количестве)</a:t>
            </a:r>
          </a:p>
        </p:txBody>
      </p:sp>
    </p:spTree>
    <p:extLst>
      <p:ext uri="{BB962C8B-B14F-4D97-AF65-F5344CB8AC3E}">
        <p14:creationId xmlns="" xmlns:p14="http://schemas.microsoft.com/office/powerpoint/2010/main" val="534456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ru-RU" sz="2200" dirty="0" smtClean="0"/>
              <a:t>Подготовка экзамена: </a:t>
            </a:r>
            <a:br>
              <a:rPr lang="ru-RU" altLang="ru-RU" sz="2200" dirty="0" smtClean="0"/>
            </a:br>
            <a:r>
              <a:rPr lang="ru-RU" altLang="ru-RU" sz="2200" dirty="0" smtClean="0"/>
              <a:t>действия технического специалиста и члена ГЭК</a:t>
            </a:r>
            <a:endParaRPr lang="ru-RU" altLang="ru-RU" sz="2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708920"/>
            <a:ext cx="3168352" cy="261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запустить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программное обеспечение  Станция печати ЭМ во всех аудиториях, включить подключённый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ним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принтер, проверить печать на выбранный принтер средствами ПО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Станция печати ЭМ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340768"/>
            <a:ext cx="7776864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За 1 час до начала экзамена</a:t>
            </a:r>
            <a:endParaRPr lang="ru-RU" sz="20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211960" y="2780928"/>
            <a:ext cx="4392488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запустить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Станция авторизации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Штабе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ППЭ и проверить доступ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специализированному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федеральному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порталу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2195736" y="2204864"/>
            <a:ext cx="288032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5940152" y="2204864"/>
            <a:ext cx="288032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899592" y="5517232"/>
            <a:ext cx="7776864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В 9.30 дня проведения экзамена  скачать ключ доступа к ЭМ совместно с членом ГЭК и записать его на </a:t>
            </a:r>
            <a:r>
              <a:rPr lang="ru-RU" sz="2000" b="1" dirty="0" err="1" smtClean="0"/>
              <a:t>флеш</a:t>
            </a:r>
            <a:r>
              <a:rPr lang="ru-RU" sz="2000" b="1" dirty="0" smtClean="0"/>
              <a:t>-носитель</a:t>
            </a:r>
            <a:endParaRPr lang="ru-RU" sz="2000" b="1" dirty="0"/>
          </a:p>
        </p:txBody>
      </p:sp>
    </p:spTree>
    <p:extLst>
      <p:ext uri="{BB962C8B-B14F-4D97-AF65-F5344CB8AC3E}">
        <p14:creationId xmlns="" xmlns:p14="http://schemas.microsoft.com/office/powerpoint/2010/main" val="4074012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ru-RU" sz="2200" dirty="0" smtClean="0"/>
              <a:t>Подготовка экзамена: </a:t>
            </a:r>
            <a:br>
              <a:rPr lang="ru-RU" altLang="ru-RU" sz="2200" dirty="0" smtClean="0"/>
            </a:br>
            <a:r>
              <a:rPr lang="ru-RU" altLang="ru-RU" sz="2200" dirty="0" smtClean="0"/>
              <a:t>действия члена ГЭК до начала экзамена</a:t>
            </a:r>
            <a:endParaRPr lang="ru-RU" altLang="ru-RU" sz="2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99592" y="1556792"/>
            <a:ext cx="7776864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В 9.30 дня проведения экзамена  скачать ключ доступа к ЭМ  с</a:t>
            </a:r>
            <a:r>
              <a:rPr lang="en-US" sz="2000" b="1" dirty="0" smtClean="0"/>
              <a:t> </a:t>
            </a:r>
            <a:r>
              <a:rPr lang="ru-RU" sz="2000" b="1" dirty="0" smtClean="0"/>
              <a:t>федерального портала на станции авторизации в штабе ППЭ</a:t>
            </a:r>
            <a:endParaRPr lang="ru-RU" sz="2000" b="1" dirty="0"/>
          </a:p>
        </p:txBody>
      </p:sp>
      <p:sp>
        <p:nvSpPr>
          <p:cNvPr id="5" name="Стрелка вниз 4"/>
          <p:cNvSpPr/>
          <p:nvPr/>
        </p:nvSpPr>
        <p:spPr>
          <a:xfrm>
            <a:off x="4283968" y="2564904"/>
            <a:ext cx="864096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27584" y="3212976"/>
            <a:ext cx="7920880" cy="15121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Обойти вместе с техническим специалистом  все аудитории, </a:t>
            </a:r>
            <a:r>
              <a:rPr lang="en-US" sz="2000" b="1" dirty="0" smtClean="0"/>
              <a:t/>
            </a:r>
            <a:br>
              <a:rPr lang="en-US" sz="2000" b="1" dirty="0" smtClean="0"/>
            </a:br>
            <a:r>
              <a:rPr lang="ru-RU" sz="2000" b="1" dirty="0" smtClean="0"/>
              <a:t>где выполняется печать ЭМ,  загрузить ключ </a:t>
            </a:r>
            <a:r>
              <a:rPr lang="ru-RU" sz="2000" b="1" dirty="0"/>
              <a:t>д</a:t>
            </a:r>
            <a:r>
              <a:rPr lang="ru-RU" sz="2000" b="1" dirty="0" smtClean="0"/>
              <a:t>оступа  к ЭМ в ПО станции печати и выполнить его активацию</a:t>
            </a:r>
            <a:endParaRPr lang="ru-RU" sz="2000" b="1" dirty="0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710272427"/>
              </p:ext>
            </p:extLst>
          </p:nvPr>
        </p:nvGraphicFramePr>
        <p:xfrm>
          <a:off x="971600" y="4509120"/>
          <a:ext cx="6336704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4114"/>
                <a:gridCol w="5312590"/>
              </a:tblGrid>
              <a:tr h="311550">
                <a:tc gridSpan="2">
                  <a:txBody>
                    <a:bodyPr/>
                    <a:lstStyle/>
                    <a:p>
                      <a:endParaRPr lang="ru-RU" dirty="0" smtClean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11550">
                <a:tc rowSpan="2">
                  <a:txBody>
                    <a:bodyPr/>
                    <a:lstStyle/>
                    <a:p>
                      <a:r>
                        <a:rPr lang="ru-RU" b="1" dirty="0" smtClean="0"/>
                        <a:t> с 9-30</a:t>
                      </a:r>
                      <a:endParaRPr lang="ru-RU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24620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rgbClr val="012F4B"/>
                          </a:solidFill>
                          <a:latin typeface="+mn-lt"/>
                          <a:ea typeface="+mn-ea"/>
                          <a:cs typeface="+mn-cs"/>
                        </a:rPr>
                        <a:t>Загрузка ключа доступа к ЭМ на Станции печати ЭМ в </a:t>
                      </a:r>
                      <a:r>
                        <a:rPr lang="ru-RU" sz="1800" b="1" u="sng" kern="1200" dirty="0" smtClean="0">
                          <a:solidFill>
                            <a:srgbClr val="012F4B"/>
                          </a:solidFill>
                          <a:latin typeface="+mn-lt"/>
                          <a:ea typeface="+mn-ea"/>
                          <a:cs typeface="+mn-cs"/>
                        </a:rPr>
                        <a:t>каждой </a:t>
                      </a:r>
                      <a:r>
                        <a:rPr lang="ru-RU" sz="1800" b="1" kern="1200" dirty="0" smtClean="0">
                          <a:solidFill>
                            <a:srgbClr val="012F4B"/>
                          </a:solidFill>
                          <a:latin typeface="+mn-lt"/>
                          <a:ea typeface="+mn-ea"/>
                          <a:cs typeface="+mn-cs"/>
                        </a:rPr>
                        <a:t>аудитории.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rgbClr val="012F4B"/>
                          </a:solidFill>
                          <a:latin typeface="+mn-lt"/>
                          <a:ea typeface="+mn-ea"/>
                          <a:cs typeface="+mn-cs"/>
                        </a:rPr>
                        <a:t>Активация ключа доступа</a:t>
                      </a:r>
                      <a:r>
                        <a:rPr lang="ru-RU" sz="1800" b="1" kern="1200" baseline="0" dirty="0" smtClean="0">
                          <a:solidFill>
                            <a:srgbClr val="012F4B"/>
                          </a:solidFill>
                          <a:latin typeface="+mn-lt"/>
                          <a:ea typeface="+mn-ea"/>
                          <a:cs typeface="+mn-cs"/>
                        </a:rPr>
                        <a:t>  членом ГЭК </a:t>
                      </a:r>
                      <a:br>
                        <a:rPr lang="ru-RU" sz="1800" b="1" kern="1200" baseline="0" dirty="0" smtClean="0">
                          <a:solidFill>
                            <a:srgbClr val="012F4B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800" b="1" kern="1200" baseline="0" dirty="0" smtClean="0">
                          <a:solidFill>
                            <a:srgbClr val="012F4B"/>
                          </a:solidFill>
                          <a:latin typeface="+mn-lt"/>
                          <a:ea typeface="+mn-ea"/>
                          <a:cs typeface="+mn-cs"/>
                        </a:rPr>
                        <a:t>(д</a:t>
                      </a:r>
                      <a:r>
                        <a:rPr lang="ru-RU" sz="1800" b="1" kern="1200" dirty="0" smtClean="0">
                          <a:solidFill>
                            <a:srgbClr val="012F4B"/>
                          </a:solidFill>
                          <a:latin typeface="+mn-lt"/>
                          <a:ea typeface="+mn-ea"/>
                          <a:cs typeface="+mn-cs"/>
                        </a:rPr>
                        <a:t>ля этого он подключает к Станции печати ЭМ </a:t>
                      </a:r>
                      <a:r>
                        <a:rPr lang="ru-RU" sz="1800" b="1" kern="1200" dirty="0" err="1" smtClean="0">
                          <a:solidFill>
                            <a:srgbClr val="012F4B"/>
                          </a:solidFill>
                          <a:latin typeface="+mn-lt"/>
                          <a:ea typeface="+mn-ea"/>
                          <a:cs typeface="+mn-cs"/>
                        </a:rPr>
                        <a:t>токен</a:t>
                      </a:r>
                      <a:r>
                        <a:rPr lang="ru-RU" sz="1800" b="1" kern="1200" dirty="0" smtClean="0">
                          <a:solidFill>
                            <a:srgbClr val="012F4B"/>
                          </a:solidFill>
                          <a:latin typeface="+mn-lt"/>
                          <a:ea typeface="+mn-ea"/>
                          <a:cs typeface="+mn-cs"/>
                        </a:rPr>
                        <a:t> и вводит пароль) 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" name="Скругленный прямоугольник 14"/>
          <p:cNvSpPr/>
          <p:nvPr/>
        </p:nvSpPr>
        <p:spPr>
          <a:xfrm>
            <a:off x="7308304" y="5373216"/>
            <a:ext cx="1440755" cy="504825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sz="1400" b="1" dirty="0">
                <a:solidFill>
                  <a:srgbClr val="012F4B"/>
                </a:solidFill>
                <a:latin typeface="Arial" pitchFamily="34" charset="0"/>
                <a:cs typeface="Arial" pitchFamily="34" charset="0"/>
              </a:rPr>
              <a:t>Технический специалист 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308304" y="6021288"/>
            <a:ext cx="1440755" cy="50323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sz="1400" b="1" dirty="0">
                <a:solidFill>
                  <a:srgbClr val="012F4B"/>
                </a:solidFill>
                <a:latin typeface="Arial" pitchFamily="34" charset="0"/>
                <a:cs typeface="Arial" pitchFamily="34" charset="0"/>
              </a:rPr>
              <a:t>Член ГЭК</a:t>
            </a:r>
          </a:p>
        </p:txBody>
      </p:sp>
    </p:spTree>
    <p:extLst>
      <p:ext uri="{BB962C8B-B14F-4D97-AF65-F5344CB8AC3E}">
        <p14:creationId xmlns="" xmlns:p14="http://schemas.microsoft.com/office/powerpoint/2010/main" val="921960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68760"/>
            <a:ext cx="7478159" cy="4055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2636912"/>
            <a:ext cx="5544170" cy="4137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5172968"/>
            <a:ext cx="3935814" cy="1698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1691680" y="98629"/>
            <a:ext cx="73448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sz="2200" dirty="0">
                <a:solidFill>
                  <a:srgbClr val="ED1C24"/>
                </a:solidFill>
                <a:latin typeface="Arial" pitchFamily="34" charset="0"/>
                <a:ea typeface="+mj-ea"/>
                <a:cs typeface="Arial" pitchFamily="34" charset="0"/>
              </a:rPr>
              <a:t>Подготовка экзамена: </a:t>
            </a:r>
            <a:br>
              <a:rPr lang="ru-RU" altLang="ru-RU" sz="2200" dirty="0">
                <a:solidFill>
                  <a:srgbClr val="ED1C24"/>
                </a:solidFill>
                <a:latin typeface="Arial" pitchFamily="34" charset="0"/>
                <a:ea typeface="+mj-ea"/>
                <a:cs typeface="Arial" pitchFamily="34" charset="0"/>
              </a:rPr>
            </a:br>
            <a:r>
              <a:rPr lang="ru-RU" altLang="ru-RU" sz="2200" dirty="0">
                <a:solidFill>
                  <a:srgbClr val="ED1C24"/>
                </a:solidFill>
                <a:latin typeface="Arial" pitchFamily="34" charset="0"/>
                <a:ea typeface="+mj-ea"/>
                <a:cs typeface="Arial" pitchFamily="34" charset="0"/>
              </a:rPr>
              <a:t>действия члена ГЭК до начала экзамена</a:t>
            </a:r>
          </a:p>
        </p:txBody>
      </p:sp>
    </p:spTree>
    <p:extLst>
      <p:ext uri="{BB962C8B-B14F-4D97-AF65-F5344CB8AC3E}">
        <p14:creationId xmlns="" xmlns:p14="http://schemas.microsoft.com/office/powerpoint/2010/main" val="2881870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sz="2200" dirty="0" smtClean="0"/>
              <a:t>Подготовка экзамена:</a:t>
            </a:r>
            <a:br>
              <a:rPr lang="ru-RU" altLang="ru-RU" sz="2200" dirty="0" smtClean="0"/>
            </a:br>
            <a:r>
              <a:rPr lang="ru-RU" altLang="ru-RU" sz="2200" dirty="0" smtClean="0"/>
              <a:t>организация входа участников в ППЭ</a:t>
            </a:r>
          </a:p>
        </p:txBody>
      </p:sp>
      <p:pic>
        <p:nvPicPr>
          <p:cNvPr id="23555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00" y="3717032"/>
            <a:ext cx="3688400" cy="2560542"/>
          </a:xfrm>
        </p:spPr>
      </p:pic>
      <p:sp>
        <p:nvSpPr>
          <p:cNvPr id="5" name="Прямоугольник 4"/>
          <p:cNvSpPr/>
          <p:nvPr/>
        </p:nvSpPr>
        <p:spPr>
          <a:xfrm>
            <a:off x="163513" y="1311275"/>
            <a:ext cx="2997200" cy="3365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1593" b="1" dirty="0">
                <a:solidFill>
                  <a:srgbClr val="FF0000"/>
                </a:solidFill>
              </a:rPr>
              <a:t>С 9:00 в день экзамена.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82588" y="2852936"/>
            <a:ext cx="8675687" cy="4064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6AB3"/>
                </a:solidFill>
              </a:rPr>
              <a:t>Паспортный контроль. Организатор на входе в ППЭ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392613" y="3429000"/>
            <a:ext cx="4468812" cy="903288"/>
          </a:xfrm>
          <a:prstGeom prst="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593" dirty="0">
                <a:solidFill>
                  <a:schemeClr val="bg1"/>
                </a:solidFill>
              </a:rPr>
              <a:t>проверяет документ, удостоверяющий личность участника, наличие его в списке распределения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392613" y="4365104"/>
            <a:ext cx="4572000" cy="1143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366" b="1" dirty="0">
                <a:solidFill>
                  <a:srgbClr val="FF0000"/>
                </a:solidFill>
              </a:rPr>
              <a:t>в случае отсутствия у обучающегося документа, </a:t>
            </a:r>
          </a:p>
          <a:p>
            <a:pPr algn="ctr">
              <a:defRPr/>
            </a:pPr>
            <a:r>
              <a:rPr lang="ru-RU" sz="1366" b="1" dirty="0">
                <a:solidFill>
                  <a:srgbClr val="FF0000"/>
                </a:solidFill>
              </a:rPr>
              <a:t>его личность ПИСЬМЕННО подтверждает сопровождающий в форме ППЭ-20</a:t>
            </a:r>
          </a:p>
          <a:p>
            <a:pPr algn="ctr">
              <a:defRPr/>
            </a:pPr>
            <a:endParaRPr lang="ru-RU" sz="1366" b="1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ru-RU" sz="1366" b="1" dirty="0" smtClean="0">
                <a:solidFill>
                  <a:srgbClr val="0070C0"/>
                </a:solidFill>
              </a:rPr>
              <a:t>Организатор</a:t>
            </a:r>
            <a:endParaRPr lang="ru-RU" sz="1366" b="1" dirty="0">
              <a:solidFill>
                <a:srgbClr val="0070C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82600" y="1811338"/>
            <a:ext cx="7950200" cy="914400"/>
          </a:xfrm>
          <a:prstGeom prst="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593">
                <a:solidFill>
                  <a:schemeClr val="bg1"/>
                </a:solidFill>
              </a:rPr>
              <a:t>Организаторы вне аудитории указывают участникам на необходимость оставить личные вещи (в специально выделенном в ППЭ месте для личных вещей участников)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798763" y="1336675"/>
            <a:ext cx="6108700" cy="387350"/>
          </a:xfrm>
          <a:prstGeom prst="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366" dirty="0">
                <a:solidFill>
                  <a:schemeClr val="bg1"/>
                </a:solidFill>
              </a:rPr>
              <a:t>Член ГЭК осуществляет контроль за организацией входа участников в ППЭ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392613" y="5445224"/>
            <a:ext cx="4468812" cy="712787"/>
          </a:xfrm>
          <a:prstGeom prst="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593" dirty="0">
                <a:solidFill>
                  <a:schemeClr val="bg1"/>
                </a:solidFill>
              </a:rPr>
              <a:t>сопровождает участников в аудитории </a:t>
            </a:r>
            <a:br>
              <a:rPr lang="ru-RU" sz="1593" dirty="0">
                <a:solidFill>
                  <a:schemeClr val="bg1"/>
                </a:solidFill>
              </a:rPr>
            </a:br>
            <a:r>
              <a:rPr lang="ru-RU" sz="1593" dirty="0">
                <a:solidFill>
                  <a:schemeClr val="bg1"/>
                </a:solidFill>
              </a:rPr>
              <a:t>в соответствии с автоматизированным распределением</a:t>
            </a:r>
          </a:p>
        </p:txBody>
      </p:sp>
    </p:spTree>
    <p:extLst>
      <p:ext uri="{BB962C8B-B14F-4D97-AF65-F5344CB8AC3E}">
        <p14:creationId xmlns="" xmlns:p14="http://schemas.microsoft.com/office/powerpoint/2010/main" val="120499938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sz="2200" dirty="0"/>
              <a:t>Подготовка экзамена:</a:t>
            </a:r>
            <a:br>
              <a:rPr lang="ru-RU" altLang="ru-RU" sz="2200" dirty="0"/>
            </a:br>
            <a:r>
              <a:rPr lang="ru-RU" altLang="ru-RU" sz="2200" dirty="0"/>
              <a:t>организация входа участников в ППЭ</a:t>
            </a:r>
            <a:endParaRPr lang="ru-RU" altLang="ru-RU" sz="2200" dirty="0" smtClean="0"/>
          </a:p>
        </p:txBody>
      </p:sp>
      <p:pic>
        <p:nvPicPr>
          <p:cNvPr id="24579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436717"/>
            <a:ext cx="3773751" cy="2597121"/>
          </a:xfrm>
        </p:spPr>
      </p:pic>
      <p:sp>
        <p:nvSpPr>
          <p:cNvPr id="5" name="Прямоугольник 4"/>
          <p:cNvSpPr/>
          <p:nvPr/>
        </p:nvSpPr>
        <p:spPr>
          <a:xfrm>
            <a:off x="4319588" y="1268760"/>
            <a:ext cx="4556125" cy="26304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593" b="1" dirty="0">
                <a:solidFill>
                  <a:srgbClr val="006AB3"/>
                </a:solidFill>
              </a:rPr>
              <a:t>Сотрудники полиции с использованием металлоискателей проверяют наличие </a:t>
            </a:r>
            <a:r>
              <a:rPr lang="en-US" sz="1593" b="1" dirty="0" smtClean="0">
                <a:solidFill>
                  <a:srgbClr val="006AB3"/>
                </a:solidFill>
              </a:rPr>
              <a:t/>
            </a:r>
            <a:br>
              <a:rPr lang="en-US" sz="1593" b="1" dirty="0" smtClean="0">
                <a:solidFill>
                  <a:srgbClr val="006AB3"/>
                </a:solidFill>
              </a:rPr>
            </a:br>
            <a:r>
              <a:rPr lang="ru-RU" sz="1593" b="1" dirty="0" smtClean="0">
                <a:solidFill>
                  <a:srgbClr val="006AB3"/>
                </a:solidFill>
              </a:rPr>
              <a:t>у </a:t>
            </a:r>
            <a:r>
              <a:rPr lang="ru-RU" sz="1593" b="1" dirty="0">
                <a:solidFill>
                  <a:srgbClr val="006AB3"/>
                </a:solidFill>
              </a:rPr>
              <a:t>участников ЕГЭ запрещенных средств. При появлении сигнала металлоискателя сотрудник полиции и организатор предлагают участнику ЕГЭ показать предмет, вызывающий сигнал, </a:t>
            </a:r>
            <a:r>
              <a:rPr lang="en-US" sz="1593" b="1" dirty="0" smtClean="0">
                <a:solidFill>
                  <a:srgbClr val="006AB3"/>
                </a:solidFill>
              </a:rPr>
              <a:t/>
            </a:r>
            <a:br>
              <a:rPr lang="en-US" sz="1593" b="1" dirty="0" smtClean="0">
                <a:solidFill>
                  <a:srgbClr val="006AB3"/>
                </a:solidFill>
              </a:rPr>
            </a:br>
            <a:r>
              <a:rPr lang="ru-RU" sz="1593" b="1" dirty="0" smtClean="0">
                <a:solidFill>
                  <a:srgbClr val="006AB3"/>
                </a:solidFill>
              </a:rPr>
              <a:t>и </a:t>
            </a:r>
            <a:r>
              <a:rPr lang="ru-RU" sz="1593" b="1" dirty="0">
                <a:solidFill>
                  <a:srgbClr val="006AB3"/>
                </a:solidFill>
              </a:rPr>
              <a:t>сдать его в место хранения личных вещей, сопроводив предложение дополнительными разъяснениями</a:t>
            </a:r>
          </a:p>
        </p:txBody>
      </p:sp>
      <p:pic>
        <p:nvPicPr>
          <p:cNvPr id="24581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5525" y="3789040"/>
            <a:ext cx="4040188" cy="280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51520" y="4005064"/>
            <a:ext cx="4695825" cy="124618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593" b="1" dirty="0">
                <a:solidFill>
                  <a:srgbClr val="006AB3"/>
                </a:solidFill>
              </a:rPr>
              <a:t>По медицинским показаниям при предъявлении медицинской справки участник ЕГЭ может быть освобожден от проверки с использованием </a:t>
            </a:r>
            <a:r>
              <a:rPr lang="ru-RU" sz="1593" b="1" dirty="0" err="1" smtClean="0">
                <a:solidFill>
                  <a:srgbClr val="006AB3"/>
                </a:solidFill>
              </a:rPr>
              <a:t>металлодетектора</a:t>
            </a:r>
            <a:endParaRPr lang="ru-RU" sz="1593" b="1" dirty="0">
              <a:solidFill>
                <a:srgbClr val="006AB3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5611813"/>
            <a:ext cx="4695825" cy="9135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593" b="1" dirty="0" smtClean="0">
                <a:solidFill>
                  <a:srgbClr val="006AB3"/>
                </a:solidFill>
              </a:rPr>
              <a:t>Член ГЭК контролирует организацию работы по прохождении участников через рамку </a:t>
            </a:r>
            <a:r>
              <a:rPr lang="ru-RU" sz="1593" b="1" dirty="0" err="1" smtClean="0">
                <a:solidFill>
                  <a:srgbClr val="006AB3"/>
                </a:solidFill>
              </a:rPr>
              <a:t>металлодетектора</a:t>
            </a:r>
            <a:endParaRPr lang="ru-RU" sz="1593" b="1" dirty="0">
              <a:solidFill>
                <a:srgbClr val="006AB3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7383502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ru-RU" sz="2400" b="1" dirty="0" smtClean="0"/>
              <a:t>Подготовка экзамена:</a:t>
            </a:r>
            <a:br>
              <a:rPr lang="ru-RU" altLang="ru-RU" sz="2400" b="1" dirty="0" smtClean="0"/>
            </a:br>
            <a:r>
              <a:rPr lang="ru-RU" altLang="ru-RU" sz="2400" b="1" dirty="0" smtClean="0"/>
              <a:t>организация помещений и техническое оснащение ППЭ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82625" y="1450975"/>
            <a:ext cx="3090863" cy="159226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2292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3038" y="1743075"/>
            <a:ext cx="944562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15975" y="1941513"/>
            <a:ext cx="1897063" cy="8270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1593" dirty="0">
                <a:solidFill>
                  <a:srgbClr val="006AB3"/>
                </a:solidFill>
              </a:rPr>
              <a:t>Стационарные и (или) переносные металлоискатели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84213" y="3060700"/>
            <a:ext cx="3090862" cy="98266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006AB3"/>
              </a:solidFill>
            </a:endParaRPr>
          </a:p>
        </p:txBody>
      </p:sp>
      <p:pic>
        <p:nvPicPr>
          <p:cNvPr id="12295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7325" y="3317875"/>
            <a:ext cx="1001713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766763" y="3175000"/>
            <a:ext cx="1946275" cy="5826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1593" dirty="0">
                <a:solidFill>
                  <a:srgbClr val="006AB3"/>
                </a:solidFill>
              </a:rPr>
              <a:t>Средства видеонаблюдения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82625" y="5054600"/>
            <a:ext cx="3090863" cy="15906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2298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0" y="5218113"/>
            <a:ext cx="862013" cy="167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9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6050" y="5943600"/>
            <a:ext cx="577850" cy="109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815975" y="5378450"/>
            <a:ext cx="2120900" cy="9334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1366" dirty="0">
                <a:solidFill>
                  <a:srgbClr val="006AB3"/>
                </a:solidFill>
              </a:rPr>
              <a:t>Объявления, </a:t>
            </a:r>
          </a:p>
          <a:p>
            <a:pPr>
              <a:defRPr/>
            </a:pPr>
            <a:r>
              <a:rPr lang="ru-RU" sz="1366" dirty="0">
                <a:solidFill>
                  <a:srgbClr val="006AB3"/>
                </a:solidFill>
              </a:rPr>
              <a:t>оповещающие о ведении видеонаблюдения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22238" y="3217863"/>
            <a:ext cx="511175" cy="159226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rgbClr val="006AB3"/>
                </a:solidFill>
              </a:rPr>
              <a:t>В</a:t>
            </a:r>
            <a:br>
              <a:rPr lang="ru-RU" dirty="0">
                <a:solidFill>
                  <a:srgbClr val="006AB3"/>
                </a:solidFill>
              </a:rPr>
            </a:br>
            <a:r>
              <a:rPr lang="ru-RU" dirty="0">
                <a:solidFill>
                  <a:srgbClr val="006AB3"/>
                </a:solidFill>
              </a:rPr>
              <a:t>Х</a:t>
            </a:r>
            <a:br>
              <a:rPr lang="ru-RU" dirty="0">
                <a:solidFill>
                  <a:srgbClr val="006AB3"/>
                </a:solidFill>
              </a:rPr>
            </a:br>
            <a:r>
              <a:rPr lang="ru-RU" dirty="0">
                <a:solidFill>
                  <a:srgbClr val="006AB3"/>
                </a:solidFill>
              </a:rPr>
              <a:t>О</a:t>
            </a:r>
            <a:br>
              <a:rPr lang="ru-RU" dirty="0">
                <a:solidFill>
                  <a:srgbClr val="006AB3"/>
                </a:solidFill>
              </a:rPr>
            </a:br>
            <a:r>
              <a:rPr lang="ru-RU" dirty="0">
                <a:solidFill>
                  <a:srgbClr val="006AB3"/>
                </a:solidFill>
              </a:rPr>
              <a:t>Д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908425" y="1450975"/>
            <a:ext cx="468313" cy="159226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rgbClr val="006AB3"/>
                </a:solidFill>
              </a:rPr>
              <a:t>Ш</a:t>
            </a:r>
            <a:br>
              <a:rPr lang="ru-RU" dirty="0">
                <a:solidFill>
                  <a:srgbClr val="006AB3"/>
                </a:solidFill>
              </a:rPr>
            </a:br>
            <a:r>
              <a:rPr lang="ru-RU" dirty="0">
                <a:solidFill>
                  <a:srgbClr val="006AB3"/>
                </a:solidFill>
              </a:rPr>
              <a:t>Т</a:t>
            </a:r>
            <a:br>
              <a:rPr lang="ru-RU" dirty="0">
                <a:solidFill>
                  <a:srgbClr val="006AB3"/>
                </a:solidFill>
              </a:rPr>
            </a:br>
            <a:r>
              <a:rPr lang="ru-RU" dirty="0">
                <a:solidFill>
                  <a:srgbClr val="006AB3"/>
                </a:solidFill>
              </a:rPr>
              <a:t>А</a:t>
            </a:r>
            <a:br>
              <a:rPr lang="ru-RU" dirty="0">
                <a:solidFill>
                  <a:srgbClr val="006AB3"/>
                </a:solidFill>
              </a:rPr>
            </a:br>
            <a:r>
              <a:rPr lang="ru-RU" dirty="0">
                <a:solidFill>
                  <a:srgbClr val="006AB3"/>
                </a:solidFill>
              </a:rPr>
              <a:t>Б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908425" y="3217863"/>
            <a:ext cx="468313" cy="342741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rgbClr val="006AB3"/>
                </a:solidFill>
              </a:rPr>
              <a:t>А</a:t>
            </a:r>
            <a:br>
              <a:rPr lang="ru-RU" dirty="0">
                <a:solidFill>
                  <a:srgbClr val="006AB3"/>
                </a:solidFill>
              </a:rPr>
            </a:br>
            <a:r>
              <a:rPr lang="ru-RU" dirty="0">
                <a:solidFill>
                  <a:srgbClr val="006AB3"/>
                </a:solidFill>
              </a:rPr>
              <a:t>У</a:t>
            </a:r>
            <a:br>
              <a:rPr lang="ru-RU" dirty="0">
                <a:solidFill>
                  <a:srgbClr val="006AB3"/>
                </a:solidFill>
              </a:rPr>
            </a:br>
            <a:r>
              <a:rPr lang="ru-RU" dirty="0">
                <a:solidFill>
                  <a:srgbClr val="006AB3"/>
                </a:solidFill>
              </a:rPr>
              <a:t>Д</a:t>
            </a:r>
            <a:br>
              <a:rPr lang="ru-RU" dirty="0">
                <a:solidFill>
                  <a:srgbClr val="006AB3"/>
                </a:solidFill>
              </a:rPr>
            </a:br>
            <a:r>
              <a:rPr lang="ru-RU" dirty="0">
                <a:solidFill>
                  <a:srgbClr val="006AB3"/>
                </a:solidFill>
              </a:rPr>
              <a:t>И</a:t>
            </a:r>
            <a:br>
              <a:rPr lang="ru-RU" dirty="0">
                <a:solidFill>
                  <a:srgbClr val="006AB3"/>
                </a:solidFill>
              </a:rPr>
            </a:br>
            <a:r>
              <a:rPr lang="ru-RU" dirty="0">
                <a:solidFill>
                  <a:srgbClr val="006AB3"/>
                </a:solidFill>
              </a:rPr>
              <a:t>Т</a:t>
            </a:r>
            <a:br>
              <a:rPr lang="ru-RU" dirty="0">
                <a:solidFill>
                  <a:srgbClr val="006AB3"/>
                </a:solidFill>
              </a:rPr>
            </a:br>
            <a:r>
              <a:rPr lang="ru-RU" dirty="0">
                <a:solidFill>
                  <a:srgbClr val="006AB3"/>
                </a:solidFill>
              </a:rPr>
              <a:t>О</a:t>
            </a:r>
            <a:br>
              <a:rPr lang="ru-RU" dirty="0">
                <a:solidFill>
                  <a:srgbClr val="006AB3"/>
                </a:solidFill>
              </a:rPr>
            </a:br>
            <a:r>
              <a:rPr lang="ru-RU" dirty="0">
                <a:solidFill>
                  <a:srgbClr val="006AB3"/>
                </a:solidFill>
              </a:rPr>
              <a:t>Р</a:t>
            </a:r>
            <a:br>
              <a:rPr lang="ru-RU" dirty="0">
                <a:solidFill>
                  <a:srgbClr val="006AB3"/>
                </a:solidFill>
              </a:rPr>
            </a:br>
            <a:r>
              <a:rPr lang="ru-RU" dirty="0">
                <a:solidFill>
                  <a:srgbClr val="006AB3"/>
                </a:solidFill>
              </a:rPr>
              <a:t>И</a:t>
            </a:r>
            <a:br>
              <a:rPr lang="ru-RU" dirty="0">
                <a:solidFill>
                  <a:srgbClr val="006AB3"/>
                </a:solidFill>
              </a:rPr>
            </a:br>
            <a:r>
              <a:rPr lang="ru-RU" dirty="0" err="1">
                <a:solidFill>
                  <a:srgbClr val="006AB3"/>
                </a:solidFill>
              </a:rPr>
              <a:t>И</a:t>
            </a:r>
            <a:endParaRPr lang="ru-RU" dirty="0">
              <a:solidFill>
                <a:srgbClr val="006AB3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545013" y="1450975"/>
            <a:ext cx="4010025" cy="159226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endParaRPr lang="ru-RU" sz="1366" dirty="0">
              <a:solidFill>
                <a:srgbClr val="006AB3"/>
              </a:solidFill>
            </a:endParaRPr>
          </a:p>
          <a:p>
            <a:pPr>
              <a:defRPr/>
            </a:pPr>
            <a:endParaRPr lang="ru-RU" sz="1366" dirty="0">
              <a:solidFill>
                <a:srgbClr val="006AB3"/>
              </a:solidFill>
            </a:endParaRPr>
          </a:p>
          <a:p>
            <a:pPr>
              <a:defRPr/>
            </a:pPr>
            <a:endParaRPr lang="ru-RU" sz="1366" dirty="0">
              <a:solidFill>
                <a:srgbClr val="006AB3"/>
              </a:solidFill>
            </a:endParaRPr>
          </a:p>
          <a:p>
            <a:pPr>
              <a:defRPr/>
            </a:pPr>
            <a:endParaRPr lang="ru-RU" sz="1366" dirty="0">
              <a:solidFill>
                <a:srgbClr val="006AB3"/>
              </a:solidFill>
            </a:endParaRPr>
          </a:p>
          <a:p>
            <a:pPr>
              <a:defRPr/>
            </a:pPr>
            <a:r>
              <a:rPr lang="ru-RU" sz="1366" dirty="0">
                <a:solidFill>
                  <a:srgbClr val="006AB3"/>
                </a:solidFill>
              </a:rPr>
              <a:t>Программное обеспечение и компьютерное оборудование помещений для </a:t>
            </a:r>
            <a:r>
              <a:rPr lang="ru-RU" sz="1366" dirty="0" smtClean="0">
                <a:solidFill>
                  <a:srgbClr val="006AB3"/>
                </a:solidFill>
              </a:rPr>
              <a:t>руководителя </a:t>
            </a:r>
            <a:r>
              <a:rPr lang="ru-RU" sz="1366" dirty="0">
                <a:solidFill>
                  <a:srgbClr val="006AB3"/>
                </a:solidFill>
              </a:rPr>
              <a:t>ППЭ</a:t>
            </a:r>
          </a:p>
        </p:txBody>
      </p:sp>
      <p:pic>
        <p:nvPicPr>
          <p:cNvPr id="12305" name="Рисунок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4250" y="1682750"/>
            <a:ext cx="936625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6" name="Рисунок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1533525"/>
            <a:ext cx="836464" cy="743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7" name="Рисунок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0675" y="1630363"/>
            <a:ext cx="812800" cy="117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8" name="Рисунок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9150" y="1778000"/>
            <a:ext cx="674688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4545013" y="3568700"/>
            <a:ext cx="4010025" cy="27257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2310" name="Рисунок 2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365104"/>
            <a:ext cx="1457325" cy="183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11" name="Рисунок 2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300" y="3697288"/>
            <a:ext cx="1033463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12" name="Рисунок 2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5157192"/>
            <a:ext cx="1624013" cy="108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13" name="Рисунок 2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573016"/>
            <a:ext cx="996950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Прямоугольник 26"/>
          <p:cNvSpPr/>
          <p:nvPr/>
        </p:nvSpPr>
        <p:spPr>
          <a:xfrm>
            <a:off x="682625" y="4073525"/>
            <a:ext cx="3090863" cy="98266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593" dirty="0">
                <a:solidFill>
                  <a:srgbClr val="006AB3"/>
                </a:solidFill>
              </a:rPr>
              <a:t>Системы подавления сигналов подвижной связи </a:t>
            </a:r>
            <a:r>
              <a:rPr lang="ru-RU" sz="1593" dirty="0" smtClean="0">
                <a:solidFill>
                  <a:srgbClr val="006AB3"/>
                </a:solidFill>
              </a:rPr>
              <a:t/>
            </a:r>
            <a:br>
              <a:rPr lang="ru-RU" sz="1593" dirty="0" smtClean="0">
                <a:solidFill>
                  <a:srgbClr val="006AB3"/>
                </a:solidFill>
              </a:rPr>
            </a:br>
            <a:r>
              <a:rPr lang="ru-RU" sz="1593" dirty="0" smtClean="0">
                <a:solidFill>
                  <a:srgbClr val="006AB3"/>
                </a:solidFill>
              </a:rPr>
              <a:t>(</a:t>
            </a:r>
            <a:r>
              <a:rPr lang="ru-RU" sz="1593" dirty="0">
                <a:solidFill>
                  <a:srgbClr val="006AB3"/>
                </a:solidFill>
              </a:rPr>
              <a:t>по решению ГЭК)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716016" y="4365104"/>
            <a:ext cx="1296144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Станция печати</a:t>
            </a:r>
            <a:endParaRPr lang="ru-RU" sz="1400" dirty="0"/>
          </a:p>
        </p:txBody>
      </p:sp>
    </p:spTree>
    <p:extLst>
      <p:ext uri="{BB962C8B-B14F-4D97-AF65-F5344CB8AC3E}">
        <p14:creationId xmlns="" xmlns:p14="http://schemas.microsoft.com/office/powerpoint/2010/main" val="20412573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ru-RU" sz="2200" dirty="0"/>
              <a:t>Подготовка экзамена:</a:t>
            </a:r>
            <a:br>
              <a:rPr lang="ru-RU" altLang="ru-RU" sz="2200" dirty="0"/>
            </a:br>
            <a:r>
              <a:rPr lang="ru-RU" altLang="ru-RU" sz="2200" dirty="0"/>
              <a:t>организация входа участников в ППЭ</a:t>
            </a: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92937764"/>
              </p:ext>
            </p:extLst>
          </p:nvPr>
        </p:nvGraphicFramePr>
        <p:xfrm>
          <a:off x="457200" y="1484784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421492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ru-RU" sz="2200" dirty="0" smtClean="0"/>
              <a:t>Подготовка экзамена:</a:t>
            </a:r>
            <a:br>
              <a:rPr lang="ru-RU" altLang="ru-RU" sz="2200" dirty="0" smtClean="0"/>
            </a:br>
            <a:r>
              <a:rPr lang="ru-RU" altLang="ru-RU" sz="2200" dirty="0" smtClean="0"/>
              <a:t>выдача экзаменационных материалов руководителем ППЭ в Штабе ППЭ</a:t>
            </a:r>
            <a:endParaRPr lang="ru-RU" altLang="ru-RU" sz="2200" dirty="0"/>
          </a:p>
        </p:txBody>
      </p:sp>
      <p:sp>
        <p:nvSpPr>
          <p:cNvPr id="6" name="Rectangle 14"/>
          <p:cNvSpPr>
            <a:spLocks noChangeArrowheads="1"/>
          </p:cNvSpPr>
          <p:nvPr/>
        </p:nvSpPr>
        <p:spPr bwMode="auto">
          <a:xfrm>
            <a:off x="395536" y="2492896"/>
            <a:ext cx="8495941" cy="3299146"/>
          </a:xfrm>
          <a:prstGeom prst="rect">
            <a:avLst/>
          </a:prstGeom>
          <a:solidFill>
            <a:srgbClr val="D9DADB"/>
          </a:solidFill>
          <a:ln>
            <a:solidFill>
              <a:srgbClr val="87888A"/>
            </a:solidFill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defTabSz="972122">
              <a:defRPr/>
            </a:pPr>
            <a:r>
              <a:rPr lang="ru-RU" sz="1600" b="1" dirty="0">
                <a:solidFill>
                  <a:srgbClr val="006AB3"/>
                </a:solidFill>
                <a:cs typeface="Times New Roman" panose="02020603050405020304" pitchFamily="18" charset="0"/>
              </a:rPr>
              <a:t>В присутствии члена ГЭК выдать</a:t>
            </a:r>
            <a:r>
              <a:rPr lang="en-US" sz="1600" b="1" dirty="0">
                <a:solidFill>
                  <a:srgbClr val="006AB3"/>
                </a:solidFill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6AB3"/>
                </a:solidFill>
                <a:cs typeface="Times New Roman" panose="02020603050405020304" pitchFamily="18" charset="0"/>
              </a:rPr>
              <a:t>ответственным организаторам в штабе ППЭ </a:t>
            </a:r>
          </a:p>
          <a:p>
            <a:pPr algn="ctr" defTabSz="972122">
              <a:spcAft>
                <a:spcPts val="1000"/>
              </a:spcAft>
              <a:defRPr/>
            </a:pPr>
            <a:r>
              <a:rPr lang="ru-RU" sz="1600" b="1" u="sng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ru-RU" sz="1600" b="1" u="sng" dirty="0">
                <a:solidFill>
                  <a:srgbClr val="FF0000"/>
                </a:solidFill>
                <a:cs typeface="Times New Roman" panose="02020603050405020304" pitchFamily="18" charset="0"/>
              </a:rPr>
              <a:t>ЭМ </a:t>
            </a:r>
            <a:r>
              <a:rPr lang="ru-RU" sz="1600" b="1" u="sng" dirty="0">
                <a:solidFill>
                  <a:srgbClr val="006AB3"/>
                </a:solidFill>
                <a:cs typeface="Times New Roman" panose="02020603050405020304" pitchFamily="18" charset="0"/>
              </a:rPr>
              <a:t>на каждую аудиторию:</a:t>
            </a:r>
          </a:p>
          <a:p>
            <a:pPr marL="342927" indent="-342927" defTabSz="972122">
              <a:spcAft>
                <a:spcPts val="500"/>
              </a:spcAft>
              <a:buFont typeface="Wingdings" panose="05000000000000000000" pitchFamily="2" charset="2"/>
              <a:buChar char="ü"/>
              <a:defRPr/>
            </a:pPr>
            <a:r>
              <a:rPr lang="ru-RU" sz="1600" dirty="0">
                <a:solidFill>
                  <a:srgbClr val="FF0000"/>
                </a:solidFill>
                <a:cs typeface="Times New Roman" panose="02020603050405020304" pitchFamily="18" charset="0"/>
              </a:rPr>
              <a:t>сейф-пакеты с электронными носителями с ЭМ </a:t>
            </a:r>
            <a:r>
              <a:rPr lang="ru-RU" sz="1600" b="1" dirty="0">
                <a:solidFill>
                  <a:srgbClr val="FF0000"/>
                </a:solidFill>
                <a:cs typeface="Times New Roman" panose="02020603050405020304" pitchFamily="18" charset="0"/>
              </a:rPr>
              <a:t>по форме ППЭ-14-04 «Ведомость материалов доставочного сейф-пакета</a:t>
            </a:r>
            <a:r>
              <a:rPr lang="ru-RU" sz="16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»</a:t>
            </a:r>
            <a:r>
              <a:rPr lang="ru-RU" sz="16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, </a:t>
            </a:r>
            <a:r>
              <a:rPr lang="ru-RU" sz="1600" dirty="0">
                <a:solidFill>
                  <a:srgbClr val="006AB3"/>
                </a:solidFill>
                <a:cs typeface="Times New Roman" panose="02020603050405020304" pitchFamily="18" charset="0"/>
              </a:rPr>
              <a:t>по форме ППЭ-14-02 «Ведомость учета экзаменационных материалов</a:t>
            </a:r>
            <a:r>
              <a:rPr lang="ru-RU" sz="1600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»,</a:t>
            </a:r>
            <a:r>
              <a:rPr lang="ru-RU" sz="16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tx1"/>
                </a:solidFill>
                <a:cs typeface="Times New Roman" panose="02020603050405020304" pitchFamily="18" charset="0"/>
              </a:rPr>
              <a:t>получив </a:t>
            </a:r>
            <a:r>
              <a:rPr lang="ru-RU" sz="16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подписи</a:t>
            </a:r>
            <a:r>
              <a:rPr lang="ru-RU" sz="16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 ответственного </a:t>
            </a:r>
            <a:r>
              <a:rPr lang="ru-RU" sz="1600" dirty="0">
                <a:solidFill>
                  <a:schemeClr val="tx1"/>
                </a:solidFill>
                <a:cs typeface="Times New Roman" panose="02020603050405020304" pitchFamily="18" charset="0"/>
              </a:rPr>
              <a:t>организатора</a:t>
            </a:r>
            <a:endParaRPr lang="ru-RU" sz="1600" dirty="0" smtClean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marL="342927" indent="-342927" defTabSz="972122">
              <a:spcAft>
                <a:spcPts val="500"/>
              </a:spcAft>
              <a:buFont typeface="Wingdings" panose="05000000000000000000" pitchFamily="2" charset="2"/>
              <a:buChar char="ü"/>
              <a:defRPr/>
            </a:pPr>
            <a:r>
              <a:rPr lang="ru-RU" sz="1600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возвратные </a:t>
            </a:r>
            <a:r>
              <a:rPr lang="ru-RU" sz="1600" dirty="0">
                <a:solidFill>
                  <a:srgbClr val="006AB3"/>
                </a:solidFill>
                <a:cs typeface="Times New Roman" panose="02020603050405020304" pitchFamily="18" charset="0"/>
              </a:rPr>
              <a:t>доставочные пакеты для упаковки бланков ЕГЭ, </a:t>
            </a:r>
            <a:endParaRPr lang="ru-RU" sz="1600" dirty="0" smtClean="0">
              <a:solidFill>
                <a:srgbClr val="006AB3"/>
              </a:solidFill>
              <a:cs typeface="Times New Roman" panose="02020603050405020304" pitchFamily="18" charset="0"/>
            </a:endParaRPr>
          </a:p>
          <a:p>
            <a:pPr marL="342927" indent="-342927" defTabSz="972122">
              <a:spcAft>
                <a:spcPts val="500"/>
              </a:spcAft>
              <a:buFont typeface="Wingdings" panose="05000000000000000000" pitchFamily="2" charset="2"/>
              <a:buChar char="ü"/>
              <a:defRPr/>
            </a:pPr>
            <a:r>
              <a:rPr lang="ru-RU" sz="1600" dirty="0">
                <a:solidFill>
                  <a:srgbClr val="FF0000"/>
                </a:solidFill>
                <a:cs typeface="Times New Roman" panose="02020603050405020304" pitchFamily="18" charset="0"/>
              </a:rPr>
              <a:t>с</a:t>
            </a:r>
            <a:r>
              <a:rPr lang="ru-RU" sz="16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ейф-пакеты </a:t>
            </a:r>
            <a:r>
              <a:rPr lang="ru-RU" sz="1600" dirty="0">
                <a:solidFill>
                  <a:srgbClr val="FF0000"/>
                </a:solidFill>
                <a:cs typeface="Times New Roman" panose="02020603050405020304" pitchFamily="18" charset="0"/>
              </a:rPr>
              <a:t>для упаковки КИМ (возвратные доставочные пакеты в </a:t>
            </a:r>
            <a:r>
              <a:rPr lang="ru-RU" sz="16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малые аудитории),</a:t>
            </a:r>
          </a:p>
          <a:p>
            <a:pPr marL="342927" indent="-342927" defTabSz="972122">
              <a:spcAft>
                <a:spcPts val="500"/>
              </a:spcAft>
              <a:buFont typeface="Wingdings" panose="05000000000000000000" pitchFamily="2" charset="2"/>
              <a:buChar char="ü"/>
              <a:defRPr/>
            </a:pPr>
            <a:r>
              <a:rPr lang="ru-RU" sz="1600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6AB3"/>
                </a:solidFill>
                <a:cs typeface="Times New Roman" panose="02020603050405020304" pitchFamily="18" charset="0"/>
              </a:rPr>
              <a:t>ДБО № 2, по форме ППЭ-14-02 «Ведомость учета экзаменационных материалов», </a:t>
            </a:r>
            <a:endParaRPr lang="ru-RU" sz="1600" dirty="0" smtClean="0">
              <a:solidFill>
                <a:srgbClr val="006AB3"/>
              </a:solidFill>
              <a:cs typeface="Times New Roman" panose="02020603050405020304" pitchFamily="18" charset="0"/>
            </a:endParaRPr>
          </a:p>
          <a:p>
            <a:pPr marL="342927" indent="-342927" defTabSz="972122">
              <a:spcAft>
                <a:spcPts val="500"/>
              </a:spcAft>
              <a:buFont typeface="Wingdings" panose="05000000000000000000" pitchFamily="2" charset="2"/>
              <a:buChar char="ü"/>
              <a:defRPr/>
            </a:pPr>
            <a:r>
              <a:rPr lang="ru-RU" sz="1600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возвратные </a:t>
            </a:r>
            <a:r>
              <a:rPr lang="ru-RU" sz="1600" dirty="0">
                <a:solidFill>
                  <a:srgbClr val="006AB3"/>
                </a:solidFill>
                <a:cs typeface="Times New Roman" panose="02020603050405020304" pitchFamily="18" charset="0"/>
              </a:rPr>
              <a:t>доставочные пакеты для упаковки испорченных </a:t>
            </a:r>
            <a:r>
              <a:rPr lang="ru-RU" sz="1600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ЭМ,            </a:t>
            </a:r>
          </a:p>
          <a:p>
            <a:pPr marL="342927" indent="-342927" defTabSz="972122">
              <a:spcAft>
                <a:spcPts val="500"/>
              </a:spcAft>
              <a:buFont typeface="Wingdings" panose="05000000000000000000" pitchFamily="2" charset="2"/>
              <a:buChar char="ü"/>
              <a:defRPr/>
            </a:pPr>
            <a:r>
              <a:rPr lang="ru-RU" sz="16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к </a:t>
            </a:r>
            <a:r>
              <a:rPr lang="ru-RU" sz="1600" dirty="0">
                <a:solidFill>
                  <a:srgbClr val="FF0000"/>
                </a:solidFill>
                <a:cs typeface="Times New Roman" panose="02020603050405020304" pitchFamily="18" charset="0"/>
              </a:rPr>
              <a:t>сейф-пакетам выдать соответствующее число </a:t>
            </a:r>
            <a:r>
              <a:rPr lang="ru-RU" sz="1600" b="1" dirty="0">
                <a:solidFill>
                  <a:srgbClr val="FF0000"/>
                </a:solidFill>
                <a:cs typeface="Times New Roman" panose="02020603050405020304" pitchFamily="18" charset="0"/>
              </a:rPr>
              <a:t>форм ППЭ-11 «Сопроводительный бланк </a:t>
            </a:r>
            <a:r>
              <a:rPr lang="ru-RU" sz="16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к материалам </a:t>
            </a:r>
            <a:r>
              <a:rPr lang="ru-RU" sz="1600" b="1" dirty="0">
                <a:solidFill>
                  <a:srgbClr val="FF0000"/>
                </a:solidFill>
                <a:cs typeface="Times New Roman" panose="02020603050405020304" pitchFamily="18" charset="0"/>
              </a:rPr>
              <a:t>ЕГЭ»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59632" y="1556792"/>
            <a:ext cx="6768752" cy="461665"/>
          </a:xfrm>
          <a:prstGeom prst="rect">
            <a:avLst/>
          </a:prstGeom>
          <a:solidFill>
            <a:srgbClr val="87888A"/>
          </a:solidFill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800" b="1">
                <a:solidFill>
                  <a:srgbClr val="C00000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defTabSz="972122"/>
            <a:r>
              <a:rPr lang="ru-RU" sz="2000" dirty="0">
                <a:solidFill>
                  <a:prstClr val="white"/>
                </a:solidFill>
                <a:cs typeface="Times New Roman" panose="02020603050405020304" pitchFamily="18" charset="0"/>
              </a:rPr>
              <a:t>Не позднее </a:t>
            </a:r>
            <a:r>
              <a:rPr lang="ru-RU" sz="2000" dirty="0" smtClean="0">
                <a:solidFill>
                  <a:prstClr val="white"/>
                </a:solidFill>
                <a:cs typeface="Times New Roman" panose="02020603050405020304" pitchFamily="18" charset="0"/>
              </a:rPr>
              <a:t>9.45  </a:t>
            </a:r>
            <a:r>
              <a:rPr lang="ru-RU" sz="2000" dirty="0">
                <a:solidFill>
                  <a:prstClr val="white"/>
                </a:solidFill>
                <a:cs typeface="Times New Roman" panose="02020603050405020304" pitchFamily="18" charset="0"/>
              </a:rPr>
              <a:t>до начала </a:t>
            </a:r>
            <a:r>
              <a:rPr lang="ru-RU" sz="2400" dirty="0">
                <a:solidFill>
                  <a:prstClr val="white"/>
                </a:solidFill>
                <a:cs typeface="Times New Roman" panose="02020603050405020304" pitchFamily="18" charset="0"/>
              </a:rPr>
              <a:t>экзамена</a:t>
            </a:r>
          </a:p>
        </p:txBody>
      </p:sp>
    </p:spTree>
    <p:extLst>
      <p:ext uri="{BB962C8B-B14F-4D97-AF65-F5344CB8AC3E}">
        <p14:creationId xmlns="" xmlns:p14="http://schemas.microsoft.com/office/powerpoint/2010/main" val="4201720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120217"/>
            <a:ext cx="6983169" cy="860511"/>
          </a:xfrm>
        </p:spPr>
        <p:txBody>
          <a:bodyPr>
            <a:noAutofit/>
          </a:bodyPr>
          <a:lstStyle/>
          <a:p>
            <a:r>
              <a:rPr lang="ru-RU" altLang="ru-RU" sz="2200" dirty="0" smtClean="0"/>
              <a:t>Проведение экзамена:</a:t>
            </a:r>
            <a:br>
              <a:rPr lang="ru-RU" altLang="ru-RU" sz="2200" dirty="0" smtClean="0"/>
            </a:br>
            <a:r>
              <a:rPr lang="ru-RU" altLang="ru-RU" sz="2200" dirty="0" smtClean="0"/>
              <a:t>алгоритм действий в нестандартных ситуациях</a:t>
            </a:r>
            <a:endParaRPr lang="ru-RU" altLang="ru-RU" sz="2200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877783747"/>
              </p:ext>
            </p:extLst>
          </p:nvPr>
        </p:nvGraphicFramePr>
        <p:xfrm>
          <a:off x="467544" y="1384176"/>
          <a:ext cx="8229600" cy="4925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67544" y="5013176"/>
            <a:ext cx="8208912" cy="792088"/>
          </a:xfrm>
          <a:prstGeom prst="rect">
            <a:avLst/>
          </a:prstGeom>
          <a:solidFill>
            <a:srgbClr val="025B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 случае брака электронного носителя – в первую очередь используются резервные электронные носители того же объёма, что и бракованный электронный носитель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5949280"/>
            <a:ext cx="8208912" cy="792088"/>
          </a:xfrm>
          <a:prstGeom prst="rect">
            <a:avLst/>
          </a:prstGeom>
          <a:solidFill>
            <a:srgbClr val="025B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 случае брака печати или порчи ЭМ – в первую очередь используются резервные электронные носители по 5 ЭМ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559977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sz="2200" dirty="0" smtClean="0"/>
              <a:t>Проведение экзамена: </a:t>
            </a:r>
            <a:br>
              <a:rPr lang="ru-RU" altLang="ru-RU" sz="2200" dirty="0" smtClean="0"/>
            </a:br>
            <a:r>
              <a:rPr lang="ru-RU" altLang="ru-RU" sz="2200" dirty="0" smtClean="0"/>
              <a:t>разрешенные средства</a:t>
            </a:r>
            <a:endParaRPr lang="ru-RU" altLang="ru-RU" sz="22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39752" y="4309609"/>
            <a:ext cx="4489844" cy="216890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95537" y="1590877"/>
            <a:ext cx="8568952" cy="342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72122"/>
            <a:endParaRPr lang="ru-RU" sz="1593" dirty="0">
              <a:solidFill>
                <a:srgbClr val="006AB3"/>
              </a:solidFill>
            </a:endParaRPr>
          </a:p>
          <a:p>
            <a:pPr marL="260193" indent="-111124" defTabSz="972122">
              <a:spcAft>
                <a:spcPts val="854"/>
              </a:spcAft>
              <a:buFont typeface="Arial" panose="020B0604020202020204" pitchFamily="34" charset="0"/>
              <a:buChar char="•"/>
            </a:pPr>
            <a:r>
              <a:rPr lang="ru-RU" sz="2000" b="1" dirty="0" err="1">
                <a:solidFill>
                  <a:srgbClr val="006AB3"/>
                </a:solidFill>
              </a:rPr>
              <a:t>г</a:t>
            </a:r>
            <a:r>
              <a:rPr lang="ru-RU" sz="2000" b="1" dirty="0" err="1" smtClean="0">
                <a:solidFill>
                  <a:srgbClr val="006AB3"/>
                </a:solidFill>
              </a:rPr>
              <a:t>елевая</a:t>
            </a:r>
            <a:r>
              <a:rPr lang="ru-RU" sz="2000" b="1" dirty="0" smtClean="0">
                <a:solidFill>
                  <a:srgbClr val="006AB3"/>
                </a:solidFill>
              </a:rPr>
              <a:t>, капиллярная  ручка с чернилами черного цвета; </a:t>
            </a:r>
            <a:endParaRPr lang="ru-RU" sz="2000" b="1" dirty="0">
              <a:solidFill>
                <a:srgbClr val="006AB3"/>
              </a:solidFill>
            </a:endParaRPr>
          </a:p>
          <a:p>
            <a:pPr marL="260193" indent="-111124" defTabSz="972122">
              <a:spcAft>
                <a:spcPts val="854"/>
              </a:spcAft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6AB3"/>
                </a:solidFill>
              </a:rPr>
              <a:t>документ, удостоверяющий личность; </a:t>
            </a:r>
          </a:p>
          <a:p>
            <a:pPr marL="260193" indent="-111124" defTabSz="972122">
              <a:spcAft>
                <a:spcPts val="854"/>
              </a:spcAft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6AB3"/>
                </a:solidFill>
              </a:rPr>
              <a:t>средства обучения и </a:t>
            </a:r>
            <a:r>
              <a:rPr lang="ru-RU" sz="2000" b="1" dirty="0" smtClean="0">
                <a:solidFill>
                  <a:srgbClr val="006AB3"/>
                </a:solidFill>
              </a:rPr>
              <a:t>воспитания </a:t>
            </a:r>
            <a:r>
              <a:rPr lang="ru-RU" sz="2000" b="1" i="1" dirty="0" smtClean="0">
                <a:solidFill>
                  <a:srgbClr val="006AB3"/>
                </a:solidFill>
              </a:rPr>
              <a:t>(на отдельных предметах по списку)</a:t>
            </a:r>
            <a:r>
              <a:rPr lang="ru-RU" sz="2000" b="1" dirty="0" smtClean="0">
                <a:solidFill>
                  <a:srgbClr val="006AB3"/>
                </a:solidFill>
              </a:rPr>
              <a:t>;</a:t>
            </a:r>
            <a:endParaRPr lang="ru-RU" sz="2000" b="1" dirty="0">
              <a:solidFill>
                <a:srgbClr val="006AB3"/>
              </a:solidFill>
            </a:endParaRPr>
          </a:p>
          <a:p>
            <a:pPr marL="260193" indent="-111124" defTabSz="972122">
              <a:spcAft>
                <a:spcPts val="854"/>
              </a:spcAft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6AB3"/>
                </a:solidFill>
              </a:rPr>
              <a:t>лекарства и питание </a:t>
            </a:r>
            <a:r>
              <a:rPr lang="ru-RU" sz="2000" b="1" i="1" dirty="0">
                <a:solidFill>
                  <a:srgbClr val="006AB3"/>
                </a:solidFill>
              </a:rPr>
              <a:t>(при необходимости)</a:t>
            </a:r>
            <a:r>
              <a:rPr lang="ru-RU" sz="2000" b="1" dirty="0">
                <a:solidFill>
                  <a:srgbClr val="006AB3"/>
                </a:solidFill>
              </a:rPr>
              <a:t> </a:t>
            </a:r>
            <a:r>
              <a:rPr lang="ru-RU" sz="2000" b="1" dirty="0" smtClean="0">
                <a:solidFill>
                  <a:srgbClr val="006AB3"/>
                </a:solidFill>
              </a:rPr>
              <a:t>;</a:t>
            </a:r>
            <a:endParaRPr lang="ru-RU" sz="2000" b="1" dirty="0">
              <a:solidFill>
                <a:srgbClr val="006AB3"/>
              </a:solidFill>
            </a:endParaRPr>
          </a:p>
          <a:p>
            <a:pPr marL="260193" indent="-111124" defTabSz="972122">
              <a:spcAft>
                <a:spcPts val="854"/>
              </a:spcAft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6AB3"/>
                </a:solidFill>
              </a:rPr>
              <a:t>специальные технические средства </a:t>
            </a:r>
            <a:r>
              <a:rPr lang="ru-RU" sz="2000" b="1" i="1" dirty="0">
                <a:solidFill>
                  <a:srgbClr val="006AB3"/>
                </a:solidFill>
              </a:rPr>
              <a:t>(для лиц, указанных в пункте 37 Порядка</a:t>
            </a:r>
            <a:r>
              <a:rPr lang="ru-RU" sz="2000" b="1" i="1" dirty="0" smtClean="0">
                <a:solidFill>
                  <a:srgbClr val="006AB3"/>
                </a:solidFill>
              </a:rPr>
              <a:t>);</a:t>
            </a:r>
            <a:endParaRPr lang="ru-RU" sz="2000" b="1" i="1" dirty="0">
              <a:solidFill>
                <a:srgbClr val="006AB3"/>
              </a:solidFill>
            </a:endParaRPr>
          </a:p>
          <a:p>
            <a:pPr marL="260193" indent="-111124" defTabSz="972122">
              <a:spcAft>
                <a:spcPts val="854"/>
              </a:spcAft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6AB3"/>
                </a:solidFill>
              </a:rPr>
              <a:t>ч</a:t>
            </a:r>
            <a:r>
              <a:rPr lang="ru-RU" sz="2000" b="1" dirty="0" smtClean="0">
                <a:solidFill>
                  <a:srgbClr val="006AB3"/>
                </a:solidFill>
              </a:rPr>
              <a:t>ерновик со штампом ОО </a:t>
            </a:r>
            <a:endParaRPr lang="ru-RU" sz="2000" b="1" dirty="0">
              <a:solidFill>
                <a:srgbClr val="006AB3"/>
              </a:solidFill>
            </a:endParaRPr>
          </a:p>
          <a:p>
            <a:pPr defTabSz="972122"/>
            <a:endParaRPr lang="ru-RU" sz="1593" dirty="0">
              <a:solidFill>
                <a:srgbClr val="006AB3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57107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22109"/>
            <a:ext cx="6983169" cy="1174536"/>
          </a:xfrm>
        </p:spPr>
        <p:txBody>
          <a:bodyPr>
            <a:noAutofit/>
          </a:bodyPr>
          <a:lstStyle/>
          <a:p>
            <a:r>
              <a:rPr lang="ru-RU" altLang="ru-RU" sz="2200" dirty="0" smtClean="0"/>
              <a:t>Проведение экзамена: разрешенные дополнительные  средства обучения и воспитания</a:t>
            </a:r>
            <a:endParaRPr lang="ru-RU" altLang="ru-RU" sz="2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7551" y="1405442"/>
            <a:ext cx="3864410" cy="317568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49" dirty="0">
                <a:solidFill>
                  <a:srgbClr val="006AB3"/>
                </a:solidFill>
              </a:rPr>
              <a:t>Математика: </a:t>
            </a:r>
          </a:p>
          <a:p>
            <a:r>
              <a:rPr lang="ru-RU" sz="2049" dirty="0" smtClean="0">
                <a:solidFill>
                  <a:srgbClr val="006AB3"/>
                </a:solidFill>
              </a:rPr>
              <a:t>Линейка, не содержащая справочной информации (далее – линейка)</a:t>
            </a:r>
            <a:endParaRPr lang="ru-RU" sz="2049" dirty="0">
              <a:solidFill>
                <a:srgbClr val="006AB3"/>
              </a:solidFill>
            </a:endParaRPr>
          </a:p>
          <a:p>
            <a:pPr marL="0" indent="0">
              <a:buNone/>
            </a:pPr>
            <a:endParaRPr lang="ru-RU" sz="569" dirty="0">
              <a:solidFill>
                <a:srgbClr val="006AB3"/>
              </a:solidFill>
            </a:endParaRPr>
          </a:p>
          <a:p>
            <a:pPr marL="0" indent="0">
              <a:buNone/>
            </a:pPr>
            <a:r>
              <a:rPr lang="ru-RU" sz="2049" dirty="0">
                <a:solidFill>
                  <a:srgbClr val="006AB3"/>
                </a:solidFill>
              </a:rPr>
              <a:t>Физика:</a:t>
            </a:r>
          </a:p>
          <a:p>
            <a:r>
              <a:rPr lang="ru-RU" sz="2049" dirty="0">
                <a:solidFill>
                  <a:srgbClr val="006AB3"/>
                </a:solidFill>
              </a:rPr>
              <a:t>линейка </a:t>
            </a:r>
          </a:p>
          <a:p>
            <a:r>
              <a:rPr lang="ru-RU" sz="2049" dirty="0">
                <a:solidFill>
                  <a:srgbClr val="006AB3"/>
                </a:solidFill>
              </a:rPr>
              <a:t>непрограммируемый калькулятор</a:t>
            </a:r>
          </a:p>
          <a:p>
            <a:pPr marL="0" indent="0">
              <a:buNone/>
            </a:pPr>
            <a:endParaRPr lang="ru-RU" sz="2049" dirty="0">
              <a:solidFill>
                <a:srgbClr val="006AB3"/>
              </a:solidFill>
            </a:endParaRPr>
          </a:p>
          <a:p>
            <a:endParaRPr lang="ru-RU" sz="2049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4653136"/>
            <a:ext cx="8424936" cy="158417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93" b="1" dirty="0">
                <a:solidFill>
                  <a:srgbClr val="FF0000"/>
                </a:solidFill>
              </a:rPr>
              <a:t>Приказ </a:t>
            </a:r>
            <a:r>
              <a:rPr lang="ru-RU" sz="1593" b="1" dirty="0" err="1" smtClean="0">
                <a:solidFill>
                  <a:srgbClr val="FF0000"/>
                </a:solidFill>
              </a:rPr>
              <a:t>Минобрнауки</a:t>
            </a:r>
            <a:r>
              <a:rPr lang="ru-RU" sz="1593" b="1" dirty="0" smtClean="0">
                <a:solidFill>
                  <a:srgbClr val="FF0000"/>
                </a:solidFill>
              </a:rPr>
              <a:t> России </a:t>
            </a:r>
            <a:r>
              <a:rPr lang="ru-RU" sz="1593" b="1" dirty="0">
                <a:solidFill>
                  <a:srgbClr val="FF0000"/>
                </a:solidFill>
              </a:rPr>
              <a:t>от </a:t>
            </a:r>
            <a:r>
              <a:rPr lang="ru-RU" sz="1593" b="1" dirty="0" smtClean="0">
                <a:solidFill>
                  <a:srgbClr val="FF0000"/>
                </a:solidFill>
              </a:rPr>
              <a:t>10 ноября </a:t>
            </a:r>
            <a:r>
              <a:rPr lang="ru-RU" sz="1593" b="1" dirty="0">
                <a:solidFill>
                  <a:srgbClr val="FF0000"/>
                </a:solidFill>
              </a:rPr>
              <a:t>2017 г. № </a:t>
            </a:r>
            <a:r>
              <a:rPr lang="ru-RU" sz="1593" b="1" dirty="0" smtClean="0">
                <a:solidFill>
                  <a:srgbClr val="FF0000"/>
                </a:solidFill>
              </a:rPr>
              <a:t>1099 </a:t>
            </a:r>
            <a:r>
              <a:rPr lang="ru-RU" sz="1593" b="1" dirty="0">
                <a:solidFill>
                  <a:srgbClr val="FF0000"/>
                </a:solidFill>
              </a:rPr>
              <a:t>«Об утверждении единого расписания и продолжительности проведения единого государственного экзамена </a:t>
            </a:r>
            <a:r>
              <a:rPr lang="ru-RU" sz="1593" b="1" dirty="0" smtClean="0">
                <a:solidFill>
                  <a:srgbClr val="FF0000"/>
                </a:solidFill>
              </a:rPr>
              <a:t>по каждому </a:t>
            </a:r>
            <a:r>
              <a:rPr lang="ru-RU" sz="1593" b="1" dirty="0">
                <a:solidFill>
                  <a:srgbClr val="FF0000"/>
                </a:solidFill>
              </a:rPr>
              <a:t>учебному предмету, перечня средств обучения и воспитания, используемых при его проведении в </a:t>
            </a:r>
            <a:r>
              <a:rPr lang="ru-RU" sz="1593" b="1" dirty="0" smtClean="0">
                <a:solidFill>
                  <a:srgbClr val="FF0000"/>
                </a:solidFill>
              </a:rPr>
              <a:t>2018 </a:t>
            </a:r>
            <a:r>
              <a:rPr lang="ru-RU" sz="1593" b="1" dirty="0">
                <a:solidFill>
                  <a:srgbClr val="FF0000"/>
                </a:solidFill>
              </a:rPr>
              <a:t>году»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693735" y="1393823"/>
            <a:ext cx="3939764" cy="29304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49" dirty="0">
                <a:solidFill>
                  <a:srgbClr val="006AB3"/>
                </a:solidFill>
                <a:latin typeface="Arial" panose="020B0604020202020204" pitchFamily="34" charset="0"/>
              </a:rPr>
              <a:t>Химия:</a:t>
            </a:r>
          </a:p>
          <a:p>
            <a:pPr marL="325241" indent="-325241">
              <a:buFont typeface="Arial" pitchFamily="34" charset="0"/>
              <a:buChar char="•"/>
            </a:pPr>
            <a:r>
              <a:rPr lang="ru-RU" sz="2049" dirty="0">
                <a:solidFill>
                  <a:srgbClr val="006AB3"/>
                </a:solidFill>
                <a:latin typeface="Arial" panose="020B0604020202020204" pitchFamily="34" charset="0"/>
              </a:rPr>
              <a:t>непрограммируемый калькулятор</a:t>
            </a:r>
          </a:p>
          <a:p>
            <a:endParaRPr lang="ru-RU" sz="2049" dirty="0">
              <a:solidFill>
                <a:srgbClr val="006AB3"/>
              </a:solidFill>
              <a:latin typeface="Arial" panose="020B0604020202020204" pitchFamily="34" charset="0"/>
            </a:endParaRPr>
          </a:p>
          <a:p>
            <a:r>
              <a:rPr lang="ru-RU" sz="2049" dirty="0">
                <a:solidFill>
                  <a:srgbClr val="006AB3"/>
                </a:solidFill>
                <a:latin typeface="Arial" panose="020B0604020202020204" pitchFamily="34" charset="0"/>
              </a:rPr>
              <a:t>География:</a:t>
            </a:r>
          </a:p>
          <a:p>
            <a:pPr marL="325241" indent="-325241">
              <a:buFont typeface="Arial" pitchFamily="34" charset="0"/>
              <a:buChar char="•"/>
            </a:pPr>
            <a:r>
              <a:rPr lang="ru-RU" sz="2049" dirty="0">
                <a:solidFill>
                  <a:srgbClr val="006AB3"/>
                </a:solidFill>
                <a:latin typeface="Arial" panose="020B0604020202020204" pitchFamily="34" charset="0"/>
              </a:rPr>
              <a:t>линейка </a:t>
            </a:r>
          </a:p>
          <a:p>
            <a:pPr marL="325241" indent="-325241">
              <a:buFont typeface="Arial" pitchFamily="34" charset="0"/>
              <a:buChar char="•"/>
            </a:pPr>
            <a:r>
              <a:rPr lang="ru-RU" sz="2049" dirty="0">
                <a:solidFill>
                  <a:srgbClr val="006AB3"/>
                </a:solidFill>
                <a:latin typeface="Arial" panose="020B0604020202020204" pitchFamily="34" charset="0"/>
              </a:rPr>
              <a:t>транспортир</a:t>
            </a:r>
          </a:p>
          <a:p>
            <a:pPr marL="325241" indent="-325241">
              <a:buFont typeface="Arial" pitchFamily="34" charset="0"/>
              <a:buChar char="•"/>
            </a:pPr>
            <a:r>
              <a:rPr lang="ru-RU" sz="2049" dirty="0">
                <a:solidFill>
                  <a:srgbClr val="006AB3"/>
                </a:solidFill>
                <a:latin typeface="Arial" panose="020B0604020202020204" pitchFamily="34" charset="0"/>
              </a:rPr>
              <a:t>непрограммируемый калькулятор</a:t>
            </a:r>
          </a:p>
        </p:txBody>
      </p:sp>
    </p:spTree>
    <p:extLst>
      <p:ext uri="{BB962C8B-B14F-4D97-AF65-F5344CB8AC3E}">
        <p14:creationId xmlns="" xmlns:p14="http://schemas.microsoft.com/office/powerpoint/2010/main" val="1214210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ru-RU" sz="2200" dirty="0" smtClean="0"/>
              <a:t>Проведение экзамена: </a:t>
            </a:r>
            <a:br>
              <a:rPr lang="ru-RU" altLang="ru-RU" sz="2200" dirty="0" smtClean="0"/>
            </a:br>
            <a:r>
              <a:rPr lang="ru-RU" altLang="ru-RU" sz="2200" dirty="0" smtClean="0"/>
              <a:t>член ГЭК и руководитель ППЭ</a:t>
            </a:r>
            <a:endParaRPr lang="ru-RU" altLang="ru-RU" sz="2200" dirty="0"/>
          </a:p>
        </p:txBody>
      </p:sp>
      <p:sp>
        <p:nvSpPr>
          <p:cNvPr id="8" name="TextBox 7"/>
          <p:cNvSpPr txBox="1"/>
          <p:nvPr/>
        </p:nvSpPr>
        <p:spPr>
          <a:xfrm>
            <a:off x="1043608" y="1484784"/>
            <a:ext cx="7056784" cy="461665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800" b="1">
                <a:solidFill>
                  <a:srgbClr val="C00000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defTabSz="972122"/>
            <a:r>
              <a:rPr lang="ru-RU" sz="2400" dirty="0">
                <a:solidFill>
                  <a:srgbClr val="FF0000"/>
                </a:solidFill>
                <a:cs typeface="Times New Roman" panose="02020603050405020304" pitchFamily="18" charset="0"/>
              </a:rPr>
              <a:t>Во время экзамена </a:t>
            </a:r>
            <a:r>
              <a:rPr lang="ru-RU" sz="24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член ГЭК и руководитель </a:t>
            </a:r>
            <a:r>
              <a:rPr lang="ru-RU" sz="2400" dirty="0">
                <a:solidFill>
                  <a:srgbClr val="FF0000"/>
                </a:solidFill>
                <a:cs typeface="Times New Roman" panose="02020603050405020304" pitchFamily="18" charset="0"/>
              </a:rPr>
              <a:t>ППЭ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-9534" y="2492896"/>
            <a:ext cx="4581534" cy="792088"/>
          </a:xfrm>
          <a:prstGeom prst="roundRect">
            <a:avLst/>
          </a:prstGeom>
          <a:solidFill>
            <a:srgbClr val="87888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2122"/>
            <a:r>
              <a:rPr lang="ru-RU" sz="2000" b="1" dirty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Контроль за ходом проведения экзамена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44008" y="2492896"/>
            <a:ext cx="4499992" cy="792088"/>
          </a:xfrm>
          <a:prstGeom prst="roundRect">
            <a:avLst/>
          </a:prstGeom>
          <a:solidFill>
            <a:srgbClr val="87888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2122"/>
            <a:r>
              <a:rPr lang="ru-RU" sz="2000" b="1" dirty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Контроль на предмет присутствия посторонних лиц в ППЭ</a:t>
            </a:r>
          </a:p>
        </p:txBody>
      </p:sp>
      <p:sp>
        <p:nvSpPr>
          <p:cNvPr id="11" name="Нашивка 10"/>
          <p:cNvSpPr/>
          <p:nvPr/>
        </p:nvSpPr>
        <p:spPr>
          <a:xfrm rot="5400000">
            <a:off x="3506253" y="2118483"/>
            <a:ext cx="259286" cy="288032"/>
          </a:xfrm>
          <a:prstGeom prst="chevron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2122"/>
            <a:endParaRPr lang="ru-RU" sz="1366">
              <a:solidFill>
                <a:prstClr val="black"/>
              </a:solidFill>
            </a:endParaRPr>
          </a:p>
        </p:txBody>
      </p:sp>
      <p:sp>
        <p:nvSpPr>
          <p:cNvPr id="12" name="Нашивка 11"/>
          <p:cNvSpPr/>
          <p:nvPr/>
        </p:nvSpPr>
        <p:spPr>
          <a:xfrm rot="5400000">
            <a:off x="5738501" y="2118483"/>
            <a:ext cx="259286" cy="288032"/>
          </a:xfrm>
          <a:prstGeom prst="chevron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2122"/>
            <a:endParaRPr lang="ru-RU" sz="1366">
              <a:solidFill>
                <a:prstClr val="black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0" y="3789040"/>
            <a:ext cx="4581534" cy="1224136"/>
          </a:xfrm>
          <a:prstGeom prst="roundRect">
            <a:avLst/>
          </a:prstGeom>
          <a:solidFill>
            <a:srgbClr val="87888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2122"/>
            <a:r>
              <a:rPr lang="ru-RU" sz="2000" b="1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Удаляют участников ЕГЭ и работников ППЭ, нарушивших порядок проведения ЕГЭ</a:t>
            </a:r>
            <a:endParaRPr lang="ru-RU" sz="2000" b="1" dirty="0">
              <a:solidFill>
                <a:prstClr val="white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Нашивка 13"/>
          <p:cNvSpPr/>
          <p:nvPr/>
        </p:nvSpPr>
        <p:spPr>
          <a:xfrm rot="5400000">
            <a:off x="3506253" y="3414627"/>
            <a:ext cx="259286" cy="288032"/>
          </a:xfrm>
          <a:prstGeom prst="chevron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2122"/>
            <a:endParaRPr lang="ru-RU" sz="1366">
              <a:solidFill>
                <a:prstClr val="black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716016" y="3789040"/>
            <a:ext cx="4427984" cy="1224136"/>
          </a:xfrm>
          <a:prstGeom prst="roundRect">
            <a:avLst/>
          </a:prstGeom>
          <a:solidFill>
            <a:srgbClr val="87888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2122"/>
            <a:r>
              <a:rPr lang="ru-RU" sz="2000" b="1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Сопровождают процедуру досрочного завершения экзамена участниками ЕГЭ по объективным причинам</a:t>
            </a:r>
            <a:endParaRPr lang="ru-RU" sz="2000" b="1" dirty="0">
              <a:solidFill>
                <a:prstClr val="white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Нашивка 15"/>
          <p:cNvSpPr/>
          <p:nvPr/>
        </p:nvSpPr>
        <p:spPr>
          <a:xfrm rot="5400000">
            <a:off x="5738501" y="3414627"/>
            <a:ext cx="259286" cy="288032"/>
          </a:xfrm>
          <a:prstGeom prst="chevron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2122"/>
            <a:endParaRPr lang="ru-RU" sz="1366">
              <a:solidFill>
                <a:prstClr val="black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475656" y="5301208"/>
            <a:ext cx="6480720" cy="1224136"/>
          </a:xfrm>
          <a:prstGeom prst="roundRect">
            <a:avLst/>
          </a:prstGeom>
          <a:solidFill>
            <a:srgbClr val="87888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2122"/>
            <a:r>
              <a:rPr lang="ru-RU" sz="2000" b="1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Принимают апелляцию о нарушении установленного порядка проведения ЕГЭ от участников и организуют проведение служебного расследования</a:t>
            </a:r>
            <a:endParaRPr lang="ru-RU" sz="2000" b="1" dirty="0">
              <a:solidFill>
                <a:prstClr val="white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Нашивка 17"/>
          <p:cNvSpPr/>
          <p:nvPr/>
        </p:nvSpPr>
        <p:spPr>
          <a:xfrm rot="5400000">
            <a:off x="4514365" y="4998803"/>
            <a:ext cx="259286" cy="288032"/>
          </a:xfrm>
          <a:prstGeom prst="chevron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2122"/>
            <a:endParaRPr lang="ru-RU" sz="1366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00018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098" y="1415378"/>
            <a:ext cx="1389493" cy="10421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0564" y="116632"/>
            <a:ext cx="7303436" cy="972029"/>
          </a:xfrm>
        </p:spPr>
        <p:txBody>
          <a:bodyPr>
            <a:noAutofit/>
          </a:bodyPr>
          <a:lstStyle/>
          <a:p>
            <a:r>
              <a:rPr lang="ru-RU" altLang="ru-RU" sz="2200" dirty="0" smtClean="0"/>
              <a:t>Проведение экзамена: </a:t>
            </a:r>
            <a:br>
              <a:rPr lang="ru-RU" altLang="ru-RU" sz="2200" dirty="0" smtClean="0"/>
            </a:br>
            <a:r>
              <a:rPr lang="ru-RU" altLang="ru-RU" sz="2200" dirty="0" smtClean="0"/>
              <a:t>возможные </a:t>
            </a:r>
            <a:r>
              <a:rPr lang="ru-RU" altLang="ru-RU" sz="2200" dirty="0"/>
              <a:t>ситуации </a:t>
            </a:r>
            <a:r>
              <a:rPr lang="ru-RU" altLang="ru-RU" sz="2200" dirty="0" smtClean="0"/>
              <a:t>в аудитории </a:t>
            </a:r>
            <a:r>
              <a:rPr lang="ru-RU" altLang="ru-RU" sz="2200" dirty="0"/>
              <a:t>во время </a:t>
            </a:r>
            <a:r>
              <a:rPr lang="ru-RU" altLang="ru-RU" sz="2200" dirty="0" smtClean="0"/>
              <a:t>экзамена, </a:t>
            </a:r>
            <a:br>
              <a:rPr lang="ru-RU" altLang="ru-RU" sz="2200" dirty="0" smtClean="0"/>
            </a:br>
            <a:r>
              <a:rPr lang="ru-RU" altLang="ru-RU" sz="2200" dirty="0" smtClean="0"/>
              <a:t>оформление в ППЭ </a:t>
            </a:r>
            <a:r>
              <a:rPr lang="ru-RU" altLang="ru-RU" sz="2200" dirty="0"/>
              <a:t>данных </a:t>
            </a:r>
            <a:r>
              <a:rPr lang="ru-RU" altLang="ru-RU" sz="2200" dirty="0" smtClean="0"/>
              <a:t>фактов </a:t>
            </a:r>
            <a:endParaRPr lang="ru-RU" altLang="ru-RU" sz="2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412776"/>
            <a:ext cx="8964488" cy="52565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05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УДАЛЕНИЕ В СЛУЧАЕ НАРУШЕНИЯ ПОРЯДКА ПРОВЕДЕНИЯ ЕГЭ</a:t>
            </a:r>
          </a:p>
          <a:p>
            <a:pPr marL="0" indent="0">
              <a:buNone/>
            </a:pPr>
            <a:r>
              <a:rPr lang="ru-RU" sz="1050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Действия организатора:</a:t>
            </a:r>
          </a:p>
          <a:p>
            <a:r>
              <a:rPr lang="ru-RU" sz="1050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Отметка </a:t>
            </a:r>
            <a:r>
              <a:rPr lang="ru-RU" sz="1050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в форме ППЭ-05-02 «Протокол проведения ГИА в аудитории»;</a:t>
            </a:r>
          </a:p>
          <a:p>
            <a:r>
              <a:rPr lang="ru-RU" sz="1050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Отметка в бланке регистрации и подпись организатора в присутствии члена ГЭК;</a:t>
            </a:r>
          </a:p>
          <a:p>
            <a:r>
              <a:rPr lang="ru-RU" sz="1050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Подпись участника в форме ППЭ-05-02 «Протокол проведения ГИА в аудитории»;</a:t>
            </a:r>
          </a:p>
          <a:p>
            <a:r>
              <a:rPr lang="ru-RU" sz="1050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Акт ППЭ-21 (оформление в штабе ППЭ, организатор ставит подпись в акте</a:t>
            </a:r>
            <a:r>
              <a:rPr lang="ru-RU" sz="1050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).</a:t>
            </a:r>
          </a:p>
          <a:p>
            <a:pPr marL="0" indent="0">
              <a:buNone/>
            </a:pPr>
            <a:r>
              <a:rPr lang="ru-RU" sz="1050" i="1" dirty="0">
                <a:latin typeface="Arial" pitchFamily="34" charset="0"/>
                <a:cs typeface="Arial" pitchFamily="34" charset="0"/>
              </a:rPr>
              <a:t>Рекомендуется продемонстрировать на камеру видеонаблюдения средство связи и электронно-вычислительной техники, фото-, аудио- и видеоаппаратуры, справочные материалы, письменные заметки и иные средстве хранения и передачи информации, обнаруженные у участника ЕГЭ. На камеру проговорить, какой именно предмет обнаружен и его содержание (в случае обнаружения письменных заметок).</a:t>
            </a:r>
            <a:endParaRPr lang="ru-RU" sz="1050" dirty="0">
              <a:solidFill>
                <a:srgbClr val="006AB3"/>
              </a:solidFill>
              <a:latin typeface="Arial" pitchFamily="34" charset="0"/>
              <a:cs typeface="Arial" pitchFamily="34" charset="0"/>
            </a:endParaRPr>
          </a:p>
          <a:p>
            <a:endParaRPr lang="ru-RU" sz="1050" dirty="0">
              <a:solidFill>
                <a:srgbClr val="006AB3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105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ДОСРОЧНОЕ ЗАВЕРШЕНИЕ ЭКЗАМЕНА ПО УВАЖИТЕЛЬНОЙ </a:t>
            </a:r>
            <a:r>
              <a:rPr lang="ru-RU" sz="105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ПРИЧИНЕ</a:t>
            </a:r>
            <a:endParaRPr lang="ru-RU" sz="105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1050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Действия организатора:</a:t>
            </a:r>
          </a:p>
          <a:p>
            <a:r>
              <a:rPr lang="ru-RU" sz="1050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1050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ригласить </a:t>
            </a:r>
            <a:r>
              <a:rPr lang="ru-RU" sz="1050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организатора вне аудитории, который сопроводит такого участника ЕГЭ к медицинскому работнику и пригласит члена (членов) ГЭК </a:t>
            </a:r>
            <a:r>
              <a:rPr lang="ru-RU" sz="1050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в медицинский </a:t>
            </a:r>
            <a:r>
              <a:rPr lang="ru-RU" sz="1050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кабинет. </a:t>
            </a:r>
            <a:endParaRPr lang="ru-RU" sz="1050" dirty="0" smtClean="0">
              <a:solidFill>
                <a:srgbClr val="006AB3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050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050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случае подтверждения медицинским работником ухудшения состояния здоровья участника ЕГЭ и при согласии участника ЕГЭ досрочно завершить экзамен </a:t>
            </a:r>
            <a:r>
              <a:rPr lang="ru-RU" sz="1050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заполняется:</a:t>
            </a:r>
            <a:endParaRPr lang="ru-RU" sz="1050" dirty="0">
              <a:solidFill>
                <a:srgbClr val="006AB3"/>
              </a:solidFill>
              <a:latin typeface="Arial" pitchFamily="34" charset="0"/>
              <a:cs typeface="Arial" pitchFamily="34" charset="0"/>
            </a:endParaRPr>
          </a:p>
          <a:p>
            <a:pPr lvl="1"/>
            <a:r>
              <a:rPr lang="ru-RU" sz="1050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Отметка </a:t>
            </a:r>
            <a:r>
              <a:rPr lang="ru-RU" sz="1050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в форме ППЭ-05-02 «Протокол проведения ГИА в аудитории»;</a:t>
            </a:r>
          </a:p>
          <a:p>
            <a:pPr lvl="1"/>
            <a:r>
              <a:rPr lang="ru-RU" sz="1050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Отметка в бланке регистрации и подпись организатора в присутствии члена ГЭК;</a:t>
            </a:r>
          </a:p>
          <a:p>
            <a:pPr lvl="1"/>
            <a:r>
              <a:rPr lang="ru-RU" sz="1050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Подпись участника в форме ППЭ-05-02 «Протокол проведения ГИА в аудитории»;</a:t>
            </a:r>
          </a:p>
          <a:p>
            <a:pPr lvl="1"/>
            <a:r>
              <a:rPr lang="ru-RU" sz="1050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Акт ППЭ-22 (оформление в медицинском кабинете, организатор ставит подпись в акте).</a:t>
            </a:r>
          </a:p>
          <a:p>
            <a:endParaRPr lang="ru-RU" sz="1050" dirty="0">
              <a:solidFill>
                <a:srgbClr val="006AB3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105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АПЕЛЛЯЦИЯ О НАРУШЕНИИ УСТАНОВЛЕННОГО ПОРЯДКА ПРОВЕДЕНИЯ </a:t>
            </a:r>
            <a:r>
              <a:rPr lang="ru-RU" sz="105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ГИА-11</a:t>
            </a:r>
            <a:endParaRPr lang="ru-RU" sz="105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1050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Действия организатора:</a:t>
            </a:r>
          </a:p>
          <a:p>
            <a:r>
              <a:rPr lang="ru-RU" sz="1050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Подается до выхода из ППЭ (пригласить члена ГЭК);</a:t>
            </a:r>
          </a:p>
          <a:p>
            <a:r>
              <a:rPr lang="ru-RU" sz="1050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ППЭ-02, ППЭ-03 (оформляются членом ГЭК в штабе ППЭ, организатор может привлекаться к рассмотрению факта, изложенного участником ГИА </a:t>
            </a:r>
            <a:r>
              <a:rPr lang="ru-RU" sz="1050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в апелляции</a:t>
            </a:r>
            <a:r>
              <a:rPr lang="ru-RU" sz="1050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).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62288" y="4582750"/>
            <a:ext cx="1141303" cy="115050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70932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46166" y="565418"/>
            <a:ext cx="1097834" cy="92668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ru-RU" sz="2200" dirty="0" smtClean="0"/>
              <a:t>Завершение экзамена: передача ЭМ руководителю ППЭ в Штабе ППЭ</a:t>
            </a:r>
            <a:endParaRPr lang="ru-RU" altLang="ru-RU" sz="2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2128534"/>
            <a:ext cx="9036496" cy="403677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600" i="1" dirty="0" smtClean="0"/>
              <a:t>ЭМ</a:t>
            </a:r>
            <a:r>
              <a:rPr lang="ru-RU" sz="1600" i="1" dirty="0"/>
              <a:t>, которые организаторы передают руководителю ППЭ:</a:t>
            </a:r>
            <a:endParaRPr lang="ru-RU" sz="1600" dirty="0"/>
          </a:p>
          <a:p>
            <a:pPr>
              <a:spcBef>
                <a:spcPts val="0"/>
              </a:spcBef>
            </a:pPr>
            <a:r>
              <a:rPr lang="ru-RU" sz="1600" dirty="0"/>
              <a:t>запечатанный возвратный доставочный пакет с бланками регистрации, бланками ответов № 1, бланками ответов № 2 (лист 1 и лист 2), в том числе </a:t>
            </a:r>
            <a:r>
              <a:rPr lang="ru-RU" sz="1600" dirty="0" smtClean="0"/>
              <a:t>с</a:t>
            </a:r>
            <a:r>
              <a:rPr lang="ru-RU" sz="1600" dirty="0"/>
              <a:t> ДБО № 2;</a:t>
            </a:r>
          </a:p>
          <a:p>
            <a:pPr>
              <a:spcBef>
                <a:spcPts val="0"/>
              </a:spcBef>
            </a:pPr>
            <a:r>
              <a:rPr lang="ru-RU" sz="1600" dirty="0"/>
              <a:t>КИМ участников ЕГЭ, вложенные в сейф-пакет (возвратные доставочные пакеты в аудиториях </a:t>
            </a:r>
            <a:r>
              <a:rPr lang="ru-RU" sz="1600" dirty="0" smtClean="0"/>
              <a:t>с количеством </a:t>
            </a:r>
            <a:r>
              <a:rPr lang="ru-RU" sz="1600" dirty="0"/>
              <a:t>запланированных участников не более 7);</a:t>
            </a:r>
          </a:p>
          <a:p>
            <a:pPr>
              <a:spcBef>
                <a:spcPts val="0"/>
              </a:spcBef>
            </a:pPr>
            <a:r>
              <a:rPr lang="ru-RU" sz="1600" dirty="0"/>
              <a:t>электронный носитель в сейф-пакете, в котором он был выдан (принимается </a:t>
            </a:r>
            <a:r>
              <a:rPr lang="ru-RU" sz="1600" dirty="0" smtClean="0"/>
              <a:t>по </a:t>
            </a:r>
            <a:r>
              <a:rPr lang="ru-RU" sz="1600" dirty="0"/>
              <a:t>форме 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ППЭ-14-04 </a:t>
            </a:r>
            <a:r>
              <a:rPr lang="ru-RU" sz="1600" dirty="0"/>
              <a:t>«Ведомость материалов доставочного сейф-пакета» под подпись ответственного </a:t>
            </a:r>
            <a:r>
              <a:rPr lang="ru-RU" sz="1600" dirty="0" smtClean="0"/>
              <a:t>организатора);</a:t>
            </a:r>
            <a:endParaRPr lang="ru-RU" sz="1600" dirty="0"/>
          </a:p>
          <a:p>
            <a:pPr>
              <a:spcBef>
                <a:spcPts val="0"/>
              </a:spcBef>
            </a:pPr>
            <a:r>
              <a:rPr lang="ru-RU" sz="1600" dirty="0"/>
              <a:t>возвратный доставочный пакет с испорченными комплектами ЭМ;</a:t>
            </a:r>
          </a:p>
          <a:p>
            <a:pPr>
              <a:spcBef>
                <a:spcPts val="0"/>
              </a:spcBef>
            </a:pPr>
            <a:r>
              <a:rPr lang="ru-RU" sz="1600" dirty="0"/>
              <a:t>запечатанный конверт с использованными черновиками;</a:t>
            </a:r>
          </a:p>
          <a:p>
            <a:pPr>
              <a:spcBef>
                <a:spcPts val="0"/>
              </a:spcBef>
            </a:pPr>
            <a:r>
              <a:rPr lang="ru-RU" sz="1600" dirty="0"/>
              <a:t>неиспользованные черновики; </a:t>
            </a:r>
          </a:p>
          <a:p>
            <a:pPr>
              <a:spcBef>
                <a:spcPts val="0"/>
              </a:spcBef>
            </a:pPr>
            <a:r>
              <a:rPr lang="ru-RU" sz="1600" dirty="0" smtClean="0"/>
              <a:t>формы </a:t>
            </a:r>
            <a:r>
              <a:rPr lang="ru-RU" sz="1600" dirty="0"/>
              <a:t>ППЭ-05-02 «Протокол проведения ГИА в аудитории</a:t>
            </a:r>
            <a:r>
              <a:rPr lang="ru-RU" sz="1600" dirty="0" smtClean="0"/>
              <a:t>», ППЭ-12-02 </a:t>
            </a:r>
            <a:r>
              <a:rPr lang="ru-RU" sz="1600" dirty="0"/>
              <a:t>«Ведомость коррекции персональных данных участников ГИА в аудитории</a:t>
            </a:r>
            <a:r>
              <a:rPr lang="ru-RU" sz="1600" dirty="0" smtClean="0"/>
              <a:t>», ППЭ-12-03 </a:t>
            </a:r>
            <a:r>
              <a:rPr lang="ru-RU" sz="1600" dirty="0"/>
              <a:t>«Ведомость использования дополнительных бланков ответов № 2</a:t>
            </a:r>
            <a:r>
              <a:rPr lang="ru-RU" sz="1600" dirty="0" smtClean="0"/>
              <a:t>», ППЭ-12-04-МАШ </a:t>
            </a:r>
            <a:r>
              <a:rPr lang="ru-RU" sz="1600" dirty="0"/>
              <a:t>«Ведомость учета времени отсутствия участников ГИА в аудитории</a:t>
            </a:r>
            <a:r>
              <a:rPr lang="ru-RU" sz="1600" dirty="0" smtClean="0"/>
              <a:t>», неиспользованные </a:t>
            </a:r>
            <a:r>
              <a:rPr lang="ru-RU" sz="1600" dirty="0"/>
              <a:t>ДБО № </a:t>
            </a:r>
            <a:r>
              <a:rPr lang="ru-RU" sz="1600" dirty="0" smtClean="0"/>
              <a:t>2, служебные </a:t>
            </a:r>
            <a:r>
              <a:rPr lang="ru-RU" sz="1600" dirty="0"/>
              <a:t>записки (при наличии</a:t>
            </a:r>
            <a:r>
              <a:rPr lang="ru-RU" sz="1600" dirty="0" smtClean="0"/>
              <a:t>), протокол печати ЭМ на Станции печати.</a:t>
            </a:r>
            <a:endParaRPr lang="ru-RU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251520" y="1196752"/>
            <a:ext cx="86409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ru-RU" sz="1400" dirty="0">
                <a:solidFill>
                  <a:srgbClr val="FF0000"/>
                </a:solidFill>
              </a:rPr>
              <a:t>Организаторы в Штабе ППЭ с ЭМ передают ЭМ руководителю ППЭ в присутствии члена ГЭК </a:t>
            </a:r>
            <a:r>
              <a:rPr lang="ru-RU" sz="1400" dirty="0" smtClean="0">
                <a:solidFill>
                  <a:srgbClr val="FF0000"/>
                </a:solidFill>
              </a:rPr>
              <a:t/>
            </a:r>
            <a:br>
              <a:rPr lang="ru-RU" sz="1400" dirty="0" smtClean="0">
                <a:solidFill>
                  <a:srgbClr val="FF0000"/>
                </a:solidFill>
              </a:rPr>
            </a:br>
            <a:r>
              <a:rPr lang="ru-RU" sz="1400" dirty="0" smtClean="0">
                <a:solidFill>
                  <a:srgbClr val="FF0000"/>
                </a:solidFill>
              </a:rPr>
              <a:t>по</a:t>
            </a:r>
            <a:r>
              <a:rPr lang="ru-RU" sz="1400" dirty="0">
                <a:solidFill>
                  <a:srgbClr val="FF0000"/>
                </a:solidFill>
              </a:rPr>
              <a:t> форме ППЭ-14-02 «Ведомость выдачи и возврата экзаменационных материалов по аудиториям ППЭ».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400" dirty="0" smtClean="0">
                <a:solidFill>
                  <a:srgbClr val="FF0000"/>
                </a:solidFill>
              </a:rPr>
              <a:t>Прием </a:t>
            </a:r>
            <a:r>
              <a:rPr lang="ru-RU" sz="1400" dirty="0">
                <a:solidFill>
                  <a:srgbClr val="FF0000"/>
                </a:solidFill>
              </a:rPr>
              <a:t>ЭМ должен проводиться за специально отведенным столом, находящимся в зоне видимости камер видеонаблюдения.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91680" y="6165304"/>
            <a:ext cx="5976664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/>
              <a:t>Организаторы покидают ППЭ после передачи всех ЭМ руководителю ППЭ и с разрешения руководителя </a:t>
            </a:r>
            <a:r>
              <a:rPr lang="ru-RU" dirty="0" smtClean="0"/>
              <a:t>ППЭ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8973662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sz="2200" dirty="0"/>
              <a:t>Завершение экзамена: </a:t>
            </a:r>
            <a:r>
              <a:rPr lang="ru-RU" altLang="ru-RU" sz="2200" dirty="0" smtClean="0"/>
              <a:t>действия руководителя ППЭ и члена ГЭК</a:t>
            </a:r>
            <a:endParaRPr lang="ru-RU" altLang="ru-RU" sz="22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03055"/>
          </a:xfrm>
          <a:prstGeom prst="rect">
            <a:avLst/>
          </a:prstGeom>
          <a:solidFill>
            <a:srgbClr val="006AB3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indent="0" algn="ctr">
              <a:buNone/>
              <a:defRPr/>
            </a:pPr>
            <a:r>
              <a:rPr lang="ru-RU" sz="1593" b="1" dirty="0">
                <a:solidFill>
                  <a:schemeClr val="bg1"/>
                </a:solidFill>
                <a:cs typeface="Times New Roman" panose="02020603050405020304" pitchFamily="18" charset="0"/>
              </a:rPr>
              <a:t>Руководитель ППЭ в Штабе ППЭ с включенным видеонаблюдением  </a:t>
            </a:r>
            <a:r>
              <a:rPr lang="ru-RU" sz="1593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/>
            </a:r>
            <a:br>
              <a:rPr lang="ru-RU" sz="1593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</a:br>
            <a:r>
              <a:rPr lang="ru-RU" sz="1593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в </a:t>
            </a:r>
            <a:r>
              <a:rPr lang="ru-RU" sz="1593" b="1" dirty="0">
                <a:solidFill>
                  <a:schemeClr val="bg1"/>
                </a:solidFill>
                <a:cs typeface="Times New Roman" panose="02020603050405020304" pitchFamily="18" charset="0"/>
              </a:rPr>
              <a:t>присутствии члена ГЭК получает  от всех ответственных организаторов в аудитории следующие </a:t>
            </a:r>
            <a:r>
              <a:rPr lang="ru-RU" sz="1593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материалы:</a:t>
            </a:r>
            <a:endParaRPr lang="ru-RU" sz="1593" b="1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1593" b="1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marL="285772" indent="-285772" algn="just">
              <a:buFont typeface="Wingdings" panose="05000000000000000000" pitchFamily="2" charset="2"/>
              <a:buChar char="ü"/>
              <a:defRPr/>
            </a:pPr>
            <a:r>
              <a:rPr lang="ru-RU" sz="1593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запечатанные ВДП </a:t>
            </a:r>
            <a:r>
              <a:rPr lang="ru-RU" sz="1593" dirty="0">
                <a:solidFill>
                  <a:schemeClr val="bg1"/>
                </a:solidFill>
                <a:cs typeface="Times New Roman" panose="02020603050405020304" pitchFamily="18" charset="0"/>
              </a:rPr>
              <a:t>с бланками регистрации, с бланками ответов № 1, с бланками ответов № 2 </a:t>
            </a:r>
            <a:r>
              <a:rPr lang="ru-RU" sz="1593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лист </a:t>
            </a:r>
            <a:r>
              <a:rPr lang="ru-RU" sz="1593" dirty="0">
                <a:solidFill>
                  <a:schemeClr val="bg1"/>
                </a:solidFill>
                <a:cs typeface="Times New Roman" panose="02020603050405020304" pitchFamily="18" charset="0"/>
              </a:rPr>
              <a:t>№ 1 и </a:t>
            </a:r>
            <a:r>
              <a:rPr lang="ru-RU" sz="1593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лист </a:t>
            </a:r>
            <a:r>
              <a:rPr lang="ru-RU" sz="1593" dirty="0">
                <a:solidFill>
                  <a:schemeClr val="bg1"/>
                </a:solidFill>
                <a:cs typeface="Times New Roman" panose="02020603050405020304" pitchFamily="18" charset="0"/>
              </a:rPr>
              <a:t>№2  (в том числе с дополнительными бланками ответов № 2);</a:t>
            </a:r>
          </a:p>
          <a:p>
            <a:pPr marL="285772" indent="-285772" algn="just">
              <a:buFont typeface="Wingdings" panose="05000000000000000000" pitchFamily="2" charset="2"/>
              <a:buChar char="ü"/>
              <a:defRPr/>
            </a:pPr>
            <a:endParaRPr lang="ru-RU" sz="1593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marL="285772" indent="-285772" algn="just">
              <a:buFont typeface="Wingdings" panose="05000000000000000000" pitchFamily="2" charset="2"/>
              <a:buChar char="ü"/>
              <a:defRPr/>
            </a:pPr>
            <a:r>
              <a:rPr lang="ru-RU" sz="1593" dirty="0">
                <a:solidFill>
                  <a:schemeClr val="bg1"/>
                </a:solidFill>
                <a:cs typeface="Times New Roman" panose="02020603050405020304" pitchFamily="18" charset="0"/>
              </a:rPr>
              <a:t>ВДП (или </a:t>
            </a:r>
            <a:r>
              <a:rPr lang="ru-RU" sz="1593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сейф-пакеты</a:t>
            </a:r>
            <a:r>
              <a:rPr lang="ru-RU" sz="1593" dirty="0">
                <a:solidFill>
                  <a:schemeClr val="bg1"/>
                </a:solidFill>
                <a:cs typeface="Times New Roman" panose="02020603050405020304" pitchFamily="18" charset="0"/>
              </a:rPr>
              <a:t>) с вложенными в них КИМ;</a:t>
            </a:r>
          </a:p>
          <a:p>
            <a:pPr marL="285772" indent="-285772" algn="just">
              <a:buFont typeface="Wingdings" panose="05000000000000000000" pitchFamily="2" charset="2"/>
              <a:buChar char="ü"/>
              <a:defRPr/>
            </a:pPr>
            <a:endParaRPr lang="ru-RU" sz="1593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marL="285772" indent="-285772" algn="just">
              <a:buFont typeface="Wingdings" panose="05000000000000000000" pitchFamily="2" charset="2"/>
              <a:buChar char="ü"/>
              <a:defRPr/>
            </a:pPr>
            <a:r>
              <a:rPr lang="ru-RU" sz="1593" dirty="0">
                <a:solidFill>
                  <a:schemeClr val="bg1"/>
                </a:solidFill>
                <a:cs typeface="Times New Roman" panose="02020603050405020304" pitchFamily="18" charset="0"/>
              </a:rPr>
              <a:t>ВДП с испорченными/бракованными ИК;</a:t>
            </a:r>
          </a:p>
          <a:p>
            <a:pPr marL="285772" indent="-285772" algn="just">
              <a:buFont typeface="Wingdings" panose="05000000000000000000" pitchFamily="2" charset="2"/>
              <a:buChar char="ü"/>
              <a:defRPr/>
            </a:pPr>
            <a:endParaRPr lang="ru-RU" sz="1593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marL="285772" indent="-285772" algn="just">
              <a:buFont typeface="Wingdings" panose="05000000000000000000" pitchFamily="2" charset="2"/>
              <a:buChar char="ü"/>
              <a:defRPr/>
            </a:pPr>
            <a:r>
              <a:rPr lang="ru-RU" sz="1593" dirty="0">
                <a:solidFill>
                  <a:schemeClr val="bg1"/>
                </a:solidFill>
                <a:cs typeface="Times New Roman" panose="02020603050405020304" pitchFamily="18" charset="0"/>
              </a:rPr>
              <a:t>конверт с использованными черновиками; неиспользованные черновики;</a:t>
            </a:r>
          </a:p>
          <a:p>
            <a:pPr marL="285772" indent="-285772" algn="just">
              <a:buFont typeface="Wingdings" panose="05000000000000000000" pitchFamily="2" charset="2"/>
              <a:buChar char="ü"/>
              <a:defRPr/>
            </a:pPr>
            <a:endParaRPr lang="ru-RU" sz="1593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marL="285772" indent="-285772" algn="just">
              <a:buFont typeface="Wingdings" panose="05000000000000000000" pitchFamily="2" charset="2"/>
              <a:buChar char="ü"/>
              <a:defRPr/>
            </a:pPr>
            <a:r>
              <a:rPr lang="ru-RU" sz="1593" dirty="0">
                <a:solidFill>
                  <a:schemeClr val="bg1"/>
                </a:solidFill>
                <a:cs typeface="Times New Roman" panose="02020603050405020304" pitchFamily="18" charset="0"/>
              </a:rPr>
              <a:t> использованные </a:t>
            </a:r>
            <a:r>
              <a:rPr lang="en-US" sz="1593" dirty="0">
                <a:solidFill>
                  <a:schemeClr val="bg1"/>
                </a:solidFill>
                <a:cs typeface="Times New Roman" panose="02020603050405020304" pitchFamily="18" charset="0"/>
              </a:rPr>
              <a:t>CD-</a:t>
            </a:r>
            <a:r>
              <a:rPr lang="ru-RU" sz="1593" dirty="0">
                <a:solidFill>
                  <a:schemeClr val="bg1"/>
                </a:solidFill>
                <a:cs typeface="Times New Roman" panose="02020603050405020304" pitchFamily="18" charset="0"/>
              </a:rPr>
              <a:t>диски с ЭМ, вложенные в сейф-пакет;</a:t>
            </a:r>
          </a:p>
          <a:p>
            <a:pPr marL="285772" indent="-285772" algn="just">
              <a:buFont typeface="Wingdings" panose="05000000000000000000" pitchFamily="2" charset="2"/>
              <a:buChar char="ü"/>
              <a:defRPr/>
            </a:pPr>
            <a:endParaRPr lang="ru-RU" sz="1593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marL="285772" indent="-285772" algn="just">
              <a:buFont typeface="Wingdings" panose="05000000000000000000" pitchFamily="2" charset="2"/>
              <a:buChar char="ü"/>
              <a:defRPr/>
            </a:pPr>
            <a:r>
              <a:rPr lang="ru-RU" sz="1593" dirty="0">
                <a:solidFill>
                  <a:schemeClr val="bg1"/>
                </a:solidFill>
                <a:cs typeface="Times New Roman" panose="02020603050405020304" pitchFamily="18" charset="0"/>
              </a:rPr>
              <a:t>формы </a:t>
            </a:r>
            <a:r>
              <a:rPr lang="ru-RU" sz="1593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ППЭ</a:t>
            </a:r>
            <a:endParaRPr lang="ru-RU" sz="1593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3300022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ru-RU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ru-RU" altLang="ru-RU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</a:br>
            <a:r>
              <a:rPr lang="ru-RU" altLang="ru-RU" sz="2200" dirty="0" smtClean="0"/>
              <a:t>Завершение экзамена:</a:t>
            </a:r>
            <a:r>
              <a:rPr lang="ru-RU" altLang="ru-RU" sz="2200" dirty="0"/>
              <a:t/>
            </a:r>
            <a:br>
              <a:rPr lang="ru-RU" altLang="ru-RU" sz="2200" dirty="0"/>
            </a:br>
            <a:r>
              <a:rPr lang="ru-RU" altLang="ru-RU" sz="2200" dirty="0" smtClean="0"/>
              <a:t>сканирование </a:t>
            </a:r>
            <a:r>
              <a:rPr lang="ru-RU" altLang="ru-RU" sz="2200" dirty="0"/>
              <a:t>ЭМ в штабе ППЭ </a:t>
            </a:r>
            <a:br>
              <a:rPr lang="ru-RU" altLang="ru-RU" sz="2200" dirty="0"/>
            </a:br>
            <a:r>
              <a:rPr lang="ru-RU" altLang="ru-RU" sz="2200" dirty="0"/>
              <a:t>и передача образов бланков в РЦОИ</a:t>
            </a:r>
            <a:r>
              <a:rPr lang="ru-RU" altLang="ru-RU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ru-RU" altLang="ru-RU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</a:br>
            <a:endParaRPr lang="ru-RU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412776"/>
            <a:ext cx="8518525" cy="582613"/>
          </a:xfrm>
          <a:prstGeom prst="rect">
            <a:avLst/>
          </a:prstGeom>
          <a:solidFill>
            <a:srgbClr val="006AB3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defRPr/>
            </a:pPr>
            <a:r>
              <a:rPr lang="ru-RU" sz="1593" dirty="0">
                <a:solidFill>
                  <a:schemeClr val="bg1"/>
                </a:solidFill>
                <a:cs typeface="Times New Roman" panose="02020603050405020304" pitchFamily="18" charset="0"/>
              </a:rPr>
              <a:t> ВДП с бланками участников ЕГЭ </a:t>
            </a:r>
            <a:r>
              <a:rPr lang="ru-RU" sz="1593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вскрываются и передаются </a:t>
            </a:r>
            <a:r>
              <a:rPr lang="ru-RU" sz="1593" dirty="0">
                <a:solidFill>
                  <a:schemeClr val="bg1"/>
                </a:solidFill>
                <a:cs typeface="Times New Roman" panose="02020603050405020304" pitchFamily="18" charset="0"/>
              </a:rPr>
              <a:t>руководителем ППЭ техническому специалисту для </a:t>
            </a:r>
            <a:r>
              <a:rPr lang="ru-RU" sz="1593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сканирования. Также передаются формы ППЭ</a:t>
            </a:r>
            <a:endParaRPr lang="ru-RU" sz="1593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51520" y="2420888"/>
            <a:ext cx="8568952" cy="582595"/>
          </a:xfrm>
          <a:prstGeom prst="rect">
            <a:avLst/>
          </a:prstGeom>
          <a:solidFill>
            <a:srgbClr val="006AB3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indent="0" algn="just">
              <a:buNone/>
              <a:defRPr/>
            </a:pPr>
            <a:r>
              <a:rPr lang="ru-RU" sz="1593" dirty="0">
                <a:solidFill>
                  <a:schemeClr val="bg1"/>
                </a:solidFill>
                <a:cs typeface="Times New Roman" panose="02020603050405020304" pitchFamily="18" charset="0"/>
              </a:rPr>
              <a:t> Технический специалист обеспечивает качественное сканирование  сначала бланков ответов участников ЕГЭ,  потом форм ППЭ, и возвращает их руководителю </a:t>
            </a:r>
            <a:r>
              <a:rPr lang="ru-RU" sz="1593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ППЭ</a:t>
            </a:r>
            <a:endParaRPr lang="ru-RU" sz="1593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3212976"/>
            <a:ext cx="8518525" cy="582612"/>
          </a:xfrm>
          <a:prstGeom prst="rect">
            <a:avLst/>
          </a:prstGeom>
          <a:solidFill>
            <a:srgbClr val="006AB3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defRPr/>
            </a:pPr>
            <a:r>
              <a:rPr lang="ru-RU" sz="1593" dirty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ru-RU" sz="1593" b="1" dirty="0">
                <a:solidFill>
                  <a:srgbClr val="FF0000"/>
                </a:solidFill>
                <a:cs typeface="Times New Roman" panose="02020603050405020304" pitchFamily="18" charset="0"/>
              </a:rPr>
              <a:t>Технический специалист и член ГЭК несут полную ответственность за экспортируемые данные, используя все технические и организационные методы </a:t>
            </a:r>
            <a:r>
              <a:rPr lang="ru-RU" sz="1593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контроля</a:t>
            </a:r>
            <a:endParaRPr lang="ru-RU" sz="1593" b="1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4005064"/>
            <a:ext cx="8518525" cy="582613"/>
          </a:xfrm>
          <a:prstGeom prst="rect">
            <a:avLst/>
          </a:prstGeom>
          <a:solidFill>
            <a:srgbClr val="006AB3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defRPr/>
            </a:pPr>
            <a:r>
              <a:rPr lang="ru-RU" sz="1593" dirty="0">
                <a:solidFill>
                  <a:schemeClr val="bg1"/>
                </a:solidFill>
                <a:cs typeface="Times New Roman" panose="02020603050405020304" pitchFamily="18" charset="0"/>
              </a:rPr>
              <a:t> В случае корректности всех данных технический специалист экспортирует </a:t>
            </a:r>
            <a:r>
              <a:rPr lang="ru-RU" sz="1593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электронные </a:t>
            </a:r>
            <a:r>
              <a:rPr lang="ru-RU" sz="1593" dirty="0">
                <a:solidFill>
                  <a:schemeClr val="bg1"/>
                </a:solidFill>
                <a:cs typeface="Times New Roman" panose="02020603050405020304" pitchFamily="18" charset="0"/>
              </a:rPr>
              <a:t>образы бланков и форм ППЭ в зашифрованном виде в </a:t>
            </a:r>
            <a:r>
              <a:rPr lang="ru-RU" sz="1593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РЦОИ</a:t>
            </a:r>
            <a:endParaRPr lang="ru-RU" sz="1593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4797152"/>
            <a:ext cx="8518525" cy="827087"/>
          </a:xfrm>
          <a:prstGeom prst="rect">
            <a:avLst/>
          </a:prstGeom>
          <a:solidFill>
            <a:srgbClr val="006AB3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defRPr/>
            </a:pPr>
            <a:r>
              <a:rPr lang="ru-RU" sz="1593" dirty="0">
                <a:solidFill>
                  <a:schemeClr val="bg1"/>
                </a:solidFill>
                <a:cs typeface="Times New Roman" panose="02020603050405020304" pitchFamily="18" charset="0"/>
              </a:rPr>
              <a:t> Член ГЭК и технический специалист ожидают в штабе ППЭ подтверждения от РЦОИ факта успешного получения и расшифровки переданного пакета с электронными образами бланков и форм </a:t>
            </a:r>
            <a:r>
              <a:rPr lang="ru-RU" sz="1593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ППЭ</a:t>
            </a:r>
            <a:endParaRPr lang="ru-RU" sz="1593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6021288"/>
            <a:ext cx="8518525" cy="58259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593" dirty="0">
                <a:solidFill>
                  <a:srgbClr val="012F4B"/>
                </a:solidFill>
                <a:cs typeface="Times New Roman" panose="02020603050405020304" pitchFamily="18" charset="0"/>
              </a:rPr>
              <a:t> Если в ППЭ </a:t>
            </a:r>
            <a:r>
              <a:rPr lang="ru-RU" sz="1593" dirty="0">
                <a:solidFill>
                  <a:srgbClr val="ED1C24"/>
                </a:solidFill>
                <a:cs typeface="Times New Roman" panose="02020603050405020304" pitchFamily="18" charset="0"/>
              </a:rPr>
              <a:t>не проводилось сканирование </a:t>
            </a:r>
            <a:r>
              <a:rPr lang="ru-RU" sz="1593" dirty="0">
                <a:solidFill>
                  <a:srgbClr val="012F4B"/>
                </a:solidFill>
                <a:cs typeface="Times New Roman" panose="02020603050405020304" pitchFamily="18" charset="0"/>
              </a:rPr>
              <a:t>бланков, </a:t>
            </a:r>
            <a:r>
              <a:rPr lang="ru-RU" sz="1593" dirty="0" smtClean="0">
                <a:solidFill>
                  <a:srgbClr val="012F4B"/>
                </a:solidFill>
                <a:cs typeface="Times New Roman" panose="02020603050405020304" pitchFamily="18" charset="0"/>
              </a:rPr>
              <a:t>то запечатанные ВДП </a:t>
            </a:r>
            <a:br>
              <a:rPr lang="ru-RU" sz="1593" dirty="0" smtClean="0">
                <a:solidFill>
                  <a:srgbClr val="012F4B"/>
                </a:solidFill>
                <a:cs typeface="Times New Roman" panose="02020603050405020304" pitchFamily="18" charset="0"/>
              </a:rPr>
            </a:br>
            <a:r>
              <a:rPr lang="ru-RU" sz="1593" dirty="0" smtClean="0">
                <a:solidFill>
                  <a:srgbClr val="012F4B"/>
                </a:solidFill>
                <a:cs typeface="Times New Roman" panose="02020603050405020304" pitchFamily="18" charset="0"/>
              </a:rPr>
              <a:t>с оригиналами </a:t>
            </a:r>
            <a:r>
              <a:rPr lang="ru-RU" sz="1593" dirty="0">
                <a:solidFill>
                  <a:srgbClr val="012F4B"/>
                </a:solidFill>
                <a:cs typeface="Times New Roman" panose="02020603050405020304" pitchFamily="18" charset="0"/>
              </a:rPr>
              <a:t>бланков и КИМ должны быть переданы в РЦОИ в тот же </a:t>
            </a:r>
            <a:r>
              <a:rPr lang="ru-RU" sz="1593" dirty="0" smtClean="0">
                <a:solidFill>
                  <a:srgbClr val="012F4B"/>
                </a:solidFill>
                <a:cs typeface="Times New Roman" panose="02020603050405020304" pitchFamily="18" charset="0"/>
              </a:rPr>
              <a:t>день</a:t>
            </a:r>
            <a:endParaRPr lang="ru-RU" sz="1593" dirty="0">
              <a:solidFill>
                <a:srgbClr val="012F4B"/>
              </a:solidFill>
              <a:cs typeface="Times New Roman" panose="02020603050405020304" pitchFamily="18" charset="0"/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4427984" y="2060848"/>
            <a:ext cx="288032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4427984" y="2996952"/>
            <a:ext cx="288032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4427984" y="3717032"/>
            <a:ext cx="288032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4499992" y="4581128"/>
            <a:ext cx="288032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15204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5022" y="179746"/>
            <a:ext cx="6983169" cy="860511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Видеонаблюдение в ППЭ: </a:t>
            </a:r>
            <a:br>
              <a:rPr lang="ru-RU" sz="2400" b="1" dirty="0" smtClean="0"/>
            </a:br>
            <a:r>
              <a:rPr lang="ru-RU" sz="2400" b="1" dirty="0" smtClean="0"/>
              <a:t>трансляция и видеозапись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1" y="1792022"/>
            <a:ext cx="8229600" cy="4393311"/>
          </a:xfrm>
        </p:spPr>
        <p:txBody>
          <a:bodyPr>
            <a:normAutofit/>
          </a:bodyPr>
          <a:lstStyle/>
          <a:p>
            <a:r>
              <a:rPr lang="ru-RU" dirty="0" smtClean="0"/>
              <a:t>. 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70840" y="2949955"/>
            <a:ext cx="8202321" cy="1110057"/>
          </a:xfrm>
          <a:prstGeom prst="rect">
            <a:avLst/>
          </a:prstGeom>
          <a:solidFill>
            <a:srgbClr val="87888A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400"/>
          </a:p>
        </p:txBody>
      </p:sp>
      <p:sp>
        <p:nvSpPr>
          <p:cNvPr id="5" name="Прямоугольник 4"/>
          <p:cNvSpPr/>
          <p:nvPr/>
        </p:nvSpPr>
        <p:spPr>
          <a:xfrm>
            <a:off x="611561" y="3095917"/>
            <a:ext cx="7992888" cy="827727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593" dirty="0">
                <a:solidFill>
                  <a:srgbClr val="006AB3"/>
                </a:solidFill>
              </a:rPr>
              <a:t>Трансляция и видеозапись в Штабе ППЭ начинается </a:t>
            </a:r>
            <a:r>
              <a:rPr lang="ru-RU" sz="1593" dirty="0" smtClean="0">
                <a:solidFill>
                  <a:srgbClr val="006AB3"/>
                </a:solidFill>
              </a:rPr>
              <a:t>не позднее 08.00 или за 30 мин до момента доставки ЭМ в ППЭ (7.00) и завершается после передачи всех ЭМ члену ГЭК или  представителю специализированной организации</a:t>
            </a:r>
            <a:endParaRPr lang="ru-RU" sz="1593" dirty="0">
              <a:solidFill>
                <a:srgbClr val="006AB3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7199" y="4191859"/>
            <a:ext cx="8202321" cy="1037341"/>
          </a:xfrm>
          <a:prstGeom prst="rect">
            <a:avLst/>
          </a:prstGeom>
          <a:solidFill>
            <a:srgbClr val="87888A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400"/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4293096"/>
            <a:ext cx="7992888" cy="827727"/>
          </a:xfrm>
          <a:prstGeom prst="rect">
            <a:avLst/>
          </a:prstGeom>
          <a:solidFill>
            <a:srgbClr val="D9DADB"/>
          </a:solidFill>
        </p:spPr>
        <p:txBody>
          <a:bodyPr wrap="square">
            <a:spAutoFit/>
          </a:bodyPr>
          <a:lstStyle/>
          <a:p>
            <a:pPr algn="ctr"/>
            <a:r>
              <a:rPr lang="ru-RU" sz="1593" dirty="0" smtClean="0">
                <a:solidFill>
                  <a:srgbClr val="006AB3"/>
                </a:solidFill>
              </a:rPr>
              <a:t>При сканировании ЭМ в ППЭ трансляция и видеозапись завершается после получения информации из РЦОИ об успешном получении  и расшифровке переданных пакетов с электронными образами ЭМ</a:t>
            </a:r>
            <a:endParaRPr lang="ru-RU" sz="1593" i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0840" y="1465575"/>
            <a:ext cx="8202321" cy="1353552"/>
          </a:xfrm>
          <a:prstGeom prst="rect">
            <a:avLst/>
          </a:prstGeom>
          <a:solidFill>
            <a:srgbClr val="87888A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400"/>
          </a:p>
        </p:txBody>
      </p:sp>
      <p:sp>
        <p:nvSpPr>
          <p:cNvPr id="9" name="Прямоугольник 8"/>
          <p:cNvSpPr/>
          <p:nvPr/>
        </p:nvSpPr>
        <p:spPr>
          <a:xfrm>
            <a:off x="611561" y="1609672"/>
            <a:ext cx="7992888" cy="1072858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593" dirty="0">
                <a:solidFill>
                  <a:srgbClr val="006AB3"/>
                </a:solidFill>
              </a:rPr>
              <a:t>Трансляция и видеозапись в аудитории проведения экзаменов осуществляется в режиме реального времени и начинается с </a:t>
            </a:r>
            <a:r>
              <a:rPr lang="ru-RU" sz="1593" dirty="0" smtClean="0">
                <a:solidFill>
                  <a:srgbClr val="006AB3"/>
                </a:solidFill>
              </a:rPr>
              <a:t>8.00 </a:t>
            </a:r>
            <a:r>
              <a:rPr lang="ru-RU" sz="1593" dirty="0">
                <a:solidFill>
                  <a:srgbClr val="006AB3"/>
                </a:solidFill>
              </a:rPr>
              <a:t>по местному времени </a:t>
            </a:r>
            <a:r>
              <a:rPr lang="ru-RU" sz="1593" dirty="0" smtClean="0">
                <a:solidFill>
                  <a:srgbClr val="006AB3"/>
                </a:solidFill>
              </a:rPr>
              <a:t>и завершается после зачитывания организатором  данных протокола о проведении экзамена в аудитории (форма ППЭ-05-02) и демонстрации на камеру запечатанных ВДП с ЭМ участников ЕГЭ</a:t>
            </a:r>
            <a:endParaRPr lang="ru-RU" sz="1593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70840" y="5445224"/>
            <a:ext cx="8188680" cy="1317990"/>
          </a:xfrm>
          <a:prstGeom prst="rect">
            <a:avLst/>
          </a:prstGeom>
          <a:solidFill>
            <a:srgbClr val="025B94"/>
          </a:solidFill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593" dirty="0" smtClean="0">
                <a:solidFill>
                  <a:schemeClr val="bg1"/>
                </a:solidFill>
              </a:rPr>
              <a:t>В случае отключения средств видеонаблюдения и  приостановления видеозаписи экзамена  более чем на 15 мин член ГЭК совместно с председателем ГЭК принимает решение об остановке экзамена с последующим аннулированием результатов участников ЕГЭ. </a:t>
            </a:r>
            <a:r>
              <a:rPr lang="ru-RU" sz="1593" u="sng" dirty="0" smtClean="0">
                <a:solidFill>
                  <a:schemeClr val="bg1"/>
                </a:solidFill>
              </a:rPr>
              <a:t>Организатор в аудитории обязан своевременно довести информацию </a:t>
            </a:r>
            <a:br>
              <a:rPr lang="ru-RU" sz="1593" u="sng" dirty="0" smtClean="0">
                <a:solidFill>
                  <a:schemeClr val="bg1"/>
                </a:solidFill>
              </a:rPr>
            </a:br>
            <a:r>
              <a:rPr lang="ru-RU" sz="1593" u="sng" dirty="0" smtClean="0">
                <a:solidFill>
                  <a:schemeClr val="bg1"/>
                </a:solidFill>
              </a:rPr>
              <a:t>об отключении средств видеонаблюдения до руководителя ППЭ и(или) члена ГЭК</a:t>
            </a:r>
            <a:endParaRPr lang="ru-RU" sz="1593" u="sng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34041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ru-RU" sz="2200" dirty="0"/>
              <a:t>Завершение экзамена: </a:t>
            </a:r>
            <a:r>
              <a:rPr lang="ru-RU" altLang="ru-RU" sz="2200" dirty="0" smtClean="0"/>
              <a:t>действия технического специалиста, организатора в аудитории, руководителя ППЭ и члена ГЭК</a:t>
            </a:r>
            <a:endParaRPr lang="ru-RU" altLang="ru-RU" sz="22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154984"/>
          </a:xfrm>
          <a:prstGeom prst="rect">
            <a:avLst/>
          </a:prstGeom>
          <a:solidFill>
            <a:srgbClr val="006AB3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285772" indent="-285772" algn="just">
              <a:buFont typeface="Wingdings" panose="05000000000000000000" pitchFamily="2" charset="2"/>
              <a:buChar char="ü"/>
              <a:defRPr/>
            </a:pPr>
            <a:r>
              <a:rPr lang="ru-RU" sz="20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Печатают и подписывают протоколы печати ЭМ в  каждой аудитории ППЭ  (форма ППЭ-23);</a:t>
            </a:r>
          </a:p>
          <a:p>
            <a:pPr marL="285772" indent="-285772" algn="just">
              <a:buFont typeface="Wingdings" panose="05000000000000000000" pitchFamily="2" charset="2"/>
              <a:buChar char="ü"/>
              <a:defRPr/>
            </a:pPr>
            <a:endParaRPr lang="ru-RU" sz="2000" dirty="0" smtClean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marL="285772" indent="-285772" algn="just">
              <a:buFont typeface="Wingdings" panose="05000000000000000000" pitchFamily="2" charset="2"/>
              <a:buChar char="ü"/>
              <a:defRPr/>
            </a:pPr>
            <a:r>
              <a:rPr lang="ru-RU" sz="2000" dirty="0">
                <a:solidFill>
                  <a:schemeClr val="bg1"/>
                </a:solidFill>
                <a:cs typeface="Times New Roman" panose="02020603050405020304" pitchFamily="18" charset="0"/>
              </a:rPr>
              <a:t>Печатают и подписывают протоколы печати ЭМ </a:t>
            </a:r>
            <a:r>
              <a:rPr lang="ru-RU" sz="20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на резервных и неиспользованных  станциях печати   </a:t>
            </a:r>
            <a:r>
              <a:rPr lang="ru-RU" sz="2000" dirty="0">
                <a:solidFill>
                  <a:schemeClr val="bg1"/>
                </a:solidFill>
                <a:cs typeface="Times New Roman" panose="02020603050405020304" pitchFamily="18" charset="0"/>
              </a:rPr>
              <a:t>(форма </a:t>
            </a:r>
            <a:r>
              <a:rPr lang="ru-RU" sz="20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ППЭ-23-01);</a:t>
            </a:r>
          </a:p>
          <a:p>
            <a:pPr marL="285772" indent="-285772" algn="just">
              <a:buFont typeface="Wingdings" panose="05000000000000000000" pitchFamily="2" charset="2"/>
              <a:buChar char="ü"/>
              <a:defRPr/>
            </a:pPr>
            <a:endParaRPr lang="ru-RU" sz="2000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marL="285772" indent="-285772" algn="just">
              <a:buFont typeface="Wingdings" panose="05000000000000000000" pitchFamily="2" charset="2"/>
              <a:buChar char="ü"/>
              <a:defRPr/>
            </a:pPr>
            <a:r>
              <a:rPr lang="ru-RU" sz="20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Технический специалист сохраняет электронные журналы печати на </a:t>
            </a:r>
            <a:r>
              <a:rPr lang="ru-RU" sz="2000" dirty="0" err="1" smtClean="0">
                <a:solidFill>
                  <a:schemeClr val="bg1"/>
                </a:solidFill>
                <a:cs typeface="Times New Roman" panose="02020603050405020304" pitchFamily="18" charset="0"/>
              </a:rPr>
              <a:t>флеш</a:t>
            </a:r>
            <a:r>
              <a:rPr lang="ru-RU" sz="20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-носитель;</a:t>
            </a:r>
          </a:p>
          <a:p>
            <a:pPr marL="285772" indent="-285772" algn="just">
              <a:buFont typeface="Wingdings" panose="05000000000000000000" pitchFamily="2" charset="2"/>
              <a:buChar char="ü"/>
              <a:defRPr/>
            </a:pPr>
            <a:endParaRPr lang="ru-RU" sz="2000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marL="285772" indent="-285772" algn="just">
              <a:buFont typeface="Wingdings" panose="05000000000000000000" pitchFamily="2" charset="2"/>
              <a:buChar char="ü"/>
              <a:defRPr/>
            </a:pPr>
            <a:r>
              <a:rPr lang="ru-RU" sz="20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Передают журналы печати и статус о завершении экзамена в ППЭ в систему мониторинга готовности ППЭ с помощью станции авторизации в штабе ППЭ</a:t>
            </a:r>
            <a:endParaRPr lang="ru-RU" sz="1593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2374411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8645" y="-27384"/>
            <a:ext cx="7380000" cy="107099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altLang="ru-RU" sz="2200" dirty="0"/>
              <a:t>Завершение </a:t>
            </a:r>
            <a:r>
              <a:rPr lang="ru-RU" altLang="ru-RU" sz="2200" dirty="0" smtClean="0"/>
              <a:t>экзамена:</a:t>
            </a:r>
            <a:r>
              <a:rPr lang="ru-RU" altLang="ru-RU" sz="2200" dirty="0"/>
              <a:t/>
            </a:r>
            <a:br>
              <a:rPr lang="ru-RU" altLang="ru-RU" sz="2200" dirty="0"/>
            </a:br>
            <a:r>
              <a:rPr lang="ru-RU" altLang="ru-RU" sz="2200" dirty="0" smtClean="0"/>
              <a:t>упаковка </a:t>
            </a:r>
            <a:r>
              <a:rPr lang="ru-RU" altLang="ru-RU" sz="2200" dirty="0"/>
              <a:t>и хранение </a:t>
            </a:r>
            <a:r>
              <a:rPr lang="ru-RU" altLang="ru-RU" sz="2200" dirty="0" smtClean="0"/>
              <a:t>ЭМ</a:t>
            </a:r>
            <a:endParaRPr lang="ru-RU" altLang="ru-RU" sz="22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18356" y="1600201"/>
            <a:ext cx="8507288" cy="337465"/>
          </a:xfrm>
          <a:prstGeom prst="rect">
            <a:avLst/>
          </a:prstGeom>
          <a:solidFill>
            <a:srgbClr val="006AB3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indent="0" algn="ctr">
              <a:buNone/>
              <a:defRPr/>
            </a:pPr>
            <a:r>
              <a:rPr lang="ru-RU" sz="1593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 Член ГЭК совместно с руководителем ППЭ еще раз пересчитывает все бланки </a:t>
            </a:r>
            <a:endParaRPr lang="ru-RU" sz="1593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4319972" y="1988840"/>
            <a:ext cx="504056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12738" y="2564904"/>
            <a:ext cx="8518525" cy="338138"/>
          </a:xfrm>
          <a:prstGeom prst="rect">
            <a:avLst/>
          </a:prstGeom>
          <a:solidFill>
            <a:srgbClr val="006AB3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593" dirty="0">
                <a:solidFill>
                  <a:schemeClr val="bg1"/>
                </a:solidFill>
                <a:cs typeface="Times New Roman" panose="02020603050405020304" pitchFamily="18" charset="0"/>
              </a:rPr>
              <a:t> Упаковывают их  в те же ВДП, в которых они поступили из аудиторий</a:t>
            </a:r>
          </a:p>
        </p:txBody>
      </p:sp>
      <p:sp>
        <p:nvSpPr>
          <p:cNvPr id="7" name="Стрелка вниз 6"/>
          <p:cNvSpPr/>
          <p:nvPr/>
        </p:nvSpPr>
        <p:spPr>
          <a:xfrm>
            <a:off x="4319972" y="2996952"/>
            <a:ext cx="504056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12738" y="3573016"/>
            <a:ext cx="8518525" cy="582595"/>
          </a:xfrm>
          <a:prstGeom prst="rect">
            <a:avLst/>
          </a:prstGeom>
          <a:solidFill>
            <a:srgbClr val="006AB3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593" dirty="0">
                <a:solidFill>
                  <a:schemeClr val="bg1"/>
                </a:solidFill>
                <a:cs typeface="Times New Roman" panose="02020603050405020304" pitchFamily="18" charset="0"/>
              </a:rPr>
              <a:t> Э</a:t>
            </a:r>
            <a:r>
              <a:rPr lang="ru-RU" sz="1593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кзаменационные материалы  </a:t>
            </a:r>
            <a:r>
              <a:rPr lang="ru-RU" sz="1593" dirty="0">
                <a:solidFill>
                  <a:schemeClr val="bg1"/>
                </a:solidFill>
                <a:cs typeface="Times New Roman" panose="02020603050405020304" pitchFamily="18" charset="0"/>
              </a:rPr>
              <a:t>упаковываются в </a:t>
            </a:r>
            <a:r>
              <a:rPr lang="ru-RU" sz="1593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сейф-пакеты: ВДП с бланками и формы ППЭ - </a:t>
            </a:r>
            <a:br>
              <a:rPr lang="ru-RU" sz="1593" dirty="0" smtClean="0">
                <a:solidFill>
                  <a:schemeClr val="bg1"/>
                </a:solidFill>
                <a:cs typeface="Times New Roman" panose="02020603050405020304" pitchFamily="18" charset="0"/>
              </a:rPr>
            </a:br>
            <a:r>
              <a:rPr lang="ru-RU" sz="1593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в сейф-пакет большой; неиспользованные  электронные носители - в сейф-пакеты стандартные</a:t>
            </a:r>
            <a:endParaRPr lang="ru-RU" sz="1593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12738" y="4725144"/>
            <a:ext cx="8518525" cy="582612"/>
          </a:xfrm>
          <a:prstGeom prst="rect">
            <a:avLst/>
          </a:prstGeom>
          <a:solidFill>
            <a:srgbClr val="006AB3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593" dirty="0">
                <a:solidFill>
                  <a:schemeClr val="bg1"/>
                </a:solidFill>
                <a:cs typeface="Times New Roman" panose="02020603050405020304" pitchFamily="18" charset="0"/>
              </a:rPr>
              <a:t> Сейф-пакеты помещаются на хранение в ППЭ и предаются в РЦОИ в соответствии </a:t>
            </a:r>
            <a:r>
              <a:rPr lang="ru-RU" sz="1593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с утверждённой </a:t>
            </a:r>
            <a:r>
              <a:rPr lang="ru-RU" sz="1593" dirty="0">
                <a:solidFill>
                  <a:schemeClr val="bg1"/>
                </a:solidFill>
                <a:cs typeface="Times New Roman" panose="02020603050405020304" pitchFamily="18" charset="0"/>
              </a:rPr>
              <a:t>в субъекте </a:t>
            </a:r>
            <a:r>
              <a:rPr lang="ru-RU" sz="1593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схемой до заседания конфликтной комиссии</a:t>
            </a:r>
            <a:endParaRPr lang="ru-RU" sz="1593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4319972" y="4221088"/>
            <a:ext cx="504056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04732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6000" y="2690336"/>
            <a:ext cx="61744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spc="-15" dirty="0" smtClean="0">
                <a:solidFill>
                  <a:schemeClr val="bg1"/>
                </a:solidFill>
                <a:latin typeface="Arial"/>
                <a:cs typeface="Arial"/>
              </a:rPr>
              <a:t>Организация </a:t>
            </a:r>
            <a:r>
              <a:rPr lang="ru-RU" b="1" spc="-10" dirty="0" smtClean="0">
                <a:solidFill>
                  <a:schemeClr val="bg1"/>
                </a:solidFill>
                <a:latin typeface="Arial"/>
                <a:cs typeface="Arial"/>
              </a:rPr>
              <a:t>системы </a:t>
            </a:r>
            <a:r>
              <a:rPr lang="ru-RU" b="1" spc="-20" dirty="0" smtClean="0">
                <a:solidFill>
                  <a:schemeClr val="bg1"/>
                </a:solidFill>
                <a:latin typeface="Arial"/>
                <a:cs typeface="Arial"/>
              </a:rPr>
              <a:t>видеонаблюдения </a:t>
            </a:r>
            <a:r>
              <a:rPr lang="ru-RU" b="1" spc="-5" dirty="0" smtClean="0">
                <a:solidFill>
                  <a:schemeClr val="bg1"/>
                </a:solidFill>
                <a:latin typeface="Arial"/>
                <a:cs typeface="Arial"/>
              </a:rPr>
              <a:t>при </a:t>
            </a:r>
            <a:r>
              <a:rPr lang="ru-RU" b="1" spc="-15" dirty="0" smtClean="0">
                <a:solidFill>
                  <a:schemeClr val="bg1"/>
                </a:solidFill>
                <a:latin typeface="Arial"/>
                <a:cs typeface="Arial"/>
              </a:rPr>
              <a:t>проведении  </a:t>
            </a:r>
            <a:r>
              <a:rPr lang="ru-RU" b="1" spc="-5" dirty="0" smtClean="0">
                <a:solidFill>
                  <a:schemeClr val="bg1"/>
                </a:solidFill>
                <a:latin typeface="Arial"/>
                <a:cs typeface="Arial"/>
              </a:rPr>
              <a:t>ГИА</a:t>
            </a:r>
            <a:r>
              <a:rPr lang="ru-RU" b="1" spc="-15" dirty="0" smtClean="0">
                <a:solidFill>
                  <a:schemeClr val="bg1"/>
                </a:solidFill>
                <a:latin typeface="Arial"/>
                <a:cs typeface="Arial"/>
              </a:rPr>
              <a:t>.</a:t>
            </a:r>
            <a:r>
              <a:rPr lang="ru-RU" b="1" dirty="0" smtClean="0">
                <a:solidFill>
                  <a:schemeClr val="bg1"/>
                </a:solidFill>
                <a:latin typeface="Arial"/>
                <a:cs typeface="Arial"/>
              </a:rPr>
              <a:t/>
            </a:r>
            <a:br>
              <a:rPr lang="ru-RU" b="1" dirty="0" smtClean="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ru-RU" b="1" spc="-20" dirty="0" smtClean="0">
                <a:solidFill>
                  <a:schemeClr val="bg1"/>
                </a:solidFill>
                <a:latin typeface="Arial"/>
                <a:cs typeface="Arial"/>
              </a:rPr>
              <a:t>Схема </a:t>
            </a:r>
            <a:r>
              <a:rPr lang="ru-RU" b="1" spc="-15" dirty="0" smtClean="0">
                <a:solidFill>
                  <a:schemeClr val="bg1"/>
                </a:solidFill>
                <a:latin typeface="Arial"/>
                <a:cs typeface="Arial"/>
              </a:rPr>
              <a:t>проведения мониторинга </a:t>
            </a:r>
            <a:r>
              <a:rPr lang="ru-RU" b="1" spc="-20" dirty="0" smtClean="0">
                <a:solidFill>
                  <a:schemeClr val="bg1"/>
                </a:solidFill>
                <a:latin typeface="Arial"/>
                <a:cs typeface="Arial"/>
              </a:rPr>
              <a:t>видеонаблюдения  РЦОИ </a:t>
            </a:r>
            <a:r>
              <a:rPr lang="ru-RU" b="1" spc="-5" dirty="0" smtClean="0">
                <a:solidFill>
                  <a:schemeClr val="bg1"/>
                </a:solidFill>
                <a:latin typeface="Arial"/>
                <a:cs typeface="Arial"/>
              </a:rPr>
              <a:t>и</a:t>
            </a:r>
            <a:r>
              <a:rPr lang="ru-RU" b="1" spc="2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ru-RU" b="1" spc="-5" dirty="0" smtClean="0">
                <a:solidFill>
                  <a:schemeClr val="bg1"/>
                </a:solidFill>
                <a:latin typeface="Arial"/>
                <a:cs typeface="Arial"/>
              </a:rPr>
              <a:t>ППЭ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03648" y="1772816"/>
            <a:ext cx="7740352" cy="4680520"/>
          </a:xfrm>
        </p:spPr>
        <p:txBody>
          <a:bodyPr>
            <a:normAutofit fontScale="90000"/>
          </a:bodyPr>
          <a:lstStyle/>
          <a:p>
            <a:pPr algn="ctr"/>
            <a:r>
              <a:rPr lang="ru-RU" spc="-15" dirty="0" smtClean="0">
                <a:solidFill>
                  <a:srgbClr val="FF0000"/>
                </a:solidFill>
                <a:latin typeface="Arial"/>
                <a:cs typeface="Arial"/>
              </a:rPr>
              <a:t>Организация работы </a:t>
            </a:r>
            <a:br>
              <a:rPr lang="ru-RU" spc="-15" dirty="0" smtClean="0">
                <a:solidFill>
                  <a:srgbClr val="FF0000"/>
                </a:solidFill>
                <a:latin typeface="Arial"/>
                <a:cs typeface="Arial"/>
              </a:rPr>
            </a:br>
            <a:r>
              <a:rPr lang="ru-RU" spc="-15" dirty="0" smtClean="0">
                <a:solidFill>
                  <a:srgbClr val="FF0000"/>
                </a:solidFill>
                <a:latin typeface="Arial"/>
                <a:cs typeface="Arial"/>
              </a:rPr>
              <a:t>с нарушениями посредством портала </a:t>
            </a:r>
            <a:r>
              <a:rPr lang="en-US" spc="-15" dirty="0" smtClean="0">
                <a:solidFill>
                  <a:srgbClr val="FF0000"/>
                </a:solidFill>
                <a:latin typeface="Arial"/>
                <a:cs typeface="Arial"/>
              </a:rPr>
              <a:t>smotriege.ru </a:t>
            </a:r>
            <a:r>
              <a:rPr lang="ru-RU" spc="-15" dirty="0" smtClean="0">
                <a:solidFill>
                  <a:srgbClr val="FF0000"/>
                </a:solidFill>
                <a:latin typeface="Arial"/>
                <a:cs typeface="Arial"/>
              </a:rPr>
              <a:t/>
            </a:r>
            <a:br>
              <a:rPr lang="ru-RU" spc="-15" dirty="0" smtClean="0">
                <a:solidFill>
                  <a:srgbClr val="FF0000"/>
                </a:solidFill>
                <a:latin typeface="Arial"/>
                <a:cs typeface="Arial"/>
              </a:rPr>
            </a:br>
            <a:r>
              <a:rPr lang="ru-RU" spc="-15" dirty="0" smtClean="0">
                <a:solidFill>
                  <a:srgbClr val="FF0000"/>
                </a:solidFill>
                <a:latin typeface="Arial"/>
                <a:cs typeface="Arial"/>
              </a:rPr>
              <a:t>и с помощью программного </a:t>
            </a:r>
            <a:br>
              <a:rPr lang="ru-RU" spc="-15" dirty="0" smtClean="0">
                <a:solidFill>
                  <a:srgbClr val="FF0000"/>
                </a:solidFill>
                <a:latin typeface="Arial"/>
                <a:cs typeface="Arial"/>
              </a:rPr>
            </a:br>
            <a:r>
              <a:rPr lang="ru-RU" spc="-15" dirty="0" smtClean="0">
                <a:solidFill>
                  <a:srgbClr val="FF0000"/>
                </a:solidFill>
                <a:latin typeface="Arial"/>
                <a:cs typeface="Arial"/>
              </a:rPr>
              <a:t>обеспечения </a:t>
            </a:r>
            <a:br>
              <a:rPr lang="ru-RU" spc="-15" dirty="0" smtClean="0">
                <a:solidFill>
                  <a:srgbClr val="FF0000"/>
                </a:solidFill>
                <a:latin typeface="Arial"/>
                <a:cs typeface="Arial"/>
              </a:rPr>
            </a:br>
            <a:r>
              <a:rPr lang="en-US" spc="-15" dirty="0" smtClean="0">
                <a:solidFill>
                  <a:srgbClr val="FF0000"/>
                </a:solidFill>
                <a:latin typeface="Arial"/>
                <a:cs typeface="Arial"/>
              </a:rPr>
              <a:t>CCTV</a:t>
            </a:r>
            <a:r>
              <a:rPr lang="ru-RU" spc="-15" dirty="0" smtClean="0">
                <a:solidFill>
                  <a:srgbClr val="FF0000"/>
                </a:solidFill>
                <a:latin typeface="Arial"/>
                <a:cs typeface="Arial"/>
              </a:rPr>
              <a:t>-решения 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86178" y="190325"/>
            <a:ext cx="5560060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defRPr/>
            </a:pPr>
            <a:r>
              <a:rPr lang="ru-RU" altLang="ru-RU" sz="2200" dirty="0" smtClean="0"/>
              <a:t>Структура организации видеонаблюдения  ЕГЭ</a:t>
            </a:r>
            <a:endParaRPr lang="ru-RU" altLang="ru-RU" sz="2200" dirty="0"/>
          </a:p>
        </p:txBody>
      </p:sp>
      <p:sp>
        <p:nvSpPr>
          <p:cNvPr id="4" name="object 4"/>
          <p:cNvSpPr txBox="1"/>
          <p:nvPr/>
        </p:nvSpPr>
        <p:spPr>
          <a:xfrm>
            <a:off x="309981" y="2434082"/>
            <a:ext cx="2105660" cy="1308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765"/>
              </a:lnSpc>
              <a:tabLst>
                <a:tab pos="687705" algn="l"/>
                <a:tab pos="1485900" algn="l"/>
              </a:tabLst>
            </a:pPr>
            <a:r>
              <a:rPr sz="800" spc="-45" dirty="0">
                <a:solidFill>
                  <a:srgbClr val="0069AA"/>
                </a:solidFill>
                <a:latin typeface="Arial"/>
                <a:cs typeface="Arial"/>
              </a:rPr>
              <a:t>видеостена	наблюдатели	</a:t>
            </a:r>
            <a:r>
              <a:rPr sz="800" spc="-40" dirty="0">
                <a:solidFill>
                  <a:srgbClr val="0069AA"/>
                </a:solidFill>
                <a:latin typeface="Arial"/>
                <a:cs typeface="Arial"/>
              </a:rPr>
              <a:t>журналисты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000">
              <a:latin typeface="Times New Roman"/>
              <a:cs typeface="Times New Roman"/>
            </a:endParaRPr>
          </a:p>
          <a:p>
            <a:pPr marL="626745">
              <a:lnSpc>
                <a:spcPct val="100000"/>
              </a:lnSpc>
              <a:spcBef>
                <a:spcPts val="5"/>
              </a:spcBef>
              <a:tabLst>
                <a:tab pos="1768475" algn="l"/>
              </a:tabLst>
            </a:pPr>
            <a:r>
              <a:rPr sz="800" spc="-50" dirty="0">
                <a:solidFill>
                  <a:srgbClr val="0069AA"/>
                </a:solidFill>
                <a:latin typeface="Arial"/>
                <a:cs typeface="Arial"/>
              </a:rPr>
              <a:t>ра</a:t>
            </a:r>
            <a:r>
              <a:rPr sz="800" spc="-30" dirty="0">
                <a:solidFill>
                  <a:srgbClr val="0069AA"/>
                </a:solidFill>
                <a:latin typeface="Arial"/>
                <a:cs typeface="Arial"/>
              </a:rPr>
              <a:t>бо</a:t>
            </a:r>
            <a:r>
              <a:rPr sz="800" spc="-60" dirty="0">
                <a:solidFill>
                  <a:srgbClr val="0069AA"/>
                </a:solidFill>
                <a:latin typeface="Arial"/>
                <a:cs typeface="Arial"/>
              </a:rPr>
              <a:t>т</a:t>
            </a:r>
            <a:r>
              <a:rPr sz="800" spc="-65" dirty="0">
                <a:solidFill>
                  <a:srgbClr val="0069AA"/>
                </a:solidFill>
                <a:latin typeface="Arial"/>
                <a:cs typeface="Arial"/>
              </a:rPr>
              <a:t>а</a:t>
            </a:r>
            <a:r>
              <a:rPr sz="800" spc="-55" dirty="0">
                <a:solidFill>
                  <a:srgbClr val="0069AA"/>
                </a:solidFill>
                <a:latin typeface="Arial"/>
                <a:cs typeface="Arial"/>
              </a:rPr>
              <a:t> э</a:t>
            </a:r>
            <a:r>
              <a:rPr sz="800" spc="-20" dirty="0">
                <a:solidFill>
                  <a:srgbClr val="0069AA"/>
                </a:solidFill>
                <a:latin typeface="Arial"/>
                <a:cs typeface="Arial"/>
              </a:rPr>
              <a:t>к</a:t>
            </a:r>
            <a:r>
              <a:rPr sz="800" spc="-25" dirty="0">
                <a:solidFill>
                  <a:srgbClr val="0069AA"/>
                </a:solidFill>
                <a:latin typeface="Arial"/>
                <a:cs typeface="Arial"/>
              </a:rPr>
              <a:t>с</a:t>
            </a:r>
            <a:r>
              <a:rPr sz="800" spc="-30" dirty="0">
                <a:solidFill>
                  <a:srgbClr val="0069AA"/>
                </a:solidFill>
                <a:latin typeface="Arial"/>
                <a:cs typeface="Arial"/>
              </a:rPr>
              <a:t>п</a:t>
            </a:r>
            <a:r>
              <a:rPr sz="800" spc="-40" dirty="0">
                <a:solidFill>
                  <a:srgbClr val="0069AA"/>
                </a:solidFill>
                <a:latin typeface="Arial"/>
                <a:cs typeface="Arial"/>
              </a:rPr>
              <a:t>ерт</a:t>
            </a:r>
            <a:r>
              <a:rPr sz="800" spc="-45" dirty="0">
                <a:solidFill>
                  <a:srgbClr val="0069AA"/>
                </a:solidFill>
                <a:latin typeface="Arial"/>
                <a:cs typeface="Arial"/>
              </a:rPr>
              <a:t>о</a:t>
            </a:r>
            <a:r>
              <a:rPr sz="800" spc="-40" dirty="0">
                <a:solidFill>
                  <a:srgbClr val="0069AA"/>
                </a:solidFill>
                <a:latin typeface="Arial"/>
                <a:cs typeface="Arial"/>
              </a:rPr>
              <a:t>в</a:t>
            </a:r>
            <a:r>
              <a:rPr sz="800" dirty="0">
                <a:solidFill>
                  <a:srgbClr val="0069AA"/>
                </a:solidFill>
                <a:latin typeface="Arial"/>
                <a:cs typeface="Arial"/>
              </a:rPr>
              <a:t>	</a:t>
            </a:r>
            <a:r>
              <a:rPr sz="800" spc="-15" dirty="0">
                <a:solidFill>
                  <a:srgbClr val="0069AA"/>
                </a:solidFill>
                <a:latin typeface="Arial"/>
                <a:cs typeface="Arial"/>
              </a:rPr>
              <a:t>ка</a:t>
            </a:r>
            <a:r>
              <a:rPr sz="800" spc="-30" dirty="0">
                <a:solidFill>
                  <a:srgbClr val="0069AA"/>
                </a:solidFill>
                <a:latin typeface="Arial"/>
                <a:cs typeface="Arial"/>
              </a:rPr>
              <a:t>м</a:t>
            </a:r>
            <a:r>
              <a:rPr sz="800" spc="-50" dirty="0">
                <a:solidFill>
                  <a:srgbClr val="0069AA"/>
                </a:solidFill>
                <a:latin typeface="Arial"/>
                <a:cs typeface="Arial"/>
              </a:rPr>
              <a:t>е</a:t>
            </a:r>
            <a:r>
              <a:rPr sz="800" spc="-40" dirty="0">
                <a:solidFill>
                  <a:srgbClr val="0069AA"/>
                </a:solidFill>
                <a:latin typeface="Arial"/>
                <a:cs typeface="Arial"/>
              </a:rPr>
              <a:t>ры</a:t>
            </a:r>
            <a:endParaRPr sz="8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44502" y="1397114"/>
            <a:ext cx="3103362" cy="48127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464828" y="1564386"/>
            <a:ext cx="99060" cy="1413510"/>
          </a:xfrm>
          <a:custGeom>
            <a:avLst/>
            <a:gdLst/>
            <a:ahLst/>
            <a:cxnLst/>
            <a:rect l="l" t="t" r="r" b="b"/>
            <a:pathLst>
              <a:path w="99060" h="1413510">
                <a:moveTo>
                  <a:pt x="0" y="0"/>
                </a:moveTo>
                <a:lnTo>
                  <a:pt x="19258" y="646"/>
                </a:lnTo>
                <a:lnTo>
                  <a:pt x="35004" y="2412"/>
                </a:lnTo>
                <a:lnTo>
                  <a:pt x="45630" y="5036"/>
                </a:lnTo>
                <a:lnTo>
                  <a:pt x="49530" y="8254"/>
                </a:lnTo>
                <a:lnTo>
                  <a:pt x="49530" y="698373"/>
                </a:lnTo>
                <a:lnTo>
                  <a:pt x="53409" y="701591"/>
                </a:lnTo>
                <a:lnTo>
                  <a:pt x="63992" y="704214"/>
                </a:lnTo>
                <a:lnTo>
                  <a:pt x="79694" y="705981"/>
                </a:lnTo>
                <a:lnTo>
                  <a:pt x="98932" y="706627"/>
                </a:lnTo>
                <a:lnTo>
                  <a:pt x="79694" y="707274"/>
                </a:lnTo>
                <a:lnTo>
                  <a:pt x="63992" y="709040"/>
                </a:lnTo>
                <a:lnTo>
                  <a:pt x="53409" y="711664"/>
                </a:lnTo>
                <a:lnTo>
                  <a:pt x="49530" y="714883"/>
                </a:lnTo>
                <a:lnTo>
                  <a:pt x="49530" y="1405001"/>
                </a:lnTo>
                <a:lnTo>
                  <a:pt x="45630" y="1408219"/>
                </a:lnTo>
                <a:lnTo>
                  <a:pt x="35004" y="1410843"/>
                </a:lnTo>
                <a:lnTo>
                  <a:pt x="19258" y="1412609"/>
                </a:lnTo>
                <a:lnTo>
                  <a:pt x="0" y="1413255"/>
                </a:lnTo>
              </a:path>
            </a:pathLst>
          </a:custGeom>
          <a:ln w="12699">
            <a:solidFill>
              <a:srgbClr val="00ABE4"/>
            </a:solidFill>
          </a:ln>
        </p:spPr>
        <p:txBody>
          <a:bodyPr wrap="square" lIns="0" tIns="0" rIns="0" bIns="0" rtlCol="0"/>
          <a:lstStyle/>
          <a:p>
            <a:endParaRPr b="1"/>
          </a:p>
        </p:txBody>
      </p:sp>
      <p:sp>
        <p:nvSpPr>
          <p:cNvPr id="7" name="object 7"/>
          <p:cNvSpPr/>
          <p:nvPr/>
        </p:nvSpPr>
        <p:spPr>
          <a:xfrm>
            <a:off x="3464828" y="3084957"/>
            <a:ext cx="99060" cy="1413510"/>
          </a:xfrm>
          <a:custGeom>
            <a:avLst/>
            <a:gdLst/>
            <a:ahLst/>
            <a:cxnLst/>
            <a:rect l="l" t="t" r="r" b="b"/>
            <a:pathLst>
              <a:path w="99060" h="1413510">
                <a:moveTo>
                  <a:pt x="0" y="0"/>
                </a:moveTo>
                <a:lnTo>
                  <a:pt x="19258" y="646"/>
                </a:lnTo>
                <a:lnTo>
                  <a:pt x="35004" y="2412"/>
                </a:lnTo>
                <a:lnTo>
                  <a:pt x="45630" y="5036"/>
                </a:lnTo>
                <a:lnTo>
                  <a:pt x="49530" y="8254"/>
                </a:lnTo>
                <a:lnTo>
                  <a:pt x="49530" y="698372"/>
                </a:lnTo>
                <a:lnTo>
                  <a:pt x="53409" y="701591"/>
                </a:lnTo>
                <a:lnTo>
                  <a:pt x="63992" y="704214"/>
                </a:lnTo>
                <a:lnTo>
                  <a:pt x="79694" y="705981"/>
                </a:lnTo>
                <a:lnTo>
                  <a:pt x="98932" y="706627"/>
                </a:lnTo>
                <a:lnTo>
                  <a:pt x="79694" y="707274"/>
                </a:lnTo>
                <a:lnTo>
                  <a:pt x="63992" y="709040"/>
                </a:lnTo>
                <a:lnTo>
                  <a:pt x="53409" y="711664"/>
                </a:lnTo>
                <a:lnTo>
                  <a:pt x="49530" y="714882"/>
                </a:lnTo>
                <a:lnTo>
                  <a:pt x="49530" y="1405000"/>
                </a:lnTo>
                <a:lnTo>
                  <a:pt x="45630" y="1408219"/>
                </a:lnTo>
                <a:lnTo>
                  <a:pt x="35004" y="1410842"/>
                </a:lnTo>
                <a:lnTo>
                  <a:pt x="19258" y="1412609"/>
                </a:lnTo>
                <a:lnTo>
                  <a:pt x="0" y="1413255"/>
                </a:lnTo>
              </a:path>
            </a:pathLst>
          </a:custGeom>
          <a:ln w="12699">
            <a:solidFill>
              <a:srgbClr val="00ABE4"/>
            </a:solidFill>
          </a:ln>
        </p:spPr>
        <p:txBody>
          <a:bodyPr wrap="square" lIns="0" tIns="0" rIns="0" bIns="0" rtlCol="0"/>
          <a:lstStyle/>
          <a:p>
            <a:endParaRPr b="1"/>
          </a:p>
        </p:txBody>
      </p:sp>
      <p:sp>
        <p:nvSpPr>
          <p:cNvPr id="8" name="object 8"/>
          <p:cNvSpPr/>
          <p:nvPr/>
        </p:nvSpPr>
        <p:spPr>
          <a:xfrm>
            <a:off x="3464828" y="4605528"/>
            <a:ext cx="99060" cy="1413510"/>
          </a:xfrm>
          <a:custGeom>
            <a:avLst/>
            <a:gdLst/>
            <a:ahLst/>
            <a:cxnLst/>
            <a:rect l="l" t="t" r="r" b="b"/>
            <a:pathLst>
              <a:path w="99060" h="1413510">
                <a:moveTo>
                  <a:pt x="0" y="0"/>
                </a:moveTo>
                <a:lnTo>
                  <a:pt x="19258" y="646"/>
                </a:lnTo>
                <a:lnTo>
                  <a:pt x="35004" y="2412"/>
                </a:lnTo>
                <a:lnTo>
                  <a:pt x="45630" y="5036"/>
                </a:lnTo>
                <a:lnTo>
                  <a:pt x="49530" y="8255"/>
                </a:lnTo>
                <a:lnTo>
                  <a:pt x="49530" y="698373"/>
                </a:lnTo>
                <a:lnTo>
                  <a:pt x="53409" y="701591"/>
                </a:lnTo>
                <a:lnTo>
                  <a:pt x="63992" y="704215"/>
                </a:lnTo>
                <a:lnTo>
                  <a:pt x="79694" y="705981"/>
                </a:lnTo>
                <a:lnTo>
                  <a:pt x="98932" y="706628"/>
                </a:lnTo>
                <a:lnTo>
                  <a:pt x="79694" y="707274"/>
                </a:lnTo>
                <a:lnTo>
                  <a:pt x="63992" y="709041"/>
                </a:lnTo>
                <a:lnTo>
                  <a:pt x="53409" y="711664"/>
                </a:lnTo>
                <a:lnTo>
                  <a:pt x="49530" y="714883"/>
                </a:lnTo>
                <a:lnTo>
                  <a:pt x="49530" y="1405001"/>
                </a:lnTo>
                <a:lnTo>
                  <a:pt x="45630" y="1408206"/>
                </a:lnTo>
                <a:lnTo>
                  <a:pt x="35004" y="1410827"/>
                </a:lnTo>
                <a:lnTo>
                  <a:pt x="19258" y="1412594"/>
                </a:lnTo>
                <a:lnTo>
                  <a:pt x="0" y="1413243"/>
                </a:lnTo>
              </a:path>
            </a:pathLst>
          </a:custGeom>
          <a:ln w="12699">
            <a:solidFill>
              <a:srgbClr val="00ABE4"/>
            </a:solidFill>
          </a:ln>
        </p:spPr>
        <p:txBody>
          <a:bodyPr wrap="square" lIns="0" tIns="0" rIns="0" bIns="0" rtlCol="0"/>
          <a:lstStyle/>
          <a:p>
            <a:endParaRPr b="1"/>
          </a:p>
        </p:txBody>
      </p:sp>
      <p:sp>
        <p:nvSpPr>
          <p:cNvPr id="9" name="object 9"/>
          <p:cNvSpPr txBox="1"/>
          <p:nvPr/>
        </p:nvSpPr>
        <p:spPr>
          <a:xfrm>
            <a:off x="3923928" y="2204865"/>
            <a:ext cx="3888432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2000" b="1" spc="-130" dirty="0" smtClean="0">
                <a:solidFill>
                  <a:srgbClr val="0069AA"/>
                </a:solidFill>
                <a:latin typeface="Arial"/>
                <a:cs typeface="Arial"/>
              </a:rPr>
              <a:t>СИЦ</a:t>
            </a:r>
            <a:r>
              <a:rPr lang="ru-RU" sz="2000" b="1" spc="-130" dirty="0" smtClean="0">
                <a:solidFill>
                  <a:srgbClr val="0069AA"/>
                </a:solidFill>
                <a:latin typeface="Arial"/>
                <a:cs typeface="Arial"/>
              </a:rPr>
              <a:t>    </a:t>
            </a:r>
            <a:r>
              <a:rPr sz="2000" b="1" spc="-55" dirty="0" err="1" smtClean="0">
                <a:solidFill>
                  <a:srgbClr val="0069AA"/>
                </a:solidFill>
                <a:latin typeface="Arial"/>
                <a:cs typeface="Arial"/>
              </a:rPr>
              <a:t>Рособрнадзора</a:t>
            </a:r>
            <a:endParaRPr sz="2000" b="1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779912" y="3284984"/>
            <a:ext cx="5112568" cy="112017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b="1" spc="-60" dirty="0">
                <a:solidFill>
                  <a:srgbClr val="0069AA"/>
                </a:solidFill>
                <a:latin typeface="Arial"/>
                <a:cs typeface="Arial"/>
              </a:rPr>
              <a:t>Региональные</a:t>
            </a:r>
            <a:endParaRPr b="1" dirty="0">
              <a:latin typeface="Arial"/>
              <a:cs typeface="Arial"/>
            </a:endParaRPr>
          </a:p>
          <a:p>
            <a:pPr marL="12700" marR="13970" algn="ctr">
              <a:lnSpc>
                <a:spcPct val="100000"/>
              </a:lnSpc>
            </a:pPr>
            <a:r>
              <a:rPr b="1" spc="-50" dirty="0">
                <a:solidFill>
                  <a:srgbClr val="0069AA"/>
                </a:solidFill>
                <a:latin typeface="Arial"/>
                <a:cs typeface="Arial"/>
              </a:rPr>
              <a:t>центры</a:t>
            </a:r>
            <a:r>
              <a:rPr b="1" spc="-110" dirty="0">
                <a:solidFill>
                  <a:srgbClr val="0069AA"/>
                </a:solidFill>
                <a:latin typeface="Arial"/>
                <a:cs typeface="Arial"/>
              </a:rPr>
              <a:t> </a:t>
            </a:r>
            <a:r>
              <a:rPr b="1" spc="-40" dirty="0">
                <a:solidFill>
                  <a:srgbClr val="0069AA"/>
                </a:solidFill>
                <a:latin typeface="Arial"/>
                <a:cs typeface="Arial"/>
              </a:rPr>
              <a:t>обработки  </a:t>
            </a:r>
            <a:r>
              <a:rPr b="1" spc="-50" dirty="0" err="1">
                <a:solidFill>
                  <a:srgbClr val="0069AA"/>
                </a:solidFill>
                <a:latin typeface="Arial"/>
                <a:cs typeface="Arial"/>
              </a:rPr>
              <a:t>информации</a:t>
            </a:r>
            <a:r>
              <a:rPr b="1" spc="-50" dirty="0" smtClean="0">
                <a:solidFill>
                  <a:srgbClr val="0069AA"/>
                </a:solidFill>
                <a:latin typeface="Arial"/>
                <a:cs typeface="Arial"/>
              </a:rPr>
              <a:t>,</a:t>
            </a:r>
            <a:r>
              <a:rPr b="1" spc="-130" dirty="0" smtClean="0">
                <a:solidFill>
                  <a:srgbClr val="0069AA"/>
                </a:solidFill>
                <a:latin typeface="Arial"/>
                <a:cs typeface="Arial"/>
              </a:rPr>
              <a:t> </a:t>
            </a:r>
            <a:r>
              <a:rPr lang="ru-RU" b="1" spc="-130" dirty="0" smtClean="0">
                <a:solidFill>
                  <a:srgbClr val="0069AA"/>
                </a:solidFill>
                <a:latin typeface="Arial"/>
                <a:cs typeface="Arial"/>
              </a:rPr>
              <a:t> </a:t>
            </a:r>
            <a:br>
              <a:rPr lang="ru-RU" b="1" spc="-130" dirty="0" smtClean="0">
                <a:solidFill>
                  <a:srgbClr val="0069AA"/>
                </a:solidFill>
                <a:latin typeface="Arial"/>
                <a:cs typeface="Arial"/>
              </a:rPr>
            </a:br>
            <a:r>
              <a:rPr b="1" spc="-40" dirty="0" err="1" smtClean="0">
                <a:solidFill>
                  <a:srgbClr val="0069AA"/>
                </a:solidFill>
                <a:latin typeface="Arial"/>
                <a:cs typeface="Arial"/>
              </a:rPr>
              <a:t>где</a:t>
            </a:r>
            <a:r>
              <a:rPr b="1" spc="-40" dirty="0" smtClean="0">
                <a:solidFill>
                  <a:srgbClr val="0069AA"/>
                </a:solidFill>
                <a:latin typeface="Arial"/>
                <a:cs typeface="Arial"/>
              </a:rPr>
              <a:t>  </a:t>
            </a:r>
            <a:r>
              <a:rPr b="1" spc="-55" dirty="0" err="1" smtClean="0">
                <a:solidFill>
                  <a:srgbClr val="0069AA"/>
                </a:solidFill>
                <a:latin typeface="Arial"/>
                <a:cs typeface="Arial"/>
              </a:rPr>
              <a:t>установлено</a:t>
            </a:r>
            <a:r>
              <a:rPr lang="ru-RU" b="1" spc="-55" dirty="0" smtClean="0">
                <a:solidFill>
                  <a:srgbClr val="0069AA"/>
                </a:solidFill>
                <a:latin typeface="Arial"/>
                <a:cs typeface="Arial"/>
              </a:rPr>
              <a:t> </a:t>
            </a:r>
            <a:r>
              <a:rPr b="1" spc="-45" dirty="0" err="1" smtClean="0">
                <a:solidFill>
                  <a:srgbClr val="0069AA"/>
                </a:solidFill>
                <a:latin typeface="Arial"/>
                <a:cs typeface="Arial"/>
              </a:rPr>
              <a:t>оборудование</a:t>
            </a:r>
            <a:r>
              <a:rPr b="1" spc="-45" dirty="0" smtClean="0">
                <a:solidFill>
                  <a:srgbClr val="0069AA"/>
                </a:solidFill>
                <a:latin typeface="Arial"/>
                <a:cs typeface="Arial"/>
              </a:rPr>
              <a:t> </a:t>
            </a:r>
            <a:r>
              <a:rPr b="1" spc="-65" dirty="0">
                <a:solidFill>
                  <a:srgbClr val="0069AA"/>
                </a:solidFill>
                <a:latin typeface="Arial"/>
                <a:cs typeface="Arial"/>
              </a:rPr>
              <a:t>для  </a:t>
            </a:r>
            <a:r>
              <a:rPr b="1" spc="-40" dirty="0">
                <a:solidFill>
                  <a:srgbClr val="0069AA"/>
                </a:solidFill>
                <a:latin typeface="Arial"/>
                <a:cs typeface="Arial"/>
              </a:rPr>
              <a:t>ви</a:t>
            </a:r>
            <a:r>
              <a:rPr b="1" spc="-35" dirty="0">
                <a:solidFill>
                  <a:srgbClr val="0069AA"/>
                </a:solidFill>
                <a:latin typeface="Arial"/>
                <a:cs typeface="Arial"/>
              </a:rPr>
              <a:t>д</a:t>
            </a:r>
            <a:r>
              <a:rPr b="1" spc="-70" dirty="0">
                <a:solidFill>
                  <a:srgbClr val="0069AA"/>
                </a:solidFill>
                <a:latin typeface="Arial"/>
                <a:cs typeface="Arial"/>
              </a:rPr>
              <a:t>е</a:t>
            </a:r>
            <a:r>
              <a:rPr b="1" spc="-35" dirty="0">
                <a:solidFill>
                  <a:srgbClr val="0069AA"/>
                </a:solidFill>
                <a:latin typeface="Arial"/>
                <a:cs typeface="Arial"/>
              </a:rPr>
              <a:t>о</a:t>
            </a:r>
            <a:r>
              <a:rPr b="1" spc="-25" dirty="0">
                <a:solidFill>
                  <a:srgbClr val="0069AA"/>
                </a:solidFill>
                <a:latin typeface="Arial"/>
                <a:cs typeface="Arial"/>
              </a:rPr>
              <a:t>н</a:t>
            </a:r>
            <a:r>
              <a:rPr b="1" spc="-65" dirty="0">
                <a:solidFill>
                  <a:srgbClr val="0069AA"/>
                </a:solidFill>
                <a:latin typeface="Arial"/>
                <a:cs typeface="Arial"/>
              </a:rPr>
              <a:t>аб</a:t>
            </a:r>
            <a:r>
              <a:rPr b="1" spc="-75" dirty="0">
                <a:solidFill>
                  <a:srgbClr val="0069AA"/>
                </a:solidFill>
                <a:latin typeface="Arial"/>
                <a:cs typeface="Arial"/>
              </a:rPr>
              <a:t>л</a:t>
            </a:r>
            <a:r>
              <a:rPr b="1" spc="-45" dirty="0">
                <a:solidFill>
                  <a:srgbClr val="0069AA"/>
                </a:solidFill>
                <a:latin typeface="Arial"/>
                <a:cs typeface="Arial"/>
              </a:rPr>
              <a:t>юд</a:t>
            </a:r>
            <a:r>
              <a:rPr b="1" spc="-50" dirty="0">
                <a:solidFill>
                  <a:srgbClr val="0069AA"/>
                </a:solidFill>
                <a:latin typeface="Arial"/>
                <a:cs typeface="Arial"/>
              </a:rPr>
              <a:t>е</a:t>
            </a:r>
            <a:r>
              <a:rPr b="1" spc="-25" dirty="0">
                <a:solidFill>
                  <a:srgbClr val="0069AA"/>
                </a:solidFill>
                <a:latin typeface="Arial"/>
                <a:cs typeface="Arial"/>
              </a:rPr>
              <a:t>н</a:t>
            </a:r>
            <a:r>
              <a:rPr b="1" spc="-15" dirty="0">
                <a:solidFill>
                  <a:srgbClr val="0069AA"/>
                </a:solidFill>
                <a:latin typeface="Arial"/>
                <a:cs typeface="Arial"/>
              </a:rPr>
              <a:t>и</a:t>
            </a:r>
            <a:r>
              <a:rPr b="1" spc="-70" dirty="0">
                <a:solidFill>
                  <a:srgbClr val="0069AA"/>
                </a:solidFill>
                <a:latin typeface="Arial"/>
                <a:cs typeface="Arial"/>
              </a:rPr>
              <a:t>я</a:t>
            </a:r>
            <a:endParaRPr b="1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635896" y="4797152"/>
            <a:ext cx="5256584" cy="9483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2000" b="1" spc="-105" dirty="0">
                <a:solidFill>
                  <a:srgbClr val="0069AA"/>
                </a:solidFill>
                <a:latin typeface="Arial"/>
                <a:cs typeface="Arial"/>
              </a:rPr>
              <a:t>ППЭ,</a:t>
            </a:r>
            <a:r>
              <a:rPr sz="2000" b="1" spc="-55" dirty="0">
                <a:solidFill>
                  <a:srgbClr val="0069AA"/>
                </a:solidFill>
                <a:latin typeface="Arial"/>
                <a:cs typeface="Arial"/>
              </a:rPr>
              <a:t> </a:t>
            </a:r>
            <a:endParaRPr lang="ru-RU" sz="2000" b="1" spc="-55" dirty="0" smtClean="0">
              <a:solidFill>
                <a:srgbClr val="0069AA"/>
              </a:solidFill>
              <a:latin typeface="Arial"/>
              <a:cs typeface="Arial"/>
            </a:endParaRP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2000" b="1" spc="-40" dirty="0" err="1" smtClean="0">
                <a:solidFill>
                  <a:srgbClr val="0069AA"/>
                </a:solidFill>
                <a:latin typeface="Arial"/>
                <a:cs typeface="Arial"/>
              </a:rPr>
              <a:t>где</a:t>
            </a:r>
            <a:r>
              <a:rPr lang="ru-RU" sz="2000" b="1" spc="-40" dirty="0" smtClean="0">
                <a:solidFill>
                  <a:srgbClr val="0069AA"/>
                </a:solidFill>
                <a:latin typeface="Arial"/>
                <a:cs typeface="Arial"/>
              </a:rPr>
              <a:t> </a:t>
            </a:r>
            <a:r>
              <a:rPr sz="2000" b="1" spc="-55" dirty="0" err="1" smtClean="0">
                <a:solidFill>
                  <a:srgbClr val="0069AA"/>
                </a:solidFill>
                <a:latin typeface="Arial"/>
                <a:cs typeface="Arial"/>
              </a:rPr>
              <a:t>установлено</a:t>
            </a:r>
            <a:r>
              <a:rPr lang="ru-RU" sz="2000" b="1" spc="-55" dirty="0" smtClean="0">
                <a:solidFill>
                  <a:srgbClr val="0069AA"/>
                </a:solidFill>
                <a:latin typeface="Arial"/>
                <a:cs typeface="Arial"/>
              </a:rPr>
              <a:t> </a:t>
            </a:r>
            <a:r>
              <a:rPr sz="2000" b="1" spc="-45" dirty="0" err="1" smtClean="0">
                <a:solidFill>
                  <a:srgbClr val="0069AA"/>
                </a:solidFill>
                <a:latin typeface="Arial"/>
                <a:cs typeface="Arial"/>
              </a:rPr>
              <a:t>оборудование</a:t>
            </a:r>
            <a:r>
              <a:rPr sz="2000" b="1" spc="-100" dirty="0" smtClean="0">
                <a:solidFill>
                  <a:srgbClr val="0069AA"/>
                </a:solidFill>
                <a:latin typeface="Arial"/>
                <a:cs typeface="Arial"/>
              </a:rPr>
              <a:t> </a:t>
            </a:r>
            <a:r>
              <a:rPr lang="ru-RU" sz="2000" b="1" spc="-100" dirty="0" smtClean="0">
                <a:solidFill>
                  <a:srgbClr val="0069AA"/>
                </a:solidFill>
                <a:latin typeface="Arial"/>
                <a:cs typeface="Arial"/>
              </a:rPr>
              <a:t/>
            </a:r>
            <a:br>
              <a:rPr lang="ru-RU" sz="2000" b="1" spc="-100" dirty="0" smtClean="0">
                <a:solidFill>
                  <a:srgbClr val="0069AA"/>
                </a:solidFill>
                <a:latin typeface="Arial"/>
                <a:cs typeface="Arial"/>
              </a:rPr>
            </a:br>
            <a:r>
              <a:rPr sz="2000" b="1" spc="-65" dirty="0" err="1" smtClean="0">
                <a:solidFill>
                  <a:srgbClr val="0069AA"/>
                </a:solidFill>
                <a:latin typeface="Arial"/>
                <a:cs typeface="Arial"/>
              </a:rPr>
              <a:t>для</a:t>
            </a:r>
            <a:r>
              <a:rPr lang="ru-RU" sz="2000" b="1" spc="-65" dirty="0" smtClean="0">
                <a:solidFill>
                  <a:srgbClr val="0069AA"/>
                </a:solidFill>
                <a:latin typeface="Arial"/>
                <a:cs typeface="Arial"/>
              </a:rPr>
              <a:t> </a:t>
            </a:r>
            <a:r>
              <a:rPr sz="2000" b="1" spc="-35" dirty="0" err="1" smtClean="0">
                <a:solidFill>
                  <a:srgbClr val="0069AA"/>
                </a:solidFill>
                <a:latin typeface="Arial"/>
                <a:cs typeface="Arial"/>
              </a:rPr>
              <a:t>ви</a:t>
            </a:r>
            <a:r>
              <a:rPr sz="2000" b="1" spc="-40" dirty="0" err="1" smtClean="0">
                <a:solidFill>
                  <a:srgbClr val="0069AA"/>
                </a:solidFill>
                <a:latin typeface="Arial"/>
                <a:cs typeface="Arial"/>
              </a:rPr>
              <a:t>д</a:t>
            </a:r>
            <a:r>
              <a:rPr sz="2000" b="1" spc="-65" dirty="0" err="1" smtClean="0">
                <a:solidFill>
                  <a:srgbClr val="0069AA"/>
                </a:solidFill>
                <a:latin typeface="Arial"/>
                <a:cs typeface="Arial"/>
              </a:rPr>
              <a:t>е</a:t>
            </a:r>
            <a:r>
              <a:rPr sz="2000" b="1" spc="-30" dirty="0" err="1" smtClean="0">
                <a:solidFill>
                  <a:srgbClr val="0069AA"/>
                </a:solidFill>
                <a:latin typeface="Arial"/>
                <a:cs typeface="Arial"/>
              </a:rPr>
              <a:t>он</a:t>
            </a:r>
            <a:r>
              <a:rPr sz="2000" b="1" spc="-65" dirty="0" err="1" smtClean="0">
                <a:solidFill>
                  <a:srgbClr val="0069AA"/>
                </a:solidFill>
                <a:latin typeface="Arial"/>
                <a:cs typeface="Arial"/>
              </a:rPr>
              <a:t>аб</a:t>
            </a:r>
            <a:r>
              <a:rPr sz="2000" b="1" spc="-80" dirty="0" err="1" smtClean="0">
                <a:solidFill>
                  <a:srgbClr val="0069AA"/>
                </a:solidFill>
                <a:latin typeface="Arial"/>
                <a:cs typeface="Arial"/>
              </a:rPr>
              <a:t>л</a:t>
            </a:r>
            <a:r>
              <a:rPr sz="2000" b="1" spc="-35" dirty="0" err="1" smtClean="0">
                <a:solidFill>
                  <a:srgbClr val="0069AA"/>
                </a:solidFill>
                <a:latin typeface="Arial"/>
                <a:cs typeface="Arial"/>
              </a:rPr>
              <a:t>юд</a:t>
            </a:r>
            <a:r>
              <a:rPr sz="2000" b="1" spc="-65" dirty="0" err="1" smtClean="0">
                <a:solidFill>
                  <a:srgbClr val="0069AA"/>
                </a:solidFill>
                <a:latin typeface="Arial"/>
                <a:cs typeface="Arial"/>
              </a:rPr>
              <a:t>е</a:t>
            </a:r>
            <a:r>
              <a:rPr sz="2000" b="1" spc="-30" dirty="0" err="1" smtClean="0">
                <a:solidFill>
                  <a:srgbClr val="0069AA"/>
                </a:solidFill>
                <a:latin typeface="Arial"/>
                <a:cs typeface="Arial"/>
              </a:rPr>
              <a:t>н</a:t>
            </a:r>
            <a:r>
              <a:rPr sz="2000" b="1" spc="-10" dirty="0" err="1" smtClean="0">
                <a:solidFill>
                  <a:srgbClr val="0069AA"/>
                </a:solidFill>
                <a:latin typeface="Arial"/>
                <a:cs typeface="Arial"/>
              </a:rPr>
              <a:t>и</a:t>
            </a:r>
            <a:r>
              <a:rPr sz="2000" b="1" spc="-70" dirty="0" err="1" smtClean="0">
                <a:solidFill>
                  <a:srgbClr val="0069AA"/>
                </a:solidFill>
                <a:latin typeface="Arial"/>
                <a:cs typeface="Arial"/>
              </a:rPr>
              <a:t>я</a:t>
            </a:r>
            <a:endParaRPr sz="2000" b="1" dirty="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892426" y="5295265"/>
            <a:ext cx="278765" cy="556895"/>
          </a:xfrm>
          <a:custGeom>
            <a:avLst/>
            <a:gdLst/>
            <a:ahLst/>
            <a:cxnLst/>
            <a:rect l="l" t="t" r="r" b="b"/>
            <a:pathLst>
              <a:path w="278764" h="556895">
                <a:moveTo>
                  <a:pt x="278256" y="0"/>
                </a:moveTo>
                <a:lnTo>
                  <a:pt x="222250" y="5715"/>
                </a:lnTo>
                <a:lnTo>
                  <a:pt x="176346" y="19400"/>
                </a:lnTo>
                <a:lnTo>
                  <a:pt x="134106" y="40425"/>
                </a:lnTo>
                <a:lnTo>
                  <a:pt x="96285" y="68035"/>
                </a:lnTo>
                <a:lnTo>
                  <a:pt x="63642" y="101473"/>
                </a:lnTo>
                <a:lnTo>
                  <a:pt x="36935" y="139982"/>
                </a:lnTo>
                <a:lnTo>
                  <a:pt x="16920" y="182808"/>
                </a:lnTo>
                <a:lnTo>
                  <a:pt x="4356" y="229194"/>
                </a:lnTo>
                <a:lnTo>
                  <a:pt x="0" y="278384"/>
                </a:lnTo>
                <a:lnTo>
                  <a:pt x="4356" y="327585"/>
                </a:lnTo>
                <a:lnTo>
                  <a:pt x="16920" y="373976"/>
                </a:lnTo>
                <a:lnTo>
                  <a:pt x="36935" y="416803"/>
                </a:lnTo>
                <a:lnTo>
                  <a:pt x="63642" y="455310"/>
                </a:lnTo>
                <a:lnTo>
                  <a:pt x="96285" y="488742"/>
                </a:lnTo>
                <a:lnTo>
                  <a:pt x="134106" y="516342"/>
                </a:lnTo>
                <a:lnTo>
                  <a:pt x="176346" y="537355"/>
                </a:lnTo>
                <a:lnTo>
                  <a:pt x="222250" y="551027"/>
                </a:lnTo>
                <a:lnTo>
                  <a:pt x="278256" y="556691"/>
                </a:lnTo>
                <a:lnTo>
                  <a:pt x="278256" y="544042"/>
                </a:lnTo>
                <a:lnTo>
                  <a:pt x="224790" y="538632"/>
                </a:lnTo>
                <a:lnTo>
                  <a:pt x="180958" y="525581"/>
                </a:lnTo>
                <a:lnTo>
                  <a:pt x="140624" y="505523"/>
                </a:lnTo>
                <a:lnTo>
                  <a:pt x="104511" y="479177"/>
                </a:lnTo>
                <a:lnTo>
                  <a:pt x="73342" y="447265"/>
                </a:lnTo>
                <a:lnTo>
                  <a:pt x="47840" y="410508"/>
                </a:lnTo>
                <a:lnTo>
                  <a:pt x="28729" y="369629"/>
                </a:lnTo>
                <a:lnTo>
                  <a:pt x="16732" y="325347"/>
                </a:lnTo>
                <a:lnTo>
                  <a:pt x="12573" y="278384"/>
                </a:lnTo>
                <a:lnTo>
                  <a:pt x="16732" y="231427"/>
                </a:lnTo>
                <a:lnTo>
                  <a:pt x="28729" y="187146"/>
                </a:lnTo>
                <a:lnTo>
                  <a:pt x="47840" y="146264"/>
                </a:lnTo>
                <a:lnTo>
                  <a:pt x="73342" y="109505"/>
                </a:lnTo>
                <a:lnTo>
                  <a:pt x="104511" y="77592"/>
                </a:lnTo>
                <a:lnTo>
                  <a:pt x="140624" y="51248"/>
                </a:lnTo>
                <a:lnTo>
                  <a:pt x="180958" y="31196"/>
                </a:lnTo>
                <a:lnTo>
                  <a:pt x="224790" y="18161"/>
                </a:lnTo>
                <a:lnTo>
                  <a:pt x="278256" y="12700"/>
                </a:lnTo>
                <a:lnTo>
                  <a:pt x="27825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170683" y="5295265"/>
            <a:ext cx="278765" cy="556895"/>
          </a:xfrm>
          <a:custGeom>
            <a:avLst/>
            <a:gdLst/>
            <a:ahLst/>
            <a:cxnLst/>
            <a:rect l="l" t="t" r="r" b="b"/>
            <a:pathLst>
              <a:path w="278764" h="556895">
                <a:moveTo>
                  <a:pt x="0" y="0"/>
                </a:moveTo>
                <a:lnTo>
                  <a:pt x="0" y="12700"/>
                </a:lnTo>
                <a:lnTo>
                  <a:pt x="47710" y="16986"/>
                </a:lnTo>
                <a:lnTo>
                  <a:pt x="92635" y="29342"/>
                </a:lnTo>
                <a:lnTo>
                  <a:pt x="134017" y="49012"/>
                </a:lnTo>
                <a:lnTo>
                  <a:pt x="171104" y="75243"/>
                </a:lnTo>
                <a:lnTo>
                  <a:pt x="203140" y="107279"/>
                </a:lnTo>
                <a:lnTo>
                  <a:pt x="229371" y="144366"/>
                </a:lnTo>
                <a:lnTo>
                  <a:pt x="249041" y="185748"/>
                </a:lnTo>
                <a:lnTo>
                  <a:pt x="261397" y="230673"/>
                </a:lnTo>
                <a:lnTo>
                  <a:pt x="265684" y="278384"/>
                </a:lnTo>
                <a:lnTo>
                  <a:pt x="261397" y="326073"/>
                </a:lnTo>
                <a:lnTo>
                  <a:pt x="249041" y="370985"/>
                </a:lnTo>
                <a:lnTo>
                  <a:pt x="229371" y="412361"/>
                </a:lnTo>
                <a:lnTo>
                  <a:pt x="203140" y="449446"/>
                </a:lnTo>
                <a:lnTo>
                  <a:pt x="171104" y="481484"/>
                </a:lnTo>
                <a:lnTo>
                  <a:pt x="134017" y="507719"/>
                </a:lnTo>
                <a:lnTo>
                  <a:pt x="92635" y="527394"/>
                </a:lnTo>
                <a:lnTo>
                  <a:pt x="47710" y="539754"/>
                </a:lnTo>
                <a:lnTo>
                  <a:pt x="0" y="544042"/>
                </a:lnTo>
                <a:lnTo>
                  <a:pt x="0" y="556691"/>
                </a:lnTo>
                <a:lnTo>
                  <a:pt x="45105" y="553042"/>
                </a:lnTo>
                <a:lnTo>
                  <a:pt x="87912" y="542480"/>
                </a:lnTo>
                <a:lnTo>
                  <a:pt x="127843" y="525582"/>
                </a:lnTo>
                <a:lnTo>
                  <a:pt x="164321" y="502925"/>
                </a:lnTo>
                <a:lnTo>
                  <a:pt x="196770" y="475087"/>
                </a:lnTo>
                <a:lnTo>
                  <a:pt x="224613" y="442646"/>
                </a:lnTo>
                <a:lnTo>
                  <a:pt x="247272" y="406177"/>
                </a:lnTo>
                <a:lnTo>
                  <a:pt x="264172" y="366259"/>
                </a:lnTo>
                <a:lnTo>
                  <a:pt x="274734" y="323469"/>
                </a:lnTo>
                <a:lnTo>
                  <a:pt x="278384" y="278384"/>
                </a:lnTo>
                <a:lnTo>
                  <a:pt x="274734" y="233309"/>
                </a:lnTo>
                <a:lnTo>
                  <a:pt x="264172" y="190520"/>
                </a:lnTo>
                <a:lnTo>
                  <a:pt x="247272" y="150596"/>
                </a:lnTo>
                <a:lnTo>
                  <a:pt x="224613" y="114117"/>
                </a:lnTo>
                <a:lnTo>
                  <a:pt x="196770" y="81661"/>
                </a:lnTo>
                <a:lnTo>
                  <a:pt x="164321" y="53807"/>
                </a:lnTo>
                <a:lnTo>
                  <a:pt x="127843" y="31135"/>
                </a:lnTo>
                <a:lnTo>
                  <a:pt x="87912" y="14224"/>
                </a:lnTo>
                <a:lnTo>
                  <a:pt x="45105" y="3652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959610" y="5414136"/>
            <a:ext cx="422275" cy="191135"/>
          </a:xfrm>
          <a:custGeom>
            <a:avLst/>
            <a:gdLst/>
            <a:ahLst/>
            <a:cxnLst/>
            <a:rect l="l" t="t" r="r" b="b"/>
            <a:pathLst>
              <a:path w="422275" h="191135">
                <a:moveTo>
                  <a:pt x="235274" y="14096"/>
                </a:moveTo>
                <a:lnTo>
                  <a:pt x="211073" y="14096"/>
                </a:lnTo>
                <a:lnTo>
                  <a:pt x="403859" y="132460"/>
                </a:lnTo>
                <a:lnTo>
                  <a:pt x="328869" y="178460"/>
                </a:lnTo>
                <a:lnTo>
                  <a:pt x="326008" y="180251"/>
                </a:lnTo>
                <a:lnTo>
                  <a:pt x="324992" y="184137"/>
                </a:lnTo>
                <a:lnTo>
                  <a:pt x="326920" y="187159"/>
                </a:lnTo>
                <a:lnTo>
                  <a:pt x="328675" y="190080"/>
                </a:lnTo>
                <a:lnTo>
                  <a:pt x="332613" y="191020"/>
                </a:lnTo>
                <a:lnTo>
                  <a:pt x="353087" y="178422"/>
                </a:lnTo>
                <a:lnTo>
                  <a:pt x="419226" y="137794"/>
                </a:lnTo>
                <a:lnTo>
                  <a:pt x="421131" y="136651"/>
                </a:lnTo>
                <a:lnTo>
                  <a:pt x="422275" y="134619"/>
                </a:lnTo>
                <a:lnTo>
                  <a:pt x="422275" y="130175"/>
                </a:lnTo>
                <a:lnTo>
                  <a:pt x="421131" y="128143"/>
                </a:lnTo>
                <a:lnTo>
                  <a:pt x="419226" y="127000"/>
                </a:lnTo>
                <a:lnTo>
                  <a:pt x="235274" y="14096"/>
                </a:lnTo>
                <a:close/>
              </a:path>
              <a:path w="422275" h="191135">
                <a:moveTo>
                  <a:pt x="212344" y="0"/>
                </a:moveTo>
                <a:lnTo>
                  <a:pt x="209803" y="0"/>
                </a:lnTo>
                <a:lnTo>
                  <a:pt x="207771" y="1269"/>
                </a:lnTo>
                <a:lnTo>
                  <a:pt x="2920" y="127000"/>
                </a:lnTo>
                <a:lnTo>
                  <a:pt x="1142" y="128143"/>
                </a:lnTo>
                <a:lnTo>
                  <a:pt x="0" y="130175"/>
                </a:lnTo>
                <a:lnTo>
                  <a:pt x="0" y="134619"/>
                </a:lnTo>
                <a:lnTo>
                  <a:pt x="1142" y="136651"/>
                </a:lnTo>
                <a:lnTo>
                  <a:pt x="2920" y="137794"/>
                </a:lnTo>
                <a:lnTo>
                  <a:pt x="87756" y="189877"/>
                </a:lnTo>
                <a:lnTo>
                  <a:pt x="88900" y="190169"/>
                </a:lnTo>
                <a:lnTo>
                  <a:pt x="92201" y="190169"/>
                </a:lnTo>
                <a:lnTo>
                  <a:pt x="94233" y="189103"/>
                </a:lnTo>
                <a:lnTo>
                  <a:pt x="95401" y="187121"/>
                </a:lnTo>
                <a:lnTo>
                  <a:pt x="97281" y="184175"/>
                </a:lnTo>
                <a:lnTo>
                  <a:pt x="96265" y="180289"/>
                </a:lnTo>
                <a:lnTo>
                  <a:pt x="93282" y="178422"/>
                </a:lnTo>
                <a:lnTo>
                  <a:pt x="18414" y="132460"/>
                </a:lnTo>
                <a:lnTo>
                  <a:pt x="211073" y="14096"/>
                </a:lnTo>
                <a:lnTo>
                  <a:pt x="235274" y="14096"/>
                </a:lnTo>
                <a:lnTo>
                  <a:pt x="214375" y="1269"/>
                </a:lnTo>
                <a:lnTo>
                  <a:pt x="2123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978279" y="5517641"/>
            <a:ext cx="319913" cy="18987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835696" y="255622"/>
            <a:ext cx="7308304" cy="731611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defRPr/>
            </a:pPr>
            <a:r>
              <a:rPr lang="ru-RU" altLang="ru-RU" sz="2200" dirty="0" smtClean="0"/>
              <a:t>Минимальные требования </a:t>
            </a:r>
            <a:br>
              <a:rPr lang="ru-RU" altLang="ru-RU" sz="2200" dirty="0" smtClean="0"/>
            </a:br>
            <a:r>
              <a:rPr lang="ru-RU" altLang="ru-RU" sz="2200" dirty="0" smtClean="0"/>
              <a:t>к ППЭ/РЦОИ/ОИВ</a:t>
            </a:r>
            <a:endParaRPr lang="ru-RU" altLang="ru-RU" sz="2200" dirty="0"/>
          </a:p>
        </p:txBody>
      </p:sp>
      <p:sp>
        <p:nvSpPr>
          <p:cNvPr id="16" name="object 16"/>
          <p:cNvSpPr txBox="1"/>
          <p:nvPr/>
        </p:nvSpPr>
        <p:spPr>
          <a:xfrm>
            <a:off x="896212" y="1203810"/>
            <a:ext cx="1587555" cy="105346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72085">
              <a:lnSpc>
                <a:spcPct val="100000"/>
              </a:lnSpc>
              <a:spcBef>
                <a:spcPts val="335"/>
              </a:spcBef>
            </a:pPr>
            <a:r>
              <a:rPr sz="1800" b="1" spc="-204" dirty="0">
                <a:solidFill>
                  <a:srgbClr val="0069AA"/>
                </a:solidFill>
                <a:latin typeface="Arial"/>
                <a:cs typeface="Arial"/>
              </a:rPr>
              <a:t>ОИВ</a:t>
            </a:r>
            <a:endParaRPr sz="1800" dirty="0">
              <a:latin typeface="Arial"/>
              <a:cs typeface="Arial"/>
            </a:endParaRPr>
          </a:p>
          <a:p>
            <a:pPr marL="12700" marR="5080">
              <a:lnSpc>
                <a:spcPts val="1910"/>
              </a:lnSpc>
              <a:spcBef>
                <a:spcPts val="60"/>
              </a:spcBef>
            </a:pPr>
            <a:r>
              <a:rPr sz="1400" spc="-80" dirty="0">
                <a:solidFill>
                  <a:srgbClr val="0069AA"/>
                </a:solidFill>
                <a:latin typeface="Arial"/>
                <a:cs typeface="Arial"/>
              </a:rPr>
              <a:t>Наличие </a:t>
            </a:r>
            <a:r>
              <a:rPr sz="1400" spc="-55" dirty="0">
                <a:solidFill>
                  <a:srgbClr val="0069AA"/>
                </a:solidFill>
                <a:latin typeface="Arial"/>
                <a:cs typeface="Arial"/>
              </a:rPr>
              <a:t>логина </a:t>
            </a:r>
            <a:r>
              <a:rPr sz="1400" spc="-25" dirty="0">
                <a:solidFill>
                  <a:srgbClr val="0069AA"/>
                </a:solidFill>
                <a:latin typeface="Arial"/>
                <a:cs typeface="Arial"/>
              </a:rPr>
              <a:t>и  </a:t>
            </a:r>
            <a:r>
              <a:rPr sz="1400" spc="-75" dirty="0">
                <a:solidFill>
                  <a:srgbClr val="0069AA"/>
                </a:solidFill>
                <a:latin typeface="Arial"/>
                <a:cs typeface="Arial"/>
              </a:rPr>
              <a:t>пароля </a:t>
            </a:r>
            <a:r>
              <a:rPr sz="1400" spc="-80" dirty="0" err="1">
                <a:solidFill>
                  <a:srgbClr val="0069AA"/>
                </a:solidFill>
                <a:latin typeface="Arial"/>
                <a:cs typeface="Arial"/>
              </a:rPr>
              <a:t>для</a:t>
            </a:r>
            <a:r>
              <a:rPr sz="1400" spc="-185" dirty="0">
                <a:solidFill>
                  <a:srgbClr val="0069AA"/>
                </a:solidFill>
                <a:latin typeface="Arial"/>
                <a:cs typeface="Arial"/>
              </a:rPr>
              <a:t> </a:t>
            </a:r>
            <a:r>
              <a:rPr sz="1400" spc="-75" dirty="0" err="1" smtClean="0">
                <a:solidFill>
                  <a:srgbClr val="0069AA"/>
                </a:solidFill>
                <a:latin typeface="Arial"/>
                <a:cs typeface="Arial"/>
              </a:rPr>
              <a:t>доступа</a:t>
            </a:r>
            <a:r>
              <a:rPr lang="ru-RU" sz="1400" spc="-75" dirty="0" smtClean="0">
                <a:solidFill>
                  <a:srgbClr val="0069AA"/>
                </a:solidFill>
                <a:latin typeface="Arial"/>
                <a:cs typeface="Arial"/>
              </a:rPr>
              <a:t> к</a:t>
            </a:r>
            <a:endParaRPr sz="1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400" spc="-90" dirty="0">
                <a:solidFill>
                  <a:srgbClr val="0069AA"/>
                </a:solidFill>
                <a:latin typeface="Arial"/>
                <a:cs typeface="Arial"/>
              </a:rPr>
              <a:t>Порталу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70446" y="2685549"/>
            <a:ext cx="27622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62890" algn="l"/>
              </a:tabLst>
            </a:pPr>
            <a:r>
              <a:rPr sz="1400" u="sng" dirty="0">
                <a:solidFill>
                  <a:srgbClr val="0069AA"/>
                </a:solidFill>
                <a:uFill>
                  <a:solidFill>
                    <a:srgbClr val="0069AA"/>
                  </a:solidFill>
                </a:uFill>
                <a:latin typeface="Times New Roman"/>
                <a:cs typeface="Times New Roman"/>
              </a:rPr>
              <a:t> 	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96213" y="2746628"/>
            <a:ext cx="1440815" cy="75438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25"/>
              </a:spcBef>
            </a:pPr>
            <a:r>
              <a:rPr sz="1400" spc="-80" dirty="0">
                <a:solidFill>
                  <a:srgbClr val="0069AA"/>
                </a:solidFill>
                <a:latin typeface="Arial"/>
                <a:cs typeface="Arial"/>
              </a:rPr>
              <a:t>Наличие</a:t>
            </a:r>
            <a:endParaRPr sz="1400" dirty="0">
              <a:latin typeface="Arial"/>
              <a:cs typeface="Arial"/>
            </a:endParaRPr>
          </a:p>
          <a:p>
            <a:pPr marL="12700" marR="5080">
              <a:lnSpc>
                <a:spcPts val="1920"/>
              </a:lnSpc>
              <a:spcBef>
                <a:spcPts val="95"/>
              </a:spcBef>
            </a:pPr>
            <a:r>
              <a:rPr sz="1400" spc="-45" dirty="0">
                <a:solidFill>
                  <a:srgbClr val="0069AA"/>
                </a:solidFill>
                <a:latin typeface="Arial"/>
                <a:cs typeface="Arial"/>
              </a:rPr>
              <a:t>инструкции </a:t>
            </a:r>
            <a:r>
              <a:rPr sz="1400" spc="-35" dirty="0">
                <a:solidFill>
                  <a:srgbClr val="0069AA"/>
                </a:solidFill>
                <a:latin typeface="Arial"/>
                <a:cs typeface="Arial"/>
              </a:rPr>
              <a:t>по  </a:t>
            </a:r>
            <a:r>
              <a:rPr sz="1400" spc="-80" dirty="0">
                <a:solidFill>
                  <a:srgbClr val="0069AA"/>
                </a:solidFill>
                <a:latin typeface="Arial"/>
                <a:cs typeface="Arial"/>
              </a:rPr>
              <a:t>работе </a:t>
            </a:r>
            <a:r>
              <a:rPr sz="1400" spc="-110" dirty="0">
                <a:solidFill>
                  <a:srgbClr val="0069AA"/>
                </a:solidFill>
                <a:latin typeface="Arial"/>
                <a:cs typeface="Arial"/>
              </a:rPr>
              <a:t>с</a:t>
            </a:r>
            <a:r>
              <a:rPr sz="1400" spc="-140" dirty="0">
                <a:solidFill>
                  <a:srgbClr val="0069AA"/>
                </a:solidFill>
                <a:latin typeface="Arial"/>
                <a:cs typeface="Arial"/>
              </a:rPr>
              <a:t> </a:t>
            </a:r>
            <a:r>
              <a:rPr lang="ru-RU" sz="1400" spc="-65" dirty="0" smtClean="0">
                <a:solidFill>
                  <a:srgbClr val="0069AA"/>
                </a:solidFill>
                <a:latin typeface="Arial"/>
                <a:cs typeface="Arial"/>
              </a:rPr>
              <a:t>П</a:t>
            </a:r>
            <a:r>
              <a:rPr sz="1400" spc="-65" dirty="0" err="1" smtClean="0">
                <a:solidFill>
                  <a:srgbClr val="0069AA"/>
                </a:solidFill>
                <a:latin typeface="Arial"/>
                <a:cs typeface="Arial"/>
              </a:rPr>
              <a:t>орталом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96213" y="3987140"/>
            <a:ext cx="1250315" cy="124206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z="1400" spc="-80" dirty="0">
                <a:solidFill>
                  <a:srgbClr val="0069AA"/>
                </a:solidFill>
                <a:latin typeface="Arial"/>
                <a:cs typeface="Arial"/>
              </a:rPr>
              <a:t>Наличие </a:t>
            </a:r>
            <a:r>
              <a:rPr sz="1400" spc="-95" dirty="0">
                <a:solidFill>
                  <a:srgbClr val="0069AA"/>
                </a:solidFill>
                <a:latin typeface="Arial"/>
                <a:cs typeface="Arial"/>
              </a:rPr>
              <a:t>ПК</a:t>
            </a:r>
            <a:r>
              <a:rPr sz="1400" spc="-145" dirty="0">
                <a:solidFill>
                  <a:srgbClr val="0069AA"/>
                </a:solidFill>
                <a:latin typeface="Arial"/>
                <a:cs typeface="Arial"/>
              </a:rPr>
              <a:t> </a:t>
            </a:r>
            <a:r>
              <a:rPr sz="1400" spc="-50" dirty="0">
                <a:solidFill>
                  <a:srgbClr val="0069AA"/>
                </a:solidFill>
                <a:latin typeface="Arial"/>
                <a:cs typeface="Arial"/>
              </a:rPr>
              <a:t>или</a:t>
            </a:r>
            <a:endParaRPr sz="1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1400" spc="-50" dirty="0">
                <a:solidFill>
                  <a:srgbClr val="0069AA"/>
                </a:solidFill>
                <a:latin typeface="Arial"/>
                <a:cs typeface="Arial"/>
              </a:rPr>
              <a:t>мобильного</a:t>
            </a:r>
            <a:endParaRPr sz="1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sz="1400" spc="-85" dirty="0">
                <a:solidFill>
                  <a:srgbClr val="0069AA"/>
                </a:solidFill>
                <a:latin typeface="Arial"/>
                <a:cs typeface="Arial"/>
              </a:rPr>
              <a:t>устройства</a:t>
            </a:r>
            <a:endParaRPr sz="1400" dirty="0">
              <a:latin typeface="Arial"/>
              <a:cs typeface="Arial"/>
            </a:endParaRPr>
          </a:p>
          <a:p>
            <a:pPr marL="12700" marR="101600">
              <a:lnSpc>
                <a:spcPct val="113599"/>
              </a:lnSpc>
              <a:spcBef>
                <a:spcPts val="10"/>
              </a:spcBef>
            </a:pPr>
            <a:r>
              <a:rPr sz="1400" spc="-80" dirty="0">
                <a:solidFill>
                  <a:srgbClr val="0069AA"/>
                </a:solidFill>
                <a:latin typeface="Arial"/>
                <a:cs typeface="Arial"/>
              </a:rPr>
              <a:t>для </a:t>
            </a:r>
            <a:r>
              <a:rPr sz="1400" spc="-75" dirty="0">
                <a:solidFill>
                  <a:srgbClr val="0069AA"/>
                </a:solidFill>
                <a:latin typeface="Arial"/>
                <a:cs typeface="Arial"/>
              </a:rPr>
              <a:t>доступа</a:t>
            </a:r>
            <a:r>
              <a:rPr sz="1400" spc="-175" dirty="0">
                <a:solidFill>
                  <a:srgbClr val="0069AA"/>
                </a:solidFill>
                <a:latin typeface="Arial"/>
                <a:cs typeface="Arial"/>
              </a:rPr>
              <a:t> </a:t>
            </a:r>
            <a:r>
              <a:rPr sz="1400" spc="-65" dirty="0">
                <a:solidFill>
                  <a:srgbClr val="0069AA"/>
                </a:solidFill>
                <a:latin typeface="Arial"/>
                <a:cs typeface="Arial"/>
              </a:rPr>
              <a:t>на  </a:t>
            </a:r>
            <a:r>
              <a:rPr sz="1400" spc="-90" dirty="0">
                <a:solidFill>
                  <a:srgbClr val="0069AA"/>
                </a:solidFill>
                <a:latin typeface="Arial"/>
                <a:cs typeface="Arial"/>
              </a:rPr>
              <a:t>Портал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96213" y="5709885"/>
            <a:ext cx="14243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70" dirty="0">
                <a:solidFill>
                  <a:srgbClr val="0069AA"/>
                </a:solidFill>
                <a:latin typeface="Arial"/>
                <a:cs typeface="Arial"/>
              </a:rPr>
              <a:t>Доступ </a:t>
            </a:r>
            <a:r>
              <a:rPr sz="1400" spc="-75" dirty="0">
                <a:solidFill>
                  <a:srgbClr val="0069AA"/>
                </a:solidFill>
                <a:latin typeface="Arial"/>
                <a:cs typeface="Arial"/>
              </a:rPr>
              <a:t>в</a:t>
            </a:r>
            <a:r>
              <a:rPr sz="1400" spc="-165" dirty="0">
                <a:solidFill>
                  <a:srgbClr val="0069AA"/>
                </a:solidFill>
                <a:latin typeface="Arial"/>
                <a:cs typeface="Arial"/>
              </a:rPr>
              <a:t> </a:t>
            </a:r>
            <a:r>
              <a:rPr sz="1400" spc="-75" dirty="0">
                <a:solidFill>
                  <a:srgbClr val="0069AA"/>
                </a:solidFill>
                <a:latin typeface="Arial"/>
                <a:cs typeface="Arial"/>
              </a:rPr>
              <a:t>Интернет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208089" y="1745488"/>
            <a:ext cx="385813" cy="2667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21607" y="1605788"/>
            <a:ext cx="279400" cy="558800"/>
          </a:xfrm>
          <a:custGeom>
            <a:avLst/>
            <a:gdLst/>
            <a:ahLst/>
            <a:cxnLst/>
            <a:rect l="l" t="t" r="r" b="b"/>
            <a:pathLst>
              <a:path w="279400" h="558800">
                <a:moveTo>
                  <a:pt x="279394" y="0"/>
                </a:moveTo>
                <a:lnTo>
                  <a:pt x="223159" y="5714"/>
                </a:lnTo>
                <a:lnTo>
                  <a:pt x="177049" y="19423"/>
                </a:lnTo>
                <a:lnTo>
                  <a:pt x="134626" y="40512"/>
                </a:lnTo>
                <a:lnTo>
                  <a:pt x="96650" y="68222"/>
                </a:lnTo>
                <a:lnTo>
                  <a:pt x="63878" y="101790"/>
                </a:lnTo>
                <a:lnTo>
                  <a:pt x="37069" y="140454"/>
                </a:lnTo>
                <a:lnTo>
                  <a:pt x="16980" y="183451"/>
                </a:lnTo>
                <a:lnTo>
                  <a:pt x="4371" y="230020"/>
                </a:lnTo>
                <a:lnTo>
                  <a:pt x="0" y="279400"/>
                </a:lnTo>
                <a:lnTo>
                  <a:pt x="4371" y="328815"/>
                </a:lnTo>
                <a:lnTo>
                  <a:pt x="16980" y="375402"/>
                </a:lnTo>
                <a:lnTo>
                  <a:pt x="37069" y="418401"/>
                </a:lnTo>
                <a:lnTo>
                  <a:pt x="63878" y="457057"/>
                </a:lnTo>
                <a:lnTo>
                  <a:pt x="96650" y="490610"/>
                </a:lnTo>
                <a:lnTo>
                  <a:pt x="134626" y="518304"/>
                </a:lnTo>
                <a:lnTo>
                  <a:pt x="177049" y="539382"/>
                </a:lnTo>
                <a:lnTo>
                  <a:pt x="223159" y="553085"/>
                </a:lnTo>
                <a:lnTo>
                  <a:pt x="279394" y="558800"/>
                </a:lnTo>
                <a:lnTo>
                  <a:pt x="279394" y="546100"/>
                </a:lnTo>
                <a:lnTo>
                  <a:pt x="225724" y="540638"/>
                </a:lnTo>
                <a:lnTo>
                  <a:pt x="181708" y="527543"/>
                </a:lnTo>
                <a:lnTo>
                  <a:pt x="141212" y="507410"/>
                </a:lnTo>
                <a:lnTo>
                  <a:pt x="104960" y="480964"/>
                </a:lnTo>
                <a:lnTo>
                  <a:pt x="73675" y="448929"/>
                </a:lnTo>
                <a:lnTo>
                  <a:pt x="48082" y="412030"/>
                </a:lnTo>
                <a:lnTo>
                  <a:pt x="28905" y="370992"/>
                </a:lnTo>
                <a:lnTo>
                  <a:pt x="16868" y="326541"/>
                </a:lnTo>
                <a:lnTo>
                  <a:pt x="12694" y="279400"/>
                </a:lnTo>
                <a:lnTo>
                  <a:pt x="16868" y="232258"/>
                </a:lnTo>
                <a:lnTo>
                  <a:pt x="28905" y="187807"/>
                </a:lnTo>
                <a:lnTo>
                  <a:pt x="48082" y="146769"/>
                </a:lnTo>
                <a:lnTo>
                  <a:pt x="73675" y="109870"/>
                </a:lnTo>
                <a:lnTo>
                  <a:pt x="104960" y="77835"/>
                </a:lnTo>
                <a:lnTo>
                  <a:pt x="141212" y="51389"/>
                </a:lnTo>
                <a:lnTo>
                  <a:pt x="181708" y="31256"/>
                </a:lnTo>
                <a:lnTo>
                  <a:pt x="225724" y="18161"/>
                </a:lnTo>
                <a:lnTo>
                  <a:pt x="279394" y="12700"/>
                </a:lnTo>
                <a:lnTo>
                  <a:pt x="279394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00989" y="1605788"/>
            <a:ext cx="279400" cy="558800"/>
          </a:xfrm>
          <a:custGeom>
            <a:avLst/>
            <a:gdLst/>
            <a:ahLst/>
            <a:cxnLst/>
            <a:rect l="l" t="t" r="r" b="b"/>
            <a:pathLst>
              <a:path w="279400" h="558800">
                <a:moveTo>
                  <a:pt x="0" y="0"/>
                </a:moveTo>
                <a:lnTo>
                  <a:pt x="0" y="12700"/>
                </a:lnTo>
                <a:lnTo>
                  <a:pt x="47875" y="17004"/>
                </a:lnTo>
                <a:lnTo>
                  <a:pt x="92961" y="29411"/>
                </a:lnTo>
                <a:lnTo>
                  <a:pt x="134498" y="49163"/>
                </a:lnTo>
                <a:lnTo>
                  <a:pt x="171726" y="75499"/>
                </a:lnTo>
                <a:lnTo>
                  <a:pt x="203888" y="107662"/>
                </a:lnTo>
                <a:lnTo>
                  <a:pt x="230224" y="144892"/>
                </a:lnTo>
                <a:lnTo>
                  <a:pt x="249975" y="186431"/>
                </a:lnTo>
                <a:lnTo>
                  <a:pt x="262382" y="231520"/>
                </a:lnTo>
                <a:lnTo>
                  <a:pt x="266687" y="279400"/>
                </a:lnTo>
                <a:lnTo>
                  <a:pt x="262382" y="327279"/>
                </a:lnTo>
                <a:lnTo>
                  <a:pt x="249975" y="372368"/>
                </a:lnTo>
                <a:lnTo>
                  <a:pt x="230224" y="413907"/>
                </a:lnTo>
                <a:lnTo>
                  <a:pt x="203888" y="451137"/>
                </a:lnTo>
                <a:lnTo>
                  <a:pt x="171726" y="483300"/>
                </a:lnTo>
                <a:lnTo>
                  <a:pt x="134498" y="509636"/>
                </a:lnTo>
                <a:lnTo>
                  <a:pt x="92961" y="529388"/>
                </a:lnTo>
                <a:lnTo>
                  <a:pt x="47875" y="541795"/>
                </a:lnTo>
                <a:lnTo>
                  <a:pt x="0" y="546100"/>
                </a:lnTo>
                <a:lnTo>
                  <a:pt x="0" y="558800"/>
                </a:lnTo>
                <a:lnTo>
                  <a:pt x="45257" y="555136"/>
                </a:lnTo>
                <a:lnTo>
                  <a:pt x="88211" y="544531"/>
                </a:lnTo>
                <a:lnTo>
                  <a:pt x="128284" y="527565"/>
                </a:lnTo>
                <a:lnTo>
                  <a:pt x="164894" y="504817"/>
                </a:lnTo>
                <a:lnTo>
                  <a:pt x="197462" y="476869"/>
                </a:lnTo>
                <a:lnTo>
                  <a:pt x="225409" y="444298"/>
                </a:lnTo>
                <a:lnTo>
                  <a:pt x="248155" y="407686"/>
                </a:lnTo>
                <a:lnTo>
                  <a:pt x="265119" y="367613"/>
                </a:lnTo>
                <a:lnTo>
                  <a:pt x="275723" y="324657"/>
                </a:lnTo>
                <a:lnTo>
                  <a:pt x="279387" y="279400"/>
                </a:lnTo>
                <a:lnTo>
                  <a:pt x="275723" y="234142"/>
                </a:lnTo>
                <a:lnTo>
                  <a:pt x="265119" y="191186"/>
                </a:lnTo>
                <a:lnTo>
                  <a:pt x="248155" y="151113"/>
                </a:lnTo>
                <a:lnTo>
                  <a:pt x="225409" y="114501"/>
                </a:lnTo>
                <a:lnTo>
                  <a:pt x="197462" y="81930"/>
                </a:lnTo>
                <a:lnTo>
                  <a:pt x="164894" y="53982"/>
                </a:lnTo>
                <a:lnTo>
                  <a:pt x="128284" y="31234"/>
                </a:lnTo>
                <a:lnTo>
                  <a:pt x="88211" y="14268"/>
                </a:lnTo>
                <a:lnTo>
                  <a:pt x="45257" y="3663"/>
                </a:lnTo>
                <a:lnTo>
                  <a:pt x="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10948" y="2777769"/>
            <a:ext cx="279400" cy="558800"/>
          </a:xfrm>
          <a:custGeom>
            <a:avLst/>
            <a:gdLst/>
            <a:ahLst/>
            <a:cxnLst/>
            <a:rect l="l" t="t" r="r" b="b"/>
            <a:pathLst>
              <a:path w="279400" h="558800">
                <a:moveTo>
                  <a:pt x="279386" y="0"/>
                </a:moveTo>
                <a:lnTo>
                  <a:pt x="234128" y="3660"/>
                </a:lnTo>
                <a:lnTo>
                  <a:pt x="191174" y="14254"/>
                </a:lnTo>
                <a:lnTo>
                  <a:pt x="151102" y="31203"/>
                </a:lnTo>
                <a:lnTo>
                  <a:pt x="114492" y="53929"/>
                </a:lnTo>
                <a:lnTo>
                  <a:pt x="81923" y="81851"/>
                </a:lnTo>
                <a:lnTo>
                  <a:pt x="53977" y="114391"/>
                </a:lnTo>
                <a:lnTo>
                  <a:pt x="31231" y="150969"/>
                </a:lnTo>
                <a:lnTo>
                  <a:pt x="14267" y="191008"/>
                </a:lnTo>
                <a:lnTo>
                  <a:pt x="3663" y="233926"/>
                </a:lnTo>
                <a:lnTo>
                  <a:pt x="0" y="279146"/>
                </a:lnTo>
                <a:lnTo>
                  <a:pt x="3663" y="324369"/>
                </a:lnTo>
                <a:lnTo>
                  <a:pt x="14267" y="367297"/>
                </a:lnTo>
                <a:lnTo>
                  <a:pt x="31231" y="407349"/>
                </a:lnTo>
                <a:lnTo>
                  <a:pt x="53977" y="443945"/>
                </a:lnTo>
                <a:lnTo>
                  <a:pt x="81923" y="476504"/>
                </a:lnTo>
                <a:lnTo>
                  <a:pt x="114492" y="504445"/>
                </a:lnTo>
                <a:lnTo>
                  <a:pt x="151102" y="527187"/>
                </a:lnTo>
                <a:lnTo>
                  <a:pt x="191174" y="544151"/>
                </a:lnTo>
                <a:lnTo>
                  <a:pt x="234128" y="554755"/>
                </a:lnTo>
                <a:lnTo>
                  <a:pt x="279386" y="558419"/>
                </a:lnTo>
                <a:lnTo>
                  <a:pt x="279386" y="545719"/>
                </a:lnTo>
                <a:lnTo>
                  <a:pt x="231513" y="541414"/>
                </a:lnTo>
                <a:lnTo>
                  <a:pt x="186429" y="529008"/>
                </a:lnTo>
                <a:lnTo>
                  <a:pt x="144893" y="509260"/>
                </a:lnTo>
                <a:lnTo>
                  <a:pt x="107664" y="482930"/>
                </a:lnTo>
                <a:lnTo>
                  <a:pt x="75501" y="450778"/>
                </a:lnTo>
                <a:lnTo>
                  <a:pt x="49164" y="413563"/>
                </a:lnTo>
                <a:lnTo>
                  <a:pt x="29411" y="372046"/>
                </a:lnTo>
                <a:lnTo>
                  <a:pt x="17003" y="326987"/>
                </a:lnTo>
                <a:lnTo>
                  <a:pt x="12698" y="279146"/>
                </a:lnTo>
                <a:lnTo>
                  <a:pt x="17003" y="231304"/>
                </a:lnTo>
                <a:lnTo>
                  <a:pt x="29411" y="186245"/>
                </a:lnTo>
                <a:lnTo>
                  <a:pt x="49164" y="144728"/>
                </a:lnTo>
                <a:lnTo>
                  <a:pt x="75501" y="107513"/>
                </a:lnTo>
                <a:lnTo>
                  <a:pt x="107664" y="75361"/>
                </a:lnTo>
                <a:lnTo>
                  <a:pt x="144893" y="49031"/>
                </a:lnTo>
                <a:lnTo>
                  <a:pt x="186429" y="29283"/>
                </a:lnTo>
                <a:lnTo>
                  <a:pt x="231513" y="16877"/>
                </a:lnTo>
                <a:lnTo>
                  <a:pt x="279386" y="12573"/>
                </a:lnTo>
                <a:lnTo>
                  <a:pt x="279386" y="0"/>
                </a:lnTo>
                <a:close/>
              </a:path>
            </a:pathLst>
          </a:custGeom>
          <a:solidFill>
            <a:srgbClr val="0069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90334" y="2777769"/>
            <a:ext cx="279400" cy="558800"/>
          </a:xfrm>
          <a:custGeom>
            <a:avLst/>
            <a:gdLst/>
            <a:ahLst/>
            <a:cxnLst/>
            <a:rect l="l" t="t" r="r" b="b"/>
            <a:pathLst>
              <a:path w="279400" h="558800">
                <a:moveTo>
                  <a:pt x="0" y="0"/>
                </a:moveTo>
                <a:lnTo>
                  <a:pt x="0" y="12573"/>
                </a:lnTo>
                <a:lnTo>
                  <a:pt x="47876" y="16877"/>
                </a:lnTo>
                <a:lnTo>
                  <a:pt x="92963" y="29283"/>
                </a:lnTo>
                <a:lnTo>
                  <a:pt x="134501" y="49031"/>
                </a:lnTo>
                <a:lnTo>
                  <a:pt x="171732" y="75361"/>
                </a:lnTo>
                <a:lnTo>
                  <a:pt x="203896" y="107513"/>
                </a:lnTo>
                <a:lnTo>
                  <a:pt x="230234" y="144728"/>
                </a:lnTo>
                <a:lnTo>
                  <a:pt x="249986" y="186245"/>
                </a:lnTo>
                <a:lnTo>
                  <a:pt x="262395" y="231304"/>
                </a:lnTo>
                <a:lnTo>
                  <a:pt x="266700" y="279146"/>
                </a:lnTo>
                <a:lnTo>
                  <a:pt x="262395" y="326987"/>
                </a:lnTo>
                <a:lnTo>
                  <a:pt x="249986" y="372046"/>
                </a:lnTo>
                <a:lnTo>
                  <a:pt x="230234" y="413563"/>
                </a:lnTo>
                <a:lnTo>
                  <a:pt x="203896" y="450778"/>
                </a:lnTo>
                <a:lnTo>
                  <a:pt x="171732" y="482930"/>
                </a:lnTo>
                <a:lnTo>
                  <a:pt x="134501" y="509260"/>
                </a:lnTo>
                <a:lnTo>
                  <a:pt x="92963" y="529008"/>
                </a:lnTo>
                <a:lnTo>
                  <a:pt x="47876" y="541414"/>
                </a:lnTo>
                <a:lnTo>
                  <a:pt x="0" y="545719"/>
                </a:lnTo>
                <a:lnTo>
                  <a:pt x="0" y="558419"/>
                </a:lnTo>
                <a:lnTo>
                  <a:pt x="45260" y="554755"/>
                </a:lnTo>
                <a:lnTo>
                  <a:pt x="88218" y="544151"/>
                </a:lnTo>
                <a:lnTo>
                  <a:pt x="128292" y="527187"/>
                </a:lnTo>
                <a:lnTo>
                  <a:pt x="164904" y="504445"/>
                </a:lnTo>
                <a:lnTo>
                  <a:pt x="197473" y="476503"/>
                </a:lnTo>
                <a:lnTo>
                  <a:pt x="225421" y="443945"/>
                </a:lnTo>
                <a:lnTo>
                  <a:pt x="248167" y="407349"/>
                </a:lnTo>
                <a:lnTo>
                  <a:pt x="265132" y="367297"/>
                </a:lnTo>
                <a:lnTo>
                  <a:pt x="275736" y="324369"/>
                </a:lnTo>
                <a:lnTo>
                  <a:pt x="279400" y="279146"/>
                </a:lnTo>
                <a:lnTo>
                  <a:pt x="275736" y="233926"/>
                </a:lnTo>
                <a:lnTo>
                  <a:pt x="265132" y="191008"/>
                </a:lnTo>
                <a:lnTo>
                  <a:pt x="248167" y="150969"/>
                </a:lnTo>
                <a:lnTo>
                  <a:pt x="225421" y="114391"/>
                </a:lnTo>
                <a:lnTo>
                  <a:pt x="197473" y="81851"/>
                </a:lnTo>
                <a:lnTo>
                  <a:pt x="164904" y="53929"/>
                </a:lnTo>
                <a:lnTo>
                  <a:pt x="128292" y="31203"/>
                </a:lnTo>
                <a:lnTo>
                  <a:pt x="88218" y="14254"/>
                </a:lnTo>
                <a:lnTo>
                  <a:pt x="45260" y="3660"/>
                </a:lnTo>
                <a:lnTo>
                  <a:pt x="0" y="0"/>
                </a:lnTo>
                <a:close/>
              </a:path>
            </a:pathLst>
          </a:custGeom>
          <a:solidFill>
            <a:srgbClr val="0069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40969" y="2886480"/>
            <a:ext cx="91503" cy="2032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48196" y="2886480"/>
            <a:ext cx="113030" cy="330835"/>
          </a:xfrm>
          <a:custGeom>
            <a:avLst/>
            <a:gdLst/>
            <a:ahLst/>
            <a:cxnLst/>
            <a:rect l="l" t="t" r="r" b="b"/>
            <a:pathLst>
              <a:path w="113029" h="330835">
                <a:moveTo>
                  <a:pt x="88684" y="0"/>
                </a:moveTo>
                <a:lnTo>
                  <a:pt x="32715" y="0"/>
                </a:lnTo>
                <a:lnTo>
                  <a:pt x="19995" y="2583"/>
                </a:lnTo>
                <a:lnTo>
                  <a:pt x="9594" y="9620"/>
                </a:lnTo>
                <a:lnTo>
                  <a:pt x="2575" y="20038"/>
                </a:lnTo>
                <a:lnTo>
                  <a:pt x="0" y="32765"/>
                </a:lnTo>
                <a:lnTo>
                  <a:pt x="0" y="297814"/>
                </a:lnTo>
                <a:lnTo>
                  <a:pt x="2575" y="310522"/>
                </a:lnTo>
                <a:lnTo>
                  <a:pt x="9594" y="320897"/>
                </a:lnTo>
                <a:lnTo>
                  <a:pt x="19995" y="327890"/>
                </a:lnTo>
                <a:lnTo>
                  <a:pt x="32715" y="330453"/>
                </a:lnTo>
                <a:lnTo>
                  <a:pt x="110032" y="330453"/>
                </a:lnTo>
                <a:lnTo>
                  <a:pt x="112877" y="327660"/>
                </a:lnTo>
                <a:lnTo>
                  <a:pt x="112877" y="320675"/>
                </a:lnTo>
                <a:lnTo>
                  <a:pt x="110032" y="317753"/>
                </a:lnTo>
                <a:lnTo>
                  <a:pt x="32715" y="317753"/>
                </a:lnTo>
                <a:lnTo>
                  <a:pt x="24931" y="316192"/>
                </a:lnTo>
                <a:lnTo>
                  <a:pt x="18568" y="311927"/>
                </a:lnTo>
                <a:lnTo>
                  <a:pt x="14275" y="305591"/>
                </a:lnTo>
                <a:lnTo>
                  <a:pt x="12700" y="297814"/>
                </a:lnTo>
                <a:lnTo>
                  <a:pt x="12700" y="32765"/>
                </a:lnTo>
                <a:lnTo>
                  <a:pt x="14275" y="24969"/>
                </a:lnTo>
                <a:lnTo>
                  <a:pt x="18568" y="18589"/>
                </a:lnTo>
                <a:lnTo>
                  <a:pt x="24931" y="14281"/>
                </a:lnTo>
                <a:lnTo>
                  <a:pt x="32715" y="12700"/>
                </a:lnTo>
                <a:lnTo>
                  <a:pt x="88684" y="12700"/>
                </a:lnTo>
                <a:lnTo>
                  <a:pt x="91516" y="9905"/>
                </a:lnTo>
                <a:lnTo>
                  <a:pt x="91516" y="2921"/>
                </a:lnTo>
                <a:lnTo>
                  <a:pt x="88684" y="0"/>
                </a:lnTo>
                <a:close/>
              </a:path>
            </a:pathLst>
          </a:custGeom>
          <a:solidFill>
            <a:srgbClr val="0069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27012" y="2994666"/>
            <a:ext cx="126644" cy="7429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335534" y="3045485"/>
            <a:ext cx="228587" cy="22834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00528" y="3953867"/>
            <a:ext cx="279400" cy="558800"/>
          </a:xfrm>
          <a:custGeom>
            <a:avLst/>
            <a:gdLst/>
            <a:ahLst/>
            <a:cxnLst/>
            <a:rect l="l" t="t" r="r" b="b"/>
            <a:pathLst>
              <a:path w="279400" h="558800">
                <a:moveTo>
                  <a:pt x="279392" y="0"/>
                </a:moveTo>
                <a:lnTo>
                  <a:pt x="223156" y="5714"/>
                </a:lnTo>
                <a:lnTo>
                  <a:pt x="177050" y="19423"/>
                </a:lnTo>
                <a:lnTo>
                  <a:pt x="134630" y="40512"/>
                </a:lnTo>
                <a:lnTo>
                  <a:pt x="96654" y="68222"/>
                </a:lnTo>
                <a:lnTo>
                  <a:pt x="63881" y="101790"/>
                </a:lnTo>
                <a:lnTo>
                  <a:pt x="37071" y="140454"/>
                </a:lnTo>
                <a:lnTo>
                  <a:pt x="16982" y="183451"/>
                </a:lnTo>
                <a:lnTo>
                  <a:pt x="4371" y="230020"/>
                </a:lnTo>
                <a:lnTo>
                  <a:pt x="0" y="279400"/>
                </a:lnTo>
                <a:lnTo>
                  <a:pt x="4371" y="328815"/>
                </a:lnTo>
                <a:lnTo>
                  <a:pt x="16982" y="375402"/>
                </a:lnTo>
                <a:lnTo>
                  <a:pt x="37071" y="418401"/>
                </a:lnTo>
                <a:lnTo>
                  <a:pt x="63881" y="457057"/>
                </a:lnTo>
                <a:lnTo>
                  <a:pt x="96654" y="490610"/>
                </a:lnTo>
                <a:lnTo>
                  <a:pt x="134630" y="518304"/>
                </a:lnTo>
                <a:lnTo>
                  <a:pt x="177050" y="539382"/>
                </a:lnTo>
                <a:lnTo>
                  <a:pt x="223156" y="553084"/>
                </a:lnTo>
                <a:lnTo>
                  <a:pt x="279392" y="558799"/>
                </a:lnTo>
                <a:lnTo>
                  <a:pt x="279392" y="546099"/>
                </a:lnTo>
                <a:lnTo>
                  <a:pt x="225722" y="540765"/>
                </a:lnTo>
                <a:lnTo>
                  <a:pt x="181710" y="527628"/>
                </a:lnTo>
                <a:lnTo>
                  <a:pt x="141216" y="507464"/>
                </a:lnTo>
                <a:lnTo>
                  <a:pt x="104965" y="480995"/>
                </a:lnTo>
                <a:lnTo>
                  <a:pt x="73681" y="448944"/>
                </a:lnTo>
                <a:lnTo>
                  <a:pt x="48088" y="412037"/>
                </a:lnTo>
                <a:lnTo>
                  <a:pt x="28911" y="370994"/>
                </a:lnTo>
                <a:lnTo>
                  <a:pt x="16873" y="326541"/>
                </a:lnTo>
                <a:lnTo>
                  <a:pt x="12700" y="279400"/>
                </a:lnTo>
                <a:lnTo>
                  <a:pt x="16873" y="232258"/>
                </a:lnTo>
                <a:lnTo>
                  <a:pt x="28911" y="187807"/>
                </a:lnTo>
                <a:lnTo>
                  <a:pt x="48088" y="146769"/>
                </a:lnTo>
                <a:lnTo>
                  <a:pt x="73681" y="109870"/>
                </a:lnTo>
                <a:lnTo>
                  <a:pt x="104965" y="77835"/>
                </a:lnTo>
                <a:lnTo>
                  <a:pt x="141216" y="51389"/>
                </a:lnTo>
                <a:lnTo>
                  <a:pt x="181710" y="31256"/>
                </a:lnTo>
                <a:lnTo>
                  <a:pt x="225722" y="18161"/>
                </a:lnTo>
                <a:lnTo>
                  <a:pt x="279392" y="12700"/>
                </a:lnTo>
                <a:lnTo>
                  <a:pt x="279392" y="0"/>
                </a:lnTo>
                <a:close/>
              </a:path>
            </a:pathLst>
          </a:custGeom>
          <a:solidFill>
            <a:srgbClr val="0069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379920" y="3953867"/>
            <a:ext cx="279400" cy="558800"/>
          </a:xfrm>
          <a:custGeom>
            <a:avLst/>
            <a:gdLst/>
            <a:ahLst/>
            <a:cxnLst/>
            <a:rect l="l" t="t" r="r" b="b"/>
            <a:pathLst>
              <a:path w="279400" h="558800">
                <a:moveTo>
                  <a:pt x="0" y="0"/>
                </a:moveTo>
                <a:lnTo>
                  <a:pt x="0" y="12700"/>
                </a:lnTo>
                <a:lnTo>
                  <a:pt x="47875" y="17004"/>
                </a:lnTo>
                <a:lnTo>
                  <a:pt x="92961" y="29411"/>
                </a:lnTo>
                <a:lnTo>
                  <a:pt x="134498" y="49163"/>
                </a:lnTo>
                <a:lnTo>
                  <a:pt x="171726" y="75499"/>
                </a:lnTo>
                <a:lnTo>
                  <a:pt x="203888" y="107662"/>
                </a:lnTo>
                <a:lnTo>
                  <a:pt x="230224" y="144892"/>
                </a:lnTo>
                <a:lnTo>
                  <a:pt x="249975" y="186431"/>
                </a:lnTo>
                <a:lnTo>
                  <a:pt x="262382" y="231520"/>
                </a:lnTo>
                <a:lnTo>
                  <a:pt x="266687" y="279400"/>
                </a:lnTo>
                <a:lnTo>
                  <a:pt x="262382" y="327279"/>
                </a:lnTo>
                <a:lnTo>
                  <a:pt x="249975" y="372368"/>
                </a:lnTo>
                <a:lnTo>
                  <a:pt x="230224" y="413907"/>
                </a:lnTo>
                <a:lnTo>
                  <a:pt x="203888" y="451137"/>
                </a:lnTo>
                <a:lnTo>
                  <a:pt x="171726" y="483300"/>
                </a:lnTo>
                <a:lnTo>
                  <a:pt x="134498" y="509636"/>
                </a:lnTo>
                <a:lnTo>
                  <a:pt x="92961" y="529388"/>
                </a:lnTo>
                <a:lnTo>
                  <a:pt x="47875" y="541795"/>
                </a:lnTo>
                <a:lnTo>
                  <a:pt x="0" y="546099"/>
                </a:lnTo>
                <a:lnTo>
                  <a:pt x="0" y="558799"/>
                </a:lnTo>
                <a:lnTo>
                  <a:pt x="45257" y="555136"/>
                </a:lnTo>
                <a:lnTo>
                  <a:pt x="88211" y="544531"/>
                </a:lnTo>
                <a:lnTo>
                  <a:pt x="128284" y="527565"/>
                </a:lnTo>
                <a:lnTo>
                  <a:pt x="164894" y="504817"/>
                </a:lnTo>
                <a:lnTo>
                  <a:pt x="197462" y="476869"/>
                </a:lnTo>
                <a:lnTo>
                  <a:pt x="225409" y="444298"/>
                </a:lnTo>
                <a:lnTo>
                  <a:pt x="248155" y="407686"/>
                </a:lnTo>
                <a:lnTo>
                  <a:pt x="265119" y="367613"/>
                </a:lnTo>
                <a:lnTo>
                  <a:pt x="275723" y="324657"/>
                </a:lnTo>
                <a:lnTo>
                  <a:pt x="279387" y="279400"/>
                </a:lnTo>
                <a:lnTo>
                  <a:pt x="275723" y="234142"/>
                </a:lnTo>
                <a:lnTo>
                  <a:pt x="265119" y="191186"/>
                </a:lnTo>
                <a:lnTo>
                  <a:pt x="248155" y="151113"/>
                </a:lnTo>
                <a:lnTo>
                  <a:pt x="225409" y="114501"/>
                </a:lnTo>
                <a:lnTo>
                  <a:pt x="197462" y="81930"/>
                </a:lnTo>
                <a:lnTo>
                  <a:pt x="164894" y="53982"/>
                </a:lnTo>
                <a:lnTo>
                  <a:pt x="128284" y="31234"/>
                </a:lnTo>
                <a:lnTo>
                  <a:pt x="88211" y="14268"/>
                </a:lnTo>
                <a:lnTo>
                  <a:pt x="45257" y="3663"/>
                </a:lnTo>
                <a:lnTo>
                  <a:pt x="0" y="0"/>
                </a:lnTo>
                <a:close/>
              </a:path>
            </a:pathLst>
          </a:custGeom>
          <a:solidFill>
            <a:srgbClr val="0069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202120" y="4093567"/>
            <a:ext cx="355587" cy="22859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14575" y="4670400"/>
            <a:ext cx="559435" cy="279400"/>
          </a:xfrm>
          <a:custGeom>
            <a:avLst/>
            <a:gdLst/>
            <a:ahLst/>
            <a:cxnLst/>
            <a:rect l="l" t="t" r="r" b="b"/>
            <a:pathLst>
              <a:path w="559435" h="279400">
                <a:moveTo>
                  <a:pt x="279429" y="0"/>
                </a:moveTo>
                <a:lnTo>
                  <a:pt x="234164" y="3663"/>
                </a:lnTo>
                <a:lnTo>
                  <a:pt x="191203" y="14268"/>
                </a:lnTo>
                <a:lnTo>
                  <a:pt x="151124" y="31234"/>
                </a:lnTo>
                <a:lnTo>
                  <a:pt x="114509" y="53982"/>
                </a:lnTo>
                <a:lnTo>
                  <a:pt x="81935" y="81930"/>
                </a:lnTo>
                <a:lnTo>
                  <a:pt x="53985" y="114501"/>
                </a:lnTo>
                <a:lnTo>
                  <a:pt x="31236" y="151113"/>
                </a:lnTo>
                <a:lnTo>
                  <a:pt x="14269" y="191186"/>
                </a:lnTo>
                <a:lnTo>
                  <a:pt x="3663" y="234142"/>
                </a:lnTo>
                <a:lnTo>
                  <a:pt x="0" y="279399"/>
                </a:lnTo>
                <a:lnTo>
                  <a:pt x="12703" y="279399"/>
                </a:lnTo>
                <a:lnTo>
                  <a:pt x="17009" y="231520"/>
                </a:lnTo>
                <a:lnTo>
                  <a:pt x="29418" y="186431"/>
                </a:lnTo>
                <a:lnTo>
                  <a:pt x="49173" y="144892"/>
                </a:lnTo>
                <a:lnTo>
                  <a:pt x="75514" y="107662"/>
                </a:lnTo>
                <a:lnTo>
                  <a:pt x="107681" y="75499"/>
                </a:lnTo>
                <a:lnTo>
                  <a:pt x="144915" y="49163"/>
                </a:lnTo>
                <a:lnTo>
                  <a:pt x="186457" y="29411"/>
                </a:lnTo>
                <a:lnTo>
                  <a:pt x="231548" y="17004"/>
                </a:lnTo>
                <a:lnTo>
                  <a:pt x="279429" y="12699"/>
                </a:lnTo>
                <a:lnTo>
                  <a:pt x="361299" y="12699"/>
                </a:lnTo>
                <a:lnTo>
                  <a:pt x="324693" y="3663"/>
                </a:lnTo>
                <a:lnTo>
                  <a:pt x="279429" y="0"/>
                </a:lnTo>
                <a:close/>
              </a:path>
              <a:path w="559435" h="279400">
                <a:moveTo>
                  <a:pt x="361299" y="12699"/>
                </a:moveTo>
                <a:lnTo>
                  <a:pt x="279429" y="12699"/>
                </a:lnTo>
                <a:lnTo>
                  <a:pt x="327312" y="17004"/>
                </a:lnTo>
                <a:lnTo>
                  <a:pt x="372405" y="29411"/>
                </a:lnTo>
                <a:lnTo>
                  <a:pt x="413948" y="49163"/>
                </a:lnTo>
                <a:lnTo>
                  <a:pt x="451182" y="75499"/>
                </a:lnTo>
                <a:lnTo>
                  <a:pt x="483348" y="107662"/>
                </a:lnTo>
                <a:lnTo>
                  <a:pt x="509687" y="144892"/>
                </a:lnTo>
                <a:lnTo>
                  <a:pt x="529441" y="186431"/>
                </a:lnTo>
                <a:lnTo>
                  <a:pt x="541849" y="231520"/>
                </a:lnTo>
                <a:lnTo>
                  <a:pt x="546154" y="279399"/>
                </a:lnTo>
                <a:lnTo>
                  <a:pt x="558854" y="279399"/>
                </a:lnTo>
                <a:lnTo>
                  <a:pt x="555190" y="234142"/>
                </a:lnTo>
                <a:lnTo>
                  <a:pt x="544585" y="191186"/>
                </a:lnTo>
                <a:lnTo>
                  <a:pt x="527619" y="151113"/>
                </a:lnTo>
                <a:lnTo>
                  <a:pt x="504870" y="114501"/>
                </a:lnTo>
                <a:lnTo>
                  <a:pt x="476920" y="81930"/>
                </a:lnTo>
                <a:lnTo>
                  <a:pt x="444347" y="53982"/>
                </a:lnTo>
                <a:lnTo>
                  <a:pt x="407732" y="31234"/>
                </a:lnTo>
                <a:lnTo>
                  <a:pt x="367654" y="14268"/>
                </a:lnTo>
                <a:lnTo>
                  <a:pt x="361299" y="12699"/>
                </a:lnTo>
                <a:close/>
              </a:path>
            </a:pathLst>
          </a:custGeom>
          <a:solidFill>
            <a:srgbClr val="0069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14575" y="4949800"/>
            <a:ext cx="559435" cy="279400"/>
          </a:xfrm>
          <a:custGeom>
            <a:avLst/>
            <a:gdLst/>
            <a:ahLst/>
            <a:cxnLst/>
            <a:rect l="l" t="t" r="r" b="b"/>
            <a:pathLst>
              <a:path w="559435" h="279400">
                <a:moveTo>
                  <a:pt x="12703" y="0"/>
                </a:moveTo>
                <a:lnTo>
                  <a:pt x="0" y="0"/>
                </a:lnTo>
                <a:lnTo>
                  <a:pt x="3663" y="45257"/>
                </a:lnTo>
                <a:lnTo>
                  <a:pt x="14269" y="88213"/>
                </a:lnTo>
                <a:lnTo>
                  <a:pt x="31236" y="128286"/>
                </a:lnTo>
                <a:lnTo>
                  <a:pt x="53985" y="164898"/>
                </a:lnTo>
                <a:lnTo>
                  <a:pt x="81935" y="197469"/>
                </a:lnTo>
                <a:lnTo>
                  <a:pt x="114509" y="225417"/>
                </a:lnTo>
                <a:lnTo>
                  <a:pt x="151124" y="248165"/>
                </a:lnTo>
                <a:lnTo>
                  <a:pt x="191203" y="265131"/>
                </a:lnTo>
                <a:lnTo>
                  <a:pt x="234164" y="275736"/>
                </a:lnTo>
                <a:lnTo>
                  <a:pt x="279429" y="279399"/>
                </a:lnTo>
                <a:lnTo>
                  <a:pt x="324693" y="275736"/>
                </a:lnTo>
                <a:lnTo>
                  <a:pt x="361299" y="266699"/>
                </a:lnTo>
                <a:lnTo>
                  <a:pt x="279429" y="266699"/>
                </a:lnTo>
                <a:lnTo>
                  <a:pt x="231548" y="262395"/>
                </a:lnTo>
                <a:lnTo>
                  <a:pt x="186457" y="249988"/>
                </a:lnTo>
                <a:lnTo>
                  <a:pt x="144915" y="230236"/>
                </a:lnTo>
                <a:lnTo>
                  <a:pt x="107681" y="203900"/>
                </a:lnTo>
                <a:lnTo>
                  <a:pt x="75514" y="171737"/>
                </a:lnTo>
                <a:lnTo>
                  <a:pt x="49173" y="134507"/>
                </a:lnTo>
                <a:lnTo>
                  <a:pt x="29418" y="92968"/>
                </a:lnTo>
                <a:lnTo>
                  <a:pt x="17009" y="47879"/>
                </a:lnTo>
                <a:lnTo>
                  <a:pt x="12703" y="0"/>
                </a:lnTo>
                <a:close/>
              </a:path>
              <a:path w="559435" h="279400">
                <a:moveTo>
                  <a:pt x="558854" y="0"/>
                </a:moveTo>
                <a:lnTo>
                  <a:pt x="546154" y="0"/>
                </a:lnTo>
                <a:lnTo>
                  <a:pt x="541849" y="47879"/>
                </a:lnTo>
                <a:lnTo>
                  <a:pt x="529441" y="92968"/>
                </a:lnTo>
                <a:lnTo>
                  <a:pt x="509687" y="134507"/>
                </a:lnTo>
                <a:lnTo>
                  <a:pt x="483348" y="171737"/>
                </a:lnTo>
                <a:lnTo>
                  <a:pt x="451182" y="203900"/>
                </a:lnTo>
                <a:lnTo>
                  <a:pt x="413948" y="230236"/>
                </a:lnTo>
                <a:lnTo>
                  <a:pt x="372405" y="249988"/>
                </a:lnTo>
                <a:lnTo>
                  <a:pt x="327312" y="262395"/>
                </a:lnTo>
                <a:lnTo>
                  <a:pt x="279429" y="266699"/>
                </a:lnTo>
                <a:lnTo>
                  <a:pt x="361299" y="266699"/>
                </a:lnTo>
                <a:lnTo>
                  <a:pt x="407732" y="248165"/>
                </a:lnTo>
                <a:lnTo>
                  <a:pt x="444347" y="225417"/>
                </a:lnTo>
                <a:lnTo>
                  <a:pt x="476920" y="197469"/>
                </a:lnTo>
                <a:lnTo>
                  <a:pt x="504870" y="164898"/>
                </a:lnTo>
                <a:lnTo>
                  <a:pt x="527619" y="128286"/>
                </a:lnTo>
                <a:lnTo>
                  <a:pt x="544585" y="88213"/>
                </a:lnTo>
                <a:lnTo>
                  <a:pt x="555190" y="45257"/>
                </a:lnTo>
                <a:lnTo>
                  <a:pt x="558854" y="0"/>
                </a:lnTo>
                <a:close/>
              </a:path>
            </a:pathLst>
          </a:custGeom>
          <a:solidFill>
            <a:srgbClr val="0069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251520" y="4797152"/>
            <a:ext cx="254012" cy="381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73430" y="4015080"/>
            <a:ext cx="184150" cy="1214120"/>
          </a:xfrm>
          <a:custGeom>
            <a:avLst/>
            <a:gdLst/>
            <a:ahLst/>
            <a:cxnLst/>
            <a:rect l="l" t="t" r="r" b="b"/>
            <a:pathLst>
              <a:path w="184150" h="1214120">
                <a:moveTo>
                  <a:pt x="0" y="0"/>
                </a:moveTo>
                <a:lnTo>
                  <a:pt x="35820" y="8935"/>
                </a:lnTo>
                <a:lnTo>
                  <a:pt x="65071" y="33289"/>
                </a:lnTo>
                <a:lnTo>
                  <a:pt x="84792" y="69383"/>
                </a:lnTo>
                <a:lnTo>
                  <a:pt x="92024" y="113537"/>
                </a:lnTo>
                <a:lnTo>
                  <a:pt x="92024" y="493394"/>
                </a:lnTo>
                <a:lnTo>
                  <a:pt x="99255" y="537602"/>
                </a:lnTo>
                <a:lnTo>
                  <a:pt x="118976" y="573690"/>
                </a:lnTo>
                <a:lnTo>
                  <a:pt x="148227" y="598015"/>
                </a:lnTo>
                <a:lnTo>
                  <a:pt x="184048" y="606932"/>
                </a:lnTo>
                <a:lnTo>
                  <a:pt x="148227" y="615850"/>
                </a:lnTo>
                <a:lnTo>
                  <a:pt x="118976" y="640175"/>
                </a:lnTo>
                <a:lnTo>
                  <a:pt x="99255" y="676263"/>
                </a:lnTo>
                <a:lnTo>
                  <a:pt x="92024" y="720470"/>
                </a:lnTo>
                <a:lnTo>
                  <a:pt x="92024" y="1100327"/>
                </a:lnTo>
                <a:lnTo>
                  <a:pt x="84792" y="1144535"/>
                </a:lnTo>
                <a:lnTo>
                  <a:pt x="65071" y="1180623"/>
                </a:lnTo>
                <a:lnTo>
                  <a:pt x="35820" y="1204948"/>
                </a:lnTo>
                <a:lnTo>
                  <a:pt x="0" y="1213865"/>
                </a:lnTo>
              </a:path>
            </a:pathLst>
          </a:custGeom>
          <a:ln w="12700">
            <a:solidFill>
              <a:srgbClr val="0069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3093720" y="3959225"/>
            <a:ext cx="279400" cy="558800"/>
          </a:xfrm>
          <a:custGeom>
            <a:avLst/>
            <a:gdLst/>
            <a:ahLst/>
            <a:cxnLst/>
            <a:rect l="l" t="t" r="r" b="b"/>
            <a:pathLst>
              <a:path w="279400" h="558800">
                <a:moveTo>
                  <a:pt x="279400" y="0"/>
                </a:moveTo>
                <a:lnTo>
                  <a:pt x="223139" y="5714"/>
                </a:lnTo>
                <a:lnTo>
                  <a:pt x="177015" y="19423"/>
                </a:lnTo>
                <a:lnTo>
                  <a:pt x="134588" y="40512"/>
                </a:lnTo>
                <a:lnTo>
                  <a:pt x="96614" y="68222"/>
                </a:lnTo>
                <a:lnTo>
                  <a:pt x="63849" y="101790"/>
                </a:lnTo>
                <a:lnTo>
                  <a:pt x="37049" y="140454"/>
                </a:lnTo>
                <a:lnTo>
                  <a:pt x="16970" y="183451"/>
                </a:lnTo>
                <a:lnTo>
                  <a:pt x="4368" y="230020"/>
                </a:lnTo>
                <a:lnTo>
                  <a:pt x="0" y="279400"/>
                </a:lnTo>
                <a:lnTo>
                  <a:pt x="4368" y="328815"/>
                </a:lnTo>
                <a:lnTo>
                  <a:pt x="16970" y="375404"/>
                </a:lnTo>
                <a:lnTo>
                  <a:pt x="37049" y="418408"/>
                </a:lnTo>
                <a:lnTo>
                  <a:pt x="63849" y="457073"/>
                </a:lnTo>
                <a:lnTo>
                  <a:pt x="96614" y="490641"/>
                </a:lnTo>
                <a:lnTo>
                  <a:pt x="134588" y="518358"/>
                </a:lnTo>
                <a:lnTo>
                  <a:pt x="177015" y="539467"/>
                </a:lnTo>
                <a:lnTo>
                  <a:pt x="223139" y="553212"/>
                </a:lnTo>
                <a:lnTo>
                  <a:pt x="279400" y="558800"/>
                </a:lnTo>
                <a:lnTo>
                  <a:pt x="279400" y="546100"/>
                </a:lnTo>
                <a:lnTo>
                  <a:pt x="225679" y="540766"/>
                </a:lnTo>
                <a:lnTo>
                  <a:pt x="181669" y="527670"/>
                </a:lnTo>
                <a:lnTo>
                  <a:pt x="141180" y="507535"/>
                </a:lnTo>
                <a:lnTo>
                  <a:pt x="104936" y="481084"/>
                </a:lnTo>
                <a:lnTo>
                  <a:pt x="73660" y="449040"/>
                </a:lnTo>
                <a:lnTo>
                  <a:pt x="48074" y="412126"/>
                </a:lnTo>
                <a:lnTo>
                  <a:pt x="28904" y="371066"/>
                </a:lnTo>
                <a:lnTo>
                  <a:pt x="16871" y="326582"/>
                </a:lnTo>
                <a:lnTo>
                  <a:pt x="12700" y="279400"/>
                </a:lnTo>
                <a:lnTo>
                  <a:pt x="16871" y="232258"/>
                </a:lnTo>
                <a:lnTo>
                  <a:pt x="28904" y="187807"/>
                </a:lnTo>
                <a:lnTo>
                  <a:pt x="48074" y="146769"/>
                </a:lnTo>
                <a:lnTo>
                  <a:pt x="73659" y="109870"/>
                </a:lnTo>
                <a:lnTo>
                  <a:pt x="104936" y="77835"/>
                </a:lnTo>
                <a:lnTo>
                  <a:pt x="141180" y="51389"/>
                </a:lnTo>
                <a:lnTo>
                  <a:pt x="181669" y="31256"/>
                </a:lnTo>
                <a:lnTo>
                  <a:pt x="225679" y="18161"/>
                </a:lnTo>
                <a:lnTo>
                  <a:pt x="279400" y="12700"/>
                </a:lnTo>
                <a:lnTo>
                  <a:pt x="279400" y="0"/>
                </a:lnTo>
                <a:close/>
              </a:path>
            </a:pathLst>
          </a:custGeom>
          <a:solidFill>
            <a:srgbClr val="0069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3373120" y="3959225"/>
            <a:ext cx="279400" cy="558800"/>
          </a:xfrm>
          <a:custGeom>
            <a:avLst/>
            <a:gdLst/>
            <a:ahLst/>
            <a:cxnLst/>
            <a:rect l="l" t="t" r="r" b="b"/>
            <a:pathLst>
              <a:path w="279400" h="558800">
                <a:moveTo>
                  <a:pt x="0" y="0"/>
                </a:moveTo>
                <a:lnTo>
                  <a:pt x="0" y="12700"/>
                </a:lnTo>
                <a:lnTo>
                  <a:pt x="47879" y="17004"/>
                </a:lnTo>
                <a:lnTo>
                  <a:pt x="92968" y="29411"/>
                </a:lnTo>
                <a:lnTo>
                  <a:pt x="134507" y="49163"/>
                </a:lnTo>
                <a:lnTo>
                  <a:pt x="171737" y="75499"/>
                </a:lnTo>
                <a:lnTo>
                  <a:pt x="203900" y="107662"/>
                </a:lnTo>
                <a:lnTo>
                  <a:pt x="230236" y="144892"/>
                </a:lnTo>
                <a:lnTo>
                  <a:pt x="249988" y="186431"/>
                </a:lnTo>
                <a:lnTo>
                  <a:pt x="262395" y="231520"/>
                </a:lnTo>
                <a:lnTo>
                  <a:pt x="266700" y="279400"/>
                </a:lnTo>
                <a:lnTo>
                  <a:pt x="262395" y="327279"/>
                </a:lnTo>
                <a:lnTo>
                  <a:pt x="249988" y="372368"/>
                </a:lnTo>
                <a:lnTo>
                  <a:pt x="230236" y="413907"/>
                </a:lnTo>
                <a:lnTo>
                  <a:pt x="203900" y="451137"/>
                </a:lnTo>
                <a:lnTo>
                  <a:pt x="171737" y="483300"/>
                </a:lnTo>
                <a:lnTo>
                  <a:pt x="134507" y="509636"/>
                </a:lnTo>
                <a:lnTo>
                  <a:pt x="92968" y="529388"/>
                </a:lnTo>
                <a:lnTo>
                  <a:pt x="47879" y="541795"/>
                </a:lnTo>
                <a:lnTo>
                  <a:pt x="0" y="546100"/>
                </a:lnTo>
                <a:lnTo>
                  <a:pt x="0" y="558800"/>
                </a:lnTo>
                <a:lnTo>
                  <a:pt x="45257" y="555136"/>
                </a:lnTo>
                <a:lnTo>
                  <a:pt x="88213" y="544531"/>
                </a:lnTo>
                <a:lnTo>
                  <a:pt x="128286" y="527565"/>
                </a:lnTo>
                <a:lnTo>
                  <a:pt x="164898" y="504817"/>
                </a:lnTo>
                <a:lnTo>
                  <a:pt x="197469" y="476869"/>
                </a:lnTo>
                <a:lnTo>
                  <a:pt x="225417" y="444298"/>
                </a:lnTo>
                <a:lnTo>
                  <a:pt x="248165" y="407686"/>
                </a:lnTo>
                <a:lnTo>
                  <a:pt x="265131" y="367613"/>
                </a:lnTo>
                <a:lnTo>
                  <a:pt x="275736" y="324657"/>
                </a:lnTo>
                <a:lnTo>
                  <a:pt x="279400" y="279400"/>
                </a:lnTo>
                <a:lnTo>
                  <a:pt x="275736" y="234142"/>
                </a:lnTo>
                <a:lnTo>
                  <a:pt x="265131" y="191186"/>
                </a:lnTo>
                <a:lnTo>
                  <a:pt x="248165" y="151113"/>
                </a:lnTo>
                <a:lnTo>
                  <a:pt x="225417" y="114501"/>
                </a:lnTo>
                <a:lnTo>
                  <a:pt x="197469" y="81930"/>
                </a:lnTo>
                <a:lnTo>
                  <a:pt x="164898" y="53982"/>
                </a:lnTo>
                <a:lnTo>
                  <a:pt x="128286" y="31234"/>
                </a:lnTo>
                <a:lnTo>
                  <a:pt x="88213" y="14268"/>
                </a:lnTo>
                <a:lnTo>
                  <a:pt x="45257" y="3663"/>
                </a:lnTo>
                <a:lnTo>
                  <a:pt x="0" y="0"/>
                </a:lnTo>
                <a:close/>
              </a:path>
            </a:pathLst>
          </a:custGeom>
          <a:solidFill>
            <a:srgbClr val="0069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3367897" y="4187190"/>
            <a:ext cx="164861" cy="23469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3189858" y="4055490"/>
            <a:ext cx="366395" cy="366395"/>
          </a:xfrm>
          <a:custGeom>
            <a:avLst/>
            <a:gdLst/>
            <a:ahLst/>
            <a:cxnLst/>
            <a:rect l="l" t="t" r="r" b="b"/>
            <a:pathLst>
              <a:path w="366395" h="366395">
                <a:moveTo>
                  <a:pt x="183261" y="0"/>
                </a:moveTo>
                <a:lnTo>
                  <a:pt x="134584" y="6554"/>
                </a:lnTo>
                <a:lnTo>
                  <a:pt x="90819" y="25042"/>
                </a:lnTo>
                <a:lnTo>
                  <a:pt x="53721" y="53705"/>
                </a:lnTo>
                <a:lnTo>
                  <a:pt x="25047" y="90781"/>
                </a:lnTo>
                <a:lnTo>
                  <a:pt x="6554" y="134511"/>
                </a:lnTo>
                <a:lnTo>
                  <a:pt x="0" y="183133"/>
                </a:lnTo>
                <a:lnTo>
                  <a:pt x="6554" y="231766"/>
                </a:lnTo>
                <a:lnTo>
                  <a:pt x="25047" y="275519"/>
                </a:lnTo>
                <a:lnTo>
                  <a:pt x="53721" y="312626"/>
                </a:lnTo>
                <a:lnTo>
                  <a:pt x="90819" y="341319"/>
                </a:lnTo>
                <a:lnTo>
                  <a:pt x="134584" y="359831"/>
                </a:lnTo>
                <a:lnTo>
                  <a:pt x="183261" y="366394"/>
                </a:lnTo>
                <a:lnTo>
                  <a:pt x="195726" y="365968"/>
                </a:lnTo>
                <a:lnTo>
                  <a:pt x="235839" y="358647"/>
                </a:lnTo>
                <a:lnTo>
                  <a:pt x="237744" y="355218"/>
                </a:lnTo>
                <a:lnTo>
                  <a:pt x="237348" y="353694"/>
                </a:lnTo>
                <a:lnTo>
                  <a:pt x="183261" y="353694"/>
                </a:lnTo>
                <a:lnTo>
                  <a:pt x="137994" y="347587"/>
                </a:lnTo>
                <a:lnTo>
                  <a:pt x="97272" y="330359"/>
                </a:lnTo>
                <a:lnTo>
                  <a:pt x="62738" y="303656"/>
                </a:lnTo>
                <a:lnTo>
                  <a:pt x="36035" y="269122"/>
                </a:lnTo>
                <a:lnTo>
                  <a:pt x="18807" y="228400"/>
                </a:lnTo>
                <a:lnTo>
                  <a:pt x="12700" y="183133"/>
                </a:lnTo>
                <a:lnTo>
                  <a:pt x="18807" y="137877"/>
                </a:lnTo>
                <a:lnTo>
                  <a:pt x="36035" y="97178"/>
                </a:lnTo>
                <a:lnTo>
                  <a:pt x="62737" y="62674"/>
                </a:lnTo>
                <a:lnTo>
                  <a:pt x="97272" y="36002"/>
                </a:lnTo>
                <a:lnTo>
                  <a:pt x="137994" y="18798"/>
                </a:lnTo>
                <a:lnTo>
                  <a:pt x="183261" y="12699"/>
                </a:lnTo>
                <a:lnTo>
                  <a:pt x="246420" y="12699"/>
                </a:lnTo>
                <a:lnTo>
                  <a:pt x="231883" y="6554"/>
                </a:lnTo>
                <a:lnTo>
                  <a:pt x="183261" y="0"/>
                </a:lnTo>
                <a:close/>
              </a:path>
              <a:path w="366395" h="366395">
                <a:moveTo>
                  <a:pt x="232410" y="346455"/>
                </a:moveTo>
                <a:lnTo>
                  <a:pt x="194869" y="353294"/>
                </a:lnTo>
                <a:lnTo>
                  <a:pt x="183261" y="353694"/>
                </a:lnTo>
                <a:lnTo>
                  <a:pt x="237348" y="353694"/>
                </a:lnTo>
                <a:lnTo>
                  <a:pt x="236855" y="351789"/>
                </a:lnTo>
                <a:lnTo>
                  <a:pt x="235839" y="348487"/>
                </a:lnTo>
                <a:lnTo>
                  <a:pt x="232410" y="346455"/>
                </a:lnTo>
                <a:close/>
              </a:path>
              <a:path w="366395" h="366395">
                <a:moveTo>
                  <a:pt x="246420" y="12699"/>
                </a:moveTo>
                <a:lnTo>
                  <a:pt x="183261" y="12699"/>
                </a:lnTo>
                <a:lnTo>
                  <a:pt x="228517" y="18798"/>
                </a:lnTo>
                <a:lnTo>
                  <a:pt x="269216" y="36002"/>
                </a:lnTo>
                <a:lnTo>
                  <a:pt x="303720" y="62674"/>
                </a:lnTo>
                <a:lnTo>
                  <a:pt x="330392" y="97178"/>
                </a:lnTo>
                <a:lnTo>
                  <a:pt x="347596" y="137877"/>
                </a:lnTo>
                <a:lnTo>
                  <a:pt x="353694" y="183133"/>
                </a:lnTo>
                <a:lnTo>
                  <a:pt x="352252" y="205372"/>
                </a:lnTo>
                <a:lnTo>
                  <a:pt x="347964" y="227123"/>
                </a:lnTo>
                <a:lnTo>
                  <a:pt x="340889" y="248088"/>
                </a:lnTo>
                <a:lnTo>
                  <a:pt x="331089" y="267969"/>
                </a:lnTo>
                <a:lnTo>
                  <a:pt x="329311" y="271017"/>
                </a:lnTo>
                <a:lnTo>
                  <a:pt x="330454" y="274827"/>
                </a:lnTo>
                <a:lnTo>
                  <a:pt x="333502" y="276605"/>
                </a:lnTo>
                <a:lnTo>
                  <a:pt x="336423" y="278383"/>
                </a:lnTo>
                <a:lnTo>
                  <a:pt x="340360" y="277367"/>
                </a:lnTo>
                <a:lnTo>
                  <a:pt x="360219" y="230346"/>
                </a:lnTo>
                <a:lnTo>
                  <a:pt x="366394" y="183133"/>
                </a:lnTo>
                <a:lnTo>
                  <a:pt x="359840" y="134511"/>
                </a:lnTo>
                <a:lnTo>
                  <a:pt x="341352" y="90781"/>
                </a:lnTo>
                <a:lnTo>
                  <a:pt x="312689" y="53705"/>
                </a:lnTo>
                <a:lnTo>
                  <a:pt x="275613" y="25042"/>
                </a:lnTo>
                <a:lnTo>
                  <a:pt x="246420" y="12699"/>
                </a:lnTo>
                <a:close/>
              </a:path>
            </a:pathLst>
          </a:custGeom>
          <a:solidFill>
            <a:srgbClr val="0069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3269488" y="4055490"/>
            <a:ext cx="207645" cy="366395"/>
          </a:xfrm>
          <a:custGeom>
            <a:avLst/>
            <a:gdLst/>
            <a:ahLst/>
            <a:cxnLst/>
            <a:rect l="l" t="t" r="r" b="b"/>
            <a:pathLst>
              <a:path w="207645" h="366395">
                <a:moveTo>
                  <a:pt x="103632" y="0"/>
                </a:moveTo>
                <a:lnTo>
                  <a:pt x="42464" y="35385"/>
                </a:lnTo>
                <a:lnTo>
                  <a:pt x="20019" y="75053"/>
                </a:lnTo>
                <a:lnTo>
                  <a:pt x="5291" y="125317"/>
                </a:lnTo>
                <a:lnTo>
                  <a:pt x="0" y="183133"/>
                </a:lnTo>
                <a:lnTo>
                  <a:pt x="5291" y="240963"/>
                </a:lnTo>
                <a:lnTo>
                  <a:pt x="20019" y="291258"/>
                </a:lnTo>
                <a:lnTo>
                  <a:pt x="42464" y="330965"/>
                </a:lnTo>
                <a:lnTo>
                  <a:pt x="70908" y="357028"/>
                </a:lnTo>
                <a:lnTo>
                  <a:pt x="103632" y="366394"/>
                </a:lnTo>
                <a:lnTo>
                  <a:pt x="107061" y="366394"/>
                </a:lnTo>
                <a:lnTo>
                  <a:pt x="109982" y="363473"/>
                </a:lnTo>
                <a:lnTo>
                  <a:pt x="109982" y="356488"/>
                </a:lnTo>
                <a:lnTo>
                  <a:pt x="107061" y="353694"/>
                </a:lnTo>
                <a:lnTo>
                  <a:pt x="103632" y="353694"/>
                </a:lnTo>
                <a:lnTo>
                  <a:pt x="74911" y="344978"/>
                </a:lnTo>
                <a:lnTo>
                  <a:pt x="49952" y="320723"/>
                </a:lnTo>
                <a:lnTo>
                  <a:pt x="30260" y="283770"/>
                </a:lnTo>
                <a:lnTo>
                  <a:pt x="17341" y="236960"/>
                </a:lnTo>
                <a:lnTo>
                  <a:pt x="12700" y="183133"/>
                </a:lnTo>
                <a:lnTo>
                  <a:pt x="17341" y="129320"/>
                </a:lnTo>
                <a:lnTo>
                  <a:pt x="30260" y="82541"/>
                </a:lnTo>
                <a:lnTo>
                  <a:pt x="49952" y="45626"/>
                </a:lnTo>
                <a:lnTo>
                  <a:pt x="74911" y="21403"/>
                </a:lnTo>
                <a:lnTo>
                  <a:pt x="103632" y="12699"/>
                </a:lnTo>
                <a:lnTo>
                  <a:pt x="140012" y="12699"/>
                </a:lnTo>
                <a:lnTo>
                  <a:pt x="136355" y="9353"/>
                </a:lnTo>
                <a:lnTo>
                  <a:pt x="103632" y="0"/>
                </a:lnTo>
                <a:close/>
              </a:path>
              <a:path w="207645" h="366395">
                <a:moveTo>
                  <a:pt x="140012" y="12699"/>
                </a:moveTo>
                <a:lnTo>
                  <a:pt x="103632" y="12699"/>
                </a:lnTo>
                <a:lnTo>
                  <a:pt x="132303" y="21403"/>
                </a:lnTo>
                <a:lnTo>
                  <a:pt x="157256" y="45626"/>
                </a:lnTo>
                <a:lnTo>
                  <a:pt x="176966" y="82541"/>
                </a:lnTo>
                <a:lnTo>
                  <a:pt x="189910" y="129320"/>
                </a:lnTo>
                <a:lnTo>
                  <a:pt x="194563" y="183133"/>
                </a:lnTo>
                <a:lnTo>
                  <a:pt x="194563" y="186689"/>
                </a:lnTo>
                <a:lnTo>
                  <a:pt x="197358" y="189483"/>
                </a:lnTo>
                <a:lnTo>
                  <a:pt x="204342" y="189483"/>
                </a:lnTo>
                <a:lnTo>
                  <a:pt x="207263" y="186689"/>
                </a:lnTo>
                <a:lnTo>
                  <a:pt x="207263" y="183133"/>
                </a:lnTo>
                <a:lnTo>
                  <a:pt x="201972" y="125317"/>
                </a:lnTo>
                <a:lnTo>
                  <a:pt x="187244" y="75053"/>
                </a:lnTo>
                <a:lnTo>
                  <a:pt x="164799" y="35385"/>
                </a:lnTo>
                <a:lnTo>
                  <a:pt x="140012" y="12699"/>
                </a:lnTo>
                <a:close/>
              </a:path>
            </a:pathLst>
          </a:custGeom>
          <a:solidFill>
            <a:srgbClr val="0069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3373120" y="4055490"/>
            <a:ext cx="0" cy="366395"/>
          </a:xfrm>
          <a:custGeom>
            <a:avLst/>
            <a:gdLst/>
            <a:ahLst/>
            <a:cxnLst/>
            <a:rect l="l" t="t" r="r" b="b"/>
            <a:pathLst>
              <a:path h="366395">
                <a:moveTo>
                  <a:pt x="0" y="0"/>
                </a:moveTo>
                <a:lnTo>
                  <a:pt x="0" y="366394"/>
                </a:lnTo>
              </a:path>
            </a:pathLst>
          </a:custGeom>
          <a:ln w="12700">
            <a:solidFill>
              <a:srgbClr val="0069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3435603" y="4234560"/>
            <a:ext cx="120650" cy="12700"/>
          </a:xfrm>
          <a:custGeom>
            <a:avLst/>
            <a:gdLst/>
            <a:ahLst/>
            <a:cxnLst/>
            <a:rect l="l" t="t" r="r" b="b"/>
            <a:pathLst>
              <a:path w="120650" h="12700">
                <a:moveTo>
                  <a:pt x="117729" y="0"/>
                </a:moveTo>
                <a:lnTo>
                  <a:pt x="2921" y="0"/>
                </a:lnTo>
                <a:lnTo>
                  <a:pt x="0" y="2920"/>
                </a:lnTo>
                <a:lnTo>
                  <a:pt x="0" y="9906"/>
                </a:lnTo>
                <a:lnTo>
                  <a:pt x="2921" y="12700"/>
                </a:lnTo>
                <a:lnTo>
                  <a:pt x="117729" y="12700"/>
                </a:lnTo>
                <a:lnTo>
                  <a:pt x="120650" y="9906"/>
                </a:lnTo>
                <a:lnTo>
                  <a:pt x="120650" y="2920"/>
                </a:lnTo>
                <a:lnTo>
                  <a:pt x="117729" y="0"/>
                </a:lnTo>
                <a:close/>
              </a:path>
            </a:pathLst>
          </a:custGeom>
          <a:solidFill>
            <a:srgbClr val="0069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3189985" y="4240910"/>
            <a:ext cx="231140" cy="0"/>
          </a:xfrm>
          <a:custGeom>
            <a:avLst/>
            <a:gdLst/>
            <a:ahLst/>
            <a:cxnLst/>
            <a:rect l="l" t="t" r="r" b="b"/>
            <a:pathLst>
              <a:path w="231139">
                <a:moveTo>
                  <a:pt x="0" y="0"/>
                </a:moveTo>
                <a:lnTo>
                  <a:pt x="231139" y="0"/>
                </a:lnTo>
              </a:path>
            </a:pathLst>
          </a:custGeom>
          <a:ln w="12700">
            <a:solidFill>
              <a:srgbClr val="0069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3217291" y="4149597"/>
            <a:ext cx="309245" cy="0"/>
          </a:xfrm>
          <a:custGeom>
            <a:avLst/>
            <a:gdLst/>
            <a:ahLst/>
            <a:cxnLst/>
            <a:rect l="l" t="t" r="r" b="b"/>
            <a:pathLst>
              <a:path w="309245">
                <a:moveTo>
                  <a:pt x="0" y="0"/>
                </a:moveTo>
                <a:lnTo>
                  <a:pt x="309244" y="0"/>
                </a:lnTo>
              </a:path>
            </a:pathLst>
          </a:custGeom>
          <a:ln w="12700">
            <a:solidFill>
              <a:srgbClr val="0069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3221989" y="4332223"/>
            <a:ext cx="156210" cy="0"/>
          </a:xfrm>
          <a:custGeom>
            <a:avLst/>
            <a:gdLst/>
            <a:ahLst/>
            <a:cxnLst/>
            <a:rect l="l" t="t" r="r" b="b"/>
            <a:pathLst>
              <a:path w="156210">
                <a:moveTo>
                  <a:pt x="0" y="0"/>
                </a:moveTo>
                <a:lnTo>
                  <a:pt x="156210" y="0"/>
                </a:lnTo>
              </a:path>
            </a:pathLst>
          </a:custGeom>
          <a:ln w="12700">
            <a:solidFill>
              <a:srgbClr val="0069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3151377" y="1766061"/>
            <a:ext cx="385825" cy="2667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3064891" y="1626361"/>
            <a:ext cx="279400" cy="558800"/>
          </a:xfrm>
          <a:custGeom>
            <a:avLst/>
            <a:gdLst/>
            <a:ahLst/>
            <a:cxnLst/>
            <a:rect l="l" t="t" r="r" b="b"/>
            <a:pathLst>
              <a:path w="279400" h="558800">
                <a:moveTo>
                  <a:pt x="279399" y="0"/>
                </a:moveTo>
                <a:lnTo>
                  <a:pt x="223266" y="5714"/>
                </a:lnTo>
                <a:lnTo>
                  <a:pt x="177136" y="19423"/>
                </a:lnTo>
                <a:lnTo>
                  <a:pt x="134695" y="40512"/>
                </a:lnTo>
                <a:lnTo>
                  <a:pt x="96701" y="68222"/>
                </a:lnTo>
                <a:lnTo>
                  <a:pt x="63912" y="101790"/>
                </a:lnTo>
                <a:lnTo>
                  <a:pt x="37089" y="140454"/>
                </a:lnTo>
                <a:lnTo>
                  <a:pt x="16990" y="183451"/>
                </a:lnTo>
                <a:lnTo>
                  <a:pt x="4374" y="230020"/>
                </a:lnTo>
                <a:lnTo>
                  <a:pt x="0" y="279400"/>
                </a:lnTo>
                <a:lnTo>
                  <a:pt x="4374" y="328815"/>
                </a:lnTo>
                <a:lnTo>
                  <a:pt x="16990" y="375404"/>
                </a:lnTo>
                <a:lnTo>
                  <a:pt x="37089" y="418408"/>
                </a:lnTo>
                <a:lnTo>
                  <a:pt x="63912" y="457073"/>
                </a:lnTo>
                <a:lnTo>
                  <a:pt x="96701" y="490641"/>
                </a:lnTo>
                <a:lnTo>
                  <a:pt x="134695" y="518358"/>
                </a:lnTo>
                <a:lnTo>
                  <a:pt x="177136" y="539467"/>
                </a:lnTo>
                <a:lnTo>
                  <a:pt x="223266" y="553212"/>
                </a:lnTo>
                <a:lnTo>
                  <a:pt x="279399" y="558800"/>
                </a:lnTo>
                <a:lnTo>
                  <a:pt x="279399" y="546100"/>
                </a:lnTo>
                <a:lnTo>
                  <a:pt x="225806" y="540765"/>
                </a:lnTo>
                <a:lnTo>
                  <a:pt x="181790" y="527634"/>
                </a:lnTo>
                <a:lnTo>
                  <a:pt x="141287" y="507482"/>
                </a:lnTo>
                <a:lnTo>
                  <a:pt x="105023" y="481028"/>
                </a:lnTo>
                <a:lnTo>
                  <a:pt x="73723" y="448992"/>
                </a:lnTo>
                <a:lnTo>
                  <a:pt x="48115" y="412092"/>
                </a:lnTo>
                <a:lnTo>
                  <a:pt x="28924" y="371048"/>
                </a:lnTo>
                <a:lnTo>
                  <a:pt x="16877" y="326577"/>
                </a:lnTo>
                <a:lnTo>
                  <a:pt x="12700" y="279400"/>
                </a:lnTo>
                <a:lnTo>
                  <a:pt x="16877" y="232258"/>
                </a:lnTo>
                <a:lnTo>
                  <a:pt x="28924" y="187807"/>
                </a:lnTo>
                <a:lnTo>
                  <a:pt x="48115" y="146769"/>
                </a:lnTo>
                <a:lnTo>
                  <a:pt x="73723" y="109870"/>
                </a:lnTo>
                <a:lnTo>
                  <a:pt x="105023" y="77835"/>
                </a:lnTo>
                <a:lnTo>
                  <a:pt x="141287" y="51389"/>
                </a:lnTo>
                <a:lnTo>
                  <a:pt x="181790" y="31256"/>
                </a:lnTo>
                <a:lnTo>
                  <a:pt x="225806" y="18161"/>
                </a:lnTo>
                <a:lnTo>
                  <a:pt x="279399" y="12700"/>
                </a:lnTo>
                <a:lnTo>
                  <a:pt x="279399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3344290" y="1626361"/>
            <a:ext cx="279400" cy="558800"/>
          </a:xfrm>
          <a:custGeom>
            <a:avLst/>
            <a:gdLst/>
            <a:ahLst/>
            <a:cxnLst/>
            <a:rect l="l" t="t" r="r" b="b"/>
            <a:pathLst>
              <a:path w="279400" h="558800">
                <a:moveTo>
                  <a:pt x="0" y="0"/>
                </a:moveTo>
                <a:lnTo>
                  <a:pt x="0" y="12700"/>
                </a:lnTo>
                <a:lnTo>
                  <a:pt x="47879" y="17004"/>
                </a:lnTo>
                <a:lnTo>
                  <a:pt x="92968" y="29411"/>
                </a:lnTo>
                <a:lnTo>
                  <a:pt x="134507" y="49163"/>
                </a:lnTo>
                <a:lnTo>
                  <a:pt x="171737" y="75499"/>
                </a:lnTo>
                <a:lnTo>
                  <a:pt x="203900" y="107662"/>
                </a:lnTo>
                <a:lnTo>
                  <a:pt x="230236" y="144892"/>
                </a:lnTo>
                <a:lnTo>
                  <a:pt x="249988" y="186431"/>
                </a:lnTo>
                <a:lnTo>
                  <a:pt x="262395" y="231520"/>
                </a:lnTo>
                <a:lnTo>
                  <a:pt x="266700" y="279400"/>
                </a:lnTo>
                <a:lnTo>
                  <a:pt x="262395" y="327279"/>
                </a:lnTo>
                <a:lnTo>
                  <a:pt x="249988" y="372368"/>
                </a:lnTo>
                <a:lnTo>
                  <a:pt x="230236" y="413907"/>
                </a:lnTo>
                <a:lnTo>
                  <a:pt x="203900" y="451137"/>
                </a:lnTo>
                <a:lnTo>
                  <a:pt x="171737" y="483300"/>
                </a:lnTo>
                <a:lnTo>
                  <a:pt x="134507" y="509636"/>
                </a:lnTo>
                <a:lnTo>
                  <a:pt x="92968" y="529388"/>
                </a:lnTo>
                <a:lnTo>
                  <a:pt x="47879" y="541795"/>
                </a:lnTo>
                <a:lnTo>
                  <a:pt x="0" y="546100"/>
                </a:lnTo>
                <a:lnTo>
                  <a:pt x="0" y="558800"/>
                </a:lnTo>
                <a:lnTo>
                  <a:pt x="45257" y="555136"/>
                </a:lnTo>
                <a:lnTo>
                  <a:pt x="88213" y="544531"/>
                </a:lnTo>
                <a:lnTo>
                  <a:pt x="128286" y="527565"/>
                </a:lnTo>
                <a:lnTo>
                  <a:pt x="164898" y="504817"/>
                </a:lnTo>
                <a:lnTo>
                  <a:pt x="197469" y="476869"/>
                </a:lnTo>
                <a:lnTo>
                  <a:pt x="225417" y="444298"/>
                </a:lnTo>
                <a:lnTo>
                  <a:pt x="248165" y="407686"/>
                </a:lnTo>
                <a:lnTo>
                  <a:pt x="265131" y="367613"/>
                </a:lnTo>
                <a:lnTo>
                  <a:pt x="275736" y="324657"/>
                </a:lnTo>
                <a:lnTo>
                  <a:pt x="279400" y="279400"/>
                </a:lnTo>
                <a:lnTo>
                  <a:pt x="275736" y="234142"/>
                </a:lnTo>
                <a:lnTo>
                  <a:pt x="265131" y="191186"/>
                </a:lnTo>
                <a:lnTo>
                  <a:pt x="248165" y="151113"/>
                </a:lnTo>
                <a:lnTo>
                  <a:pt x="225417" y="114501"/>
                </a:lnTo>
                <a:lnTo>
                  <a:pt x="197469" y="81930"/>
                </a:lnTo>
                <a:lnTo>
                  <a:pt x="164898" y="53982"/>
                </a:lnTo>
                <a:lnTo>
                  <a:pt x="128286" y="31234"/>
                </a:lnTo>
                <a:lnTo>
                  <a:pt x="88213" y="14268"/>
                </a:lnTo>
                <a:lnTo>
                  <a:pt x="45257" y="3663"/>
                </a:lnTo>
                <a:lnTo>
                  <a:pt x="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3077336" y="2417191"/>
            <a:ext cx="279400" cy="558800"/>
          </a:xfrm>
          <a:custGeom>
            <a:avLst/>
            <a:gdLst/>
            <a:ahLst/>
            <a:cxnLst/>
            <a:rect l="l" t="t" r="r" b="b"/>
            <a:pathLst>
              <a:path w="279400" h="558800">
                <a:moveTo>
                  <a:pt x="279400" y="0"/>
                </a:moveTo>
                <a:lnTo>
                  <a:pt x="234142" y="3663"/>
                </a:lnTo>
                <a:lnTo>
                  <a:pt x="191186" y="14267"/>
                </a:lnTo>
                <a:lnTo>
                  <a:pt x="151113" y="31231"/>
                </a:lnTo>
                <a:lnTo>
                  <a:pt x="114501" y="53973"/>
                </a:lnTo>
                <a:lnTo>
                  <a:pt x="81930" y="81915"/>
                </a:lnTo>
                <a:lnTo>
                  <a:pt x="53982" y="114473"/>
                </a:lnTo>
                <a:lnTo>
                  <a:pt x="31234" y="151069"/>
                </a:lnTo>
                <a:lnTo>
                  <a:pt x="14268" y="191121"/>
                </a:lnTo>
                <a:lnTo>
                  <a:pt x="3663" y="234049"/>
                </a:lnTo>
                <a:lnTo>
                  <a:pt x="0" y="279273"/>
                </a:lnTo>
                <a:lnTo>
                  <a:pt x="3663" y="324492"/>
                </a:lnTo>
                <a:lnTo>
                  <a:pt x="14268" y="367410"/>
                </a:lnTo>
                <a:lnTo>
                  <a:pt x="31234" y="407449"/>
                </a:lnTo>
                <a:lnTo>
                  <a:pt x="53982" y="444027"/>
                </a:lnTo>
                <a:lnTo>
                  <a:pt x="81930" y="476567"/>
                </a:lnTo>
                <a:lnTo>
                  <a:pt x="114501" y="504489"/>
                </a:lnTo>
                <a:lnTo>
                  <a:pt x="151113" y="527215"/>
                </a:lnTo>
                <a:lnTo>
                  <a:pt x="191186" y="544164"/>
                </a:lnTo>
                <a:lnTo>
                  <a:pt x="234142" y="554758"/>
                </a:lnTo>
                <a:lnTo>
                  <a:pt x="279400" y="558419"/>
                </a:lnTo>
                <a:lnTo>
                  <a:pt x="279400" y="545719"/>
                </a:lnTo>
                <a:lnTo>
                  <a:pt x="231520" y="541419"/>
                </a:lnTo>
                <a:lnTo>
                  <a:pt x="186431" y="529024"/>
                </a:lnTo>
                <a:lnTo>
                  <a:pt x="144892" y="509293"/>
                </a:lnTo>
                <a:lnTo>
                  <a:pt x="107662" y="482983"/>
                </a:lnTo>
                <a:lnTo>
                  <a:pt x="75499" y="450852"/>
                </a:lnTo>
                <a:lnTo>
                  <a:pt x="49163" y="413657"/>
                </a:lnTo>
                <a:lnTo>
                  <a:pt x="29411" y="372157"/>
                </a:lnTo>
                <a:lnTo>
                  <a:pt x="17004" y="327110"/>
                </a:lnTo>
                <a:lnTo>
                  <a:pt x="12700" y="279273"/>
                </a:lnTo>
                <a:lnTo>
                  <a:pt x="17004" y="231431"/>
                </a:lnTo>
                <a:lnTo>
                  <a:pt x="29411" y="186372"/>
                </a:lnTo>
                <a:lnTo>
                  <a:pt x="49163" y="144855"/>
                </a:lnTo>
                <a:lnTo>
                  <a:pt x="75499" y="107640"/>
                </a:lnTo>
                <a:lnTo>
                  <a:pt x="107662" y="75488"/>
                </a:lnTo>
                <a:lnTo>
                  <a:pt x="144892" y="49158"/>
                </a:lnTo>
                <a:lnTo>
                  <a:pt x="186431" y="29410"/>
                </a:lnTo>
                <a:lnTo>
                  <a:pt x="231520" y="17004"/>
                </a:lnTo>
                <a:lnTo>
                  <a:pt x="279400" y="12700"/>
                </a:lnTo>
                <a:lnTo>
                  <a:pt x="279400" y="0"/>
                </a:lnTo>
                <a:close/>
              </a:path>
            </a:pathLst>
          </a:custGeom>
          <a:solidFill>
            <a:srgbClr val="0069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3356736" y="2417191"/>
            <a:ext cx="279400" cy="558800"/>
          </a:xfrm>
          <a:custGeom>
            <a:avLst/>
            <a:gdLst/>
            <a:ahLst/>
            <a:cxnLst/>
            <a:rect l="l" t="t" r="r" b="b"/>
            <a:pathLst>
              <a:path w="279400" h="558800">
                <a:moveTo>
                  <a:pt x="0" y="0"/>
                </a:moveTo>
                <a:lnTo>
                  <a:pt x="0" y="12700"/>
                </a:lnTo>
                <a:lnTo>
                  <a:pt x="47846" y="17004"/>
                </a:lnTo>
                <a:lnTo>
                  <a:pt x="92916" y="29410"/>
                </a:lnTo>
                <a:lnTo>
                  <a:pt x="134450" y="49158"/>
                </a:lnTo>
                <a:lnTo>
                  <a:pt x="171685" y="75488"/>
                </a:lnTo>
                <a:lnTo>
                  <a:pt x="203858" y="107640"/>
                </a:lnTo>
                <a:lnTo>
                  <a:pt x="230208" y="144855"/>
                </a:lnTo>
                <a:lnTo>
                  <a:pt x="249973" y="186372"/>
                </a:lnTo>
                <a:lnTo>
                  <a:pt x="262391" y="231431"/>
                </a:lnTo>
                <a:lnTo>
                  <a:pt x="266700" y="279273"/>
                </a:lnTo>
                <a:lnTo>
                  <a:pt x="262391" y="327110"/>
                </a:lnTo>
                <a:lnTo>
                  <a:pt x="249973" y="372157"/>
                </a:lnTo>
                <a:lnTo>
                  <a:pt x="230208" y="413657"/>
                </a:lnTo>
                <a:lnTo>
                  <a:pt x="203858" y="450852"/>
                </a:lnTo>
                <a:lnTo>
                  <a:pt x="171685" y="482983"/>
                </a:lnTo>
                <a:lnTo>
                  <a:pt x="134450" y="509293"/>
                </a:lnTo>
                <a:lnTo>
                  <a:pt x="92916" y="529024"/>
                </a:lnTo>
                <a:lnTo>
                  <a:pt x="47846" y="541419"/>
                </a:lnTo>
                <a:lnTo>
                  <a:pt x="0" y="545719"/>
                </a:lnTo>
                <a:lnTo>
                  <a:pt x="0" y="558419"/>
                </a:lnTo>
                <a:lnTo>
                  <a:pt x="45257" y="554758"/>
                </a:lnTo>
                <a:lnTo>
                  <a:pt x="88213" y="544164"/>
                </a:lnTo>
                <a:lnTo>
                  <a:pt x="128286" y="527215"/>
                </a:lnTo>
                <a:lnTo>
                  <a:pt x="164898" y="504489"/>
                </a:lnTo>
                <a:lnTo>
                  <a:pt x="197469" y="476567"/>
                </a:lnTo>
                <a:lnTo>
                  <a:pt x="225417" y="444027"/>
                </a:lnTo>
                <a:lnTo>
                  <a:pt x="248165" y="407449"/>
                </a:lnTo>
                <a:lnTo>
                  <a:pt x="265131" y="367411"/>
                </a:lnTo>
                <a:lnTo>
                  <a:pt x="275736" y="324492"/>
                </a:lnTo>
                <a:lnTo>
                  <a:pt x="279400" y="279273"/>
                </a:lnTo>
                <a:lnTo>
                  <a:pt x="275736" y="234049"/>
                </a:lnTo>
                <a:lnTo>
                  <a:pt x="265131" y="191121"/>
                </a:lnTo>
                <a:lnTo>
                  <a:pt x="248165" y="151069"/>
                </a:lnTo>
                <a:lnTo>
                  <a:pt x="225417" y="114473"/>
                </a:lnTo>
                <a:lnTo>
                  <a:pt x="197469" y="81914"/>
                </a:lnTo>
                <a:lnTo>
                  <a:pt x="164898" y="53973"/>
                </a:lnTo>
                <a:lnTo>
                  <a:pt x="128286" y="31231"/>
                </a:lnTo>
                <a:lnTo>
                  <a:pt x="88213" y="14267"/>
                </a:lnTo>
                <a:lnTo>
                  <a:pt x="45257" y="3663"/>
                </a:lnTo>
                <a:lnTo>
                  <a:pt x="0" y="0"/>
                </a:lnTo>
                <a:close/>
              </a:path>
            </a:pathLst>
          </a:custGeom>
          <a:solidFill>
            <a:srgbClr val="0069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3407283" y="2526029"/>
            <a:ext cx="91566" cy="20320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3214497" y="2526029"/>
            <a:ext cx="113030" cy="330835"/>
          </a:xfrm>
          <a:custGeom>
            <a:avLst/>
            <a:gdLst/>
            <a:ahLst/>
            <a:cxnLst/>
            <a:rect l="l" t="t" r="r" b="b"/>
            <a:pathLst>
              <a:path w="113029" h="330835">
                <a:moveTo>
                  <a:pt x="88773" y="0"/>
                </a:moveTo>
                <a:lnTo>
                  <a:pt x="32765" y="0"/>
                </a:lnTo>
                <a:lnTo>
                  <a:pt x="20038" y="2583"/>
                </a:lnTo>
                <a:lnTo>
                  <a:pt x="9620" y="9620"/>
                </a:lnTo>
                <a:lnTo>
                  <a:pt x="2583" y="20038"/>
                </a:lnTo>
                <a:lnTo>
                  <a:pt x="0" y="32766"/>
                </a:lnTo>
                <a:lnTo>
                  <a:pt x="0" y="297815"/>
                </a:lnTo>
                <a:lnTo>
                  <a:pt x="2583" y="310522"/>
                </a:lnTo>
                <a:lnTo>
                  <a:pt x="9620" y="320897"/>
                </a:lnTo>
                <a:lnTo>
                  <a:pt x="20038" y="327890"/>
                </a:lnTo>
                <a:lnTo>
                  <a:pt x="32765" y="330454"/>
                </a:lnTo>
                <a:lnTo>
                  <a:pt x="110108" y="330454"/>
                </a:lnTo>
                <a:lnTo>
                  <a:pt x="112902" y="327660"/>
                </a:lnTo>
                <a:lnTo>
                  <a:pt x="112902" y="320675"/>
                </a:lnTo>
                <a:lnTo>
                  <a:pt x="110108" y="317754"/>
                </a:lnTo>
                <a:lnTo>
                  <a:pt x="32765" y="317754"/>
                </a:lnTo>
                <a:lnTo>
                  <a:pt x="24969" y="316192"/>
                </a:lnTo>
                <a:lnTo>
                  <a:pt x="18589" y="311927"/>
                </a:lnTo>
                <a:lnTo>
                  <a:pt x="14281" y="305591"/>
                </a:lnTo>
                <a:lnTo>
                  <a:pt x="12700" y="297815"/>
                </a:lnTo>
                <a:lnTo>
                  <a:pt x="12700" y="32766"/>
                </a:lnTo>
                <a:lnTo>
                  <a:pt x="14281" y="24969"/>
                </a:lnTo>
                <a:lnTo>
                  <a:pt x="18589" y="18589"/>
                </a:lnTo>
                <a:lnTo>
                  <a:pt x="24969" y="14281"/>
                </a:lnTo>
                <a:lnTo>
                  <a:pt x="32765" y="12700"/>
                </a:lnTo>
                <a:lnTo>
                  <a:pt x="88773" y="12700"/>
                </a:lnTo>
                <a:lnTo>
                  <a:pt x="91566" y="9906"/>
                </a:lnTo>
                <a:lnTo>
                  <a:pt x="91566" y="2921"/>
                </a:lnTo>
                <a:lnTo>
                  <a:pt x="88773" y="0"/>
                </a:lnTo>
                <a:close/>
              </a:path>
            </a:pathLst>
          </a:custGeom>
          <a:solidFill>
            <a:srgbClr val="0069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3293364" y="2489200"/>
            <a:ext cx="126619" cy="7429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3301872" y="2684907"/>
            <a:ext cx="228600" cy="22847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2628264" y="3249802"/>
            <a:ext cx="279400" cy="558800"/>
          </a:xfrm>
          <a:custGeom>
            <a:avLst/>
            <a:gdLst/>
            <a:ahLst/>
            <a:cxnLst/>
            <a:rect l="l" t="t" r="r" b="b"/>
            <a:pathLst>
              <a:path w="279400" h="558800">
                <a:moveTo>
                  <a:pt x="279400" y="0"/>
                </a:moveTo>
                <a:lnTo>
                  <a:pt x="223139" y="5714"/>
                </a:lnTo>
                <a:lnTo>
                  <a:pt x="177015" y="19423"/>
                </a:lnTo>
                <a:lnTo>
                  <a:pt x="134588" y="40512"/>
                </a:lnTo>
                <a:lnTo>
                  <a:pt x="96614" y="68222"/>
                </a:lnTo>
                <a:lnTo>
                  <a:pt x="63849" y="101790"/>
                </a:lnTo>
                <a:lnTo>
                  <a:pt x="37049" y="140454"/>
                </a:lnTo>
                <a:lnTo>
                  <a:pt x="16970" y="183451"/>
                </a:lnTo>
                <a:lnTo>
                  <a:pt x="4368" y="230020"/>
                </a:lnTo>
                <a:lnTo>
                  <a:pt x="0" y="279400"/>
                </a:lnTo>
                <a:lnTo>
                  <a:pt x="4368" y="328815"/>
                </a:lnTo>
                <a:lnTo>
                  <a:pt x="16970" y="375404"/>
                </a:lnTo>
                <a:lnTo>
                  <a:pt x="37049" y="418408"/>
                </a:lnTo>
                <a:lnTo>
                  <a:pt x="63849" y="457073"/>
                </a:lnTo>
                <a:lnTo>
                  <a:pt x="96614" y="490641"/>
                </a:lnTo>
                <a:lnTo>
                  <a:pt x="134588" y="518358"/>
                </a:lnTo>
                <a:lnTo>
                  <a:pt x="177015" y="539467"/>
                </a:lnTo>
                <a:lnTo>
                  <a:pt x="223139" y="553212"/>
                </a:lnTo>
                <a:lnTo>
                  <a:pt x="279400" y="558800"/>
                </a:lnTo>
                <a:lnTo>
                  <a:pt x="279400" y="546100"/>
                </a:lnTo>
                <a:lnTo>
                  <a:pt x="225679" y="540766"/>
                </a:lnTo>
                <a:lnTo>
                  <a:pt x="181669" y="527628"/>
                </a:lnTo>
                <a:lnTo>
                  <a:pt x="141180" y="507464"/>
                </a:lnTo>
                <a:lnTo>
                  <a:pt x="104936" y="480995"/>
                </a:lnTo>
                <a:lnTo>
                  <a:pt x="73660" y="448944"/>
                </a:lnTo>
                <a:lnTo>
                  <a:pt x="48074" y="412037"/>
                </a:lnTo>
                <a:lnTo>
                  <a:pt x="28904" y="370994"/>
                </a:lnTo>
                <a:lnTo>
                  <a:pt x="16871" y="326541"/>
                </a:lnTo>
                <a:lnTo>
                  <a:pt x="12700" y="279400"/>
                </a:lnTo>
                <a:lnTo>
                  <a:pt x="16871" y="232258"/>
                </a:lnTo>
                <a:lnTo>
                  <a:pt x="28904" y="187807"/>
                </a:lnTo>
                <a:lnTo>
                  <a:pt x="48074" y="146769"/>
                </a:lnTo>
                <a:lnTo>
                  <a:pt x="73660" y="109870"/>
                </a:lnTo>
                <a:lnTo>
                  <a:pt x="104936" y="77835"/>
                </a:lnTo>
                <a:lnTo>
                  <a:pt x="141180" y="51389"/>
                </a:lnTo>
                <a:lnTo>
                  <a:pt x="181669" y="31256"/>
                </a:lnTo>
                <a:lnTo>
                  <a:pt x="225679" y="18161"/>
                </a:lnTo>
                <a:lnTo>
                  <a:pt x="279400" y="12700"/>
                </a:lnTo>
                <a:lnTo>
                  <a:pt x="279400" y="0"/>
                </a:lnTo>
                <a:close/>
              </a:path>
            </a:pathLst>
          </a:custGeom>
          <a:solidFill>
            <a:srgbClr val="0069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2907664" y="3249802"/>
            <a:ext cx="279400" cy="558800"/>
          </a:xfrm>
          <a:custGeom>
            <a:avLst/>
            <a:gdLst/>
            <a:ahLst/>
            <a:cxnLst/>
            <a:rect l="l" t="t" r="r" b="b"/>
            <a:pathLst>
              <a:path w="279400" h="558800">
                <a:moveTo>
                  <a:pt x="0" y="0"/>
                </a:moveTo>
                <a:lnTo>
                  <a:pt x="0" y="12700"/>
                </a:lnTo>
                <a:lnTo>
                  <a:pt x="47879" y="17004"/>
                </a:lnTo>
                <a:lnTo>
                  <a:pt x="92968" y="29411"/>
                </a:lnTo>
                <a:lnTo>
                  <a:pt x="134507" y="49163"/>
                </a:lnTo>
                <a:lnTo>
                  <a:pt x="171737" y="75499"/>
                </a:lnTo>
                <a:lnTo>
                  <a:pt x="203900" y="107662"/>
                </a:lnTo>
                <a:lnTo>
                  <a:pt x="230236" y="144892"/>
                </a:lnTo>
                <a:lnTo>
                  <a:pt x="249988" y="186431"/>
                </a:lnTo>
                <a:lnTo>
                  <a:pt x="262395" y="231520"/>
                </a:lnTo>
                <a:lnTo>
                  <a:pt x="266700" y="279400"/>
                </a:lnTo>
                <a:lnTo>
                  <a:pt x="262395" y="327279"/>
                </a:lnTo>
                <a:lnTo>
                  <a:pt x="249988" y="372368"/>
                </a:lnTo>
                <a:lnTo>
                  <a:pt x="230236" y="413907"/>
                </a:lnTo>
                <a:lnTo>
                  <a:pt x="203900" y="451137"/>
                </a:lnTo>
                <a:lnTo>
                  <a:pt x="171737" y="483300"/>
                </a:lnTo>
                <a:lnTo>
                  <a:pt x="134507" y="509636"/>
                </a:lnTo>
                <a:lnTo>
                  <a:pt x="92968" y="529388"/>
                </a:lnTo>
                <a:lnTo>
                  <a:pt x="47879" y="541795"/>
                </a:lnTo>
                <a:lnTo>
                  <a:pt x="0" y="546100"/>
                </a:lnTo>
                <a:lnTo>
                  <a:pt x="0" y="558800"/>
                </a:lnTo>
                <a:lnTo>
                  <a:pt x="45257" y="555136"/>
                </a:lnTo>
                <a:lnTo>
                  <a:pt x="88213" y="544531"/>
                </a:lnTo>
                <a:lnTo>
                  <a:pt x="128286" y="527565"/>
                </a:lnTo>
                <a:lnTo>
                  <a:pt x="164898" y="504817"/>
                </a:lnTo>
                <a:lnTo>
                  <a:pt x="197469" y="476869"/>
                </a:lnTo>
                <a:lnTo>
                  <a:pt x="225417" y="444298"/>
                </a:lnTo>
                <a:lnTo>
                  <a:pt x="248165" y="407686"/>
                </a:lnTo>
                <a:lnTo>
                  <a:pt x="265131" y="367613"/>
                </a:lnTo>
                <a:lnTo>
                  <a:pt x="275736" y="324657"/>
                </a:lnTo>
                <a:lnTo>
                  <a:pt x="279400" y="279400"/>
                </a:lnTo>
                <a:lnTo>
                  <a:pt x="275736" y="234142"/>
                </a:lnTo>
                <a:lnTo>
                  <a:pt x="265131" y="191186"/>
                </a:lnTo>
                <a:lnTo>
                  <a:pt x="248165" y="151113"/>
                </a:lnTo>
                <a:lnTo>
                  <a:pt x="225417" y="114501"/>
                </a:lnTo>
                <a:lnTo>
                  <a:pt x="197469" y="81930"/>
                </a:lnTo>
                <a:lnTo>
                  <a:pt x="164898" y="53982"/>
                </a:lnTo>
                <a:lnTo>
                  <a:pt x="128286" y="31234"/>
                </a:lnTo>
                <a:lnTo>
                  <a:pt x="88213" y="14268"/>
                </a:lnTo>
                <a:lnTo>
                  <a:pt x="45257" y="3663"/>
                </a:lnTo>
                <a:lnTo>
                  <a:pt x="0" y="0"/>
                </a:lnTo>
                <a:close/>
              </a:path>
            </a:pathLst>
          </a:custGeom>
          <a:solidFill>
            <a:srgbClr val="0069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2729864" y="3389503"/>
            <a:ext cx="355600" cy="22860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2729864" y="3649853"/>
            <a:ext cx="355600" cy="0"/>
          </a:xfrm>
          <a:custGeom>
            <a:avLst/>
            <a:gdLst/>
            <a:ahLst/>
            <a:cxnLst/>
            <a:rect l="l" t="t" r="r" b="b"/>
            <a:pathLst>
              <a:path w="355600">
                <a:moveTo>
                  <a:pt x="0" y="0"/>
                </a:moveTo>
                <a:lnTo>
                  <a:pt x="355600" y="0"/>
                </a:lnTo>
              </a:path>
            </a:pathLst>
          </a:custGeom>
          <a:ln w="12700">
            <a:solidFill>
              <a:srgbClr val="0069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3281298" y="3249802"/>
            <a:ext cx="559435" cy="279400"/>
          </a:xfrm>
          <a:custGeom>
            <a:avLst/>
            <a:gdLst/>
            <a:ahLst/>
            <a:cxnLst/>
            <a:rect l="l" t="t" r="r" b="b"/>
            <a:pathLst>
              <a:path w="559435" h="279400">
                <a:moveTo>
                  <a:pt x="279400" y="0"/>
                </a:moveTo>
                <a:lnTo>
                  <a:pt x="234142" y="3663"/>
                </a:lnTo>
                <a:lnTo>
                  <a:pt x="191186" y="14268"/>
                </a:lnTo>
                <a:lnTo>
                  <a:pt x="151113" y="31234"/>
                </a:lnTo>
                <a:lnTo>
                  <a:pt x="114501" y="53982"/>
                </a:lnTo>
                <a:lnTo>
                  <a:pt x="81930" y="81930"/>
                </a:lnTo>
                <a:lnTo>
                  <a:pt x="53982" y="114501"/>
                </a:lnTo>
                <a:lnTo>
                  <a:pt x="31234" y="151113"/>
                </a:lnTo>
                <a:lnTo>
                  <a:pt x="14268" y="191186"/>
                </a:lnTo>
                <a:lnTo>
                  <a:pt x="3663" y="234142"/>
                </a:lnTo>
                <a:lnTo>
                  <a:pt x="0" y="279400"/>
                </a:lnTo>
                <a:lnTo>
                  <a:pt x="12700" y="279400"/>
                </a:lnTo>
                <a:lnTo>
                  <a:pt x="17004" y="231520"/>
                </a:lnTo>
                <a:lnTo>
                  <a:pt x="29411" y="186431"/>
                </a:lnTo>
                <a:lnTo>
                  <a:pt x="49163" y="144892"/>
                </a:lnTo>
                <a:lnTo>
                  <a:pt x="75499" y="107662"/>
                </a:lnTo>
                <a:lnTo>
                  <a:pt x="107662" y="75499"/>
                </a:lnTo>
                <a:lnTo>
                  <a:pt x="144892" y="49163"/>
                </a:lnTo>
                <a:lnTo>
                  <a:pt x="186431" y="29411"/>
                </a:lnTo>
                <a:lnTo>
                  <a:pt x="231520" y="17004"/>
                </a:lnTo>
                <a:lnTo>
                  <a:pt x="279400" y="12700"/>
                </a:lnTo>
                <a:lnTo>
                  <a:pt x="361316" y="12700"/>
                </a:lnTo>
                <a:lnTo>
                  <a:pt x="324692" y="3663"/>
                </a:lnTo>
                <a:lnTo>
                  <a:pt x="279400" y="0"/>
                </a:lnTo>
                <a:close/>
              </a:path>
              <a:path w="559435" h="279400">
                <a:moveTo>
                  <a:pt x="361316" y="12700"/>
                </a:moveTo>
                <a:lnTo>
                  <a:pt x="279400" y="12700"/>
                </a:lnTo>
                <a:lnTo>
                  <a:pt x="327317" y="17004"/>
                </a:lnTo>
                <a:lnTo>
                  <a:pt x="372435" y="29411"/>
                </a:lnTo>
                <a:lnTo>
                  <a:pt x="413996" y="49163"/>
                </a:lnTo>
                <a:lnTo>
                  <a:pt x="451242" y="75499"/>
                </a:lnTo>
                <a:lnTo>
                  <a:pt x="483416" y="107662"/>
                </a:lnTo>
                <a:lnTo>
                  <a:pt x="509759" y="144892"/>
                </a:lnTo>
                <a:lnTo>
                  <a:pt x="529513" y="186431"/>
                </a:lnTo>
                <a:lnTo>
                  <a:pt x="541922" y="231520"/>
                </a:lnTo>
                <a:lnTo>
                  <a:pt x="546226" y="279400"/>
                </a:lnTo>
                <a:lnTo>
                  <a:pt x="558926" y="279400"/>
                </a:lnTo>
                <a:lnTo>
                  <a:pt x="555263" y="234142"/>
                </a:lnTo>
                <a:lnTo>
                  <a:pt x="544657" y="191186"/>
                </a:lnTo>
                <a:lnTo>
                  <a:pt x="527688" y="151113"/>
                </a:lnTo>
                <a:lnTo>
                  <a:pt x="504936" y="114501"/>
                </a:lnTo>
                <a:lnTo>
                  <a:pt x="476980" y="81930"/>
                </a:lnTo>
                <a:lnTo>
                  <a:pt x="444398" y="53982"/>
                </a:lnTo>
                <a:lnTo>
                  <a:pt x="407770" y="31234"/>
                </a:lnTo>
                <a:lnTo>
                  <a:pt x="367675" y="14268"/>
                </a:lnTo>
                <a:lnTo>
                  <a:pt x="361316" y="12700"/>
                </a:lnTo>
                <a:close/>
              </a:path>
            </a:pathLst>
          </a:custGeom>
          <a:solidFill>
            <a:srgbClr val="0069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3281298" y="3529203"/>
            <a:ext cx="559435" cy="279400"/>
          </a:xfrm>
          <a:custGeom>
            <a:avLst/>
            <a:gdLst/>
            <a:ahLst/>
            <a:cxnLst/>
            <a:rect l="l" t="t" r="r" b="b"/>
            <a:pathLst>
              <a:path w="559435" h="279400">
                <a:moveTo>
                  <a:pt x="12700" y="0"/>
                </a:moveTo>
                <a:lnTo>
                  <a:pt x="0" y="0"/>
                </a:lnTo>
                <a:lnTo>
                  <a:pt x="3663" y="45257"/>
                </a:lnTo>
                <a:lnTo>
                  <a:pt x="14268" y="88213"/>
                </a:lnTo>
                <a:lnTo>
                  <a:pt x="31234" y="128286"/>
                </a:lnTo>
                <a:lnTo>
                  <a:pt x="53982" y="164898"/>
                </a:lnTo>
                <a:lnTo>
                  <a:pt x="81930" y="197469"/>
                </a:lnTo>
                <a:lnTo>
                  <a:pt x="114501" y="225417"/>
                </a:lnTo>
                <a:lnTo>
                  <a:pt x="151113" y="248165"/>
                </a:lnTo>
                <a:lnTo>
                  <a:pt x="191186" y="265131"/>
                </a:lnTo>
                <a:lnTo>
                  <a:pt x="234142" y="275736"/>
                </a:lnTo>
                <a:lnTo>
                  <a:pt x="279400" y="279400"/>
                </a:lnTo>
                <a:lnTo>
                  <a:pt x="324692" y="275736"/>
                </a:lnTo>
                <a:lnTo>
                  <a:pt x="361316" y="266700"/>
                </a:lnTo>
                <a:lnTo>
                  <a:pt x="279400" y="266700"/>
                </a:lnTo>
                <a:lnTo>
                  <a:pt x="231520" y="262395"/>
                </a:lnTo>
                <a:lnTo>
                  <a:pt x="186431" y="249988"/>
                </a:lnTo>
                <a:lnTo>
                  <a:pt x="144892" y="230236"/>
                </a:lnTo>
                <a:lnTo>
                  <a:pt x="107662" y="203900"/>
                </a:lnTo>
                <a:lnTo>
                  <a:pt x="75499" y="171737"/>
                </a:lnTo>
                <a:lnTo>
                  <a:pt x="49163" y="134507"/>
                </a:lnTo>
                <a:lnTo>
                  <a:pt x="29411" y="92968"/>
                </a:lnTo>
                <a:lnTo>
                  <a:pt x="17004" y="47879"/>
                </a:lnTo>
                <a:lnTo>
                  <a:pt x="12700" y="0"/>
                </a:lnTo>
                <a:close/>
              </a:path>
              <a:path w="559435" h="279400">
                <a:moveTo>
                  <a:pt x="558926" y="0"/>
                </a:moveTo>
                <a:lnTo>
                  <a:pt x="546226" y="0"/>
                </a:lnTo>
                <a:lnTo>
                  <a:pt x="541922" y="47879"/>
                </a:lnTo>
                <a:lnTo>
                  <a:pt x="529513" y="92968"/>
                </a:lnTo>
                <a:lnTo>
                  <a:pt x="509759" y="134507"/>
                </a:lnTo>
                <a:lnTo>
                  <a:pt x="483416" y="171737"/>
                </a:lnTo>
                <a:lnTo>
                  <a:pt x="451242" y="203900"/>
                </a:lnTo>
                <a:lnTo>
                  <a:pt x="413996" y="230236"/>
                </a:lnTo>
                <a:lnTo>
                  <a:pt x="372435" y="249988"/>
                </a:lnTo>
                <a:lnTo>
                  <a:pt x="327317" y="262395"/>
                </a:lnTo>
                <a:lnTo>
                  <a:pt x="279400" y="266700"/>
                </a:lnTo>
                <a:lnTo>
                  <a:pt x="361316" y="266700"/>
                </a:lnTo>
                <a:lnTo>
                  <a:pt x="407770" y="248165"/>
                </a:lnTo>
                <a:lnTo>
                  <a:pt x="444398" y="225417"/>
                </a:lnTo>
                <a:lnTo>
                  <a:pt x="476980" y="197469"/>
                </a:lnTo>
                <a:lnTo>
                  <a:pt x="504936" y="164898"/>
                </a:lnTo>
                <a:lnTo>
                  <a:pt x="527688" y="128286"/>
                </a:lnTo>
                <a:lnTo>
                  <a:pt x="544657" y="88213"/>
                </a:lnTo>
                <a:lnTo>
                  <a:pt x="555263" y="45257"/>
                </a:lnTo>
                <a:lnTo>
                  <a:pt x="558926" y="0"/>
                </a:lnTo>
                <a:close/>
              </a:path>
            </a:pathLst>
          </a:custGeom>
          <a:solidFill>
            <a:srgbClr val="0069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3433826" y="3338703"/>
            <a:ext cx="254000" cy="38100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3066542" y="6083160"/>
            <a:ext cx="279400" cy="559435"/>
          </a:xfrm>
          <a:custGeom>
            <a:avLst/>
            <a:gdLst/>
            <a:ahLst/>
            <a:cxnLst/>
            <a:rect l="l" t="t" r="r" b="b"/>
            <a:pathLst>
              <a:path w="279400" h="559434">
                <a:moveTo>
                  <a:pt x="279399" y="0"/>
                </a:moveTo>
                <a:lnTo>
                  <a:pt x="223138" y="5676"/>
                </a:lnTo>
                <a:lnTo>
                  <a:pt x="177051" y="19402"/>
                </a:lnTo>
                <a:lnTo>
                  <a:pt x="134641" y="40500"/>
                </a:lnTo>
                <a:lnTo>
                  <a:pt x="96670" y="68211"/>
                </a:lnTo>
                <a:lnTo>
                  <a:pt x="63896" y="101777"/>
                </a:lnTo>
                <a:lnTo>
                  <a:pt x="37082" y="140439"/>
                </a:lnTo>
                <a:lnTo>
                  <a:pt x="16988" y="183438"/>
                </a:lnTo>
                <a:lnTo>
                  <a:pt x="4373" y="230015"/>
                </a:lnTo>
                <a:lnTo>
                  <a:pt x="0" y="279412"/>
                </a:lnTo>
                <a:lnTo>
                  <a:pt x="4373" y="328809"/>
                </a:lnTo>
                <a:lnTo>
                  <a:pt x="16988" y="375386"/>
                </a:lnTo>
                <a:lnTo>
                  <a:pt x="37082" y="418385"/>
                </a:lnTo>
                <a:lnTo>
                  <a:pt x="63896" y="457047"/>
                </a:lnTo>
                <a:lnTo>
                  <a:pt x="96670" y="490613"/>
                </a:lnTo>
                <a:lnTo>
                  <a:pt x="134641" y="518324"/>
                </a:lnTo>
                <a:lnTo>
                  <a:pt x="177051" y="539422"/>
                </a:lnTo>
                <a:lnTo>
                  <a:pt x="223138" y="553148"/>
                </a:lnTo>
                <a:lnTo>
                  <a:pt x="279399" y="558838"/>
                </a:lnTo>
                <a:lnTo>
                  <a:pt x="279399" y="546138"/>
                </a:lnTo>
                <a:lnTo>
                  <a:pt x="225679" y="540702"/>
                </a:lnTo>
                <a:lnTo>
                  <a:pt x="181669" y="527603"/>
                </a:lnTo>
                <a:lnTo>
                  <a:pt x="141180" y="507466"/>
                </a:lnTo>
                <a:lnTo>
                  <a:pt x="104936" y="481016"/>
                </a:lnTo>
                <a:lnTo>
                  <a:pt x="73660" y="448976"/>
                </a:lnTo>
                <a:lnTo>
                  <a:pt x="48074" y="412072"/>
                </a:lnTo>
                <a:lnTo>
                  <a:pt x="28904" y="371027"/>
                </a:lnTo>
                <a:lnTo>
                  <a:pt x="16871" y="326566"/>
                </a:lnTo>
                <a:lnTo>
                  <a:pt x="12700" y="279412"/>
                </a:lnTo>
                <a:lnTo>
                  <a:pt x="16871" y="232259"/>
                </a:lnTo>
                <a:lnTo>
                  <a:pt x="28904" y="187799"/>
                </a:lnTo>
                <a:lnTo>
                  <a:pt x="48074" y="146756"/>
                </a:lnTo>
                <a:lnTo>
                  <a:pt x="73659" y="109853"/>
                </a:lnTo>
                <a:lnTo>
                  <a:pt x="104936" y="77814"/>
                </a:lnTo>
                <a:lnTo>
                  <a:pt x="141180" y="51364"/>
                </a:lnTo>
                <a:lnTo>
                  <a:pt x="181669" y="31225"/>
                </a:lnTo>
                <a:lnTo>
                  <a:pt x="225679" y="18122"/>
                </a:lnTo>
                <a:lnTo>
                  <a:pt x="279399" y="12700"/>
                </a:lnTo>
                <a:lnTo>
                  <a:pt x="279399" y="0"/>
                </a:lnTo>
                <a:close/>
              </a:path>
            </a:pathLst>
          </a:custGeom>
          <a:solidFill>
            <a:srgbClr val="0069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3345941" y="6083160"/>
            <a:ext cx="279400" cy="559435"/>
          </a:xfrm>
          <a:custGeom>
            <a:avLst/>
            <a:gdLst/>
            <a:ahLst/>
            <a:cxnLst/>
            <a:rect l="l" t="t" r="r" b="b"/>
            <a:pathLst>
              <a:path w="279400" h="559434">
                <a:moveTo>
                  <a:pt x="0" y="0"/>
                </a:moveTo>
                <a:lnTo>
                  <a:pt x="0" y="12700"/>
                </a:lnTo>
                <a:lnTo>
                  <a:pt x="47879" y="17004"/>
                </a:lnTo>
                <a:lnTo>
                  <a:pt x="92968" y="29413"/>
                </a:lnTo>
                <a:lnTo>
                  <a:pt x="134507" y="49166"/>
                </a:lnTo>
                <a:lnTo>
                  <a:pt x="171737" y="75504"/>
                </a:lnTo>
                <a:lnTo>
                  <a:pt x="203900" y="107669"/>
                </a:lnTo>
                <a:lnTo>
                  <a:pt x="230236" y="144902"/>
                </a:lnTo>
                <a:lnTo>
                  <a:pt x="249988" y="186442"/>
                </a:lnTo>
                <a:lnTo>
                  <a:pt x="262395" y="231532"/>
                </a:lnTo>
                <a:lnTo>
                  <a:pt x="266700" y="279412"/>
                </a:lnTo>
                <a:lnTo>
                  <a:pt x="262395" y="327293"/>
                </a:lnTo>
                <a:lnTo>
                  <a:pt x="249988" y="372384"/>
                </a:lnTo>
                <a:lnTo>
                  <a:pt x="230236" y="413926"/>
                </a:lnTo>
                <a:lnTo>
                  <a:pt x="203900" y="451160"/>
                </a:lnTo>
                <a:lnTo>
                  <a:pt x="171737" y="483327"/>
                </a:lnTo>
                <a:lnTo>
                  <a:pt x="134507" y="509668"/>
                </a:lnTo>
                <a:lnTo>
                  <a:pt x="92968" y="529423"/>
                </a:lnTo>
                <a:lnTo>
                  <a:pt x="47879" y="541832"/>
                </a:lnTo>
                <a:lnTo>
                  <a:pt x="0" y="546138"/>
                </a:lnTo>
                <a:lnTo>
                  <a:pt x="0" y="558838"/>
                </a:lnTo>
                <a:lnTo>
                  <a:pt x="45257" y="555174"/>
                </a:lnTo>
                <a:lnTo>
                  <a:pt x="88213" y="544569"/>
                </a:lnTo>
                <a:lnTo>
                  <a:pt x="128286" y="527602"/>
                </a:lnTo>
                <a:lnTo>
                  <a:pt x="164898" y="504854"/>
                </a:lnTo>
                <a:lnTo>
                  <a:pt x="197469" y="476904"/>
                </a:lnTo>
                <a:lnTo>
                  <a:pt x="225417" y="444331"/>
                </a:lnTo>
                <a:lnTo>
                  <a:pt x="248165" y="407716"/>
                </a:lnTo>
                <a:lnTo>
                  <a:pt x="265131" y="367638"/>
                </a:lnTo>
                <a:lnTo>
                  <a:pt x="275736" y="324677"/>
                </a:lnTo>
                <a:lnTo>
                  <a:pt x="279400" y="279412"/>
                </a:lnTo>
                <a:lnTo>
                  <a:pt x="275736" y="234151"/>
                </a:lnTo>
                <a:lnTo>
                  <a:pt x="265131" y="191193"/>
                </a:lnTo>
                <a:lnTo>
                  <a:pt x="248165" y="151117"/>
                </a:lnTo>
                <a:lnTo>
                  <a:pt x="225417" y="114503"/>
                </a:lnTo>
                <a:lnTo>
                  <a:pt x="197469" y="81932"/>
                </a:lnTo>
                <a:lnTo>
                  <a:pt x="164898" y="53982"/>
                </a:lnTo>
                <a:lnTo>
                  <a:pt x="128286" y="31235"/>
                </a:lnTo>
                <a:lnTo>
                  <a:pt x="88213" y="14268"/>
                </a:lnTo>
                <a:lnTo>
                  <a:pt x="45257" y="3663"/>
                </a:lnTo>
                <a:lnTo>
                  <a:pt x="0" y="0"/>
                </a:lnTo>
                <a:close/>
              </a:path>
            </a:pathLst>
          </a:custGeom>
          <a:solidFill>
            <a:srgbClr val="0069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3155442" y="6214186"/>
            <a:ext cx="380999" cy="24765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3080257" y="5298694"/>
            <a:ext cx="279400" cy="559435"/>
          </a:xfrm>
          <a:custGeom>
            <a:avLst/>
            <a:gdLst/>
            <a:ahLst/>
            <a:cxnLst/>
            <a:rect l="l" t="t" r="r" b="b"/>
            <a:pathLst>
              <a:path w="279400" h="559435">
                <a:moveTo>
                  <a:pt x="279400" y="0"/>
                </a:moveTo>
                <a:lnTo>
                  <a:pt x="234142" y="3663"/>
                </a:lnTo>
                <a:lnTo>
                  <a:pt x="191186" y="14268"/>
                </a:lnTo>
                <a:lnTo>
                  <a:pt x="151113" y="31234"/>
                </a:lnTo>
                <a:lnTo>
                  <a:pt x="114501" y="53982"/>
                </a:lnTo>
                <a:lnTo>
                  <a:pt x="81930" y="81930"/>
                </a:lnTo>
                <a:lnTo>
                  <a:pt x="53982" y="114501"/>
                </a:lnTo>
                <a:lnTo>
                  <a:pt x="31234" y="151113"/>
                </a:lnTo>
                <a:lnTo>
                  <a:pt x="14268" y="191186"/>
                </a:lnTo>
                <a:lnTo>
                  <a:pt x="3663" y="234142"/>
                </a:lnTo>
                <a:lnTo>
                  <a:pt x="0" y="279399"/>
                </a:lnTo>
                <a:lnTo>
                  <a:pt x="3663" y="324681"/>
                </a:lnTo>
                <a:lnTo>
                  <a:pt x="14268" y="367656"/>
                </a:lnTo>
                <a:lnTo>
                  <a:pt x="31234" y="407745"/>
                </a:lnTo>
                <a:lnTo>
                  <a:pt x="53982" y="444368"/>
                </a:lnTo>
                <a:lnTo>
                  <a:pt x="81930" y="476946"/>
                </a:lnTo>
                <a:lnTo>
                  <a:pt x="114501" y="504901"/>
                </a:lnTo>
                <a:lnTo>
                  <a:pt x="151113" y="527651"/>
                </a:lnTo>
                <a:lnTo>
                  <a:pt x="191186" y="544619"/>
                </a:lnTo>
                <a:lnTo>
                  <a:pt x="234142" y="555224"/>
                </a:lnTo>
                <a:lnTo>
                  <a:pt x="279400" y="558888"/>
                </a:lnTo>
                <a:lnTo>
                  <a:pt x="279400" y="546188"/>
                </a:lnTo>
                <a:lnTo>
                  <a:pt x="231520" y="541883"/>
                </a:lnTo>
                <a:lnTo>
                  <a:pt x="186431" y="529473"/>
                </a:lnTo>
                <a:lnTo>
                  <a:pt x="144892" y="509716"/>
                </a:lnTo>
                <a:lnTo>
                  <a:pt x="107662" y="483373"/>
                </a:lnTo>
                <a:lnTo>
                  <a:pt x="75499" y="451200"/>
                </a:lnTo>
                <a:lnTo>
                  <a:pt x="49163" y="413958"/>
                </a:lnTo>
                <a:lnTo>
                  <a:pt x="29411" y="372405"/>
                </a:lnTo>
                <a:lnTo>
                  <a:pt x="17004" y="327299"/>
                </a:lnTo>
                <a:lnTo>
                  <a:pt x="12700" y="279399"/>
                </a:lnTo>
                <a:lnTo>
                  <a:pt x="17004" y="231520"/>
                </a:lnTo>
                <a:lnTo>
                  <a:pt x="29411" y="186431"/>
                </a:lnTo>
                <a:lnTo>
                  <a:pt x="49163" y="144892"/>
                </a:lnTo>
                <a:lnTo>
                  <a:pt x="75499" y="107662"/>
                </a:lnTo>
                <a:lnTo>
                  <a:pt x="107662" y="75499"/>
                </a:lnTo>
                <a:lnTo>
                  <a:pt x="144892" y="49163"/>
                </a:lnTo>
                <a:lnTo>
                  <a:pt x="186431" y="29411"/>
                </a:lnTo>
                <a:lnTo>
                  <a:pt x="231520" y="17004"/>
                </a:lnTo>
                <a:lnTo>
                  <a:pt x="279400" y="12699"/>
                </a:lnTo>
                <a:lnTo>
                  <a:pt x="279400" y="0"/>
                </a:lnTo>
                <a:close/>
              </a:path>
            </a:pathLst>
          </a:custGeom>
          <a:solidFill>
            <a:srgbClr val="0069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3359658" y="5298694"/>
            <a:ext cx="279400" cy="559435"/>
          </a:xfrm>
          <a:custGeom>
            <a:avLst/>
            <a:gdLst/>
            <a:ahLst/>
            <a:cxnLst/>
            <a:rect l="l" t="t" r="r" b="b"/>
            <a:pathLst>
              <a:path w="279400" h="559435">
                <a:moveTo>
                  <a:pt x="0" y="0"/>
                </a:moveTo>
                <a:lnTo>
                  <a:pt x="0" y="12699"/>
                </a:lnTo>
                <a:lnTo>
                  <a:pt x="53593" y="18160"/>
                </a:lnTo>
                <a:lnTo>
                  <a:pt x="97609" y="31256"/>
                </a:lnTo>
                <a:lnTo>
                  <a:pt x="138112" y="51389"/>
                </a:lnTo>
                <a:lnTo>
                  <a:pt x="174376" y="77835"/>
                </a:lnTo>
                <a:lnTo>
                  <a:pt x="205676" y="109870"/>
                </a:lnTo>
                <a:lnTo>
                  <a:pt x="231284" y="146769"/>
                </a:lnTo>
                <a:lnTo>
                  <a:pt x="250475" y="187807"/>
                </a:lnTo>
                <a:lnTo>
                  <a:pt x="262522" y="232258"/>
                </a:lnTo>
                <a:lnTo>
                  <a:pt x="266700" y="279399"/>
                </a:lnTo>
                <a:lnTo>
                  <a:pt x="262522" y="326570"/>
                </a:lnTo>
                <a:lnTo>
                  <a:pt x="250475" y="371046"/>
                </a:lnTo>
                <a:lnTo>
                  <a:pt x="231284" y="412102"/>
                </a:lnTo>
                <a:lnTo>
                  <a:pt x="205676" y="449014"/>
                </a:lnTo>
                <a:lnTo>
                  <a:pt x="174376" y="481060"/>
                </a:lnTo>
                <a:lnTo>
                  <a:pt x="138112" y="507514"/>
                </a:lnTo>
                <a:lnTo>
                  <a:pt x="97609" y="527653"/>
                </a:lnTo>
                <a:lnTo>
                  <a:pt x="53593" y="540753"/>
                </a:lnTo>
                <a:lnTo>
                  <a:pt x="0" y="546188"/>
                </a:lnTo>
                <a:lnTo>
                  <a:pt x="0" y="558888"/>
                </a:lnTo>
                <a:lnTo>
                  <a:pt x="56133" y="553199"/>
                </a:lnTo>
                <a:lnTo>
                  <a:pt x="102263" y="539473"/>
                </a:lnTo>
                <a:lnTo>
                  <a:pt x="144704" y="518374"/>
                </a:lnTo>
                <a:lnTo>
                  <a:pt x="182698" y="490660"/>
                </a:lnTo>
                <a:lnTo>
                  <a:pt x="215487" y="457090"/>
                </a:lnTo>
                <a:lnTo>
                  <a:pt x="242310" y="418421"/>
                </a:lnTo>
                <a:lnTo>
                  <a:pt x="262409" y="375411"/>
                </a:lnTo>
                <a:lnTo>
                  <a:pt x="275025" y="328817"/>
                </a:lnTo>
                <a:lnTo>
                  <a:pt x="279400" y="279399"/>
                </a:lnTo>
                <a:lnTo>
                  <a:pt x="275025" y="230020"/>
                </a:lnTo>
                <a:lnTo>
                  <a:pt x="262409" y="183451"/>
                </a:lnTo>
                <a:lnTo>
                  <a:pt x="242310" y="140454"/>
                </a:lnTo>
                <a:lnTo>
                  <a:pt x="215487" y="101790"/>
                </a:lnTo>
                <a:lnTo>
                  <a:pt x="182698" y="68222"/>
                </a:lnTo>
                <a:lnTo>
                  <a:pt x="144704" y="40512"/>
                </a:lnTo>
                <a:lnTo>
                  <a:pt x="102263" y="19423"/>
                </a:lnTo>
                <a:lnTo>
                  <a:pt x="56133" y="5714"/>
                </a:lnTo>
                <a:lnTo>
                  <a:pt x="0" y="0"/>
                </a:lnTo>
                <a:close/>
              </a:path>
            </a:pathLst>
          </a:custGeom>
          <a:solidFill>
            <a:srgbClr val="0069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3194557" y="5431154"/>
            <a:ext cx="330200" cy="29395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3097148" y="4629150"/>
            <a:ext cx="279400" cy="558800"/>
          </a:xfrm>
          <a:custGeom>
            <a:avLst/>
            <a:gdLst/>
            <a:ahLst/>
            <a:cxnLst/>
            <a:rect l="l" t="t" r="r" b="b"/>
            <a:pathLst>
              <a:path w="279400" h="558800">
                <a:moveTo>
                  <a:pt x="279400" y="0"/>
                </a:moveTo>
                <a:lnTo>
                  <a:pt x="234142" y="3663"/>
                </a:lnTo>
                <a:lnTo>
                  <a:pt x="191186" y="14268"/>
                </a:lnTo>
                <a:lnTo>
                  <a:pt x="151113" y="31234"/>
                </a:lnTo>
                <a:lnTo>
                  <a:pt x="114501" y="53982"/>
                </a:lnTo>
                <a:lnTo>
                  <a:pt x="81930" y="81930"/>
                </a:lnTo>
                <a:lnTo>
                  <a:pt x="53982" y="114501"/>
                </a:lnTo>
                <a:lnTo>
                  <a:pt x="31234" y="151113"/>
                </a:lnTo>
                <a:lnTo>
                  <a:pt x="14268" y="191186"/>
                </a:lnTo>
                <a:lnTo>
                  <a:pt x="3663" y="234142"/>
                </a:lnTo>
                <a:lnTo>
                  <a:pt x="0" y="279400"/>
                </a:lnTo>
                <a:lnTo>
                  <a:pt x="3663" y="324657"/>
                </a:lnTo>
                <a:lnTo>
                  <a:pt x="14268" y="367613"/>
                </a:lnTo>
                <a:lnTo>
                  <a:pt x="31234" y="407686"/>
                </a:lnTo>
                <a:lnTo>
                  <a:pt x="53982" y="444298"/>
                </a:lnTo>
                <a:lnTo>
                  <a:pt x="81930" y="476869"/>
                </a:lnTo>
                <a:lnTo>
                  <a:pt x="114501" y="504817"/>
                </a:lnTo>
                <a:lnTo>
                  <a:pt x="151113" y="527565"/>
                </a:lnTo>
                <a:lnTo>
                  <a:pt x="191186" y="544531"/>
                </a:lnTo>
                <a:lnTo>
                  <a:pt x="234142" y="555136"/>
                </a:lnTo>
                <a:lnTo>
                  <a:pt x="279400" y="558800"/>
                </a:lnTo>
                <a:lnTo>
                  <a:pt x="279400" y="546100"/>
                </a:lnTo>
                <a:lnTo>
                  <a:pt x="231520" y="541795"/>
                </a:lnTo>
                <a:lnTo>
                  <a:pt x="186431" y="529388"/>
                </a:lnTo>
                <a:lnTo>
                  <a:pt x="144892" y="509636"/>
                </a:lnTo>
                <a:lnTo>
                  <a:pt x="107662" y="483300"/>
                </a:lnTo>
                <a:lnTo>
                  <a:pt x="75499" y="451137"/>
                </a:lnTo>
                <a:lnTo>
                  <a:pt x="49163" y="413907"/>
                </a:lnTo>
                <a:lnTo>
                  <a:pt x="29411" y="372368"/>
                </a:lnTo>
                <a:lnTo>
                  <a:pt x="17004" y="327279"/>
                </a:lnTo>
                <a:lnTo>
                  <a:pt x="12700" y="279400"/>
                </a:lnTo>
                <a:lnTo>
                  <a:pt x="17004" y="231520"/>
                </a:lnTo>
                <a:lnTo>
                  <a:pt x="29411" y="186431"/>
                </a:lnTo>
                <a:lnTo>
                  <a:pt x="49163" y="144892"/>
                </a:lnTo>
                <a:lnTo>
                  <a:pt x="75499" y="107662"/>
                </a:lnTo>
                <a:lnTo>
                  <a:pt x="107662" y="75499"/>
                </a:lnTo>
                <a:lnTo>
                  <a:pt x="144892" y="49163"/>
                </a:lnTo>
                <a:lnTo>
                  <a:pt x="186431" y="29411"/>
                </a:lnTo>
                <a:lnTo>
                  <a:pt x="231520" y="17004"/>
                </a:lnTo>
                <a:lnTo>
                  <a:pt x="279400" y="12700"/>
                </a:lnTo>
                <a:lnTo>
                  <a:pt x="27940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3376548" y="4629150"/>
            <a:ext cx="279400" cy="558800"/>
          </a:xfrm>
          <a:custGeom>
            <a:avLst/>
            <a:gdLst/>
            <a:ahLst/>
            <a:cxnLst/>
            <a:rect l="l" t="t" r="r" b="b"/>
            <a:pathLst>
              <a:path w="279400" h="558800">
                <a:moveTo>
                  <a:pt x="0" y="0"/>
                </a:moveTo>
                <a:lnTo>
                  <a:pt x="0" y="12700"/>
                </a:lnTo>
                <a:lnTo>
                  <a:pt x="47879" y="17004"/>
                </a:lnTo>
                <a:lnTo>
                  <a:pt x="92968" y="29411"/>
                </a:lnTo>
                <a:lnTo>
                  <a:pt x="134507" y="49163"/>
                </a:lnTo>
                <a:lnTo>
                  <a:pt x="171737" y="75499"/>
                </a:lnTo>
                <a:lnTo>
                  <a:pt x="203900" y="107662"/>
                </a:lnTo>
                <a:lnTo>
                  <a:pt x="230236" y="144892"/>
                </a:lnTo>
                <a:lnTo>
                  <a:pt x="249988" y="186431"/>
                </a:lnTo>
                <a:lnTo>
                  <a:pt x="262395" y="231520"/>
                </a:lnTo>
                <a:lnTo>
                  <a:pt x="266700" y="279400"/>
                </a:lnTo>
                <a:lnTo>
                  <a:pt x="262395" y="327279"/>
                </a:lnTo>
                <a:lnTo>
                  <a:pt x="249988" y="372368"/>
                </a:lnTo>
                <a:lnTo>
                  <a:pt x="230236" y="413907"/>
                </a:lnTo>
                <a:lnTo>
                  <a:pt x="203900" y="451137"/>
                </a:lnTo>
                <a:lnTo>
                  <a:pt x="171737" y="483300"/>
                </a:lnTo>
                <a:lnTo>
                  <a:pt x="134507" y="509636"/>
                </a:lnTo>
                <a:lnTo>
                  <a:pt x="92968" y="529388"/>
                </a:lnTo>
                <a:lnTo>
                  <a:pt x="47879" y="541795"/>
                </a:lnTo>
                <a:lnTo>
                  <a:pt x="0" y="546100"/>
                </a:lnTo>
                <a:lnTo>
                  <a:pt x="0" y="558800"/>
                </a:lnTo>
                <a:lnTo>
                  <a:pt x="45257" y="555136"/>
                </a:lnTo>
                <a:lnTo>
                  <a:pt x="88213" y="544531"/>
                </a:lnTo>
                <a:lnTo>
                  <a:pt x="128286" y="527565"/>
                </a:lnTo>
                <a:lnTo>
                  <a:pt x="164898" y="504817"/>
                </a:lnTo>
                <a:lnTo>
                  <a:pt x="197469" y="476869"/>
                </a:lnTo>
                <a:lnTo>
                  <a:pt x="225417" y="444298"/>
                </a:lnTo>
                <a:lnTo>
                  <a:pt x="248165" y="407686"/>
                </a:lnTo>
                <a:lnTo>
                  <a:pt x="265131" y="367613"/>
                </a:lnTo>
                <a:lnTo>
                  <a:pt x="275736" y="324657"/>
                </a:lnTo>
                <a:lnTo>
                  <a:pt x="279400" y="279400"/>
                </a:lnTo>
                <a:lnTo>
                  <a:pt x="275736" y="234142"/>
                </a:lnTo>
                <a:lnTo>
                  <a:pt x="265131" y="191186"/>
                </a:lnTo>
                <a:lnTo>
                  <a:pt x="248165" y="151113"/>
                </a:lnTo>
                <a:lnTo>
                  <a:pt x="225417" y="114501"/>
                </a:lnTo>
                <a:lnTo>
                  <a:pt x="197469" y="81930"/>
                </a:lnTo>
                <a:lnTo>
                  <a:pt x="164898" y="53982"/>
                </a:lnTo>
                <a:lnTo>
                  <a:pt x="128286" y="31234"/>
                </a:lnTo>
                <a:lnTo>
                  <a:pt x="88213" y="14268"/>
                </a:lnTo>
                <a:lnTo>
                  <a:pt x="45257" y="3663"/>
                </a:lnTo>
                <a:lnTo>
                  <a:pt x="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3211448" y="4919471"/>
            <a:ext cx="145287" cy="128777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3228556" y="4742053"/>
            <a:ext cx="351222" cy="167767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3212885" y="4759197"/>
            <a:ext cx="320675" cy="202565"/>
          </a:xfrm>
          <a:custGeom>
            <a:avLst/>
            <a:gdLst/>
            <a:ahLst/>
            <a:cxnLst/>
            <a:rect l="l" t="t" r="r" b="b"/>
            <a:pathLst>
              <a:path w="320675" h="202564">
                <a:moveTo>
                  <a:pt x="31456" y="0"/>
                </a:moveTo>
                <a:lnTo>
                  <a:pt x="27773" y="1650"/>
                </a:lnTo>
                <a:lnTo>
                  <a:pt x="26630" y="4952"/>
                </a:lnTo>
                <a:lnTo>
                  <a:pt x="1738" y="73151"/>
                </a:lnTo>
                <a:lnTo>
                  <a:pt x="19645" y="111759"/>
                </a:lnTo>
                <a:lnTo>
                  <a:pt x="266406" y="201549"/>
                </a:lnTo>
                <a:lnTo>
                  <a:pt x="269835" y="202056"/>
                </a:lnTo>
                <a:lnTo>
                  <a:pt x="273264" y="202056"/>
                </a:lnTo>
                <a:lnTo>
                  <a:pt x="282259" y="200675"/>
                </a:lnTo>
                <a:lnTo>
                  <a:pt x="290361" y="196723"/>
                </a:lnTo>
                <a:lnTo>
                  <a:pt x="296963" y="190484"/>
                </a:lnTo>
                <a:lnTo>
                  <a:pt x="297598" y="189321"/>
                </a:lnTo>
                <a:lnTo>
                  <a:pt x="274179" y="189321"/>
                </a:lnTo>
                <a:lnTo>
                  <a:pt x="267422" y="188340"/>
                </a:lnTo>
                <a:lnTo>
                  <a:pt x="24090" y="99821"/>
                </a:lnTo>
                <a:lnTo>
                  <a:pt x="18194" y="96206"/>
                </a:lnTo>
                <a:lnTo>
                  <a:pt x="14263" y="90805"/>
                </a:lnTo>
                <a:lnTo>
                  <a:pt x="12642" y="84355"/>
                </a:lnTo>
                <a:lnTo>
                  <a:pt x="13676" y="77596"/>
                </a:lnTo>
                <a:lnTo>
                  <a:pt x="38568" y="9270"/>
                </a:lnTo>
                <a:lnTo>
                  <a:pt x="39711" y="5968"/>
                </a:lnTo>
                <a:lnTo>
                  <a:pt x="38060" y="2412"/>
                </a:lnTo>
                <a:lnTo>
                  <a:pt x="34758" y="1143"/>
                </a:lnTo>
                <a:lnTo>
                  <a:pt x="31456" y="0"/>
                </a:lnTo>
                <a:close/>
              </a:path>
              <a:path w="320675" h="202564">
                <a:moveTo>
                  <a:pt x="311872" y="124968"/>
                </a:moveTo>
                <a:lnTo>
                  <a:pt x="308189" y="126745"/>
                </a:lnTo>
                <a:lnTo>
                  <a:pt x="307046" y="130047"/>
                </a:lnTo>
                <a:lnTo>
                  <a:pt x="289520" y="177926"/>
                </a:lnTo>
                <a:lnTo>
                  <a:pt x="285978" y="183804"/>
                </a:lnTo>
                <a:lnTo>
                  <a:pt x="280614" y="187706"/>
                </a:lnTo>
                <a:lnTo>
                  <a:pt x="274179" y="189321"/>
                </a:lnTo>
                <a:lnTo>
                  <a:pt x="297598" y="189321"/>
                </a:lnTo>
                <a:lnTo>
                  <a:pt x="301458" y="182244"/>
                </a:lnTo>
                <a:lnTo>
                  <a:pt x="318984" y="134365"/>
                </a:lnTo>
                <a:lnTo>
                  <a:pt x="320127" y="131063"/>
                </a:lnTo>
                <a:lnTo>
                  <a:pt x="318476" y="127381"/>
                </a:lnTo>
                <a:lnTo>
                  <a:pt x="315174" y="126237"/>
                </a:lnTo>
                <a:lnTo>
                  <a:pt x="311872" y="124968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3501135" y="4881753"/>
            <a:ext cx="54610" cy="71755"/>
          </a:xfrm>
          <a:custGeom>
            <a:avLst/>
            <a:gdLst/>
            <a:ahLst/>
            <a:cxnLst/>
            <a:rect l="l" t="t" r="r" b="b"/>
            <a:pathLst>
              <a:path w="54610" h="71754">
                <a:moveTo>
                  <a:pt x="5968" y="50673"/>
                </a:moveTo>
                <a:lnTo>
                  <a:pt x="2412" y="52324"/>
                </a:lnTo>
                <a:lnTo>
                  <a:pt x="1269" y="55626"/>
                </a:lnTo>
                <a:lnTo>
                  <a:pt x="0" y="58928"/>
                </a:lnTo>
                <a:lnTo>
                  <a:pt x="1650" y="62611"/>
                </a:lnTo>
                <a:lnTo>
                  <a:pt x="4952" y="63754"/>
                </a:lnTo>
                <a:lnTo>
                  <a:pt x="25780" y="71374"/>
                </a:lnTo>
                <a:lnTo>
                  <a:pt x="26669" y="71628"/>
                </a:lnTo>
                <a:lnTo>
                  <a:pt x="27559" y="71755"/>
                </a:lnTo>
                <a:lnTo>
                  <a:pt x="29590" y="71755"/>
                </a:lnTo>
                <a:lnTo>
                  <a:pt x="30861" y="71501"/>
                </a:lnTo>
                <a:lnTo>
                  <a:pt x="31876" y="70993"/>
                </a:lnTo>
                <a:lnTo>
                  <a:pt x="33400" y="70358"/>
                </a:lnTo>
                <a:lnTo>
                  <a:pt x="35305" y="68199"/>
                </a:lnTo>
                <a:lnTo>
                  <a:pt x="35940" y="66548"/>
                </a:lnTo>
                <a:lnTo>
                  <a:pt x="39135" y="57785"/>
                </a:lnTo>
                <a:lnTo>
                  <a:pt x="25653" y="57785"/>
                </a:lnTo>
                <a:lnTo>
                  <a:pt x="9398" y="51816"/>
                </a:lnTo>
                <a:lnTo>
                  <a:pt x="5968" y="50673"/>
                </a:lnTo>
                <a:close/>
              </a:path>
              <a:path w="54610" h="71754">
                <a:moveTo>
                  <a:pt x="28575" y="0"/>
                </a:moveTo>
                <a:lnTo>
                  <a:pt x="25018" y="1778"/>
                </a:lnTo>
                <a:lnTo>
                  <a:pt x="23749" y="5080"/>
                </a:lnTo>
                <a:lnTo>
                  <a:pt x="22605" y="8382"/>
                </a:lnTo>
                <a:lnTo>
                  <a:pt x="24256" y="11938"/>
                </a:lnTo>
                <a:lnTo>
                  <a:pt x="27559" y="13208"/>
                </a:lnTo>
                <a:lnTo>
                  <a:pt x="40259" y="17780"/>
                </a:lnTo>
                <a:lnTo>
                  <a:pt x="25653" y="57785"/>
                </a:lnTo>
                <a:lnTo>
                  <a:pt x="39135" y="57785"/>
                </a:lnTo>
                <a:lnTo>
                  <a:pt x="53721" y="17780"/>
                </a:lnTo>
                <a:lnTo>
                  <a:pt x="54483" y="15748"/>
                </a:lnTo>
                <a:lnTo>
                  <a:pt x="54355" y="13462"/>
                </a:lnTo>
                <a:lnTo>
                  <a:pt x="53466" y="11557"/>
                </a:lnTo>
                <a:lnTo>
                  <a:pt x="52831" y="10033"/>
                </a:lnTo>
                <a:lnTo>
                  <a:pt x="50673" y="8001"/>
                </a:lnTo>
                <a:lnTo>
                  <a:pt x="49022" y="7493"/>
                </a:lnTo>
                <a:lnTo>
                  <a:pt x="31876" y="1270"/>
                </a:lnTo>
                <a:lnTo>
                  <a:pt x="28575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3314572" y="4889753"/>
            <a:ext cx="69215" cy="52705"/>
          </a:xfrm>
          <a:custGeom>
            <a:avLst/>
            <a:gdLst/>
            <a:ahLst/>
            <a:cxnLst/>
            <a:rect l="l" t="t" r="r" b="b"/>
            <a:pathLst>
              <a:path w="69214" h="52704">
                <a:moveTo>
                  <a:pt x="7112" y="0"/>
                </a:moveTo>
                <a:lnTo>
                  <a:pt x="3428" y="1651"/>
                </a:lnTo>
                <a:lnTo>
                  <a:pt x="2159" y="4953"/>
                </a:lnTo>
                <a:lnTo>
                  <a:pt x="762" y="8890"/>
                </a:lnTo>
                <a:lnTo>
                  <a:pt x="0" y="12954"/>
                </a:lnTo>
                <a:lnTo>
                  <a:pt x="0" y="17272"/>
                </a:lnTo>
                <a:lnTo>
                  <a:pt x="2742" y="30872"/>
                </a:lnTo>
                <a:lnTo>
                  <a:pt x="10223" y="41973"/>
                </a:lnTo>
                <a:lnTo>
                  <a:pt x="21324" y="49454"/>
                </a:lnTo>
                <a:lnTo>
                  <a:pt x="34925" y="52197"/>
                </a:lnTo>
                <a:lnTo>
                  <a:pt x="45656" y="50510"/>
                </a:lnTo>
                <a:lnTo>
                  <a:pt x="55149" y="45751"/>
                </a:lnTo>
                <a:lnTo>
                  <a:pt x="61623" y="39497"/>
                </a:lnTo>
                <a:lnTo>
                  <a:pt x="34925" y="39497"/>
                </a:lnTo>
                <a:lnTo>
                  <a:pt x="26255" y="37756"/>
                </a:lnTo>
                <a:lnTo>
                  <a:pt x="19192" y="33004"/>
                </a:lnTo>
                <a:lnTo>
                  <a:pt x="14440" y="25941"/>
                </a:lnTo>
                <a:lnTo>
                  <a:pt x="12700" y="17272"/>
                </a:lnTo>
                <a:lnTo>
                  <a:pt x="12700" y="14605"/>
                </a:lnTo>
                <a:lnTo>
                  <a:pt x="13080" y="11938"/>
                </a:lnTo>
                <a:lnTo>
                  <a:pt x="14097" y="9398"/>
                </a:lnTo>
                <a:lnTo>
                  <a:pt x="15366" y="6096"/>
                </a:lnTo>
                <a:lnTo>
                  <a:pt x="13715" y="2413"/>
                </a:lnTo>
                <a:lnTo>
                  <a:pt x="10413" y="1270"/>
                </a:lnTo>
                <a:lnTo>
                  <a:pt x="7112" y="0"/>
                </a:lnTo>
                <a:close/>
              </a:path>
              <a:path w="69214" h="52704">
                <a:moveTo>
                  <a:pt x="60705" y="19558"/>
                </a:moveTo>
                <a:lnTo>
                  <a:pt x="57150" y="21336"/>
                </a:lnTo>
                <a:lnTo>
                  <a:pt x="56006" y="24638"/>
                </a:lnTo>
                <a:lnTo>
                  <a:pt x="52695" y="30710"/>
                </a:lnTo>
                <a:lnTo>
                  <a:pt x="47799" y="35401"/>
                </a:lnTo>
                <a:lnTo>
                  <a:pt x="41737" y="38425"/>
                </a:lnTo>
                <a:lnTo>
                  <a:pt x="34925" y="39497"/>
                </a:lnTo>
                <a:lnTo>
                  <a:pt x="61623" y="39497"/>
                </a:lnTo>
                <a:lnTo>
                  <a:pt x="62785" y="38373"/>
                </a:lnTo>
                <a:lnTo>
                  <a:pt x="67944" y="28829"/>
                </a:lnTo>
                <a:lnTo>
                  <a:pt x="69087" y="25527"/>
                </a:lnTo>
                <a:lnTo>
                  <a:pt x="67310" y="21971"/>
                </a:lnTo>
                <a:lnTo>
                  <a:pt x="64007" y="20828"/>
                </a:lnTo>
                <a:lnTo>
                  <a:pt x="60705" y="19558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6240907" y="3859276"/>
            <a:ext cx="279400" cy="558800"/>
          </a:xfrm>
          <a:custGeom>
            <a:avLst/>
            <a:gdLst/>
            <a:ahLst/>
            <a:cxnLst/>
            <a:rect l="l" t="t" r="r" b="b"/>
            <a:pathLst>
              <a:path w="279400" h="558800">
                <a:moveTo>
                  <a:pt x="279399" y="0"/>
                </a:moveTo>
                <a:lnTo>
                  <a:pt x="223138" y="5715"/>
                </a:lnTo>
                <a:lnTo>
                  <a:pt x="177015" y="19417"/>
                </a:lnTo>
                <a:lnTo>
                  <a:pt x="134588" y="40495"/>
                </a:lnTo>
                <a:lnTo>
                  <a:pt x="96614" y="68189"/>
                </a:lnTo>
                <a:lnTo>
                  <a:pt x="63849" y="101742"/>
                </a:lnTo>
                <a:lnTo>
                  <a:pt x="37049" y="140398"/>
                </a:lnTo>
                <a:lnTo>
                  <a:pt x="16970" y="183397"/>
                </a:lnTo>
                <a:lnTo>
                  <a:pt x="4368" y="229984"/>
                </a:lnTo>
                <a:lnTo>
                  <a:pt x="0" y="279400"/>
                </a:lnTo>
                <a:lnTo>
                  <a:pt x="4368" y="328815"/>
                </a:lnTo>
                <a:lnTo>
                  <a:pt x="16970" y="375402"/>
                </a:lnTo>
                <a:lnTo>
                  <a:pt x="37049" y="418401"/>
                </a:lnTo>
                <a:lnTo>
                  <a:pt x="63849" y="457057"/>
                </a:lnTo>
                <a:lnTo>
                  <a:pt x="96614" y="490610"/>
                </a:lnTo>
                <a:lnTo>
                  <a:pt x="134588" y="518304"/>
                </a:lnTo>
                <a:lnTo>
                  <a:pt x="177015" y="539382"/>
                </a:lnTo>
                <a:lnTo>
                  <a:pt x="223138" y="553085"/>
                </a:lnTo>
                <a:lnTo>
                  <a:pt x="279399" y="558800"/>
                </a:lnTo>
                <a:lnTo>
                  <a:pt x="279399" y="546100"/>
                </a:lnTo>
                <a:lnTo>
                  <a:pt x="225678" y="540638"/>
                </a:lnTo>
                <a:lnTo>
                  <a:pt x="181669" y="527543"/>
                </a:lnTo>
                <a:lnTo>
                  <a:pt x="141180" y="507410"/>
                </a:lnTo>
                <a:lnTo>
                  <a:pt x="104936" y="480964"/>
                </a:lnTo>
                <a:lnTo>
                  <a:pt x="73659" y="448929"/>
                </a:lnTo>
                <a:lnTo>
                  <a:pt x="48074" y="412030"/>
                </a:lnTo>
                <a:lnTo>
                  <a:pt x="28904" y="370992"/>
                </a:lnTo>
                <a:lnTo>
                  <a:pt x="16871" y="326541"/>
                </a:lnTo>
                <a:lnTo>
                  <a:pt x="12700" y="279400"/>
                </a:lnTo>
                <a:lnTo>
                  <a:pt x="16871" y="232258"/>
                </a:lnTo>
                <a:lnTo>
                  <a:pt x="28904" y="187807"/>
                </a:lnTo>
                <a:lnTo>
                  <a:pt x="48074" y="146769"/>
                </a:lnTo>
                <a:lnTo>
                  <a:pt x="73660" y="109870"/>
                </a:lnTo>
                <a:lnTo>
                  <a:pt x="104936" y="77835"/>
                </a:lnTo>
                <a:lnTo>
                  <a:pt x="141180" y="51389"/>
                </a:lnTo>
                <a:lnTo>
                  <a:pt x="181669" y="31256"/>
                </a:lnTo>
                <a:lnTo>
                  <a:pt x="225678" y="18161"/>
                </a:lnTo>
                <a:lnTo>
                  <a:pt x="279399" y="12700"/>
                </a:lnTo>
                <a:lnTo>
                  <a:pt x="279399" y="0"/>
                </a:lnTo>
                <a:close/>
              </a:path>
            </a:pathLst>
          </a:custGeom>
          <a:solidFill>
            <a:srgbClr val="0069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6520180" y="3859276"/>
            <a:ext cx="279400" cy="558800"/>
          </a:xfrm>
          <a:custGeom>
            <a:avLst/>
            <a:gdLst/>
            <a:ahLst/>
            <a:cxnLst/>
            <a:rect l="l" t="t" r="r" b="b"/>
            <a:pathLst>
              <a:path w="279400" h="558800">
                <a:moveTo>
                  <a:pt x="0" y="0"/>
                </a:moveTo>
                <a:lnTo>
                  <a:pt x="0" y="12700"/>
                </a:lnTo>
                <a:lnTo>
                  <a:pt x="47879" y="17004"/>
                </a:lnTo>
                <a:lnTo>
                  <a:pt x="92968" y="29411"/>
                </a:lnTo>
                <a:lnTo>
                  <a:pt x="134507" y="49163"/>
                </a:lnTo>
                <a:lnTo>
                  <a:pt x="171737" y="75499"/>
                </a:lnTo>
                <a:lnTo>
                  <a:pt x="203900" y="107662"/>
                </a:lnTo>
                <a:lnTo>
                  <a:pt x="230236" y="144892"/>
                </a:lnTo>
                <a:lnTo>
                  <a:pt x="249988" y="186431"/>
                </a:lnTo>
                <a:lnTo>
                  <a:pt x="262395" y="231520"/>
                </a:lnTo>
                <a:lnTo>
                  <a:pt x="266700" y="279400"/>
                </a:lnTo>
                <a:lnTo>
                  <a:pt x="262395" y="327279"/>
                </a:lnTo>
                <a:lnTo>
                  <a:pt x="249988" y="372368"/>
                </a:lnTo>
                <a:lnTo>
                  <a:pt x="230236" y="413907"/>
                </a:lnTo>
                <a:lnTo>
                  <a:pt x="203900" y="451137"/>
                </a:lnTo>
                <a:lnTo>
                  <a:pt x="171737" y="483300"/>
                </a:lnTo>
                <a:lnTo>
                  <a:pt x="134507" y="509636"/>
                </a:lnTo>
                <a:lnTo>
                  <a:pt x="92968" y="529388"/>
                </a:lnTo>
                <a:lnTo>
                  <a:pt x="47879" y="541795"/>
                </a:lnTo>
                <a:lnTo>
                  <a:pt x="0" y="546100"/>
                </a:lnTo>
                <a:lnTo>
                  <a:pt x="0" y="558800"/>
                </a:lnTo>
                <a:lnTo>
                  <a:pt x="45257" y="555136"/>
                </a:lnTo>
                <a:lnTo>
                  <a:pt x="88213" y="544531"/>
                </a:lnTo>
                <a:lnTo>
                  <a:pt x="128286" y="527565"/>
                </a:lnTo>
                <a:lnTo>
                  <a:pt x="164898" y="504817"/>
                </a:lnTo>
                <a:lnTo>
                  <a:pt x="197469" y="476869"/>
                </a:lnTo>
                <a:lnTo>
                  <a:pt x="225417" y="444298"/>
                </a:lnTo>
                <a:lnTo>
                  <a:pt x="248165" y="407686"/>
                </a:lnTo>
                <a:lnTo>
                  <a:pt x="265131" y="367613"/>
                </a:lnTo>
                <a:lnTo>
                  <a:pt x="275736" y="324657"/>
                </a:lnTo>
                <a:lnTo>
                  <a:pt x="279400" y="279400"/>
                </a:lnTo>
                <a:lnTo>
                  <a:pt x="275736" y="234142"/>
                </a:lnTo>
                <a:lnTo>
                  <a:pt x="265131" y="191186"/>
                </a:lnTo>
                <a:lnTo>
                  <a:pt x="248165" y="151113"/>
                </a:lnTo>
                <a:lnTo>
                  <a:pt x="225417" y="114501"/>
                </a:lnTo>
                <a:lnTo>
                  <a:pt x="197469" y="81930"/>
                </a:lnTo>
                <a:lnTo>
                  <a:pt x="164898" y="53982"/>
                </a:lnTo>
                <a:lnTo>
                  <a:pt x="128286" y="31234"/>
                </a:lnTo>
                <a:lnTo>
                  <a:pt x="88213" y="14268"/>
                </a:lnTo>
                <a:lnTo>
                  <a:pt x="45257" y="3663"/>
                </a:lnTo>
                <a:lnTo>
                  <a:pt x="0" y="0"/>
                </a:lnTo>
                <a:close/>
              </a:path>
            </a:pathLst>
          </a:custGeom>
          <a:solidFill>
            <a:srgbClr val="0069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6515084" y="4087240"/>
            <a:ext cx="164861" cy="234569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6337046" y="3955541"/>
            <a:ext cx="366395" cy="366395"/>
          </a:xfrm>
          <a:custGeom>
            <a:avLst/>
            <a:gdLst/>
            <a:ahLst/>
            <a:cxnLst/>
            <a:rect l="l" t="t" r="r" b="b"/>
            <a:pathLst>
              <a:path w="366395" h="366395">
                <a:moveTo>
                  <a:pt x="183133" y="0"/>
                </a:moveTo>
                <a:lnTo>
                  <a:pt x="134511" y="6554"/>
                </a:lnTo>
                <a:lnTo>
                  <a:pt x="90781" y="25042"/>
                </a:lnTo>
                <a:lnTo>
                  <a:pt x="53705" y="53705"/>
                </a:lnTo>
                <a:lnTo>
                  <a:pt x="25042" y="90781"/>
                </a:lnTo>
                <a:lnTo>
                  <a:pt x="6554" y="134511"/>
                </a:lnTo>
                <a:lnTo>
                  <a:pt x="0" y="183133"/>
                </a:lnTo>
                <a:lnTo>
                  <a:pt x="6554" y="231756"/>
                </a:lnTo>
                <a:lnTo>
                  <a:pt x="25042" y="275486"/>
                </a:lnTo>
                <a:lnTo>
                  <a:pt x="53705" y="312562"/>
                </a:lnTo>
                <a:lnTo>
                  <a:pt x="90781" y="341225"/>
                </a:lnTo>
                <a:lnTo>
                  <a:pt x="134511" y="359713"/>
                </a:lnTo>
                <a:lnTo>
                  <a:pt x="183133" y="366267"/>
                </a:lnTo>
                <a:lnTo>
                  <a:pt x="195655" y="365861"/>
                </a:lnTo>
                <a:lnTo>
                  <a:pt x="235838" y="358647"/>
                </a:lnTo>
                <a:lnTo>
                  <a:pt x="237744" y="355218"/>
                </a:lnTo>
                <a:lnTo>
                  <a:pt x="237315" y="353567"/>
                </a:lnTo>
                <a:lnTo>
                  <a:pt x="183133" y="353567"/>
                </a:lnTo>
                <a:lnTo>
                  <a:pt x="137877" y="347469"/>
                </a:lnTo>
                <a:lnTo>
                  <a:pt x="97178" y="330265"/>
                </a:lnTo>
                <a:lnTo>
                  <a:pt x="62674" y="303593"/>
                </a:lnTo>
                <a:lnTo>
                  <a:pt x="36002" y="269089"/>
                </a:lnTo>
                <a:lnTo>
                  <a:pt x="18798" y="228390"/>
                </a:lnTo>
                <a:lnTo>
                  <a:pt x="12700" y="183133"/>
                </a:lnTo>
                <a:lnTo>
                  <a:pt x="18798" y="137877"/>
                </a:lnTo>
                <a:lnTo>
                  <a:pt x="36002" y="97178"/>
                </a:lnTo>
                <a:lnTo>
                  <a:pt x="62674" y="62674"/>
                </a:lnTo>
                <a:lnTo>
                  <a:pt x="97178" y="36002"/>
                </a:lnTo>
                <a:lnTo>
                  <a:pt x="137877" y="18798"/>
                </a:lnTo>
                <a:lnTo>
                  <a:pt x="183133" y="12699"/>
                </a:lnTo>
                <a:lnTo>
                  <a:pt x="246358" y="12699"/>
                </a:lnTo>
                <a:lnTo>
                  <a:pt x="231810" y="6554"/>
                </a:lnTo>
                <a:lnTo>
                  <a:pt x="183133" y="0"/>
                </a:lnTo>
                <a:close/>
              </a:path>
              <a:path w="366395" h="366395">
                <a:moveTo>
                  <a:pt x="232409" y="346328"/>
                </a:moveTo>
                <a:lnTo>
                  <a:pt x="194798" y="353185"/>
                </a:lnTo>
                <a:lnTo>
                  <a:pt x="183133" y="353567"/>
                </a:lnTo>
                <a:lnTo>
                  <a:pt x="237315" y="353567"/>
                </a:lnTo>
                <a:lnTo>
                  <a:pt x="236854" y="351789"/>
                </a:lnTo>
                <a:lnTo>
                  <a:pt x="235838" y="348360"/>
                </a:lnTo>
                <a:lnTo>
                  <a:pt x="232409" y="346328"/>
                </a:lnTo>
                <a:close/>
              </a:path>
              <a:path w="366395" h="366395">
                <a:moveTo>
                  <a:pt x="246358" y="12699"/>
                </a:moveTo>
                <a:lnTo>
                  <a:pt x="183133" y="12699"/>
                </a:lnTo>
                <a:lnTo>
                  <a:pt x="228444" y="18798"/>
                </a:lnTo>
                <a:lnTo>
                  <a:pt x="269178" y="36002"/>
                </a:lnTo>
                <a:lnTo>
                  <a:pt x="303704" y="62674"/>
                </a:lnTo>
                <a:lnTo>
                  <a:pt x="330388" y="97178"/>
                </a:lnTo>
                <a:lnTo>
                  <a:pt x="347596" y="137877"/>
                </a:lnTo>
                <a:lnTo>
                  <a:pt x="353695" y="183133"/>
                </a:lnTo>
                <a:lnTo>
                  <a:pt x="352234" y="205301"/>
                </a:lnTo>
                <a:lnTo>
                  <a:pt x="347916" y="227028"/>
                </a:lnTo>
                <a:lnTo>
                  <a:pt x="340836" y="248017"/>
                </a:lnTo>
                <a:lnTo>
                  <a:pt x="331088" y="267969"/>
                </a:lnTo>
                <a:lnTo>
                  <a:pt x="329310" y="271017"/>
                </a:lnTo>
                <a:lnTo>
                  <a:pt x="330453" y="274827"/>
                </a:lnTo>
                <a:lnTo>
                  <a:pt x="333375" y="276605"/>
                </a:lnTo>
                <a:lnTo>
                  <a:pt x="336423" y="278383"/>
                </a:lnTo>
                <a:lnTo>
                  <a:pt x="340359" y="277367"/>
                </a:lnTo>
                <a:lnTo>
                  <a:pt x="360219" y="230346"/>
                </a:lnTo>
                <a:lnTo>
                  <a:pt x="366395" y="183133"/>
                </a:lnTo>
                <a:lnTo>
                  <a:pt x="359840" y="134511"/>
                </a:lnTo>
                <a:lnTo>
                  <a:pt x="341347" y="90781"/>
                </a:lnTo>
                <a:lnTo>
                  <a:pt x="312674" y="53705"/>
                </a:lnTo>
                <a:lnTo>
                  <a:pt x="275575" y="25042"/>
                </a:lnTo>
                <a:lnTo>
                  <a:pt x="246358" y="12699"/>
                </a:lnTo>
                <a:close/>
              </a:path>
            </a:pathLst>
          </a:custGeom>
          <a:solidFill>
            <a:srgbClr val="0069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6416675" y="3955541"/>
            <a:ext cx="207645" cy="366395"/>
          </a:xfrm>
          <a:custGeom>
            <a:avLst/>
            <a:gdLst/>
            <a:ahLst/>
            <a:cxnLst/>
            <a:rect l="l" t="t" r="r" b="b"/>
            <a:pathLst>
              <a:path w="207645" h="366395">
                <a:moveTo>
                  <a:pt x="103504" y="0"/>
                </a:moveTo>
                <a:lnTo>
                  <a:pt x="42437" y="35385"/>
                </a:lnTo>
                <a:lnTo>
                  <a:pt x="20011" y="75053"/>
                </a:lnTo>
                <a:lnTo>
                  <a:pt x="5290" y="125317"/>
                </a:lnTo>
                <a:lnTo>
                  <a:pt x="0" y="183133"/>
                </a:lnTo>
                <a:lnTo>
                  <a:pt x="5290" y="240950"/>
                </a:lnTo>
                <a:lnTo>
                  <a:pt x="20011" y="291214"/>
                </a:lnTo>
                <a:lnTo>
                  <a:pt x="42437" y="330882"/>
                </a:lnTo>
                <a:lnTo>
                  <a:pt x="70843" y="356914"/>
                </a:lnTo>
                <a:lnTo>
                  <a:pt x="103504" y="366267"/>
                </a:lnTo>
                <a:lnTo>
                  <a:pt x="107060" y="366267"/>
                </a:lnTo>
                <a:lnTo>
                  <a:pt x="109854" y="363473"/>
                </a:lnTo>
                <a:lnTo>
                  <a:pt x="109854" y="356488"/>
                </a:lnTo>
                <a:lnTo>
                  <a:pt x="107060" y="353567"/>
                </a:lnTo>
                <a:lnTo>
                  <a:pt x="103504" y="353567"/>
                </a:lnTo>
                <a:lnTo>
                  <a:pt x="74846" y="344864"/>
                </a:lnTo>
                <a:lnTo>
                  <a:pt x="49925" y="320641"/>
                </a:lnTo>
                <a:lnTo>
                  <a:pt x="30252" y="283726"/>
                </a:lnTo>
                <a:lnTo>
                  <a:pt x="17340" y="236947"/>
                </a:lnTo>
                <a:lnTo>
                  <a:pt x="12700" y="183133"/>
                </a:lnTo>
                <a:lnTo>
                  <a:pt x="17340" y="129320"/>
                </a:lnTo>
                <a:lnTo>
                  <a:pt x="30252" y="82541"/>
                </a:lnTo>
                <a:lnTo>
                  <a:pt x="49925" y="45626"/>
                </a:lnTo>
                <a:lnTo>
                  <a:pt x="74846" y="21403"/>
                </a:lnTo>
                <a:lnTo>
                  <a:pt x="103504" y="12699"/>
                </a:lnTo>
                <a:lnTo>
                  <a:pt x="139885" y="12699"/>
                </a:lnTo>
                <a:lnTo>
                  <a:pt x="136228" y="9353"/>
                </a:lnTo>
                <a:lnTo>
                  <a:pt x="103504" y="0"/>
                </a:lnTo>
                <a:close/>
              </a:path>
              <a:path w="207645" h="366395">
                <a:moveTo>
                  <a:pt x="139885" y="12699"/>
                </a:moveTo>
                <a:lnTo>
                  <a:pt x="103504" y="12699"/>
                </a:lnTo>
                <a:lnTo>
                  <a:pt x="132225" y="21403"/>
                </a:lnTo>
                <a:lnTo>
                  <a:pt x="157184" y="45626"/>
                </a:lnTo>
                <a:lnTo>
                  <a:pt x="176876" y="82541"/>
                </a:lnTo>
                <a:lnTo>
                  <a:pt x="189795" y="129320"/>
                </a:lnTo>
                <a:lnTo>
                  <a:pt x="194436" y="183133"/>
                </a:lnTo>
                <a:lnTo>
                  <a:pt x="194436" y="186562"/>
                </a:lnTo>
                <a:lnTo>
                  <a:pt x="197357" y="189483"/>
                </a:lnTo>
                <a:lnTo>
                  <a:pt x="204343" y="189483"/>
                </a:lnTo>
                <a:lnTo>
                  <a:pt x="207136" y="186562"/>
                </a:lnTo>
                <a:lnTo>
                  <a:pt x="207136" y="183133"/>
                </a:lnTo>
                <a:lnTo>
                  <a:pt x="201845" y="125317"/>
                </a:lnTo>
                <a:lnTo>
                  <a:pt x="187117" y="75053"/>
                </a:lnTo>
                <a:lnTo>
                  <a:pt x="164672" y="35385"/>
                </a:lnTo>
                <a:lnTo>
                  <a:pt x="139885" y="12699"/>
                </a:lnTo>
                <a:close/>
              </a:path>
            </a:pathLst>
          </a:custGeom>
          <a:solidFill>
            <a:srgbClr val="0069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6520180" y="3955541"/>
            <a:ext cx="0" cy="366395"/>
          </a:xfrm>
          <a:custGeom>
            <a:avLst/>
            <a:gdLst/>
            <a:ahLst/>
            <a:cxnLst/>
            <a:rect l="l" t="t" r="r" b="b"/>
            <a:pathLst>
              <a:path h="366395">
                <a:moveTo>
                  <a:pt x="0" y="0"/>
                </a:moveTo>
                <a:lnTo>
                  <a:pt x="0" y="366267"/>
                </a:lnTo>
              </a:path>
            </a:pathLst>
          </a:custGeom>
          <a:ln w="12700">
            <a:solidFill>
              <a:srgbClr val="0069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6582791" y="4134611"/>
            <a:ext cx="120650" cy="12700"/>
          </a:xfrm>
          <a:custGeom>
            <a:avLst/>
            <a:gdLst/>
            <a:ahLst/>
            <a:cxnLst/>
            <a:rect l="l" t="t" r="r" b="b"/>
            <a:pathLst>
              <a:path w="120650" h="12700">
                <a:moveTo>
                  <a:pt x="117728" y="0"/>
                </a:moveTo>
                <a:lnTo>
                  <a:pt x="2793" y="0"/>
                </a:lnTo>
                <a:lnTo>
                  <a:pt x="0" y="2793"/>
                </a:lnTo>
                <a:lnTo>
                  <a:pt x="0" y="9906"/>
                </a:lnTo>
                <a:lnTo>
                  <a:pt x="2793" y="12700"/>
                </a:lnTo>
                <a:lnTo>
                  <a:pt x="117728" y="12700"/>
                </a:lnTo>
                <a:lnTo>
                  <a:pt x="120650" y="9906"/>
                </a:lnTo>
                <a:lnTo>
                  <a:pt x="120650" y="2793"/>
                </a:lnTo>
                <a:lnTo>
                  <a:pt x="117728" y="0"/>
                </a:lnTo>
                <a:close/>
              </a:path>
            </a:pathLst>
          </a:custGeom>
          <a:solidFill>
            <a:srgbClr val="0069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6337172" y="4140960"/>
            <a:ext cx="251052" cy="152135"/>
          </a:xfrm>
          <a:custGeom>
            <a:avLst/>
            <a:gdLst/>
            <a:ahLst/>
            <a:cxnLst/>
            <a:rect l="l" t="t" r="r" b="b"/>
            <a:pathLst>
              <a:path w="231140">
                <a:moveTo>
                  <a:pt x="0" y="0"/>
                </a:moveTo>
                <a:lnTo>
                  <a:pt x="231140" y="0"/>
                </a:lnTo>
              </a:path>
            </a:pathLst>
          </a:custGeom>
          <a:ln w="12700">
            <a:solidFill>
              <a:srgbClr val="0069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6364351" y="4049648"/>
            <a:ext cx="309880" cy="0"/>
          </a:xfrm>
          <a:custGeom>
            <a:avLst/>
            <a:gdLst/>
            <a:ahLst/>
            <a:cxnLst/>
            <a:rect l="l" t="t" r="r" b="b"/>
            <a:pathLst>
              <a:path w="309879">
                <a:moveTo>
                  <a:pt x="0" y="0"/>
                </a:moveTo>
                <a:lnTo>
                  <a:pt x="309372" y="0"/>
                </a:lnTo>
              </a:path>
            </a:pathLst>
          </a:custGeom>
          <a:ln w="12700">
            <a:solidFill>
              <a:srgbClr val="0069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6369177" y="4232275"/>
            <a:ext cx="156210" cy="0"/>
          </a:xfrm>
          <a:custGeom>
            <a:avLst/>
            <a:gdLst/>
            <a:ahLst/>
            <a:cxnLst/>
            <a:rect l="l" t="t" r="r" b="b"/>
            <a:pathLst>
              <a:path w="156209">
                <a:moveTo>
                  <a:pt x="0" y="0"/>
                </a:moveTo>
                <a:lnTo>
                  <a:pt x="156209" y="0"/>
                </a:lnTo>
              </a:path>
            </a:pathLst>
          </a:custGeom>
          <a:ln w="12700">
            <a:solidFill>
              <a:srgbClr val="0069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6335903" y="1728977"/>
            <a:ext cx="385825" cy="26670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6249415" y="1589277"/>
            <a:ext cx="279400" cy="559435"/>
          </a:xfrm>
          <a:custGeom>
            <a:avLst/>
            <a:gdLst/>
            <a:ahLst/>
            <a:cxnLst/>
            <a:rect l="l" t="t" r="r" b="b"/>
            <a:pathLst>
              <a:path w="279400" h="559435">
                <a:moveTo>
                  <a:pt x="279400" y="0"/>
                </a:moveTo>
                <a:lnTo>
                  <a:pt x="223138" y="5714"/>
                </a:lnTo>
                <a:lnTo>
                  <a:pt x="177015" y="19459"/>
                </a:lnTo>
                <a:lnTo>
                  <a:pt x="134588" y="40568"/>
                </a:lnTo>
                <a:lnTo>
                  <a:pt x="96614" y="68285"/>
                </a:lnTo>
                <a:lnTo>
                  <a:pt x="63849" y="101853"/>
                </a:lnTo>
                <a:lnTo>
                  <a:pt x="37049" y="140518"/>
                </a:lnTo>
                <a:lnTo>
                  <a:pt x="16970" y="183522"/>
                </a:lnTo>
                <a:lnTo>
                  <a:pt x="4368" y="230111"/>
                </a:lnTo>
                <a:lnTo>
                  <a:pt x="0" y="279526"/>
                </a:lnTo>
                <a:lnTo>
                  <a:pt x="4368" y="328900"/>
                </a:lnTo>
                <a:lnTo>
                  <a:pt x="16970" y="375457"/>
                </a:lnTo>
                <a:lnTo>
                  <a:pt x="37049" y="418439"/>
                </a:lnTo>
                <a:lnTo>
                  <a:pt x="63849" y="457088"/>
                </a:lnTo>
                <a:lnTo>
                  <a:pt x="96614" y="490648"/>
                </a:lnTo>
                <a:lnTo>
                  <a:pt x="134588" y="518360"/>
                </a:lnTo>
                <a:lnTo>
                  <a:pt x="177015" y="539467"/>
                </a:lnTo>
                <a:lnTo>
                  <a:pt x="223138" y="553212"/>
                </a:lnTo>
                <a:lnTo>
                  <a:pt x="279400" y="558926"/>
                </a:lnTo>
                <a:lnTo>
                  <a:pt x="279400" y="546226"/>
                </a:lnTo>
                <a:lnTo>
                  <a:pt x="225679" y="540766"/>
                </a:lnTo>
                <a:lnTo>
                  <a:pt x="181669" y="527670"/>
                </a:lnTo>
                <a:lnTo>
                  <a:pt x="141180" y="507537"/>
                </a:lnTo>
                <a:lnTo>
                  <a:pt x="104936" y="481091"/>
                </a:lnTo>
                <a:lnTo>
                  <a:pt x="73660" y="449056"/>
                </a:lnTo>
                <a:lnTo>
                  <a:pt x="48074" y="412157"/>
                </a:lnTo>
                <a:lnTo>
                  <a:pt x="28904" y="371119"/>
                </a:lnTo>
                <a:lnTo>
                  <a:pt x="16871" y="326668"/>
                </a:lnTo>
                <a:lnTo>
                  <a:pt x="12700" y="279526"/>
                </a:lnTo>
                <a:lnTo>
                  <a:pt x="16871" y="232344"/>
                </a:lnTo>
                <a:lnTo>
                  <a:pt x="28904" y="187860"/>
                </a:lnTo>
                <a:lnTo>
                  <a:pt x="48074" y="146800"/>
                </a:lnTo>
                <a:lnTo>
                  <a:pt x="73660" y="109886"/>
                </a:lnTo>
                <a:lnTo>
                  <a:pt x="104936" y="77842"/>
                </a:lnTo>
                <a:lnTo>
                  <a:pt x="141180" y="51391"/>
                </a:lnTo>
                <a:lnTo>
                  <a:pt x="181669" y="31256"/>
                </a:lnTo>
                <a:lnTo>
                  <a:pt x="225679" y="18161"/>
                </a:lnTo>
                <a:lnTo>
                  <a:pt x="279400" y="12700"/>
                </a:lnTo>
                <a:lnTo>
                  <a:pt x="27940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6528816" y="1589277"/>
            <a:ext cx="279400" cy="559435"/>
          </a:xfrm>
          <a:custGeom>
            <a:avLst/>
            <a:gdLst/>
            <a:ahLst/>
            <a:cxnLst/>
            <a:rect l="l" t="t" r="r" b="b"/>
            <a:pathLst>
              <a:path w="279400" h="559435">
                <a:moveTo>
                  <a:pt x="0" y="0"/>
                </a:moveTo>
                <a:lnTo>
                  <a:pt x="0" y="12700"/>
                </a:lnTo>
                <a:lnTo>
                  <a:pt x="47879" y="17008"/>
                </a:lnTo>
                <a:lnTo>
                  <a:pt x="92968" y="29427"/>
                </a:lnTo>
                <a:lnTo>
                  <a:pt x="134507" y="49196"/>
                </a:lnTo>
                <a:lnTo>
                  <a:pt x="171737" y="75552"/>
                </a:lnTo>
                <a:lnTo>
                  <a:pt x="203900" y="107736"/>
                </a:lnTo>
                <a:lnTo>
                  <a:pt x="230236" y="144986"/>
                </a:lnTo>
                <a:lnTo>
                  <a:pt x="249988" y="186542"/>
                </a:lnTo>
                <a:lnTo>
                  <a:pt x="262395" y="231643"/>
                </a:lnTo>
                <a:lnTo>
                  <a:pt x="266700" y="279526"/>
                </a:lnTo>
                <a:lnTo>
                  <a:pt x="262395" y="327406"/>
                </a:lnTo>
                <a:lnTo>
                  <a:pt x="249988" y="372495"/>
                </a:lnTo>
                <a:lnTo>
                  <a:pt x="230236" y="414034"/>
                </a:lnTo>
                <a:lnTo>
                  <a:pt x="203900" y="451264"/>
                </a:lnTo>
                <a:lnTo>
                  <a:pt x="171737" y="483427"/>
                </a:lnTo>
                <a:lnTo>
                  <a:pt x="134507" y="509763"/>
                </a:lnTo>
                <a:lnTo>
                  <a:pt x="92968" y="529515"/>
                </a:lnTo>
                <a:lnTo>
                  <a:pt x="47879" y="541922"/>
                </a:lnTo>
                <a:lnTo>
                  <a:pt x="0" y="546226"/>
                </a:lnTo>
                <a:lnTo>
                  <a:pt x="0" y="558926"/>
                </a:lnTo>
                <a:lnTo>
                  <a:pt x="45257" y="555263"/>
                </a:lnTo>
                <a:lnTo>
                  <a:pt x="88213" y="544658"/>
                </a:lnTo>
                <a:lnTo>
                  <a:pt x="128286" y="527692"/>
                </a:lnTo>
                <a:lnTo>
                  <a:pt x="164898" y="504944"/>
                </a:lnTo>
                <a:lnTo>
                  <a:pt x="197469" y="476996"/>
                </a:lnTo>
                <a:lnTo>
                  <a:pt x="225417" y="444425"/>
                </a:lnTo>
                <a:lnTo>
                  <a:pt x="248165" y="407813"/>
                </a:lnTo>
                <a:lnTo>
                  <a:pt x="265131" y="367740"/>
                </a:lnTo>
                <a:lnTo>
                  <a:pt x="275736" y="324784"/>
                </a:lnTo>
                <a:lnTo>
                  <a:pt x="279400" y="279526"/>
                </a:lnTo>
                <a:lnTo>
                  <a:pt x="275736" y="234234"/>
                </a:lnTo>
                <a:lnTo>
                  <a:pt x="265131" y="191251"/>
                </a:lnTo>
                <a:lnTo>
                  <a:pt x="248165" y="151156"/>
                </a:lnTo>
                <a:lnTo>
                  <a:pt x="225417" y="114528"/>
                </a:lnTo>
                <a:lnTo>
                  <a:pt x="197469" y="81946"/>
                </a:lnTo>
                <a:lnTo>
                  <a:pt x="164898" y="53990"/>
                </a:lnTo>
                <a:lnTo>
                  <a:pt x="128286" y="31238"/>
                </a:lnTo>
                <a:lnTo>
                  <a:pt x="88213" y="14269"/>
                </a:lnTo>
                <a:lnTo>
                  <a:pt x="45257" y="3663"/>
                </a:lnTo>
                <a:lnTo>
                  <a:pt x="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6213094" y="2414142"/>
            <a:ext cx="279400" cy="558800"/>
          </a:xfrm>
          <a:custGeom>
            <a:avLst/>
            <a:gdLst/>
            <a:ahLst/>
            <a:cxnLst/>
            <a:rect l="l" t="t" r="r" b="b"/>
            <a:pathLst>
              <a:path w="279400" h="558800">
                <a:moveTo>
                  <a:pt x="279272" y="0"/>
                </a:moveTo>
                <a:lnTo>
                  <a:pt x="234018" y="3660"/>
                </a:lnTo>
                <a:lnTo>
                  <a:pt x="191073" y="14255"/>
                </a:lnTo>
                <a:lnTo>
                  <a:pt x="151013" y="31207"/>
                </a:lnTo>
                <a:lnTo>
                  <a:pt x="114418" y="53937"/>
                </a:lnTo>
                <a:lnTo>
                  <a:pt x="81867" y="81867"/>
                </a:lnTo>
                <a:lnTo>
                  <a:pt x="53937" y="114418"/>
                </a:lnTo>
                <a:lnTo>
                  <a:pt x="31207" y="151013"/>
                </a:lnTo>
                <a:lnTo>
                  <a:pt x="14255" y="191073"/>
                </a:lnTo>
                <a:lnTo>
                  <a:pt x="3660" y="234018"/>
                </a:lnTo>
                <a:lnTo>
                  <a:pt x="0" y="279273"/>
                </a:lnTo>
                <a:lnTo>
                  <a:pt x="3660" y="324492"/>
                </a:lnTo>
                <a:lnTo>
                  <a:pt x="14255" y="367410"/>
                </a:lnTo>
                <a:lnTo>
                  <a:pt x="31207" y="407449"/>
                </a:lnTo>
                <a:lnTo>
                  <a:pt x="53937" y="444027"/>
                </a:lnTo>
                <a:lnTo>
                  <a:pt x="81867" y="476567"/>
                </a:lnTo>
                <a:lnTo>
                  <a:pt x="114418" y="504489"/>
                </a:lnTo>
                <a:lnTo>
                  <a:pt x="151013" y="527215"/>
                </a:lnTo>
                <a:lnTo>
                  <a:pt x="191073" y="544164"/>
                </a:lnTo>
                <a:lnTo>
                  <a:pt x="234018" y="554758"/>
                </a:lnTo>
                <a:lnTo>
                  <a:pt x="279272" y="558419"/>
                </a:lnTo>
                <a:lnTo>
                  <a:pt x="279272" y="545719"/>
                </a:lnTo>
                <a:lnTo>
                  <a:pt x="231431" y="541419"/>
                </a:lnTo>
                <a:lnTo>
                  <a:pt x="186372" y="529024"/>
                </a:lnTo>
                <a:lnTo>
                  <a:pt x="144855" y="509293"/>
                </a:lnTo>
                <a:lnTo>
                  <a:pt x="107640" y="482983"/>
                </a:lnTo>
                <a:lnTo>
                  <a:pt x="75488" y="450852"/>
                </a:lnTo>
                <a:lnTo>
                  <a:pt x="49158" y="413657"/>
                </a:lnTo>
                <a:lnTo>
                  <a:pt x="29410" y="372157"/>
                </a:lnTo>
                <a:lnTo>
                  <a:pt x="17004" y="327110"/>
                </a:lnTo>
                <a:lnTo>
                  <a:pt x="12700" y="279273"/>
                </a:lnTo>
                <a:lnTo>
                  <a:pt x="17004" y="231431"/>
                </a:lnTo>
                <a:lnTo>
                  <a:pt x="29410" y="186372"/>
                </a:lnTo>
                <a:lnTo>
                  <a:pt x="49158" y="144855"/>
                </a:lnTo>
                <a:lnTo>
                  <a:pt x="75488" y="107640"/>
                </a:lnTo>
                <a:lnTo>
                  <a:pt x="107640" y="75488"/>
                </a:lnTo>
                <a:lnTo>
                  <a:pt x="144855" y="49158"/>
                </a:lnTo>
                <a:lnTo>
                  <a:pt x="186372" y="29410"/>
                </a:lnTo>
                <a:lnTo>
                  <a:pt x="231431" y="17004"/>
                </a:lnTo>
                <a:lnTo>
                  <a:pt x="279272" y="12700"/>
                </a:lnTo>
                <a:lnTo>
                  <a:pt x="279272" y="0"/>
                </a:lnTo>
                <a:close/>
              </a:path>
            </a:pathLst>
          </a:custGeom>
          <a:solidFill>
            <a:srgbClr val="0069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6492366" y="2414142"/>
            <a:ext cx="279400" cy="558800"/>
          </a:xfrm>
          <a:custGeom>
            <a:avLst/>
            <a:gdLst/>
            <a:ahLst/>
            <a:cxnLst/>
            <a:rect l="l" t="t" r="r" b="b"/>
            <a:pathLst>
              <a:path w="279400" h="558800">
                <a:moveTo>
                  <a:pt x="0" y="0"/>
                </a:moveTo>
                <a:lnTo>
                  <a:pt x="0" y="12700"/>
                </a:lnTo>
                <a:lnTo>
                  <a:pt x="47879" y="17004"/>
                </a:lnTo>
                <a:lnTo>
                  <a:pt x="92968" y="29410"/>
                </a:lnTo>
                <a:lnTo>
                  <a:pt x="134507" y="49158"/>
                </a:lnTo>
                <a:lnTo>
                  <a:pt x="171737" y="75488"/>
                </a:lnTo>
                <a:lnTo>
                  <a:pt x="203900" y="107640"/>
                </a:lnTo>
                <a:lnTo>
                  <a:pt x="230236" y="144855"/>
                </a:lnTo>
                <a:lnTo>
                  <a:pt x="249988" y="186372"/>
                </a:lnTo>
                <a:lnTo>
                  <a:pt x="262395" y="231431"/>
                </a:lnTo>
                <a:lnTo>
                  <a:pt x="266700" y="279273"/>
                </a:lnTo>
                <a:lnTo>
                  <a:pt x="262395" y="327110"/>
                </a:lnTo>
                <a:lnTo>
                  <a:pt x="249988" y="372157"/>
                </a:lnTo>
                <a:lnTo>
                  <a:pt x="230236" y="413657"/>
                </a:lnTo>
                <a:lnTo>
                  <a:pt x="203900" y="450852"/>
                </a:lnTo>
                <a:lnTo>
                  <a:pt x="171737" y="482983"/>
                </a:lnTo>
                <a:lnTo>
                  <a:pt x="134507" y="509293"/>
                </a:lnTo>
                <a:lnTo>
                  <a:pt x="92968" y="529024"/>
                </a:lnTo>
                <a:lnTo>
                  <a:pt x="47879" y="541419"/>
                </a:lnTo>
                <a:lnTo>
                  <a:pt x="0" y="545719"/>
                </a:lnTo>
                <a:lnTo>
                  <a:pt x="0" y="558419"/>
                </a:lnTo>
                <a:lnTo>
                  <a:pt x="45288" y="554758"/>
                </a:lnTo>
                <a:lnTo>
                  <a:pt x="88261" y="544164"/>
                </a:lnTo>
                <a:lnTo>
                  <a:pt x="128342" y="527215"/>
                </a:lnTo>
                <a:lnTo>
                  <a:pt x="164953" y="504489"/>
                </a:lnTo>
                <a:lnTo>
                  <a:pt x="197516" y="476567"/>
                </a:lnTo>
                <a:lnTo>
                  <a:pt x="225454" y="444027"/>
                </a:lnTo>
                <a:lnTo>
                  <a:pt x="248189" y="407449"/>
                </a:lnTo>
                <a:lnTo>
                  <a:pt x="265143" y="367411"/>
                </a:lnTo>
                <a:lnTo>
                  <a:pt x="275739" y="324492"/>
                </a:lnTo>
                <a:lnTo>
                  <a:pt x="279400" y="279273"/>
                </a:lnTo>
                <a:lnTo>
                  <a:pt x="275739" y="234018"/>
                </a:lnTo>
                <a:lnTo>
                  <a:pt x="265143" y="191073"/>
                </a:lnTo>
                <a:lnTo>
                  <a:pt x="248189" y="151013"/>
                </a:lnTo>
                <a:lnTo>
                  <a:pt x="225454" y="114418"/>
                </a:lnTo>
                <a:lnTo>
                  <a:pt x="197516" y="81867"/>
                </a:lnTo>
                <a:lnTo>
                  <a:pt x="164953" y="53937"/>
                </a:lnTo>
                <a:lnTo>
                  <a:pt x="128342" y="31207"/>
                </a:lnTo>
                <a:lnTo>
                  <a:pt x="88261" y="14255"/>
                </a:lnTo>
                <a:lnTo>
                  <a:pt x="45288" y="3660"/>
                </a:lnTo>
                <a:lnTo>
                  <a:pt x="0" y="0"/>
                </a:lnTo>
                <a:close/>
              </a:path>
            </a:pathLst>
          </a:custGeom>
          <a:solidFill>
            <a:srgbClr val="0069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6543040" y="2522982"/>
            <a:ext cx="91566" cy="203200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6350253" y="2522982"/>
            <a:ext cx="113030" cy="330835"/>
          </a:xfrm>
          <a:custGeom>
            <a:avLst/>
            <a:gdLst/>
            <a:ahLst/>
            <a:cxnLst/>
            <a:rect l="l" t="t" r="r" b="b"/>
            <a:pathLst>
              <a:path w="113029" h="330835">
                <a:moveTo>
                  <a:pt x="88773" y="0"/>
                </a:moveTo>
                <a:lnTo>
                  <a:pt x="32766" y="0"/>
                </a:lnTo>
                <a:lnTo>
                  <a:pt x="20038" y="2583"/>
                </a:lnTo>
                <a:lnTo>
                  <a:pt x="9620" y="9620"/>
                </a:lnTo>
                <a:lnTo>
                  <a:pt x="2583" y="20038"/>
                </a:lnTo>
                <a:lnTo>
                  <a:pt x="0" y="32765"/>
                </a:lnTo>
                <a:lnTo>
                  <a:pt x="0" y="297814"/>
                </a:lnTo>
                <a:lnTo>
                  <a:pt x="2583" y="310522"/>
                </a:lnTo>
                <a:lnTo>
                  <a:pt x="9620" y="320897"/>
                </a:lnTo>
                <a:lnTo>
                  <a:pt x="20038" y="327890"/>
                </a:lnTo>
                <a:lnTo>
                  <a:pt x="32766" y="330453"/>
                </a:lnTo>
                <a:lnTo>
                  <a:pt x="110109" y="330453"/>
                </a:lnTo>
                <a:lnTo>
                  <a:pt x="112903" y="327659"/>
                </a:lnTo>
                <a:lnTo>
                  <a:pt x="112903" y="320675"/>
                </a:lnTo>
                <a:lnTo>
                  <a:pt x="110109" y="317753"/>
                </a:lnTo>
                <a:lnTo>
                  <a:pt x="32766" y="317753"/>
                </a:lnTo>
                <a:lnTo>
                  <a:pt x="24969" y="316192"/>
                </a:lnTo>
                <a:lnTo>
                  <a:pt x="18589" y="311927"/>
                </a:lnTo>
                <a:lnTo>
                  <a:pt x="14281" y="305591"/>
                </a:lnTo>
                <a:lnTo>
                  <a:pt x="12700" y="297814"/>
                </a:lnTo>
                <a:lnTo>
                  <a:pt x="12700" y="32765"/>
                </a:lnTo>
                <a:lnTo>
                  <a:pt x="14281" y="24969"/>
                </a:lnTo>
                <a:lnTo>
                  <a:pt x="18589" y="18589"/>
                </a:lnTo>
                <a:lnTo>
                  <a:pt x="24969" y="14281"/>
                </a:lnTo>
                <a:lnTo>
                  <a:pt x="32766" y="12700"/>
                </a:lnTo>
                <a:lnTo>
                  <a:pt x="88773" y="12700"/>
                </a:lnTo>
                <a:lnTo>
                  <a:pt x="91567" y="9905"/>
                </a:lnTo>
                <a:lnTo>
                  <a:pt x="91567" y="2920"/>
                </a:lnTo>
                <a:lnTo>
                  <a:pt x="88773" y="0"/>
                </a:lnTo>
                <a:close/>
              </a:path>
            </a:pathLst>
          </a:custGeom>
          <a:solidFill>
            <a:srgbClr val="0069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6429121" y="2486151"/>
            <a:ext cx="126619" cy="74295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6437629" y="2681858"/>
            <a:ext cx="228600" cy="228473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6216015" y="3216655"/>
            <a:ext cx="279400" cy="558800"/>
          </a:xfrm>
          <a:custGeom>
            <a:avLst/>
            <a:gdLst/>
            <a:ahLst/>
            <a:cxnLst/>
            <a:rect l="l" t="t" r="r" b="b"/>
            <a:pathLst>
              <a:path w="279400" h="558800">
                <a:moveTo>
                  <a:pt x="279400" y="0"/>
                </a:moveTo>
                <a:lnTo>
                  <a:pt x="223138" y="5588"/>
                </a:lnTo>
                <a:lnTo>
                  <a:pt x="177051" y="19332"/>
                </a:lnTo>
                <a:lnTo>
                  <a:pt x="134641" y="40441"/>
                </a:lnTo>
                <a:lnTo>
                  <a:pt x="96670" y="68158"/>
                </a:lnTo>
                <a:lnTo>
                  <a:pt x="63896" y="101727"/>
                </a:lnTo>
                <a:lnTo>
                  <a:pt x="37082" y="140391"/>
                </a:lnTo>
                <a:lnTo>
                  <a:pt x="16988" y="183395"/>
                </a:lnTo>
                <a:lnTo>
                  <a:pt x="4373" y="229984"/>
                </a:lnTo>
                <a:lnTo>
                  <a:pt x="0" y="279400"/>
                </a:lnTo>
                <a:lnTo>
                  <a:pt x="4373" y="328779"/>
                </a:lnTo>
                <a:lnTo>
                  <a:pt x="16988" y="375348"/>
                </a:lnTo>
                <a:lnTo>
                  <a:pt x="37082" y="418345"/>
                </a:lnTo>
                <a:lnTo>
                  <a:pt x="63896" y="457009"/>
                </a:lnTo>
                <a:lnTo>
                  <a:pt x="96670" y="490577"/>
                </a:lnTo>
                <a:lnTo>
                  <a:pt x="134641" y="518287"/>
                </a:lnTo>
                <a:lnTo>
                  <a:pt x="177051" y="539376"/>
                </a:lnTo>
                <a:lnTo>
                  <a:pt x="223138" y="553085"/>
                </a:lnTo>
                <a:lnTo>
                  <a:pt x="279400" y="558800"/>
                </a:lnTo>
                <a:lnTo>
                  <a:pt x="279400" y="546100"/>
                </a:lnTo>
                <a:lnTo>
                  <a:pt x="225679" y="540639"/>
                </a:lnTo>
                <a:lnTo>
                  <a:pt x="181669" y="527543"/>
                </a:lnTo>
                <a:lnTo>
                  <a:pt x="141180" y="507410"/>
                </a:lnTo>
                <a:lnTo>
                  <a:pt x="104936" y="480964"/>
                </a:lnTo>
                <a:lnTo>
                  <a:pt x="73660" y="448929"/>
                </a:lnTo>
                <a:lnTo>
                  <a:pt x="48074" y="412030"/>
                </a:lnTo>
                <a:lnTo>
                  <a:pt x="28904" y="370992"/>
                </a:lnTo>
                <a:lnTo>
                  <a:pt x="16871" y="326541"/>
                </a:lnTo>
                <a:lnTo>
                  <a:pt x="12700" y="279400"/>
                </a:lnTo>
                <a:lnTo>
                  <a:pt x="16871" y="232253"/>
                </a:lnTo>
                <a:lnTo>
                  <a:pt x="28904" y="187787"/>
                </a:lnTo>
                <a:lnTo>
                  <a:pt x="48074" y="146729"/>
                </a:lnTo>
                <a:lnTo>
                  <a:pt x="73660" y="109807"/>
                </a:lnTo>
                <a:lnTo>
                  <a:pt x="104936" y="77749"/>
                </a:lnTo>
                <a:lnTo>
                  <a:pt x="141180" y="51282"/>
                </a:lnTo>
                <a:lnTo>
                  <a:pt x="181669" y="31134"/>
                </a:lnTo>
                <a:lnTo>
                  <a:pt x="225679" y="18034"/>
                </a:lnTo>
                <a:lnTo>
                  <a:pt x="279400" y="12700"/>
                </a:lnTo>
                <a:lnTo>
                  <a:pt x="279400" y="0"/>
                </a:lnTo>
                <a:close/>
              </a:path>
            </a:pathLst>
          </a:custGeom>
          <a:solidFill>
            <a:srgbClr val="0069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6495415" y="3216655"/>
            <a:ext cx="279400" cy="558800"/>
          </a:xfrm>
          <a:custGeom>
            <a:avLst/>
            <a:gdLst/>
            <a:ahLst/>
            <a:cxnLst/>
            <a:rect l="l" t="t" r="r" b="b"/>
            <a:pathLst>
              <a:path w="279400" h="558800">
                <a:moveTo>
                  <a:pt x="0" y="0"/>
                </a:moveTo>
                <a:lnTo>
                  <a:pt x="0" y="12700"/>
                </a:lnTo>
                <a:lnTo>
                  <a:pt x="47879" y="17004"/>
                </a:lnTo>
                <a:lnTo>
                  <a:pt x="92968" y="29411"/>
                </a:lnTo>
                <a:lnTo>
                  <a:pt x="134507" y="49163"/>
                </a:lnTo>
                <a:lnTo>
                  <a:pt x="171737" y="75499"/>
                </a:lnTo>
                <a:lnTo>
                  <a:pt x="203900" y="107662"/>
                </a:lnTo>
                <a:lnTo>
                  <a:pt x="230236" y="144892"/>
                </a:lnTo>
                <a:lnTo>
                  <a:pt x="249988" y="186431"/>
                </a:lnTo>
                <a:lnTo>
                  <a:pt x="262395" y="231520"/>
                </a:lnTo>
                <a:lnTo>
                  <a:pt x="266700" y="279400"/>
                </a:lnTo>
                <a:lnTo>
                  <a:pt x="262395" y="327279"/>
                </a:lnTo>
                <a:lnTo>
                  <a:pt x="249988" y="372368"/>
                </a:lnTo>
                <a:lnTo>
                  <a:pt x="230236" y="413907"/>
                </a:lnTo>
                <a:lnTo>
                  <a:pt x="203900" y="451137"/>
                </a:lnTo>
                <a:lnTo>
                  <a:pt x="171737" y="483300"/>
                </a:lnTo>
                <a:lnTo>
                  <a:pt x="134507" y="509636"/>
                </a:lnTo>
                <a:lnTo>
                  <a:pt x="92968" y="529388"/>
                </a:lnTo>
                <a:lnTo>
                  <a:pt x="47879" y="541795"/>
                </a:lnTo>
                <a:lnTo>
                  <a:pt x="0" y="546100"/>
                </a:lnTo>
                <a:lnTo>
                  <a:pt x="0" y="558800"/>
                </a:lnTo>
                <a:lnTo>
                  <a:pt x="45257" y="555136"/>
                </a:lnTo>
                <a:lnTo>
                  <a:pt x="88213" y="544531"/>
                </a:lnTo>
                <a:lnTo>
                  <a:pt x="128286" y="527565"/>
                </a:lnTo>
                <a:lnTo>
                  <a:pt x="164898" y="504817"/>
                </a:lnTo>
                <a:lnTo>
                  <a:pt x="197469" y="476869"/>
                </a:lnTo>
                <a:lnTo>
                  <a:pt x="225417" y="444298"/>
                </a:lnTo>
                <a:lnTo>
                  <a:pt x="248165" y="407686"/>
                </a:lnTo>
                <a:lnTo>
                  <a:pt x="265131" y="367613"/>
                </a:lnTo>
                <a:lnTo>
                  <a:pt x="275736" y="324657"/>
                </a:lnTo>
                <a:lnTo>
                  <a:pt x="279400" y="279400"/>
                </a:lnTo>
                <a:lnTo>
                  <a:pt x="275736" y="234142"/>
                </a:lnTo>
                <a:lnTo>
                  <a:pt x="265131" y="191186"/>
                </a:lnTo>
                <a:lnTo>
                  <a:pt x="248165" y="151113"/>
                </a:lnTo>
                <a:lnTo>
                  <a:pt x="225417" y="114501"/>
                </a:lnTo>
                <a:lnTo>
                  <a:pt x="197469" y="81930"/>
                </a:lnTo>
                <a:lnTo>
                  <a:pt x="164898" y="53982"/>
                </a:lnTo>
                <a:lnTo>
                  <a:pt x="128286" y="31234"/>
                </a:lnTo>
                <a:lnTo>
                  <a:pt x="88213" y="14268"/>
                </a:lnTo>
                <a:lnTo>
                  <a:pt x="45257" y="3663"/>
                </a:lnTo>
                <a:lnTo>
                  <a:pt x="0" y="0"/>
                </a:lnTo>
                <a:close/>
              </a:path>
            </a:pathLst>
          </a:custGeom>
          <a:solidFill>
            <a:srgbClr val="0069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6317615" y="3356355"/>
            <a:ext cx="355600" cy="22860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6292596" y="6079299"/>
            <a:ext cx="279400" cy="559435"/>
          </a:xfrm>
          <a:custGeom>
            <a:avLst/>
            <a:gdLst/>
            <a:ahLst/>
            <a:cxnLst/>
            <a:rect l="l" t="t" r="r" b="b"/>
            <a:pathLst>
              <a:path w="279400" h="559434">
                <a:moveTo>
                  <a:pt x="279400" y="0"/>
                </a:moveTo>
                <a:lnTo>
                  <a:pt x="223138" y="5689"/>
                </a:lnTo>
                <a:lnTo>
                  <a:pt x="177015" y="19415"/>
                </a:lnTo>
                <a:lnTo>
                  <a:pt x="134588" y="40513"/>
                </a:lnTo>
                <a:lnTo>
                  <a:pt x="96614" y="68223"/>
                </a:lnTo>
                <a:lnTo>
                  <a:pt x="63849" y="101788"/>
                </a:lnTo>
                <a:lnTo>
                  <a:pt x="37049" y="140449"/>
                </a:lnTo>
                <a:lnTo>
                  <a:pt x="16970" y="183445"/>
                </a:lnTo>
                <a:lnTo>
                  <a:pt x="4368" y="230019"/>
                </a:lnTo>
                <a:lnTo>
                  <a:pt x="0" y="279412"/>
                </a:lnTo>
                <a:lnTo>
                  <a:pt x="4368" y="328813"/>
                </a:lnTo>
                <a:lnTo>
                  <a:pt x="16970" y="375392"/>
                </a:lnTo>
                <a:lnTo>
                  <a:pt x="37049" y="418391"/>
                </a:lnTo>
                <a:lnTo>
                  <a:pt x="63849" y="457052"/>
                </a:lnTo>
                <a:lnTo>
                  <a:pt x="96614" y="490616"/>
                </a:lnTo>
                <a:lnTo>
                  <a:pt x="134588" y="518326"/>
                </a:lnTo>
                <a:lnTo>
                  <a:pt x="177015" y="539423"/>
                </a:lnTo>
                <a:lnTo>
                  <a:pt x="223138" y="553148"/>
                </a:lnTo>
                <a:lnTo>
                  <a:pt x="279400" y="558838"/>
                </a:lnTo>
                <a:lnTo>
                  <a:pt x="279400" y="546138"/>
                </a:lnTo>
                <a:lnTo>
                  <a:pt x="225678" y="540715"/>
                </a:lnTo>
                <a:lnTo>
                  <a:pt x="181669" y="527612"/>
                </a:lnTo>
                <a:lnTo>
                  <a:pt x="141180" y="507473"/>
                </a:lnTo>
                <a:lnTo>
                  <a:pt x="104936" y="481022"/>
                </a:lnTo>
                <a:lnTo>
                  <a:pt x="73659" y="448983"/>
                </a:lnTo>
                <a:lnTo>
                  <a:pt x="48074" y="412078"/>
                </a:lnTo>
                <a:lnTo>
                  <a:pt x="28904" y="371033"/>
                </a:lnTo>
                <a:lnTo>
                  <a:pt x="16871" y="326570"/>
                </a:lnTo>
                <a:lnTo>
                  <a:pt x="12700" y="279412"/>
                </a:lnTo>
                <a:lnTo>
                  <a:pt x="16871" y="232263"/>
                </a:lnTo>
                <a:lnTo>
                  <a:pt x="28904" y="187805"/>
                </a:lnTo>
                <a:lnTo>
                  <a:pt x="48074" y="146762"/>
                </a:lnTo>
                <a:lnTo>
                  <a:pt x="73660" y="109859"/>
                </a:lnTo>
                <a:lnTo>
                  <a:pt x="104936" y="77821"/>
                </a:lnTo>
                <a:lnTo>
                  <a:pt x="141180" y="51371"/>
                </a:lnTo>
                <a:lnTo>
                  <a:pt x="181669" y="31234"/>
                </a:lnTo>
                <a:lnTo>
                  <a:pt x="225678" y="18135"/>
                </a:lnTo>
                <a:lnTo>
                  <a:pt x="279400" y="12700"/>
                </a:lnTo>
                <a:lnTo>
                  <a:pt x="279400" y="0"/>
                </a:lnTo>
                <a:close/>
              </a:path>
            </a:pathLst>
          </a:custGeom>
          <a:solidFill>
            <a:srgbClr val="0069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6571868" y="6079299"/>
            <a:ext cx="279400" cy="559435"/>
          </a:xfrm>
          <a:custGeom>
            <a:avLst/>
            <a:gdLst/>
            <a:ahLst/>
            <a:cxnLst/>
            <a:rect l="l" t="t" r="r" b="b"/>
            <a:pathLst>
              <a:path w="279400" h="559434">
                <a:moveTo>
                  <a:pt x="0" y="0"/>
                </a:moveTo>
                <a:lnTo>
                  <a:pt x="0" y="12700"/>
                </a:lnTo>
                <a:lnTo>
                  <a:pt x="47879" y="17004"/>
                </a:lnTo>
                <a:lnTo>
                  <a:pt x="92968" y="29413"/>
                </a:lnTo>
                <a:lnTo>
                  <a:pt x="134507" y="49166"/>
                </a:lnTo>
                <a:lnTo>
                  <a:pt x="171737" y="75504"/>
                </a:lnTo>
                <a:lnTo>
                  <a:pt x="203900" y="107669"/>
                </a:lnTo>
                <a:lnTo>
                  <a:pt x="230236" y="144902"/>
                </a:lnTo>
                <a:lnTo>
                  <a:pt x="249988" y="186442"/>
                </a:lnTo>
                <a:lnTo>
                  <a:pt x="262395" y="231532"/>
                </a:lnTo>
                <a:lnTo>
                  <a:pt x="266700" y="279412"/>
                </a:lnTo>
                <a:lnTo>
                  <a:pt x="262395" y="327296"/>
                </a:lnTo>
                <a:lnTo>
                  <a:pt x="249988" y="372389"/>
                </a:lnTo>
                <a:lnTo>
                  <a:pt x="230236" y="413932"/>
                </a:lnTo>
                <a:lnTo>
                  <a:pt x="203900" y="451165"/>
                </a:lnTo>
                <a:lnTo>
                  <a:pt x="171737" y="483332"/>
                </a:lnTo>
                <a:lnTo>
                  <a:pt x="134507" y="509671"/>
                </a:lnTo>
                <a:lnTo>
                  <a:pt x="92968" y="529424"/>
                </a:lnTo>
                <a:lnTo>
                  <a:pt x="47879" y="541833"/>
                </a:lnTo>
                <a:lnTo>
                  <a:pt x="0" y="546138"/>
                </a:lnTo>
                <a:lnTo>
                  <a:pt x="0" y="558838"/>
                </a:lnTo>
                <a:lnTo>
                  <a:pt x="45257" y="555174"/>
                </a:lnTo>
                <a:lnTo>
                  <a:pt x="88213" y="544569"/>
                </a:lnTo>
                <a:lnTo>
                  <a:pt x="128286" y="527602"/>
                </a:lnTo>
                <a:lnTo>
                  <a:pt x="164898" y="504854"/>
                </a:lnTo>
                <a:lnTo>
                  <a:pt x="197469" y="476904"/>
                </a:lnTo>
                <a:lnTo>
                  <a:pt x="225417" y="444331"/>
                </a:lnTo>
                <a:lnTo>
                  <a:pt x="248165" y="407716"/>
                </a:lnTo>
                <a:lnTo>
                  <a:pt x="265131" y="367638"/>
                </a:lnTo>
                <a:lnTo>
                  <a:pt x="275736" y="324677"/>
                </a:lnTo>
                <a:lnTo>
                  <a:pt x="279400" y="279412"/>
                </a:lnTo>
                <a:lnTo>
                  <a:pt x="275736" y="234151"/>
                </a:lnTo>
                <a:lnTo>
                  <a:pt x="265131" y="191193"/>
                </a:lnTo>
                <a:lnTo>
                  <a:pt x="248165" y="151117"/>
                </a:lnTo>
                <a:lnTo>
                  <a:pt x="225417" y="114503"/>
                </a:lnTo>
                <a:lnTo>
                  <a:pt x="197469" y="81932"/>
                </a:lnTo>
                <a:lnTo>
                  <a:pt x="164898" y="53982"/>
                </a:lnTo>
                <a:lnTo>
                  <a:pt x="128286" y="31235"/>
                </a:lnTo>
                <a:lnTo>
                  <a:pt x="88213" y="14268"/>
                </a:lnTo>
                <a:lnTo>
                  <a:pt x="45257" y="3663"/>
                </a:lnTo>
                <a:lnTo>
                  <a:pt x="0" y="0"/>
                </a:lnTo>
                <a:close/>
              </a:path>
            </a:pathLst>
          </a:custGeom>
          <a:solidFill>
            <a:srgbClr val="0069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6381369" y="6210337"/>
            <a:ext cx="381000" cy="247650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6256528" y="5319648"/>
            <a:ext cx="279400" cy="559435"/>
          </a:xfrm>
          <a:custGeom>
            <a:avLst/>
            <a:gdLst/>
            <a:ahLst/>
            <a:cxnLst/>
            <a:rect l="l" t="t" r="r" b="b"/>
            <a:pathLst>
              <a:path w="279400" h="559435">
                <a:moveTo>
                  <a:pt x="279400" y="0"/>
                </a:moveTo>
                <a:lnTo>
                  <a:pt x="234142" y="3663"/>
                </a:lnTo>
                <a:lnTo>
                  <a:pt x="191186" y="14269"/>
                </a:lnTo>
                <a:lnTo>
                  <a:pt x="151113" y="31236"/>
                </a:lnTo>
                <a:lnTo>
                  <a:pt x="114501" y="53985"/>
                </a:lnTo>
                <a:lnTo>
                  <a:pt x="81930" y="81937"/>
                </a:lnTo>
                <a:lnTo>
                  <a:pt x="53982" y="114512"/>
                </a:lnTo>
                <a:lnTo>
                  <a:pt x="31234" y="151130"/>
                </a:lnTo>
                <a:lnTo>
                  <a:pt x="14268" y="191212"/>
                </a:lnTo>
                <a:lnTo>
                  <a:pt x="3663" y="234179"/>
                </a:lnTo>
                <a:lnTo>
                  <a:pt x="0" y="279450"/>
                </a:lnTo>
                <a:lnTo>
                  <a:pt x="3663" y="324718"/>
                </a:lnTo>
                <a:lnTo>
                  <a:pt x="14268" y="367682"/>
                </a:lnTo>
                <a:lnTo>
                  <a:pt x="31234" y="407762"/>
                </a:lnTo>
                <a:lnTo>
                  <a:pt x="53982" y="444379"/>
                </a:lnTo>
                <a:lnTo>
                  <a:pt x="81930" y="476953"/>
                </a:lnTo>
                <a:lnTo>
                  <a:pt x="114501" y="504904"/>
                </a:lnTo>
                <a:lnTo>
                  <a:pt x="151113" y="527653"/>
                </a:lnTo>
                <a:lnTo>
                  <a:pt x="191186" y="544619"/>
                </a:lnTo>
                <a:lnTo>
                  <a:pt x="234142" y="555225"/>
                </a:lnTo>
                <a:lnTo>
                  <a:pt x="279400" y="558888"/>
                </a:lnTo>
                <a:lnTo>
                  <a:pt x="279400" y="546188"/>
                </a:lnTo>
                <a:lnTo>
                  <a:pt x="231520" y="541883"/>
                </a:lnTo>
                <a:lnTo>
                  <a:pt x="186431" y="529473"/>
                </a:lnTo>
                <a:lnTo>
                  <a:pt x="144892" y="509718"/>
                </a:lnTo>
                <a:lnTo>
                  <a:pt x="107662" y="483377"/>
                </a:lnTo>
                <a:lnTo>
                  <a:pt x="75499" y="451209"/>
                </a:lnTo>
                <a:lnTo>
                  <a:pt x="49163" y="413973"/>
                </a:lnTo>
                <a:lnTo>
                  <a:pt x="29411" y="372428"/>
                </a:lnTo>
                <a:lnTo>
                  <a:pt x="17004" y="327334"/>
                </a:lnTo>
                <a:lnTo>
                  <a:pt x="12700" y="279450"/>
                </a:lnTo>
                <a:lnTo>
                  <a:pt x="17004" y="231556"/>
                </a:lnTo>
                <a:lnTo>
                  <a:pt x="29411" y="186455"/>
                </a:lnTo>
                <a:lnTo>
                  <a:pt x="49163" y="144907"/>
                </a:lnTo>
                <a:lnTo>
                  <a:pt x="75499" y="107671"/>
                </a:lnTo>
                <a:lnTo>
                  <a:pt x="107662" y="75504"/>
                </a:lnTo>
                <a:lnTo>
                  <a:pt x="144892" y="49164"/>
                </a:lnTo>
                <a:lnTo>
                  <a:pt x="186431" y="29412"/>
                </a:lnTo>
                <a:lnTo>
                  <a:pt x="231520" y="17004"/>
                </a:lnTo>
                <a:lnTo>
                  <a:pt x="279400" y="12700"/>
                </a:lnTo>
                <a:lnTo>
                  <a:pt x="279400" y="0"/>
                </a:lnTo>
                <a:close/>
              </a:path>
            </a:pathLst>
          </a:custGeom>
          <a:solidFill>
            <a:srgbClr val="0069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6535928" y="5319648"/>
            <a:ext cx="279400" cy="559435"/>
          </a:xfrm>
          <a:custGeom>
            <a:avLst/>
            <a:gdLst/>
            <a:ahLst/>
            <a:cxnLst/>
            <a:rect l="l" t="t" r="r" b="b"/>
            <a:pathLst>
              <a:path w="279400" h="559435">
                <a:moveTo>
                  <a:pt x="0" y="0"/>
                </a:moveTo>
                <a:lnTo>
                  <a:pt x="0" y="12700"/>
                </a:lnTo>
                <a:lnTo>
                  <a:pt x="53721" y="18160"/>
                </a:lnTo>
                <a:lnTo>
                  <a:pt x="97730" y="31256"/>
                </a:lnTo>
                <a:lnTo>
                  <a:pt x="138219" y="51390"/>
                </a:lnTo>
                <a:lnTo>
                  <a:pt x="174463" y="77838"/>
                </a:lnTo>
                <a:lnTo>
                  <a:pt x="205740" y="109877"/>
                </a:lnTo>
                <a:lnTo>
                  <a:pt x="231325" y="146781"/>
                </a:lnTo>
                <a:lnTo>
                  <a:pt x="250495" y="187828"/>
                </a:lnTo>
                <a:lnTo>
                  <a:pt x="262528" y="232292"/>
                </a:lnTo>
                <a:lnTo>
                  <a:pt x="266700" y="279450"/>
                </a:lnTo>
                <a:lnTo>
                  <a:pt x="262528" y="326605"/>
                </a:lnTo>
                <a:lnTo>
                  <a:pt x="250495" y="371068"/>
                </a:lnTo>
                <a:lnTo>
                  <a:pt x="231325" y="412115"/>
                </a:lnTo>
                <a:lnTo>
                  <a:pt x="205740" y="449022"/>
                </a:lnTo>
                <a:lnTo>
                  <a:pt x="174463" y="481065"/>
                </a:lnTo>
                <a:lnTo>
                  <a:pt x="138219" y="507520"/>
                </a:lnTo>
                <a:lnTo>
                  <a:pt x="97730" y="527661"/>
                </a:lnTo>
                <a:lnTo>
                  <a:pt x="53721" y="540766"/>
                </a:lnTo>
                <a:lnTo>
                  <a:pt x="0" y="546188"/>
                </a:lnTo>
                <a:lnTo>
                  <a:pt x="0" y="558888"/>
                </a:lnTo>
                <a:lnTo>
                  <a:pt x="56261" y="553199"/>
                </a:lnTo>
                <a:lnTo>
                  <a:pt x="102348" y="539473"/>
                </a:lnTo>
                <a:lnTo>
                  <a:pt x="144758" y="518375"/>
                </a:lnTo>
                <a:lnTo>
                  <a:pt x="182729" y="490663"/>
                </a:lnTo>
                <a:lnTo>
                  <a:pt x="215503" y="457096"/>
                </a:lnTo>
                <a:lnTo>
                  <a:pt x="242317" y="418433"/>
                </a:lnTo>
                <a:lnTo>
                  <a:pt x="262411" y="375432"/>
                </a:lnTo>
                <a:lnTo>
                  <a:pt x="275026" y="328851"/>
                </a:lnTo>
                <a:lnTo>
                  <a:pt x="279400" y="279450"/>
                </a:lnTo>
                <a:lnTo>
                  <a:pt x="275026" y="230054"/>
                </a:lnTo>
                <a:lnTo>
                  <a:pt x="262411" y="183472"/>
                </a:lnTo>
                <a:lnTo>
                  <a:pt x="242317" y="140466"/>
                </a:lnTo>
                <a:lnTo>
                  <a:pt x="215503" y="101796"/>
                </a:lnTo>
                <a:lnTo>
                  <a:pt x="182729" y="68225"/>
                </a:lnTo>
                <a:lnTo>
                  <a:pt x="144758" y="40513"/>
                </a:lnTo>
                <a:lnTo>
                  <a:pt x="102348" y="19423"/>
                </a:lnTo>
                <a:lnTo>
                  <a:pt x="56261" y="5714"/>
                </a:lnTo>
                <a:lnTo>
                  <a:pt x="0" y="0"/>
                </a:lnTo>
                <a:close/>
              </a:path>
            </a:pathLst>
          </a:custGeom>
          <a:solidFill>
            <a:srgbClr val="0069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6370828" y="5452109"/>
            <a:ext cx="330200" cy="293954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6249415" y="4595748"/>
            <a:ext cx="279400" cy="558800"/>
          </a:xfrm>
          <a:custGeom>
            <a:avLst/>
            <a:gdLst/>
            <a:ahLst/>
            <a:cxnLst/>
            <a:rect l="l" t="t" r="r" b="b"/>
            <a:pathLst>
              <a:path w="279400" h="558800">
                <a:moveTo>
                  <a:pt x="279400" y="0"/>
                </a:moveTo>
                <a:lnTo>
                  <a:pt x="234142" y="3663"/>
                </a:lnTo>
                <a:lnTo>
                  <a:pt x="191186" y="14268"/>
                </a:lnTo>
                <a:lnTo>
                  <a:pt x="151113" y="31234"/>
                </a:lnTo>
                <a:lnTo>
                  <a:pt x="114501" y="53982"/>
                </a:lnTo>
                <a:lnTo>
                  <a:pt x="81930" y="81930"/>
                </a:lnTo>
                <a:lnTo>
                  <a:pt x="53982" y="114501"/>
                </a:lnTo>
                <a:lnTo>
                  <a:pt x="31234" y="151113"/>
                </a:lnTo>
                <a:lnTo>
                  <a:pt x="14268" y="191186"/>
                </a:lnTo>
                <a:lnTo>
                  <a:pt x="3663" y="234142"/>
                </a:lnTo>
                <a:lnTo>
                  <a:pt x="0" y="279400"/>
                </a:lnTo>
                <a:lnTo>
                  <a:pt x="3663" y="324657"/>
                </a:lnTo>
                <a:lnTo>
                  <a:pt x="14268" y="367613"/>
                </a:lnTo>
                <a:lnTo>
                  <a:pt x="31234" y="407686"/>
                </a:lnTo>
                <a:lnTo>
                  <a:pt x="53982" y="444298"/>
                </a:lnTo>
                <a:lnTo>
                  <a:pt x="81930" y="476869"/>
                </a:lnTo>
                <a:lnTo>
                  <a:pt x="114501" y="504817"/>
                </a:lnTo>
                <a:lnTo>
                  <a:pt x="151113" y="527565"/>
                </a:lnTo>
                <a:lnTo>
                  <a:pt x="191186" y="544531"/>
                </a:lnTo>
                <a:lnTo>
                  <a:pt x="234142" y="555136"/>
                </a:lnTo>
                <a:lnTo>
                  <a:pt x="279400" y="558800"/>
                </a:lnTo>
                <a:lnTo>
                  <a:pt x="279400" y="546100"/>
                </a:lnTo>
                <a:lnTo>
                  <a:pt x="231520" y="541795"/>
                </a:lnTo>
                <a:lnTo>
                  <a:pt x="186431" y="529388"/>
                </a:lnTo>
                <a:lnTo>
                  <a:pt x="144892" y="509636"/>
                </a:lnTo>
                <a:lnTo>
                  <a:pt x="107662" y="483300"/>
                </a:lnTo>
                <a:lnTo>
                  <a:pt x="75499" y="451137"/>
                </a:lnTo>
                <a:lnTo>
                  <a:pt x="49163" y="413907"/>
                </a:lnTo>
                <a:lnTo>
                  <a:pt x="29411" y="372368"/>
                </a:lnTo>
                <a:lnTo>
                  <a:pt x="17004" y="327279"/>
                </a:lnTo>
                <a:lnTo>
                  <a:pt x="12700" y="279400"/>
                </a:lnTo>
                <a:lnTo>
                  <a:pt x="17004" y="231520"/>
                </a:lnTo>
                <a:lnTo>
                  <a:pt x="29411" y="186431"/>
                </a:lnTo>
                <a:lnTo>
                  <a:pt x="49163" y="144892"/>
                </a:lnTo>
                <a:lnTo>
                  <a:pt x="75499" y="107662"/>
                </a:lnTo>
                <a:lnTo>
                  <a:pt x="107662" y="75499"/>
                </a:lnTo>
                <a:lnTo>
                  <a:pt x="144892" y="49163"/>
                </a:lnTo>
                <a:lnTo>
                  <a:pt x="186431" y="29411"/>
                </a:lnTo>
                <a:lnTo>
                  <a:pt x="231520" y="17004"/>
                </a:lnTo>
                <a:lnTo>
                  <a:pt x="279400" y="12700"/>
                </a:lnTo>
                <a:lnTo>
                  <a:pt x="27940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6528816" y="4595748"/>
            <a:ext cx="279400" cy="558800"/>
          </a:xfrm>
          <a:custGeom>
            <a:avLst/>
            <a:gdLst/>
            <a:ahLst/>
            <a:cxnLst/>
            <a:rect l="l" t="t" r="r" b="b"/>
            <a:pathLst>
              <a:path w="279400" h="558800">
                <a:moveTo>
                  <a:pt x="0" y="0"/>
                </a:moveTo>
                <a:lnTo>
                  <a:pt x="0" y="12700"/>
                </a:lnTo>
                <a:lnTo>
                  <a:pt x="47879" y="17004"/>
                </a:lnTo>
                <a:lnTo>
                  <a:pt x="92968" y="29411"/>
                </a:lnTo>
                <a:lnTo>
                  <a:pt x="134507" y="49163"/>
                </a:lnTo>
                <a:lnTo>
                  <a:pt x="171737" y="75499"/>
                </a:lnTo>
                <a:lnTo>
                  <a:pt x="203900" y="107662"/>
                </a:lnTo>
                <a:lnTo>
                  <a:pt x="230236" y="144892"/>
                </a:lnTo>
                <a:lnTo>
                  <a:pt x="249988" y="186431"/>
                </a:lnTo>
                <a:lnTo>
                  <a:pt x="262395" y="231520"/>
                </a:lnTo>
                <a:lnTo>
                  <a:pt x="266700" y="279400"/>
                </a:lnTo>
                <a:lnTo>
                  <a:pt x="262395" y="327279"/>
                </a:lnTo>
                <a:lnTo>
                  <a:pt x="249988" y="372368"/>
                </a:lnTo>
                <a:lnTo>
                  <a:pt x="230236" y="413907"/>
                </a:lnTo>
                <a:lnTo>
                  <a:pt x="203900" y="451137"/>
                </a:lnTo>
                <a:lnTo>
                  <a:pt x="171737" y="483300"/>
                </a:lnTo>
                <a:lnTo>
                  <a:pt x="134507" y="509636"/>
                </a:lnTo>
                <a:lnTo>
                  <a:pt x="92968" y="529388"/>
                </a:lnTo>
                <a:lnTo>
                  <a:pt x="47879" y="541795"/>
                </a:lnTo>
                <a:lnTo>
                  <a:pt x="0" y="546100"/>
                </a:lnTo>
                <a:lnTo>
                  <a:pt x="0" y="558800"/>
                </a:lnTo>
                <a:lnTo>
                  <a:pt x="45257" y="555136"/>
                </a:lnTo>
                <a:lnTo>
                  <a:pt x="88213" y="544531"/>
                </a:lnTo>
                <a:lnTo>
                  <a:pt x="128286" y="527565"/>
                </a:lnTo>
                <a:lnTo>
                  <a:pt x="164898" y="504817"/>
                </a:lnTo>
                <a:lnTo>
                  <a:pt x="197469" y="476869"/>
                </a:lnTo>
                <a:lnTo>
                  <a:pt x="225417" y="444298"/>
                </a:lnTo>
                <a:lnTo>
                  <a:pt x="248165" y="407686"/>
                </a:lnTo>
                <a:lnTo>
                  <a:pt x="265131" y="367613"/>
                </a:lnTo>
                <a:lnTo>
                  <a:pt x="275736" y="324657"/>
                </a:lnTo>
                <a:lnTo>
                  <a:pt x="279400" y="279400"/>
                </a:lnTo>
                <a:lnTo>
                  <a:pt x="275736" y="234142"/>
                </a:lnTo>
                <a:lnTo>
                  <a:pt x="265131" y="191186"/>
                </a:lnTo>
                <a:lnTo>
                  <a:pt x="248165" y="151113"/>
                </a:lnTo>
                <a:lnTo>
                  <a:pt x="225417" y="114501"/>
                </a:lnTo>
                <a:lnTo>
                  <a:pt x="197469" y="81930"/>
                </a:lnTo>
                <a:lnTo>
                  <a:pt x="164898" y="53982"/>
                </a:lnTo>
                <a:lnTo>
                  <a:pt x="128286" y="31234"/>
                </a:lnTo>
                <a:lnTo>
                  <a:pt x="88213" y="14268"/>
                </a:lnTo>
                <a:lnTo>
                  <a:pt x="45257" y="3663"/>
                </a:lnTo>
                <a:lnTo>
                  <a:pt x="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6363715" y="4886071"/>
            <a:ext cx="145287" cy="128778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6380823" y="4708652"/>
            <a:ext cx="351245" cy="167640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6365099" y="4725670"/>
            <a:ext cx="320675" cy="202565"/>
          </a:xfrm>
          <a:custGeom>
            <a:avLst/>
            <a:gdLst/>
            <a:ahLst/>
            <a:cxnLst/>
            <a:rect l="l" t="t" r="r" b="b"/>
            <a:pathLst>
              <a:path w="320675" h="202564">
                <a:moveTo>
                  <a:pt x="31509" y="0"/>
                </a:moveTo>
                <a:lnTo>
                  <a:pt x="27826" y="1777"/>
                </a:lnTo>
                <a:lnTo>
                  <a:pt x="26683" y="5079"/>
                </a:lnTo>
                <a:lnTo>
                  <a:pt x="1791" y="73278"/>
                </a:lnTo>
                <a:lnTo>
                  <a:pt x="19698" y="111759"/>
                </a:lnTo>
                <a:lnTo>
                  <a:pt x="266459" y="201548"/>
                </a:lnTo>
                <a:lnTo>
                  <a:pt x="269888" y="202183"/>
                </a:lnTo>
                <a:lnTo>
                  <a:pt x="273317" y="202183"/>
                </a:lnTo>
                <a:lnTo>
                  <a:pt x="282241" y="200802"/>
                </a:lnTo>
                <a:lnTo>
                  <a:pt x="290320" y="196849"/>
                </a:lnTo>
                <a:lnTo>
                  <a:pt x="296945" y="190611"/>
                </a:lnTo>
                <a:lnTo>
                  <a:pt x="297619" y="189394"/>
                </a:lnTo>
                <a:lnTo>
                  <a:pt x="274232" y="189394"/>
                </a:lnTo>
                <a:lnTo>
                  <a:pt x="267475" y="188340"/>
                </a:lnTo>
                <a:lnTo>
                  <a:pt x="24143" y="99821"/>
                </a:lnTo>
                <a:lnTo>
                  <a:pt x="18248" y="96224"/>
                </a:lnTo>
                <a:lnTo>
                  <a:pt x="14317" y="90852"/>
                </a:lnTo>
                <a:lnTo>
                  <a:pt x="12696" y="84409"/>
                </a:lnTo>
                <a:lnTo>
                  <a:pt x="13729" y="77596"/>
                </a:lnTo>
                <a:lnTo>
                  <a:pt x="38621" y="9397"/>
                </a:lnTo>
                <a:lnTo>
                  <a:pt x="39764" y="6095"/>
                </a:lnTo>
                <a:lnTo>
                  <a:pt x="38113" y="2412"/>
                </a:lnTo>
                <a:lnTo>
                  <a:pt x="34811" y="1269"/>
                </a:lnTo>
                <a:lnTo>
                  <a:pt x="31509" y="0"/>
                </a:lnTo>
                <a:close/>
              </a:path>
              <a:path w="320675" h="202564">
                <a:moveTo>
                  <a:pt x="311925" y="125094"/>
                </a:moveTo>
                <a:lnTo>
                  <a:pt x="308242" y="126745"/>
                </a:lnTo>
                <a:lnTo>
                  <a:pt x="307099" y="130047"/>
                </a:lnTo>
                <a:lnTo>
                  <a:pt x="289573" y="178053"/>
                </a:lnTo>
                <a:lnTo>
                  <a:pt x="286031" y="183929"/>
                </a:lnTo>
                <a:lnTo>
                  <a:pt x="280668" y="187817"/>
                </a:lnTo>
                <a:lnTo>
                  <a:pt x="274232" y="189394"/>
                </a:lnTo>
                <a:lnTo>
                  <a:pt x="297619" y="189394"/>
                </a:lnTo>
                <a:lnTo>
                  <a:pt x="301511" y="182371"/>
                </a:lnTo>
                <a:lnTo>
                  <a:pt x="319037" y="134365"/>
                </a:lnTo>
                <a:lnTo>
                  <a:pt x="320180" y="131063"/>
                </a:lnTo>
                <a:lnTo>
                  <a:pt x="318529" y="127507"/>
                </a:lnTo>
                <a:lnTo>
                  <a:pt x="315227" y="126237"/>
                </a:lnTo>
                <a:lnTo>
                  <a:pt x="311925" y="125094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6653403" y="4848352"/>
            <a:ext cx="54610" cy="71755"/>
          </a:xfrm>
          <a:custGeom>
            <a:avLst/>
            <a:gdLst/>
            <a:ahLst/>
            <a:cxnLst/>
            <a:rect l="l" t="t" r="r" b="b"/>
            <a:pathLst>
              <a:path w="54609" h="71754">
                <a:moveTo>
                  <a:pt x="5969" y="50546"/>
                </a:moveTo>
                <a:lnTo>
                  <a:pt x="2413" y="52324"/>
                </a:lnTo>
                <a:lnTo>
                  <a:pt x="1143" y="55625"/>
                </a:lnTo>
                <a:lnTo>
                  <a:pt x="0" y="58928"/>
                </a:lnTo>
                <a:lnTo>
                  <a:pt x="1650" y="62484"/>
                </a:lnTo>
                <a:lnTo>
                  <a:pt x="4952" y="63754"/>
                </a:lnTo>
                <a:lnTo>
                  <a:pt x="25780" y="71247"/>
                </a:lnTo>
                <a:lnTo>
                  <a:pt x="26670" y="71628"/>
                </a:lnTo>
                <a:lnTo>
                  <a:pt x="27558" y="71755"/>
                </a:lnTo>
                <a:lnTo>
                  <a:pt x="29591" y="71755"/>
                </a:lnTo>
                <a:lnTo>
                  <a:pt x="39173" y="57658"/>
                </a:lnTo>
                <a:lnTo>
                  <a:pt x="25653" y="57658"/>
                </a:lnTo>
                <a:lnTo>
                  <a:pt x="9271" y="51816"/>
                </a:lnTo>
                <a:lnTo>
                  <a:pt x="5969" y="50546"/>
                </a:lnTo>
                <a:close/>
              </a:path>
              <a:path w="54609" h="71754">
                <a:moveTo>
                  <a:pt x="28575" y="0"/>
                </a:moveTo>
                <a:lnTo>
                  <a:pt x="25019" y="1650"/>
                </a:lnTo>
                <a:lnTo>
                  <a:pt x="23749" y="4953"/>
                </a:lnTo>
                <a:lnTo>
                  <a:pt x="22605" y="8255"/>
                </a:lnTo>
                <a:lnTo>
                  <a:pt x="24256" y="11937"/>
                </a:lnTo>
                <a:lnTo>
                  <a:pt x="27558" y="13081"/>
                </a:lnTo>
                <a:lnTo>
                  <a:pt x="40131" y="17780"/>
                </a:lnTo>
                <a:lnTo>
                  <a:pt x="25653" y="57658"/>
                </a:lnTo>
                <a:lnTo>
                  <a:pt x="39173" y="57658"/>
                </a:lnTo>
                <a:lnTo>
                  <a:pt x="53721" y="17653"/>
                </a:lnTo>
                <a:lnTo>
                  <a:pt x="54482" y="15748"/>
                </a:lnTo>
                <a:lnTo>
                  <a:pt x="54355" y="13462"/>
                </a:lnTo>
                <a:lnTo>
                  <a:pt x="53467" y="11556"/>
                </a:lnTo>
                <a:lnTo>
                  <a:pt x="52831" y="10033"/>
                </a:lnTo>
                <a:lnTo>
                  <a:pt x="50546" y="8000"/>
                </a:lnTo>
                <a:lnTo>
                  <a:pt x="49022" y="7366"/>
                </a:lnTo>
                <a:lnTo>
                  <a:pt x="31876" y="1143"/>
                </a:lnTo>
                <a:lnTo>
                  <a:pt x="28575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6466840" y="4856353"/>
            <a:ext cx="69215" cy="52705"/>
          </a:xfrm>
          <a:custGeom>
            <a:avLst/>
            <a:gdLst/>
            <a:ahLst/>
            <a:cxnLst/>
            <a:rect l="l" t="t" r="r" b="b"/>
            <a:pathLst>
              <a:path w="69215" h="52704">
                <a:moveTo>
                  <a:pt x="7112" y="0"/>
                </a:moveTo>
                <a:lnTo>
                  <a:pt x="3429" y="1524"/>
                </a:lnTo>
                <a:lnTo>
                  <a:pt x="2159" y="4826"/>
                </a:lnTo>
                <a:lnTo>
                  <a:pt x="762" y="8763"/>
                </a:lnTo>
                <a:lnTo>
                  <a:pt x="0" y="12954"/>
                </a:lnTo>
                <a:lnTo>
                  <a:pt x="0" y="17272"/>
                </a:lnTo>
                <a:lnTo>
                  <a:pt x="2742" y="30819"/>
                </a:lnTo>
                <a:lnTo>
                  <a:pt x="10223" y="41925"/>
                </a:lnTo>
                <a:lnTo>
                  <a:pt x="21324" y="49436"/>
                </a:lnTo>
                <a:lnTo>
                  <a:pt x="34925" y="52197"/>
                </a:lnTo>
                <a:lnTo>
                  <a:pt x="45656" y="50510"/>
                </a:lnTo>
                <a:lnTo>
                  <a:pt x="55149" y="45751"/>
                </a:lnTo>
                <a:lnTo>
                  <a:pt x="61623" y="39497"/>
                </a:lnTo>
                <a:lnTo>
                  <a:pt x="34925" y="39497"/>
                </a:lnTo>
                <a:lnTo>
                  <a:pt x="26255" y="37738"/>
                </a:lnTo>
                <a:lnTo>
                  <a:pt x="19192" y="32956"/>
                </a:lnTo>
                <a:lnTo>
                  <a:pt x="14440" y="25888"/>
                </a:lnTo>
                <a:lnTo>
                  <a:pt x="12700" y="17272"/>
                </a:lnTo>
                <a:lnTo>
                  <a:pt x="12700" y="14478"/>
                </a:lnTo>
                <a:lnTo>
                  <a:pt x="13081" y="11811"/>
                </a:lnTo>
                <a:lnTo>
                  <a:pt x="14097" y="9398"/>
                </a:lnTo>
                <a:lnTo>
                  <a:pt x="15367" y="6096"/>
                </a:lnTo>
                <a:lnTo>
                  <a:pt x="13715" y="2413"/>
                </a:lnTo>
                <a:lnTo>
                  <a:pt x="10413" y="1143"/>
                </a:lnTo>
                <a:lnTo>
                  <a:pt x="7112" y="0"/>
                </a:lnTo>
                <a:close/>
              </a:path>
              <a:path w="69215" h="52704">
                <a:moveTo>
                  <a:pt x="60706" y="19558"/>
                </a:moveTo>
                <a:lnTo>
                  <a:pt x="57150" y="21336"/>
                </a:lnTo>
                <a:lnTo>
                  <a:pt x="56007" y="24638"/>
                </a:lnTo>
                <a:lnTo>
                  <a:pt x="52695" y="30710"/>
                </a:lnTo>
                <a:lnTo>
                  <a:pt x="47799" y="35401"/>
                </a:lnTo>
                <a:lnTo>
                  <a:pt x="41737" y="38425"/>
                </a:lnTo>
                <a:lnTo>
                  <a:pt x="34925" y="39497"/>
                </a:lnTo>
                <a:lnTo>
                  <a:pt x="61623" y="39497"/>
                </a:lnTo>
                <a:lnTo>
                  <a:pt x="62785" y="38373"/>
                </a:lnTo>
                <a:lnTo>
                  <a:pt x="67944" y="28829"/>
                </a:lnTo>
                <a:lnTo>
                  <a:pt x="69087" y="25527"/>
                </a:lnTo>
                <a:lnTo>
                  <a:pt x="67310" y="21844"/>
                </a:lnTo>
                <a:lnTo>
                  <a:pt x="60706" y="19558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 txBox="1"/>
          <p:nvPr/>
        </p:nvSpPr>
        <p:spPr>
          <a:xfrm>
            <a:off x="6940422" y="1233696"/>
            <a:ext cx="2086610" cy="899160"/>
          </a:xfrm>
          <a:prstGeom prst="rect">
            <a:avLst/>
          </a:prstGeom>
        </p:spPr>
        <p:txBody>
          <a:bodyPr vert="horz" wrap="square" lIns="0" tIns="927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30"/>
              </a:spcBef>
            </a:pPr>
            <a:r>
              <a:rPr sz="1800" b="1" spc="-225" dirty="0">
                <a:solidFill>
                  <a:srgbClr val="0069AA"/>
                </a:solidFill>
                <a:latin typeface="Arial"/>
                <a:cs typeface="Arial"/>
              </a:rPr>
              <a:t>ППЭ</a:t>
            </a:r>
            <a:endParaRPr sz="1800" dirty="0">
              <a:latin typeface="Arial"/>
              <a:cs typeface="Arial"/>
            </a:endParaRPr>
          </a:p>
          <a:p>
            <a:pPr marL="142240" marR="5080">
              <a:lnSpc>
                <a:spcPct val="113599"/>
              </a:lnSpc>
              <a:spcBef>
                <a:spcPts val="265"/>
              </a:spcBef>
            </a:pPr>
            <a:r>
              <a:rPr sz="1400" spc="-80" dirty="0">
                <a:solidFill>
                  <a:srgbClr val="0069AA"/>
                </a:solidFill>
                <a:latin typeface="Arial"/>
                <a:cs typeface="Arial"/>
              </a:rPr>
              <a:t>Наличие </a:t>
            </a:r>
            <a:r>
              <a:rPr sz="1400" spc="-55" dirty="0">
                <a:solidFill>
                  <a:srgbClr val="0069AA"/>
                </a:solidFill>
                <a:latin typeface="Arial"/>
                <a:cs typeface="Arial"/>
              </a:rPr>
              <a:t>логина </a:t>
            </a:r>
            <a:r>
              <a:rPr sz="1400" spc="-25" dirty="0">
                <a:solidFill>
                  <a:srgbClr val="0069AA"/>
                </a:solidFill>
                <a:latin typeface="Arial"/>
                <a:cs typeface="Arial"/>
              </a:rPr>
              <a:t>и</a:t>
            </a:r>
            <a:r>
              <a:rPr sz="1400" spc="-175" dirty="0">
                <a:solidFill>
                  <a:srgbClr val="0069AA"/>
                </a:solidFill>
                <a:latin typeface="Arial"/>
                <a:cs typeface="Arial"/>
              </a:rPr>
              <a:t> </a:t>
            </a:r>
            <a:r>
              <a:rPr sz="1400" spc="-75" dirty="0">
                <a:solidFill>
                  <a:srgbClr val="0069AA"/>
                </a:solidFill>
                <a:latin typeface="Arial"/>
                <a:cs typeface="Arial"/>
              </a:rPr>
              <a:t>пароля  </a:t>
            </a:r>
            <a:r>
              <a:rPr sz="1400" spc="-80" dirty="0">
                <a:solidFill>
                  <a:srgbClr val="0069AA"/>
                </a:solidFill>
                <a:latin typeface="Arial"/>
                <a:cs typeface="Arial"/>
              </a:rPr>
              <a:t>для </a:t>
            </a:r>
            <a:r>
              <a:rPr sz="1400" spc="-75" dirty="0" err="1">
                <a:solidFill>
                  <a:srgbClr val="0069AA"/>
                </a:solidFill>
                <a:latin typeface="Arial"/>
                <a:cs typeface="Arial"/>
              </a:rPr>
              <a:t>доступа</a:t>
            </a:r>
            <a:r>
              <a:rPr sz="1400" spc="-110" dirty="0">
                <a:solidFill>
                  <a:srgbClr val="0069AA"/>
                </a:solidFill>
                <a:latin typeface="Arial"/>
                <a:cs typeface="Arial"/>
              </a:rPr>
              <a:t> </a:t>
            </a:r>
            <a:r>
              <a:rPr lang="ru-RU" sz="1400" spc="-110" dirty="0" smtClean="0">
                <a:solidFill>
                  <a:srgbClr val="0069AA"/>
                </a:solidFill>
                <a:latin typeface="Arial"/>
                <a:cs typeface="Arial"/>
              </a:rPr>
              <a:t> к </a:t>
            </a:r>
            <a:r>
              <a:rPr sz="1400" spc="-90" dirty="0" err="1" smtClean="0">
                <a:solidFill>
                  <a:srgbClr val="0069AA"/>
                </a:solidFill>
                <a:latin typeface="Arial"/>
                <a:cs typeface="Arial"/>
              </a:rPr>
              <a:t>Порталу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32" name="object 132"/>
          <p:cNvSpPr txBox="1"/>
          <p:nvPr/>
        </p:nvSpPr>
        <p:spPr>
          <a:xfrm>
            <a:off x="7069963" y="2156587"/>
            <a:ext cx="164338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80" dirty="0">
                <a:solidFill>
                  <a:srgbClr val="0069AA"/>
                </a:solidFill>
                <a:latin typeface="Arial"/>
                <a:cs typeface="Arial"/>
              </a:rPr>
              <a:t>Наличие</a:t>
            </a:r>
            <a:r>
              <a:rPr sz="1400" spc="-135" dirty="0">
                <a:solidFill>
                  <a:srgbClr val="0069AA"/>
                </a:solidFill>
                <a:latin typeface="Arial"/>
                <a:cs typeface="Arial"/>
              </a:rPr>
              <a:t> </a:t>
            </a:r>
            <a:r>
              <a:rPr sz="1400" spc="-45" dirty="0">
                <a:solidFill>
                  <a:srgbClr val="0069AA"/>
                </a:solidFill>
                <a:latin typeface="Arial"/>
                <a:cs typeface="Arial"/>
              </a:rPr>
              <a:t>инструкций: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33" name="object 133"/>
          <p:cNvSpPr txBox="1"/>
          <p:nvPr/>
        </p:nvSpPr>
        <p:spPr>
          <a:xfrm>
            <a:off x="7069963" y="2386588"/>
            <a:ext cx="1953260" cy="75438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325"/>
              </a:spcBef>
              <a:buChar char="•"/>
              <a:tabLst>
                <a:tab pos="299085" algn="l"/>
                <a:tab pos="299720" algn="l"/>
              </a:tabLst>
            </a:pPr>
            <a:r>
              <a:rPr sz="1400" spc="-35" dirty="0">
                <a:solidFill>
                  <a:srgbClr val="0069AA"/>
                </a:solidFill>
                <a:latin typeface="Arial"/>
                <a:cs typeface="Arial"/>
              </a:rPr>
              <a:t>по </a:t>
            </a:r>
            <a:r>
              <a:rPr sz="1400" spc="-80" dirty="0">
                <a:solidFill>
                  <a:srgbClr val="0069AA"/>
                </a:solidFill>
                <a:latin typeface="Arial"/>
                <a:cs typeface="Arial"/>
              </a:rPr>
              <a:t>работе </a:t>
            </a:r>
            <a:r>
              <a:rPr sz="1400" spc="-110" dirty="0">
                <a:solidFill>
                  <a:srgbClr val="0069AA"/>
                </a:solidFill>
                <a:latin typeface="Arial"/>
                <a:cs typeface="Arial"/>
              </a:rPr>
              <a:t>с</a:t>
            </a:r>
            <a:r>
              <a:rPr sz="1400" spc="-185" dirty="0">
                <a:solidFill>
                  <a:srgbClr val="0069AA"/>
                </a:solidFill>
                <a:latin typeface="Arial"/>
                <a:cs typeface="Arial"/>
              </a:rPr>
              <a:t> </a:t>
            </a:r>
            <a:r>
              <a:rPr sz="1400" spc="-65" dirty="0">
                <a:solidFill>
                  <a:srgbClr val="0069AA"/>
                </a:solidFill>
                <a:latin typeface="Arial"/>
                <a:cs typeface="Arial"/>
              </a:rPr>
              <a:t>порталом</a:t>
            </a:r>
            <a:endParaRPr sz="1400" dirty="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spcBef>
                <a:spcPts val="229"/>
              </a:spcBef>
              <a:buChar char="•"/>
              <a:tabLst>
                <a:tab pos="299085" algn="l"/>
                <a:tab pos="299720" algn="l"/>
              </a:tabLst>
            </a:pPr>
            <a:r>
              <a:rPr sz="1400" spc="-35" dirty="0">
                <a:solidFill>
                  <a:srgbClr val="0069AA"/>
                </a:solidFill>
                <a:latin typeface="Arial"/>
                <a:cs typeface="Arial"/>
              </a:rPr>
              <a:t>по </a:t>
            </a:r>
            <a:r>
              <a:rPr sz="1400" spc="-80" dirty="0">
                <a:solidFill>
                  <a:srgbClr val="0069AA"/>
                </a:solidFill>
                <a:latin typeface="Arial"/>
                <a:cs typeface="Arial"/>
              </a:rPr>
              <a:t>работе </a:t>
            </a:r>
            <a:r>
              <a:rPr sz="1400" spc="-110" dirty="0">
                <a:solidFill>
                  <a:srgbClr val="0069AA"/>
                </a:solidFill>
                <a:latin typeface="Arial"/>
                <a:cs typeface="Arial"/>
              </a:rPr>
              <a:t>с </a:t>
            </a:r>
            <a:r>
              <a:rPr sz="1400" spc="-150" dirty="0">
                <a:solidFill>
                  <a:srgbClr val="0069AA"/>
                </a:solidFill>
                <a:latin typeface="Arial"/>
                <a:cs typeface="Arial"/>
              </a:rPr>
              <a:t>ПО</a:t>
            </a:r>
            <a:r>
              <a:rPr sz="1400" spc="-140" dirty="0">
                <a:solidFill>
                  <a:srgbClr val="0069AA"/>
                </a:solidFill>
                <a:latin typeface="Arial"/>
                <a:cs typeface="Arial"/>
              </a:rPr>
              <a:t> </a:t>
            </a:r>
            <a:r>
              <a:rPr sz="1400" spc="-105" dirty="0">
                <a:solidFill>
                  <a:srgbClr val="0069AA"/>
                </a:solidFill>
                <a:latin typeface="Arial"/>
                <a:cs typeface="Arial"/>
              </a:rPr>
              <a:t>ПАК</a:t>
            </a:r>
            <a:endParaRPr sz="1400" dirty="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spcBef>
                <a:spcPts val="240"/>
              </a:spcBef>
              <a:buChar char="•"/>
              <a:tabLst>
                <a:tab pos="299085" algn="l"/>
                <a:tab pos="299720" algn="l"/>
              </a:tabLst>
            </a:pPr>
            <a:r>
              <a:rPr sz="1400" spc="-35" dirty="0">
                <a:solidFill>
                  <a:srgbClr val="0069AA"/>
                </a:solidFill>
                <a:latin typeface="Arial"/>
                <a:cs typeface="Arial"/>
              </a:rPr>
              <a:t>по </a:t>
            </a:r>
            <a:r>
              <a:rPr sz="1400" spc="-80" dirty="0">
                <a:solidFill>
                  <a:srgbClr val="0069AA"/>
                </a:solidFill>
                <a:latin typeface="Arial"/>
                <a:cs typeface="Arial"/>
              </a:rPr>
              <a:t>работе </a:t>
            </a:r>
            <a:r>
              <a:rPr sz="1400" spc="-110" dirty="0">
                <a:solidFill>
                  <a:srgbClr val="0069AA"/>
                </a:solidFill>
                <a:latin typeface="Arial"/>
                <a:cs typeface="Arial"/>
              </a:rPr>
              <a:t>с</a:t>
            </a:r>
            <a:r>
              <a:rPr sz="1400" spc="-155" dirty="0">
                <a:solidFill>
                  <a:srgbClr val="0069AA"/>
                </a:solidFill>
                <a:latin typeface="Arial"/>
                <a:cs typeface="Arial"/>
              </a:rPr>
              <a:t> </a:t>
            </a:r>
            <a:r>
              <a:rPr sz="1400" spc="-215" dirty="0">
                <a:solidFill>
                  <a:srgbClr val="0069AA"/>
                </a:solidFill>
                <a:latin typeface="Arial"/>
                <a:cs typeface="Arial"/>
              </a:rPr>
              <a:t>CCTV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34" name="object 134"/>
          <p:cNvSpPr txBox="1"/>
          <p:nvPr/>
        </p:nvSpPr>
        <p:spPr>
          <a:xfrm>
            <a:off x="7069963" y="3275960"/>
            <a:ext cx="1736725" cy="51308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z="1400" spc="-80" dirty="0">
                <a:solidFill>
                  <a:srgbClr val="0069AA"/>
                </a:solidFill>
                <a:latin typeface="Arial"/>
                <a:cs typeface="Arial"/>
              </a:rPr>
              <a:t>Наличие</a:t>
            </a:r>
            <a:r>
              <a:rPr sz="1400" spc="-85" dirty="0">
                <a:solidFill>
                  <a:srgbClr val="0069AA"/>
                </a:solidFill>
                <a:latin typeface="Arial"/>
                <a:cs typeface="Arial"/>
              </a:rPr>
              <a:t> </a:t>
            </a:r>
            <a:r>
              <a:rPr sz="1400" spc="-95" dirty="0">
                <a:solidFill>
                  <a:srgbClr val="0069AA"/>
                </a:solidFill>
                <a:latin typeface="Arial"/>
                <a:cs typeface="Arial"/>
              </a:rPr>
              <a:t>ПК</a:t>
            </a:r>
            <a:endParaRPr sz="1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1400" spc="-80" dirty="0">
                <a:solidFill>
                  <a:srgbClr val="0069AA"/>
                </a:solidFill>
                <a:latin typeface="Arial"/>
                <a:cs typeface="Arial"/>
              </a:rPr>
              <a:t>для </a:t>
            </a:r>
            <a:r>
              <a:rPr sz="1400" spc="-75" dirty="0">
                <a:solidFill>
                  <a:srgbClr val="0069AA"/>
                </a:solidFill>
                <a:latin typeface="Arial"/>
                <a:cs typeface="Arial"/>
              </a:rPr>
              <a:t>доступа </a:t>
            </a:r>
            <a:r>
              <a:rPr sz="1400" spc="-65" dirty="0">
                <a:solidFill>
                  <a:srgbClr val="0069AA"/>
                </a:solidFill>
                <a:latin typeface="Arial"/>
                <a:cs typeface="Arial"/>
              </a:rPr>
              <a:t>на</a:t>
            </a:r>
            <a:r>
              <a:rPr sz="1400" spc="-170" dirty="0">
                <a:solidFill>
                  <a:srgbClr val="0069AA"/>
                </a:solidFill>
                <a:latin typeface="Arial"/>
                <a:cs typeface="Arial"/>
              </a:rPr>
              <a:t> </a:t>
            </a:r>
            <a:r>
              <a:rPr sz="1400" spc="-90" dirty="0">
                <a:solidFill>
                  <a:srgbClr val="0069AA"/>
                </a:solidFill>
                <a:latin typeface="Arial"/>
                <a:cs typeface="Arial"/>
              </a:rPr>
              <a:t>Портал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35" name="object 135"/>
          <p:cNvSpPr txBox="1"/>
          <p:nvPr/>
        </p:nvSpPr>
        <p:spPr>
          <a:xfrm>
            <a:off x="7069963" y="4005064"/>
            <a:ext cx="14243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70" dirty="0">
                <a:solidFill>
                  <a:srgbClr val="0069AA"/>
                </a:solidFill>
                <a:latin typeface="Arial"/>
                <a:cs typeface="Arial"/>
              </a:rPr>
              <a:t>Доступ </a:t>
            </a:r>
            <a:r>
              <a:rPr sz="1400" spc="-75" dirty="0">
                <a:solidFill>
                  <a:srgbClr val="0069AA"/>
                </a:solidFill>
                <a:latin typeface="Arial"/>
                <a:cs typeface="Arial"/>
              </a:rPr>
              <a:t>в</a:t>
            </a:r>
            <a:r>
              <a:rPr sz="1400" spc="-165" dirty="0">
                <a:solidFill>
                  <a:srgbClr val="0069AA"/>
                </a:solidFill>
                <a:latin typeface="Arial"/>
                <a:cs typeface="Arial"/>
              </a:rPr>
              <a:t> </a:t>
            </a:r>
            <a:r>
              <a:rPr sz="1400" spc="-75" dirty="0">
                <a:solidFill>
                  <a:srgbClr val="0069AA"/>
                </a:solidFill>
                <a:latin typeface="Arial"/>
                <a:cs typeface="Arial"/>
              </a:rPr>
              <a:t>Интернет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36" name="object 136"/>
          <p:cNvSpPr txBox="1"/>
          <p:nvPr/>
        </p:nvSpPr>
        <p:spPr>
          <a:xfrm>
            <a:off x="7069963" y="4572104"/>
            <a:ext cx="147574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0800" marR="5080" indent="-38100">
              <a:lnSpc>
                <a:spcPct val="114300"/>
              </a:lnSpc>
              <a:spcBef>
                <a:spcPts val="95"/>
              </a:spcBef>
            </a:pPr>
            <a:r>
              <a:rPr sz="1400" spc="-75" dirty="0">
                <a:solidFill>
                  <a:srgbClr val="0069AA"/>
                </a:solidFill>
                <a:latin typeface="Arial"/>
                <a:cs typeface="Arial"/>
              </a:rPr>
              <a:t>Оборудование </a:t>
            </a:r>
            <a:r>
              <a:rPr sz="1400" spc="-85" dirty="0">
                <a:solidFill>
                  <a:srgbClr val="0069AA"/>
                </a:solidFill>
                <a:latin typeface="Arial"/>
                <a:cs typeface="Arial"/>
              </a:rPr>
              <a:t>для  </a:t>
            </a:r>
            <a:r>
              <a:rPr sz="1400" spc="-45" dirty="0">
                <a:solidFill>
                  <a:srgbClr val="0069AA"/>
                </a:solidFill>
                <a:latin typeface="Arial"/>
                <a:cs typeface="Arial"/>
              </a:rPr>
              <a:t>ви</a:t>
            </a:r>
            <a:r>
              <a:rPr sz="1400" spc="-65" dirty="0">
                <a:solidFill>
                  <a:srgbClr val="0069AA"/>
                </a:solidFill>
                <a:latin typeface="Arial"/>
                <a:cs typeface="Arial"/>
              </a:rPr>
              <a:t>д</a:t>
            </a:r>
            <a:r>
              <a:rPr sz="1400" spc="-50" dirty="0">
                <a:solidFill>
                  <a:srgbClr val="0069AA"/>
                </a:solidFill>
                <a:latin typeface="Arial"/>
                <a:cs typeface="Arial"/>
              </a:rPr>
              <a:t>еон</a:t>
            </a:r>
            <a:r>
              <a:rPr sz="1400" spc="-80" dirty="0">
                <a:solidFill>
                  <a:srgbClr val="0069AA"/>
                </a:solidFill>
                <a:latin typeface="Arial"/>
                <a:cs typeface="Arial"/>
              </a:rPr>
              <a:t>а</a:t>
            </a:r>
            <a:r>
              <a:rPr sz="1400" spc="-114" dirty="0">
                <a:solidFill>
                  <a:srgbClr val="0069AA"/>
                </a:solidFill>
                <a:latin typeface="Arial"/>
                <a:cs typeface="Arial"/>
              </a:rPr>
              <a:t>б</a:t>
            </a:r>
            <a:r>
              <a:rPr sz="1400" spc="-70" dirty="0">
                <a:solidFill>
                  <a:srgbClr val="0069AA"/>
                </a:solidFill>
                <a:latin typeface="Arial"/>
                <a:cs typeface="Arial"/>
              </a:rPr>
              <a:t>л</a:t>
            </a:r>
            <a:r>
              <a:rPr sz="1400" spc="-120" dirty="0">
                <a:solidFill>
                  <a:srgbClr val="0069AA"/>
                </a:solidFill>
                <a:latin typeface="Arial"/>
                <a:cs typeface="Arial"/>
              </a:rPr>
              <a:t>ю</a:t>
            </a:r>
            <a:r>
              <a:rPr sz="1400" spc="-55" dirty="0">
                <a:solidFill>
                  <a:srgbClr val="0069AA"/>
                </a:solidFill>
                <a:latin typeface="Arial"/>
                <a:cs typeface="Arial"/>
              </a:rPr>
              <a:t>дения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37" name="object 137"/>
          <p:cNvSpPr txBox="1"/>
          <p:nvPr/>
        </p:nvSpPr>
        <p:spPr>
          <a:xfrm>
            <a:off x="7069963" y="5194900"/>
            <a:ext cx="1437640" cy="754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3900"/>
              </a:lnSpc>
              <a:spcBef>
                <a:spcPts val="95"/>
              </a:spcBef>
            </a:pPr>
            <a:r>
              <a:rPr sz="1400" spc="-80" dirty="0">
                <a:solidFill>
                  <a:srgbClr val="0069AA"/>
                </a:solidFill>
                <a:latin typeface="Arial"/>
                <a:cs typeface="Arial"/>
              </a:rPr>
              <a:t>Канал связи для  </a:t>
            </a:r>
            <a:r>
              <a:rPr sz="1400" spc="-65" dirty="0">
                <a:solidFill>
                  <a:srgbClr val="0069AA"/>
                </a:solidFill>
                <a:latin typeface="Arial"/>
                <a:cs typeface="Arial"/>
              </a:rPr>
              <a:t>оборудования  </a:t>
            </a:r>
            <a:r>
              <a:rPr sz="1400" spc="-45" dirty="0">
                <a:solidFill>
                  <a:srgbClr val="0069AA"/>
                </a:solidFill>
                <a:latin typeface="Arial"/>
                <a:cs typeface="Arial"/>
              </a:rPr>
              <a:t>ви</a:t>
            </a:r>
            <a:r>
              <a:rPr sz="1400" spc="-65" dirty="0">
                <a:solidFill>
                  <a:srgbClr val="0069AA"/>
                </a:solidFill>
                <a:latin typeface="Arial"/>
                <a:cs typeface="Arial"/>
              </a:rPr>
              <a:t>д</a:t>
            </a:r>
            <a:r>
              <a:rPr sz="1400" spc="-50" dirty="0">
                <a:solidFill>
                  <a:srgbClr val="0069AA"/>
                </a:solidFill>
                <a:latin typeface="Arial"/>
                <a:cs typeface="Arial"/>
              </a:rPr>
              <a:t>еон</a:t>
            </a:r>
            <a:r>
              <a:rPr sz="1400" spc="-80" dirty="0">
                <a:solidFill>
                  <a:srgbClr val="0069AA"/>
                </a:solidFill>
                <a:latin typeface="Arial"/>
                <a:cs typeface="Arial"/>
              </a:rPr>
              <a:t>а</a:t>
            </a:r>
            <a:r>
              <a:rPr sz="1400" spc="-114" dirty="0">
                <a:solidFill>
                  <a:srgbClr val="0069AA"/>
                </a:solidFill>
                <a:latin typeface="Arial"/>
                <a:cs typeface="Arial"/>
              </a:rPr>
              <a:t>б</a:t>
            </a:r>
            <a:r>
              <a:rPr sz="1400" spc="-70" dirty="0">
                <a:solidFill>
                  <a:srgbClr val="0069AA"/>
                </a:solidFill>
                <a:latin typeface="Arial"/>
                <a:cs typeface="Arial"/>
              </a:rPr>
              <a:t>л</a:t>
            </a:r>
            <a:r>
              <a:rPr sz="1400" spc="-120" dirty="0">
                <a:solidFill>
                  <a:srgbClr val="0069AA"/>
                </a:solidFill>
                <a:latin typeface="Arial"/>
                <a:cs typeface="Arial"/>
              </a:rPr>
              <a:t>ю</a:t>
            </a:r>
            <a:r>
              <a:rPr sz="1400" spc="-55" dirty="0">
                <a:solidFill>
                  <a:srgbClr val="0069AA"/>
                </a:solidFill>
                <a:latin typeface="Arial"/>
                <a:cs typeface="Arial"/>
              </a:rPr>
              <a:t>дения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38" name="object 138"/>
          <p:cNvSpPr txBox="1"/>
          <p:nvPr/>
        </p:nvSpPr>
        <p:spPr>
          <a:xfrm>
            <a:off x="7069963" y="6058996"/>
            <a:ext cx="1763395" cy="75438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3999"/>
              </a:lnSpc>
              <a:spcBef>
                <a:spcPts val="90"/>
              </a:spcBef>
            </a:pPr>
            <a:r>
              <a:rPr sz="1400" spc="-60" dirty="0">
                <a:solidFill>
                  <a:srgbClr val="0069AA"/>
                </a:solidFill>
                <a:latin typeface="Arial"/>
                <a:cs typeface="Arial"/>
              </a:rPr>
              <a:t>Подключение </a:t>
            </a:r>
            <a:r>
              <a:rPr sz="1400" spc="35" dirty="0">
                <a:solidFill>
                  <a:srgbClr val="0069AA"/>
                </a:solidFill>
                <a:latin typeface="Arial"/>
                <a:cs typeface="Arial"/>
              </a:rPr>
              <a:t>к  </a:t>
            </a:r>
            <a:r>
              <a:rPr sz="1400" spc="-55" dirty="0">
                <a:solidFill>
                  <a:srgbClr val="0069AA"/>
                </a:solidFill>
                <a:latin typeface="Arial"/>
                <a:cs typeface="Arial"/>
              </a:rPr>
              <a:t>региональному</a:t>
            </a:r>
            <a:r>
              <a:rPr sz="1400" spc="-135" dirty="0">
                <a:solidFill>
                  <a:srgbClr val="0069AA"/>
                </a:solidFill>
                <a:latin typeface="Arial"/>
                <a:cs typeface="Arial"/>
              </a:rPr>
              <a:t> </a:t>
            </a:r>
            <a:r>
              <a:rPr sz="1400" spc="-65" dirty="0">
                <a:solidFill>
                  <a:srgbClr val="0069AA"/>
                </a:solidFill>
                <a:latin typeface="Arial"/>
                <a:cs typeface="Arial"/>
              </a:rPr>
              <a:t>центру  </a:t>
            </a:r>
            <a:r>
              <a:rPr sz="1400" spc="-55" dirty="0">
                <a:solidFill>
                  <a:srgbClr val="0069AA"/>
                </a:solidFill>
                <a:latin typeface="Arial"/>
                <a:cs typeface="Arial"/>
              </a:rPr>
              <a:t>обработки</a:t>
            </a:r>
            <a:r>
              <a:rPr sz="1400" spc="-85" dirty="0">
                <a:solidFill>
                  <a:srgbClr val="0069AA"/>
                </a:solidFill>
                <a:latin typeface="Arial"/>
                <a:cs typeface="Arial"/>
              </a:rPr>
              <a:t> </a:t>
            </a:r>
            <a:r>
              <a:rPr sz="1400" spc="-65" dirty="0">
                <a:solidFill>
                  <a:srgbClr val="0069AA"/>
                </a:solidFill>
                <a:latin typeface="Arial"/>
                <a:cs typeface="Arial"/>
              </a:rPr>
              <a:t>данных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39" name="object 139"/>
          <p:cNvSpPr/>
          <p:nvPr/>
        </p:nvSpPr>
        <p:spPr>
          <a:xfrm>
            <a:off x="2528570" y="1419352"/>
            <a:ext cx="0" cy="5258435"/>
          </a:xfrm>
          <a:custGeom>
            <a:avLst/>
            <a:gdLst/>
            <a:ahLst/>
            <a:cxnLst/>
            <a:rect l="l" t="t" r="r" b="b"/>
            <a:pathLst>
              <a:path h="5258434">
                <a:moveTo>
                  <a:pt x="0" y="5257914"/>
                </a:moveTo>
                <a:lnTo>
                  <a:pt x="0" y="0"/>
                </a:lnTo>
              </a:path>
            </a:pathLst>
          </a:custGeom>
          <a:ln w="25400">
            <a:solidFill>
              <a:srgbClr val="00AB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 txBox="1"/>
          <p:nvPr/>
        </p:nvSpPr>
        <p:spPr>
          <a:xfrm>
            <a:off x="3946397" y="1276858"/>
            <a:ext cx="1957070" cy="760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9690">
              <a:lnSpc>
                <a:spcPct val="100000"/>
              </a:lnSpc>
              <a:spcBef>
                <a:spcPts val="100"/>
              </a:spcBef>
            </a:pPr>
            <a:r>
              <a:rPr sz="1800" b="1" spc="-185" dirty="0">
                <a:solidFill>
                  <a:srgbClr val="0069AA"/>
                </a:solidFill>
                <a:latin typeface="Arial"/>
                <a:cs typeface="Arial"/>
              </a:rPr>
              <a:t>РЦОИ</a:t>
            </a:r>
            <a:endParaRPr sz="1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-80" dirty="0">
                <a:solidFill>
                  <a:srgbClr val="0069AA"/>
                </a:solidFill>
                <a:latin typeface="Arial"/>
                <a:cs typeface="Arial"/>
              </a:rPr>
              <a:t>Наличие </a:t>
            </a:r>
            <a:r>
              <a:rPr sz="1400" spc="-55" dirty="0">
                <a:solidFill>
                  <a:srgbClr val="0069AA"/>
                </a:solidFill>
                <a:latin typeface="Arial"/>
                <a:cs typeface="Arial"/>
              </a:rPr>
              <a:t>логина </a:t>
            </a:r>
            <a:r>
              <a:rPr sz="1400" spc="-25" dirty="0">
                <a:solidFill>
                  <a:srgbClr val="0069AA"/>
                </a:solidFill>
                <a:latin typeface="Arial"/>
                <a:cs typeface="Arial"/>
              </a:rPr>
              <a:t>и</a:t>
            </a:r>
            <a:r>
              <a:rPr sz="1400" spc="-165" dirty="0">
                <a:solidFill>
                  <a:srgbClr val="0069AA"/>
                </a:solidFill>
                <a:latin typeface="Arial"/>
                <a:cs typeface="Arial"/>
              </a:rPr>
              <a:t> </a:t>
            </a:r>
            <a:r>
              <a:rPr sz="1400" spc="-75" dirty="0">
                <a:solidFill>
                  <a:srgbClr val="0069AA"/>
                </a:solidFill>
                <a:latin typeface="Arial"/>
                <a:cs typeface="Arial"/>
              </a:rPr>
              <a:t>пароля</a:t>
            </a:r>
            <a:endParaRPr sz="1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sz="1400" spc="-80" dirty="0" err="1">
                <a:solidFill>
                  <a:srgbClr val="0069AA"/>
                </a:solidFill>
                <a:latin typeface="Arial"/>
                <a:cs typeface="Arial"/>
              </a:rPr>
              <a:t>для</a:t>
            </a:r>
            <a:r>
              <a:rPr sz="1400" spc="-80" dirty="0">
                <a:solidFill>
                  <a:srgbClr val="0069AA"/>
                </a:solidFill>
                <a:latin typeface="Arial"/>
                <a:cs typeface="Arial"/>
              </a:rPr>
              <a:t> </a:t>
            </a:r>
            <a:r>
              <a:rPr sz="1400" spc="-75" dirty="0" err="1" smtClean="0">
                <a:solidFill>
                  <a:srgbClr val="0069AA"/>
                </a:solidFill>
                <a:latin typeface="Arial"/>
                <a:cs typeface="Arial"/>
              </a:rPr>
              <a:t>доступа</a:t>
            </a:r>
            <a:r>
              <a:rPr lang="ru-RU" sz="1400" spc="-75" dirty="0" smtClean="0">
                <a:solidFill>
                  <a:srgbClr val="0069AA"/>
                </a:solidFill>
                <a:latin typeface="Arial"/>
                <a:cs typeface="Arial"/>
              </a:rPr>
              <a:t> к</a:t>
            </a:r>
            <a:r>
              <a:rPr sz="1400" spc="-110" dirty="0" smtClean="0">
                <a:solidFill>
                  <a:srgbClr val="0069AA"/>
                </a:solidFill>
                <a:latin typeface="Arial"/>
                <a:cs typeface="Arial"/>
              </a:rPr>
              <a:t> </a:t>
            </a:r>
            <a:r>
              <a:rPr sz="1400" spc="-85" dirty="0">
                <a:solidFill>
                  <a:srgbClr val="0069AA"/>
                </a:solidFill>
                <a:latin typeface="Arial"/>
                <a:cs typeface="Arial"/>
              </a:rPr>
              <a:t>Порталу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41" name="object 141"/>
          <p:cNvSpPr txBox="1"/>
          <p:nvPr/>
        </p:nvSpPr>
        <p:spPr>
          <a:xfrm>
            <a:off x="3946397" y="2179701"/>
            <a:ext cx="164338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80" dirty="0">
                <a:solidFill>
                  <a:srgbClr val="0069AA"/>
                </a:solidFill>
                <a:latin typeface="Arial"/>
                <a:cs typeface="Arial"/>
              </a:rPr>
              <a:t>Наличие</a:t>
            </a:r>
            <a:r>
              <a:rPr sz="1400" spc="-135" dirty="0">
                <a:solidFill>
                  <a:srgbClr val="0069AA"/>
                </a:solidFill>
                <a:latin typeface="Arial"/>
                <a:cs typeface="Arial"/>
              </a:rPr>
              <a:t> </a:t>
            </a:r>
            <a:r>
              <a:rPr sz="1400" spc="-45" dirty="0">
                <a:solidFill>
                  <a:srgbClr val="0069AA"/>
                </a:solidFill>
                <a:latin typeface="Arial"/>
                <a:cs typeface="Arial"/>
              </a:rPr>
              <a:t>инструкций: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2" name="object 142"/>
          <p:cNvSpPr txBox="1"/>
          <p:nvPr/>
        </p:nvSpPr>
        <p:spPr>
          <a:xfrm>
            <a:off x="3236848" y="2423541"/>
            <a:ext cx="27622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62890" algn="l"/>
              </a:tabLst>
            </a:pPr>
            <a:r>
              <a:rPr sz="1400" b="1" u="sng" dirty="0">
                <a:solidFill>
                  <a:srgbClr val="0069AA"/>
                </a:solidFill>
                <a:uFill>
                  <a:solidFill>
                    <a:srgbClr val="0069AA"/>
                  </a:solidFill>
                </a:uFill>
                <a:latin typeface="Times New Roman"/>
                <a:cs typeface="Times New Roman"/>
              </a:rPr>
              <a:t> 	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43" name="object 143"/>
          <p:cNvSpPr txBox="1"/>
          <p:nvPr/>
        </p:nvSpPr>
        <p:spPr>
          <a:xfrm>
            <a:off x="6372478" y="2423541"/>
            <a:ext cx="27622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62890" algn="l"/>
              </a:tabLst>
            </a:pPr>
            <a:r>
              <a:rPr sz="1400" u="dbl" dirty="0">
                <a:solidFill>
                  <a:srgbClr val="0069AA"/>
                </a:solidFill>
                <a:uFill>
                  <a:solidFill>
                    <a:srgbClr val="0069AA"/>
                  </a:solidFill>
                </a:uFill>
                <a:latin typeface="Times New Roman"/>
                <a:cs typeface="Times New Roman"/>
              </a:rPr>
              <a:t> 	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44" name="object 144"/>
          <p:cNvSpPr txBox="1"/>
          <p:nvPr/>
        </p:nvSpPr>
        <p:spPr>
          <a:xfrm>
            <a:off x="3946397" y="2395194"/>
            <a:ext cx="1953260" cy="75438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325"/>
              </a:spcBef>
              <a:buChar char="•"/>
              <a:tabLst>
                <a:tab pos="299085" algn="l"/>
                <a:tab pos="299720" algn="l"/>
              </a:tabLst>
            </a:pPr>
            <a:r>
              <a:rPr sz="1400" spc="-35" dirty="0">
                <a:solidFill>
                  <a:srgbClr val="0069AA"/>
                </a:solidFill>
                <a:latin typeface="Arial"/>
                <a:cs typeface="Arial"/>
              </a:rPr>
              <a:t>по </a:t>
            </a:r>
            <a:r>
              <a:rPr sz="1400" spc="-80" dirty="0">
                <a:solidFill>
                  <a:srgbClr val="0069AA"/>
                </a:solidFill>
                <a:latin typeface="Arial"/>
                <a:cs typeface="Arial"/>
              </a:rPr>
              <a:t>работе </a:t>
            </a:r>
            <a:r>
              <a:rPr sz="1400" spc="-110" dirty="0">
                <a:solidFill>
                  <a:srgbClr val="0069AA"/>
                </a:solidFill>
                <a:latin typeface="Arial"/>
                <a:cs typeface="Arial"/>
              </a:rPr>
              <a:t>с</a:t>
            </a:r>
            <a:r>
              <a:rPr sz="1400" spc="-185" dirty="0">
                <a:solidFill>
                  <a:srgbClr val="0069AA"/>
                </a:solidFill>
                <a:latin typeface="Arial"/>
                <a:cs typeface="Arial"/>
              </a:rPr>
              <a:t> </a:t>
            </a:r>
            <a:r>
              <a:rPr sz="1400" spc="-65" dirty="0">
                <a:solidFill>
                  <a:srgbClr val="0069AA"/>
                </a:solidFill>
                <a:latin typeface="Arial"/>
                <a:cs typeface="Arial"/>
              </a:rPr>
              <a:t>порталом</a:t>
            </a:r>
            <a:endParaRPr sz="1400" dirty="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spcBef>
                <a:spcPts val="229"/>
              </a:spcBef>
              <a:buChar char="•"/>
              <a:tabLst>
                <a:tab pos="299085" algn="l"/>
                <a:tab pos="299720" algn="l"/>
              </a:tabLst>
            </a:pPr>
            <a:r>
              <a:rPr sz="1400" spc="-35" dirty="0">
                <a:solidFill>
                  <a:srgbClr val="0069AA"/>
                </a:solidFill>
                <a:latin typeface="Arial"/>
                <a:cs typeface="Arial"/>
              </a:rPr>
              <a:t>по </a:t>
            </a:r>
            <a:r>
              <a:rPr sz="1400" spc="-80" dirty="0">
                <a:solidFill>
                  <a:srgbClr val="0069AA"/>
                </a:solidFill>
                <a:latin typeface="Arial"/>
                <a:cs typeface="Arial"/>
              </a:rPr>
              <a:t>работе </a:t>
            </a:r>
            <a:r>
              <a:rPr sz="1400" spc="-110" dirty="0">
                <a:solidFill>
                  <a:srgbClr val="0069AA"/>
                </a:solidFill>
                <a:latin typeface="Arial"/>
                <a:cs typeface="Arial"/>
              </a:rPr>
              <a:t>с </a:t>
            </a:r>
            <a:r>
              <a:rPr sz="1400" spc="-150" dirty="0">
                <a:solidFill>
                  <a:srgbClr val="0069AA"/>
                </a:solidFill>
                <a:latin typeface="Arial"/>
                <a:cs typeface="Arial"/>
              </a:rPr>
              <a:t>ПО</a:t>
            </a:r>
            <a:r>
              <a:rPr sz="1400" spc="-140" dirty="0">
                <a:solidFill>
                  <a:srgbClr val="0069AA"/>
                </a:solidFill>
                <a:latin typeface="Arial"/>
                <a:cs typeface="Arial"/>
              </a:rPr>
              <a:t> </a:t>
            </a:r>
            <a:r>
              <a:rPr sz="1400" spc="-105" dirty="0">
                <a:solidFill>
                  <a:srgbClr val="0069AA"/>
                </a:solidFill>
                <a:latin typeface="Arial"/>
                <a:cs typeface="Arial"/>
              </a:rPr>
              <a:t>ПАК</a:t>
            </a:r>
            <a:endParaRPr sz="1400" dirty="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spcBef>
                <a:spcPts val="240"/>
              </a:spcBef>
              <a:buChar char="•"/>
              <a:tabLst>
                <a:tab pos="299085" algn="l"/>
                <a:tab pos="299720" algn="l"/>
              </a:tabLst>
            </a:pPr>
            <a:r>
              <a:rPr sz="1400" spc="-35" dirty="0">
                <a:solidFill>
                  <a:srgbClr val="0069AA"/>
                </a:solidFill>
                <a:latin typeface="Arial"/>
                <a:cs typeface="Arial"/>
              </a:rPr>
              <a:t>по </a:t>
            </a:r>
            <a:r>
              <a:rPr sz="1400" spc="-80" dirty="0">
                <a:solidFill>
                  <a:srgbClr val="0069AA"/>
                </a:solidFill>
                <a:latin typeface="Arial"/>
                <a:cs typeface="Arial"/>
              </a:rPr>
              <a:t>работе </a:t>
            </a:r>
            <a:r>
              <a:rPr sz="1400" spc="-110" dirty="0">
                <a:solidFill>
                  <a:srgbClr val="0069AA"/>
                </a:solidFill>
                <a:latin typeface="Arial"/>
                <a:cs typeface="Arial"/>
              </a:rPr>
              <a:t>с</a:t>
            </a:r>
            <a:r>
              <a:rPr sz="1400" spc="-155" dirty="0">
                <a:solidFill>
                  <a:srgbClr val="0069AA"/>
                </a:solidFill>
                <a:latin typeface="Arial"/>
                <a:cs typeface="Arial"/>
              </a:rPr>
              <a:t> </a:t>
            </a:r>
            <a:r>
              <a:rPr sz="1400" spc="-215" dirty="0">
                <a:solidFill>
                  <a:srgbClr val="0069AA"/>
                </a:solidFill>
                <a:latin typeface="Arial"/>
                <a:cs typeface="Arial"/>
              </a:rPr>
              <a:t>CCTV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45" name="object 145"/>
          <p:cNvSpPr txBox="1"/>
          <p:nvPr/>
        </p:nvSpPr>
        <p:spPr>
          <a:xfrm>
            <a:off x="6304915" y="3292601"/>
            <a:ext cx="422909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09575" algn="l"/>
              </a:tabLst>
            </a:pPr>
            <a:r>
              <a:rPr sz="1400" u="sng" dirty="0">
                <a:solidFill>
                  <a:srgbClr val="0069AA"/>
                </a:solidFill>
                <a:uFill>
                  <a:solidFill>
                    <a:srgbClr val="0069AA"/>
                  </a:solidFill>
                </a:uFill>
                <a:latin typeface="Times New Roman"/>
                <a:cs typeface="Times New Roman"/>
              </a:rPr>
              <a:t> 	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46" name="object 146"/>
          <p:cNvSpPr txBox="1"/>
          <p:nvPr/>
        </p:nvSpPr>
        <p:spPr>
          <a:xfrm>
            <a:off x="3946397" y="3264255"/>
            <a:ext cx="1808480" cy="75438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3900"/>
              </a:lnSpc>
              <a:spcBef>
                <a:spcPts val="90"/>
              </a:spcBef>
            </a:pPr>
            <a:r>
              <a:rPr sz="1400" spc="-80" dirty="0">
                <a:solidFill>
                  <a:srgbClr val="0069AA"/>
                </a:solidFill>
                <a:latin typeface="Arial"/>
                <a:cs typeface="Arial"/>
              </a:rPr>
              <a:t>Наличие </a:t>
            </a:r>
            <a:r>
              <a:rPr sz="1400" spc="-95" dirty="0">
                <a:solidFill>
                  <a:srgbClr val="0069AA"/>
                </a:solidFill>
                <a:latin typeface="Arial"/>
                <a:cs typeface="Arial"/>
              </a:rPr>
              <a:t>ПК </a:t>
            </a:r>
            <a:r>
              <a:rPr sz="1400" spc="-50" dirty="0">
                <a:solidFill>
                  <a:srgbClr val="0069AA"/>
                </a:solidFill>
                <a:latin typeface="Arial"/>
                <a:cs typeface="Arial"/>
              </a:rPr>
              <a:t>или  мобильного</a:t>
            </a:r>
            <a:r>
              <a:rPr sz="1400" spc="-125" dirty="0">
                <a:solidFill>
                  <a:srgbClr val="0069AA"/>
                </a:solidFill>
                <a:latin typeface="Arial"/>
                <a:cs typeface="Arial"/>
              </a:rPr>
              <a:t> </a:t>
            </a:r>
            <a:r>
              <a:rPr sz="1400" spc="-85" dirty="0">
                <a:solidFill>
                  <a:srgbClr val="0069AA"/>
                </a:solidFill>
                <a:latin typeface="Arial"/>
                <a:cs typeface="Arial"/>
              </a:rPr>
              <a:t>устройства  </a:t>
            </a:r>
            <a:r>
              <a:rPr sz="1400" spc="-80" dirty="0">
                <a:solidFill>
                  <a:srgbClr val="0069AA"/>
                </a:solidFill>
                <a:latin typeface="Arial"/>
                <a:cs typeface="Arial"/>
              </a:rPr>
              <a:t>для </a:t>
            </a:r>
            <a:r>
              <a:rPr sz="1400" spc="-75" dirty="0">
                <a:solidFill>
                  <a:srgbClr val="0069AA"/>
                </a:solidFill>
                <a:latin typeface="Arial"/>
                <a:cs typeface="Arial"/>
              </a:rPr>
              <a:t>доступа </a:t>
            </a:r>
            <a:r>
              <a:rPr sz="1400" spc="-65" dirty="0">
                <a:solidFill>
                  <a:srgbClr val="0069AA"/>
                </a:solidFill>
                <a:latin typeface="Arial"/>
                <a:cs typeface="Arial"/>
              </a:rPr>
              <a:t>на</a:t>
            </a:r>
            <a:r>
              <a:rPr sz="1400" spc="-150" dirty="0">
                <a:solidFill>
                  <a:srgbClr val="0069AA"/>
                </a:solidFill>
                <a:latin typeface="Arial"/>
                <a:cs typeface="Arial"/>
              </a:rPr>
              <a:t> </a:t>
            </a:r>
            <a:r>
              <a:rPr sz="1400" spc="-90" dirty="0">
                <a:solidFill>
                  <a:srgbClr val="0069AA"/>
                </a:solidFill>
                <a:latin typeface="Arial"/>
                <a:cs typeface="Arial"/>
              </a:rPr>
              <a:t>Портал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47" name="object 147"/>
          <p:cNvSpPr txBox="1"/>
          <p:nvPr/>
        </p:nvSpPr>
        <p:spPr>
          <a:xfrm>
            <a:off x="3946397" y="4161282"/>
            <a:ext cx="14243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70" dirty="0">
                <a:solidFill>
                  <a:srgbClr val="0069AA"/>
                </a:solidFill>
                <a:latin typeface="Arial"/>
                <a:cs typeface="Arial"/>
              </a:rPr>
              <a:t>Доступ </a:t>
            </a:r>
            <a:r>
              <a:rPr sz="1400" spc="-75" dirty="0">
                <a:solidFill>
                  <a:srgbClr val="0069AA"/>
                </a:solidFill>
                <a:latin typeface="Arial"/>
                <a:cs typeface="Arial"/>
              </a:rPr>
              <a:t>в</a:t>
            </a:r>
            <a:r>
              <a:rPr sz="1400" spc="-165" dirty="0">
                <a:solidFill>
                  <a:srgbClr val="0069AA"/>
                </a:solidFill>
                <a:latin typeface="Arial"/>
                <a:cs typeface="Arial"/>
              </a:rPr>
              <a:t> </a:t>
            </a:r>
            <a:r>
              <a:rPr sz="1400" spc="-75" dirty="0">
                <a:solidFill>
                  <a:srgbClr val="0069AA"/>
                </a:solidFill>
                <a:latin typeface="Arial"/>
                <a:cs typeface="Arial"/>
              </a:rPr>
              <a:t>Интернет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48" name="object 148"/>
          <p:cNvSpPr txBox="1"/>
          <p:nvPr/>
        </p:nvSpPr>
        <p:spPr>
          <a:xfrm>
            <a:off x="3946397" y="4512665"/>
            <a:ext cx="147574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0800" marR="5080" indent="-38100">
              <a:lnSpc>
                <a:spcPct val="114300"/>
              </a:lnSpc>
              <a:spcBef>
                <a:spcPts val="95"/>
              </a:spcBef>
            </a:pPr>
            <a:r>
              <a:rPr sz="1400" spc="-75" dirty="0">
                <a:solidFill>
                  <a:srgbClr val="0069AA"/>
                </a:solidFill>
                <a:latin typeface="Arial"/>
                <a:cs typeface="Arial"/>
              </a:rPr>
              <a:t>Оборудование </a:t>
            </a:r>
            <a:r>
              <a:rPr sz="1400" spc="-85" dirty="0">
                <a:solidFill>
                  <a:srgbClr val="0069AA"/>
                </a:solidFill>
                <a:latin typeface="Arial"/>
                <a:cs typeface="Arial"/>
              </a:rPr>
              <a:t>для  </a:t>
            </a:r>
            <a:r>
              <a:rPr sz="1400" spc="-45" dirty="0">
                <a:solidFill>
                  <a:srgbClr val="0069AA"/>
                </a:solidFill>
                <a:latin typeface="Arial"/>
                <a:cs typeface="Arial"/>
              </a:rPr>
              <a:t>ви</a:t>
            </a:r>
            <a:r>
              <a:rPr sz="1400" spc="-65" dirty="0">
                <a:solidFill>
                  <a:srgbClr val="0069AA"/>
                </a:solidFill>
                <a:latin typeface="Arial"/>
                <a:cs typeface="Arial"/>
              </a:rPr>
              <a:t>д</a:t>
            </a:r>
            <a:r>
              <a:rPr sz="1400" spc="-50" dirty="0">
                <a:solidFill>
                  <a:srgbClr val="0069AA"/>
                </a:solidFill>
                <a:latin typeface="Arial"/>
                <a:cs typeface="Arial"/>
              </a:rPr>
              <a:t>еон</a:t>
            </a:r>
            <a:r>
              <a:rPr sz="1400" spc="-80" dirty="0">
                <a:solidFill>
                  <a:srgbClr val="0069AA"/>
                </a:solidFill>
                <a:latin typeface="Arial"/>
                <a:cs typeface="Arial"/>
              </a:rPr>
              <a:t>а</a:t>
            </a:r>
            <a:r>
              <a:rPr sz="1400" spc="-114" dirty="0">
                <a:solidFill>
                  <a:srgbClr val="0069AA"/>
                </a:solidFill>
                <a:latin typeface="Arial"/>
                <a:cs typeface="Arial"/>
              </a:rPr>
              <a:t>б</a:t>
            </a:r>
            <a:r>
              <a:rPr sz="1400" spc="-70" dirty="0">
                <a:solidFill>
                  <a:srgbClr val="0069AA"/>
                </a:solidFill>
                <a:latin typeface="Arial"/>
                <a:cs typeface="Arial"/>
              </a:rPr>
              <a:t>л</a:t>
            </a:r>
            <a:r>
              <a:rPr sz="1400" spc="-120" dirty="0">
                <a:solidFill>
                  <a:srgbClr val="0069AA"/>
                </a:solidFill>
                <a:latin typeface="Arial"/>
                <a:cs typeface="Arial"/>
              </a:rPr>
              <a:t>ю</a:t>
            </a:r>
            <a:r>
              <a:rPr sz="1400" spc="-55" dirty="0">
                <a:solidFill>
                  <a:srgbClr val="0069AA"/>
                </a:solidFill>
                <a:latin typeface="Arial"/>
                <a:cs typeface="Arial"/>
              </a:rPr>
              <a:t>дения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49" name="object 149"/>
          <p:cNvSpPr txBox="1"/>
          <p:nvPr/>
        </p:nvSpPr>
        <p:spPr>
          <a:xfrm>
            <a:off x="3946397" y="5140553"/>
            <a:ext cx="1437640" cy="75438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3900"/>
              </a:lnSpc>
              <a:spcBef>
                <a:spcPts val="90"/>
              </a:spcBef>
            </a:pPr>
            <a:r>
              <a:rPr sz="1400" spc="-80" dirty="0">
                <a:solidFill>
                  <a:srgbClr val="0069AA"/>
                </a:solidFill>
                <a:latin typeface="Arial"/>
                <a:cs typeface="Arial"/>
              </a:rPr>
              <a:t>Канал связи </a:t>
            </a:r>
            <a:r>
              <a:rPr sz="1400" spc="-85" dirty="0">
                <a:solidFill>
                  <a:srgbClr val="0069AA"/>
                </a:solidFill>
                <a:latin typeface="Arial"/>
                <a:cs typeface="Arial"/>
              </a:rPr>
              <a:t>для  </a:t>
            </a:r>
            <a:r>
              <a:rPr sz="1400" spc="-65" dirty="0">
                <a:solidFill>
                  <a:srgbClr val="0069AA"/>
                </a:solidFill>
                <a:latin typeface="Arial"/>
                <a:cs typeface="Arial"/>
              </a:rPr>
              <a:t>оборудования  </a:t>
            </a:r>
            <a:r>
              <a:rPr sz="1400" spc="-45" dirty="0">
                <a:solidFill>
                  <a:srgbClr val="0069AA"/>
                </a:solidFill>
                <a:latin typeface="Arial"/>
                <a:cs typeface="Arial"/>
              </a:rPr>
              <a:t>ви</a:t>
            </a:r>
            <a:r>
              <a:rPr sz="1400" spc="-65" dirty="0">
                <a:solidFill>
                  <a:srgbClr val="0069AA"/>
                </a:solidFill>
                <a:latin typeface="Arial"/>
                <a:cs typeface="Arial"/>
              </a:rPr>
              <a:t>д</a:t>
            </a:r>
            <a:r>
              <a:rPr sz="1400" spc="-50" dirty="0">
                <a:solidFill>
                  <a:srgbClr val="0069AA"/>
                </a:solidFill>
                <a:latin typeface="Arial"/>
                <a:cs typeface="Arial"/>
              </a:rPr>
              <a:t>еон</a:t>
            </a:r>
            <a:r>
              <a:rPr sz="1400" spc="-80" dirty="0">
                <a:solidFill>
                  <a:srgbClr val="0069AA"/>
                </a:solidFill>
                <a:latin typeface="Arial"/>
                <a:cs typeface="Arial"/>
              </a:rPr>
              <a:t>а</a:t>
            </a:r>
            <a:r>
              <a:rPr sz="1400" spc="-114" dirty="0">
                <a:solidFill>
                  <a:srgbClr val="0069AA"/>
                </a:solidFill>
                <a:latin typeface="Arial"/>
                <a:cs typeface="Arial"/>
              </a:rPr>
              <a:t>б</a:t>
            </a:r>
            <a:r>
              <a:rPr sz="1400" spc="-70" dirty="0">
                <a:solidFill>
                  <a:srgbClr val="0069AA"/>
                </a:solidFill>
                <a:latin typeface="Arial"/>
                <a:cs typeface="Arial"/>
              </a:rPr>
              <a:t>л</a:t>
            </a:r>
            <a:r>
              <a:rPr sz="1400" spc="-120" dirty="0">
                <a:solidFill>
                  <a:srgbClr val="0069AA"/>
                </a:solidFill>
                <a:latin typeface="Arial"/>
                <a:cs typeface="Arial"/>
              </a:rPr>
              <a:t>ю</a:t>
            </a:r>
            <a:r>
              <a:rPr sz="1400" spc="-55" dirty="0">
                <a:solidFill>
                  <a:srgbClr val="0069AA"/>
                </a:solidFill>
                <a:latin typeface="Arial"/>
                <a:cs typeface="Arial"/>
              </a:rPr>
              <a:t>дения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50" name="object 150"/>
          <p:cNvSpPr txBox="1"/>
          <p:nvPr/>
        </p:nvSpPr>
        <p:spPr>
          <a:xfrm>
            <a:off x="3946397" y="6009538"/>
            <a:ext cx="1763395" cy="75438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25"/>
              </a:spcBef>
            </a:pPr>
            <a:r>
              <a:rPr sz="1400" spc="-60" dirty="0">
                <a:solidFill>
                  <a:srgbClr val="0069AA"/>
                </a:solidFill>
                <a:latin typeface="Arial"/>
                <a:cs typeface="Arial"/>
              </a:rPr>
              <a:t>Подключение</a:t>
            </a:r>
            <a:r>
              <a:rPr sz="1400" spc="-90" dirty="0">
                <a:solidFill>
                  <a:srgbClr val="0069AA"/>
                </a:solidFill>
                <a:latin typeface="Arial"/>
                <a:cs typeface="Arial"/>
              </a:rPr>
              <a:t> </a:t>
            </a:r>
            <a:r>
              <a:rPr sz="1400" spc="35" dirty="0">
                <a:solidFill>
                  <a:srgbClr val="0069AA"/>
                </a:solidFill>
                <a:latin typeface="Arial"/>
                <a:cs typeface="Arial"/>
              </a:rPr>
              <a:t>к</a:t>
            </a:r>
            <a:endParaRPr sz="1400" dirty="0">
              <a:latin typeface="Arial"/>
              <a:cs typeface="Arial"/>
            </a:endParaRPr>
          </a:p>
          <a:p>
            <a:pPr marL="12700" marR="5080">
              <a:lnSpc>
                <a:spcPts val="1920"/>
              </a:lnSpc>
              <a:spcBef>
                <a:spcPts val="95"/>
              </a:spcBef>
            </a:pPr>
            <a:r>
              <a:rPr sz="1400" spc="-55" dirty="0">
                <a:solidFill>
                  <a:srgbClr val="0069AA"/>
                </a:solidFill>
                <a:latin typeface="Arial"/>
                <a:cs typeface="Arial"/>
              </a:rPr>
              <a:t>региональному</a:t>
            </a:r>
            <a:r>
              <a:rPr sz="1400" spc="-140" dirty="0">
                <a:solidFill>
                  <a:srgbClr val="0069AA"/>
                </a:solidFill>
                <a:latin typeface="Arial"/>
                <a:cs typeface="Arial"/>
              </a:rPr>
              <a:t> </a:t>
            </a:r>
            <a:r>
              <a:rPr sz="1400" spc="-65" dirty="0">
                <a:solidFill>
                  <a:srgbClr val="0069AA"/>
                </a:solidFill>
                <a:latin typeface="Arial"/>
                <a:cs typeface="Arial"/>
              </a:rPr>
              <a:t>центру  </a:t>
            </a:r>
            <a:r>
              <a:rPr sz="1400" spc="-55" dirty="0">
                <a:solidFill>
                  <a:srgbClr val="0069AA"/>
                </a:solidFill>
                <a:latin typeface="Arial"/>
                <a:cs typeface="Arial"/>
              </a:rPr>
              <a:t>обработки</a:t>
            </a:r>
            <a:r>
              <a:rPr sz="1400" spc="-85" dirty="0">
                <a:solidFill>
                  <a:srgbClr val="0069AA"/>
                </a:solidFill>
                <a:latin typeface="Arial"/>
                <a:cs typeface="Arial"/>
              </a:rPr>
              <a:t> </a:t>
            </a:r>
            <a:r>
              <a:rPr sz="1400" spc="-65" dirty="0">
                <a:solidFill>
                  <a:srgbClr val="0069AA"/>
                </a:solidFill>
                <a:latin typeface="Arial"/>
                <a:cs typeface="Arial"/>
              </a:rPr>
              <a:t>данных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51" name="object 151"/>
          <p:cNvSpPr/>
          <p:nvPr/>
        </p:nvSpPr>
        <p:spPr>
          <a:xfrm>
            <a:off x="6134100" y="1453007"/>
            <a:ext cx="0" cy="5258435"/>
          </a:xfrm>
          <a:custGeom>
            <a:avLst/>
            <a:gdLst/>
            <a:ahLst/>
            <a:cxnLst/>
            <a:rect l="l" t="t" r="r" b="b"/>
            <a:pathLst>
              <a:path h="5258434">
                <a:moveTo>
                  <a:pt x="0" y="5257888"/>
                </a:moveTo>
                <a:lnTo>
                  <a:pt x="0" y="0"/>
                </a:lnTo>
              </a:path>
            </a:pathLst>
          </a:custGeom>
          <a:ln w="25400">
            <a:solidFill>
              <a:srgbClr val="00AB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99"/>
          <p:cNvSpPr/>
          <p:nvPr/>
        </p:nvSpPr>
        <p:spPr>
          <a:xfrm>
            <a:off x="251520" y="5805264"/>
            <a:ext cx="366395" cy="366395"/>
          </a:xfrm>
          <a:custGeom>
            <a:avLst/>
            <a:gdLst/>
            <a:ahLst/>
            <a:cxnLst/>
            <a:rect l="l" t="t" r="r" b="b"/>
            <a:pathLst>
              <a:path w="366395" h="366395">
                <a:moveTo>
                  <a:pt x="183133" y="0"/>
                </a:moveTo>
                <a:lnTo>
                  <a:pt x="134511" y="6554"/>
                </a:lnTo>
                <a:lnTo>
                  <a:pt x="90781" y="25042"/>
                </a:lnTo>
                <a:lnTo>
                  <a:pt x="53705" y="53705"/>
                </a:lnTo>
                <a:lnTo>
                  <a:pt x="25042" y="90781"/>
                </a:lnTo>
                <a:lnTo>
                  <a:pt x="6554" y="134511"/>
                </a:lnTo>
                <a:lnTo>
                  <a:pt x="0" y="183133"/>
                </a:lnTo>
                <a:lnTo>
                  <a:pt x="6554" y="231756"/>
                </a:lnTo>
                <a:lnTo>
                  <a:pt x="25042" y="275486"/>
                </a:lnTo>
                <a:lnTo>
                  <a:pt x="53705" y="312562"/>
                </a:lnTo>
                <a:lnTo>
                  <a:pt x="90781" y="341225"/>
                </a:lnTo>
                <a:lnTo>
                  <a:pt x="134511" y="359713"/>
                </a:lnTo>
                <a:lnTo>
                  <a:pt x="183133" y="366267"/>
                </a:lnTo>
                <a:lnTo>
                  <a:pt x="195655" y="365861"/>
                </a:lnTo>
                <a:lnTo>
                  <a:pt x="235838" y="358647"/>
                </a:lnTo>
                <a:lnTo>
                  <a:pt x="237744" y="355218"/>
                </a:lnTo>
                <a:lnTo>
                  <a:pt x="237315" y="353567"/>
                </a:lnTo>
                <a:lnTo>
                  <a:pt x="183133" y="353567"/>
                </a:lnTo>
                <a:lnTo>
                  <a:pt x="137877" y="347469"/>
                </a:lnTo>
                <a:lnTo>
                  <a:pt x="97178" y="330265"/>
                </a:lnTo>
                <a:lnTo>
                  <a:pt x="62674" y="303593"/>
                </a:lnTo>
                <a:lnTo>
                  <a:pt x="36002" y="269089"/>
                </a:lnTo>
                <a:lnTo>
                  <a:pt x="18798" y="228390"/>
                </a:lnTo>
                <a:lnTo>
                  <a:pt x="12700" y="183133"/>
                </a:lnTo>
                <a:lnTo>
                  <a:pt x="18798" y="137877"/>
                </a:lnTo>
                <a:lnTo>
                  <a:pt x="36002" y="97178"/>
                </a:lnTo>
                <a:lnTo>
                  <a:pt x="62674" y="62674"/>
                </a:lnTo>
                <a:lnTo>
                  <a:pt x="97178" y="36002"/>
                </a:lnTo>
                <a:lnTo>
                  <a:pt x="137877" y="18798"/>
                </a:lnTo>
                <a:lnTo>
                  <a:pt x="183133" y="12699"/>
                </a:lnTo>
                <a:lnTo>
                  <a:pt x="246358" y="12699"/>
                </a:lnTo>
                <a:lnTo>
                  <a:pt x="231810" y="6554"/>
                </a:lnTo>
                <a:lnTo>
                  <a:pt x="183133" y="0"/>
                </a:lnTo>
                <a:close/>
              </a:path>
              <a:path w="366395" h="366395">
                <a:moveTo>
                  <a:pt x="232409" y="346328"/>
                </a:moveTo>
                <a:lnTo>
                  <a:pt x="194798" y="353185"/>
                </a:lnTo>
                <a:lnTo>
                  <a:pt x="183133" y="353567"/>
                </a:lnTo>
                <a:lnTo>
                  <a:pt x="237315" y="353567"/>
                </a:lnTo>
                <a:lnTo>
                  <a:pt x="236854" y="351789"/>
                </a:lnTo>
                <a:lnTo>
                  <a:pt x="235838" y="348360"/>
                </a:lnTo>
                <a:lnTo>
                  <a:pt x="232409" y="346328"/>
                </a:lnTo>
                <a:close/>
              </a:path>
              <a:path w="366395" h="366395">
                <a:moveTo>
                  <a:pt x="246358" y="12699"/>
                </a:moveTo>
                <a:lnTo>
                  <a:pt x="183133" y="12699"/>
                </a:lnTo>
                <a:lnTo>
                  <a:pt x="228444" y="18798"/>
                </a:lnTo>
                <a:lnTo>
                  <a:pt x="269178" y="36002"/>
                </a:lnTo>
                <a:lnTo>
                  <a:pt x="303704" y="62674"/>
                </a:lnTo>
                <a:lnTo>
                  <a:pt x="330388" y="97178"/>
                </a:lnTo>
                <a:lnTo>
                  <a:pt x="347596" y="137877"/>
                </a:lnTo>
                <a:lnTo>
                  <a:pt x="353695" y="183133"/>
                </a:lnTo>
                <a:lnTo>
                  <a:pt x="352234" y="205301"/>
                </a:lnTo>
                <a:lnTo>
                  <a:pt x="347916" y="227028"/>
                </a:lnTo>
                <a:lnTo>
                  <a:pt x="340836" y="248017"/>
                </a:lnTo>
                <a:lnTo>
                  <a:pt x="331088" y="267969"/>
                </a:lnTo>
                <a:lnTo>
                  <a:pt x="329310" y="271017"/>
                </a:lnTo>
                <a:lnTo>
                  <a:pt x="330453" y="274827"/>
                </a:lnTo>
                <a:lnTo>
                  <a:pt x="333375" y="276605"/>
                </a:lnTo>
                <a:lnTo>
                  <a:pt x="336423" y="278383"/>
                </a:lnTo>
                <a:lnTo>
                  <a:pt x="340359" y="277367"/>
                </a:lnTo>
                <a:lnTo>
                  <a:pt x="360219" y="230346"/>
                </a:lnTo>
                <a:lnTo>
                  <a:pt x="366395" y="183133"/>
                </a:lnTo>
                <a:lnTo>
                  <a:pt x="359840" y="134511"/>
                </a:lnTo>
                <a:lnTo>
                  <a:pt x="341347" y="90781"/>
                </a:lnTo>
                <a:lnTo>
                  <a:pt x="312674" y="53705"/>
                </a:lnTo>
                <a:lnTo>
                  <a:pt x="275575" y="25042"/>
                </a:lnTo>
                <a:lnTo>
                  <a:pt x="246358" y="12699"/>
                </a:lnTo>
                <a:close/>
              </a:path>
            </a:pathLst>
          </a:custGeom>
          <a:solidFill>
            <a:srgbClr val="0069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96"/>
          <p:cNvSpPr/>
          <p:nvPr/>
        </p:nvSpPr>
        <p:spPr>
          <a:xfrm>
            <a:off x="155381" y="5708999"/>
            <a:ext cx="279400" cy="558800"/>
          </a:xfrm>
          <a:custGeom>
            <a:avLst/>
            <a:gdLst/>
            <a:ahLst/>
            <a:cxnLst/>
            <a:rect l="l" t="t" r="r" b="b"/>
            <a:pathLst>
              <a:path w="279400" h="558800">
                <a:moveTo>
                  <a:pt x="279399" y="0"/>
                </a:moveTo>
                <a:lnTo>
                  <a:pt x="223138" y="5715"/>
                </a:lnTo>
                <a:lnTo>
                  <a:pt x="177015" y="19417"/>
                </a:lnTo>
                <a:lnTo>
                  <a:pt x="134588" y="40495"/>
                </a:lnTo>
                <a:lnTo>
                  <a:pt x="96614" y="68189"/>
                </a:lnTo>
                <a:lnTo>
                  <a:pt x="63849" y="101742"/>
                </a:lnTo>
                <a:lnTo>
                  <a:pt x="37049" y="140398"/>
                </a:lnTo>
                <a:lnTo>
                  <a:pt x="16970" y="183397"/>
                </a:lnTo>
                <a:lnTo>
                  <a:pt x="4368" y="229984"/>
                </a:lnTo>
                <a:lnTo>
                  <a:pt x="0" y="279400"/>
                </a:lnTo>
                <a:lnTo>
                  <a:pt x="4368" y="328815"/>
                </a:lnTo>
                <a:lnTo>
                  <a:pt x="16970" y="375402"/>
                </a:lnTo>
                <a:lnTo>
                  <a:pt x="37049" y="418401"/>
                </a:lnTo>
                <a:lnTo>
                  <a:pt x="63849" y="457057"/>
                </a:lnTo>
                <a:lnTo>
                  <a:pt x="96614" y="490610"/>
                </a:lnTo>
                <a:lnTo>
                  <a:pt x="134588" y="518304"/>
                </a:lnTo>
                <a:lnTo>
                  <a:pt x="177015" y="539382"/>
                </a:lnTo>
                <a:lnTo>
                  <a:pt x="223138" y="553085"/>
                </a:lnTo>
                <a:lnTo>
                  <a:pt x="279399" y="558800"/>
                </a:lnTo>
                <a:lnTo>
                  <a:pt x="279399" y="546100"/>
                </a:lnTo>
                <a:lnTo>
                  <a:pt x="225678" y="540638"/>
                </a:lnTo>
                <a:lnTo>
                  <a:pt x="181669" y="527543"/>
                </a:lnTo>
                <a:lnTo>
                  <a:pt x="141180" y="507410"/>
                </a:lnTo>
                <a:lnTo>
                  <a:pt x="104936" y="480964"/>
                </a:lnTo>
                <a:lnTo>
                  <a:pt x="73659" y="448929"/>
                </a:lnTo>
                <a:lnTo>
                  <a:pt x="48074" y="412030"/>
                </a:lnTo>
                <a:lnTo>
                  <a:pt x="28904" y="370992"/>
                </a:lnTo>
                <a:lnTo>
                  <a:pt x="16871" y="326541"/>
                </a:lnTo>
                <a:lnTo>
                  <a:pt x="12700" y="279400"/>
                </a:lnTo>
                <a:lnTo>
                  <a:pt x="16871" y="232258"/>
                </a:lnTo>
                <a:lnTo>
                  <a:pt x="28904" y="187807"/>
                </a:lnTo>
                <a:lnTo>
                  <a:pt x="48074" y="146769"/>
                </a:lnTo>
                <a:lnTo>
                  <a:pt x="73660" y="109870"/>
                </a:lnTo>
                <a:lnTo>
                  <a:pt x="104936" y="77835"/>
                </a:lnTo>
                <a:lnTo>
                  <a:pt x="141180" y="51389"/>
                </a:lnTo>
                <a:lnTo>
                  <a:pt x="181669" y="31256"/>
                </a:lnTo>
                <a:lnTo>
                  <a:pt x="225678" y="18161"/>
                </a:lnTo>
                <a:lnTo>
                  <a:pt x="279399" y="12700"/>
                </a:lnTo>
                <a:lnTo>
                  <a:pt x="279399" y="0"/>
                </a:lnTo>
                <a:close/>
              </a:path>
            </a:pathLst>
          </a:custGeom>
          <a:solidFill>
            <a:srgbClr val="0069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97"/>
          <p:cNvSpPr/>
          <p:nvPr/>
        </p:nvSpPr>
        <p:spPr>
          <a:xfrm>
            <a:off x="434654" y="5708999"/>
            <a:ext cx="279400" cy="558800"/>
          </a:xfrm>
          <a:custGeom>
            <a:avLst/>
            <a:gdLst/>
            <a:ahLst/>
            <a:cxnLst/>
            <a:rect l="l" t="t" r="r" b="b"/>
            <a:pathLst>
              <a:path w="279400" h="558800">
                <a:moveTo>
                  <a:pt x="0" y="0"/>
                </a:moveTo>
                <a:lnTo>
                  <a:pt x="0" y="12700"/>
                </a:lnTo>
                <a:lnTo>
                  <a:pt x="47879" y="17004"/>
                </a:lnTo>
                <a:lnTo>
                  <a:pt x="92968" y="29411"/>
                </a:lnTo>
                <a:lnTo>
                  <a:pt x="134507" y="49163"/>
                </a:lnTo>
                <a:lnTo>
                  <a:pt x="171737" y="75499"/>
                </a:lnTo>
                <a:lnTo>
                  <a:pt x="203900" y="107662"/>
                </a:lnTo>
                <a:lnTo>
                  <a:pt x="230236" y="144892"/>
                </a:lnTo>
                <a:lnTo>
                  <a:pt x="249988" y="186431"/>
                </a:lnTo>
                <a:lnTo>
                  <a:pt x="262395" y="231520"/>
                </a:lnTo>
                <a:lnTo>
                  <a:pt x="266700" y="279400"/>
                </a:lnTo>
                <a:lnTo>
                  <a:pt x="262395" y="327279"/>
                </a:lnTo>
                <a:lnTo>
                  <a:pt x="249988" y="372368"/>
                </a:lnTo>
                <a:lnTo>
                  <a:pt x="230236" y="413907"/>
                </a:lnTo>
                <a:lnTo>
                  <a:pt x="203900" y="451137"/>
                </a:lnTo>
                <a:lnTo>
                  <a:pt x="171737" y="483300"/>
                </a:lnTo>
                <a:lnTo>
                  <a:pt x="134507" y="509636"/>
                </a:lnTo>
                <a:lnTo>
                  <a:pt x="92968" y="529388"/>
                </a:lnTo>
                <a:lnTo>
                  <a:pt x="47879" y="541795"/>
                </a:lnTo>
                <a:lnTo>
                  <a:pt x="0" y="546100"/>
                </a:lnTo>
                <a:lnTo>
                  <a:pt x="0" y="558800"/>
                </a:lnTo>
                <a:lnTo>
                  <a:pt x="45257" y="555136"/>
                </a:lnTo>
                <a:lnTo>
                  <a:pt x="88213" y="544531"/>
                </a:lnTo>
                <a:lnTo>
                  <a:pt x="128286" y="527565"/>
                </a:lnTo>
                <a:lnTo>
                  <a:pt x="164898" y="504817"/>
                </a:lnTo>
                <a:lnTo>
                  <a:pt x="197469" y="476869"/>
                </a:lnTo>
                <a:lnTo>
                  <a:pt x="225417" y="444298"/>
                </a:lnTo>
                <a:lnTo>
                  <a:pt x="248165" y="407686"/>
                </a:lnTo>
                <a:lnTo>
                  <a:pt x="265131" y="367613"/>
                </a:lnTo>
                <a:lnTo>
                  <a:pt x="275736" y="324657"/>
                </a:lnTo>
                <a:lnTo>
                  <a:pt x="279400" y="279400"/>
                </a:lnTo>
                <a:lnTo>
                  <a:pt x="275736" y="234142"/>
                </a:lnTo>
                <a:lnTo>
                  <a:pt x="265131" y="191186"/>
                </a:lnTo>
                <a:lnTo>
                  <a:pt x="248165" y="151113"/>
                </a:lnTo>
                <a:lnTo>
                  <a:pt x="225417" y="114501"/>
                </a:lnTo>
                <a:lnTo>
                  <a:pt x="197469" y="81930"/>
                </a:lnTo>
                <a:lnTo>
                  <a:pt x="164898" y="53982"/>
                </a:lnTo>
                <a:lnTo>
                  <a:pt x="128286" y="31234"/>
                </a:lnTo>
                <a:lnTo>
                  <a:pt x="88213" y="14268"/>
                </a:lnTo>
                <a:lnTo>
                  <a:pt x="45257" y="3663"/>
                </a:lnTo>
                <a:lnTo>
                  <a:pt x="0" y="0"/>
                </a:lnTo>
                <a:close/>
              </a:path>
            </a:pathLst>
          </a:custGeom>
          <a:solidFill>
            <a:srgbClr val="0069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99"/>
          <p:cNvSpPr/>
          <p:nvPr/>
        </p:nvSpPr>
        <p:spPr>
          <a:xfrm>
            <a:off x="251520" y="5805264"/>
            <a:ext cx="366395" cy="366395"/>
          </a:xfrm>
          <a:custGeom>
            <a:avLst/>
            <a:gdLst/>
            <a:ahLst/>
            <a:cxnLst/>
            <a:rect l="l" t="t" r="r" b="b"/>
            <a:pathLst>
              <a:path w="366395" h="366395">
                <a:moveTo>
                  <a:pt x="183133" y="0"/>
                </a:moveTo>
                <a:lnTo>
                  <a:pt x="134511" y="6554"/>
                </a:lnTo>
                <a:lnTo>
                  <a:pt x="90781" y="25042"/>
                </a:lnTo>
                <a:lnTo>
                  <a:pt x="53705" y="53705"/>
                </a:lnTo>
                <a:lnTo>
                  <a:pt x="25042" y="90781"/>
                </a:lnTo>
                <a:lnTo>
                  <a:pt x="6554" y="134511"/>
                </a:lnTo>
                <a:lnTo>
                  <a:pt x="0" y="183133"/>
                </a:lnTo>
                <a:lnTo>
                  <a:pt x="6554" y="231756"/>
                </a:lnTo>
                <a:lnTo>
                  <a:pt x="25042" y="275486"/>
                </a:lnTo>
                <a:lnTo>
                  <a:pt x="53705" y="312562"/>
                </a:lnTo>
                <a:lnTo>
                  <a:pt x="90781" y="341225"/>
                </a:lnTo>
                <a:lnTo>
                  <a:pt x="134511" y="359713"/>
                </a:lnTo>
                <a:lnTo>
                  <a:pt x="183133" y="366267"/>
                </a:lnTo>
                <a:lnTo>
                  <a:pt x="195655" y="365861"/>
                </a:lnTo>
                <a:lnTo>
                  <a:pt x="235838" y="358647"/>
                </a:lnTo>
                <a:lnTo>
                  <a:pt x="237744" y="355218"/>
                </a:lnTo>
                <a:lnTo>
                  <a:pt x="237315" y="353567"/>
                </a:lnTo>
                <a:lnTo>
                  <a:pt x="183133" y="353567"/>
                </a:lnTo>
                <a:lnTo>
                  <a:pt x="137877" y="347469"/>
                </a:lnTo>
                <a:lnTo>
                  <a:pt x="97178" y="330265"/>
                </a:lnTo>
                <a:lnTo>
                  <a:pt x="62674" y="303593"/>
                </a:lnTo>
                <a:lnTo>
                  <a:pt x="36002" y="269089"/>
                </a:lnTo>
                <a:lnTo>
                  <a:pt x="18798" y="228390"/>
                </a:lnTo>
                <a:lnTo>
                  <a:pt x="12700" y="183133"/>
                </a:lnTo>
                <a:lnTo>
                  <a:pt x="18798" y="137877"/>
                </a:lnTo>
                <a:lnTo>
                  <a:pt x="36002" y="97178"/>
                </a:lnTo>
                <a:lnTo>
                  <a:pt x="62674" y="62674"/>
                </a:lnTo>
                <a:lnTo>
                  <a:pt x="97178" y="36002"/>
                </a:lnTo>
                <a:lnTo>
                  <a:pt x="137877" y="18798"/>
                </a:lnTo>
                <a:lnTo>
                  <a:pt x="183133" y="12699"/>
                </a:lnTo>
                <a:lnTo>
                  <a:pt x="246358" y="12699"/>
                </a:lnTo>
                <a:lnTo>
                  <a:pt x="231810" y="6554"/>
                </a:lnTo>
                <a:lnTo>
                  <a:pt x="183133" y="0"/>
                </a:lnTo>
                <a:close/>
              </a:path>
              <a:path w="366395" h="366395">
                <a:moveTo>
                  <a:pt x="232409" y="346328"/>
                </a:moveTo>
                <a:lnTo>
                  <a:pt x="194798" y="353185"/>
                </a:lnTo>
                <a:lnTo>
                  <a:pt x="183133" y="353567"/>
                </a:lnTo>
                <a:lnTo>
                  <a:pt x="237315" y="353567"/>
                </a:lnTo>
                <a:lnTo>
                  <a:pt x="236854" y="351789"/>
                </a:lnTo>
                <a:lnTo>
                  <a:pt x="235838" y="348360"/>
                </a:lnTo>
                <a:lnTo>
                  <a:pt x="232409" y="346328"/>
                </a:lnTo>
                <a:close/>
              </a:path>
              <a:path w="366395" h="366395">
                <a:moveTo>
                  <a:pt x="246358" y="12699"/>
                </a:moveTo>
                <a:lnTo>
                  <a:pt x="183133" y="12699"/>
                </a:lnTo>
                <a:lnTo>
                  <a:pt x="228444" y="18798"/>
                </a:lnTo>
                <a:lnTo>
                  <a:pt x="269178" y="36002"/>
                </a:lnTo>
                <a:lnTo>
                  <a:pt x="303704" y="62674"/>
                </a:lnTo>
                <a:lnTo>
                  <a:pt x="330388" y="97178"/>
                </a:lnTo>
                <a:lnTo>
                  <a:pt x="347596" y="137877"/>
                </a:lnTo>
                <a:lnTo>
                  <a:pt x="353695" y="183133"/>
                </a:lnTo>
                <a:lnTo>
                  <a:pt x="352234" y="205301"/>
                </a:lnTo>
                <a:lnTo>
                  <a:pt x="347916" y="227028"/>
                </a:lnTo>
                <a:lnTo>
                  <a:pt x="340836" y="248017"/>
                </a:lnTo>
                <a:lnTo>
                  <a:pt x="331088" y="267969"/>
                </a:lnTo>
                <a:lnTo>
                  <a:pt x="329310" y="271017"/>
                </a:lnTo>
                <a:lnTo>
                  <a:pt x="330453" y="274827"/>
                </a:lnTo>
                <a:lnTo>
                  <a:pt x="333375" y="276605"/>
                </a:lnTo>
                <a:lnTo>
                  <a:pt x="336423" y="278383"/>
                </a:lnTo>
                <a:lnTo>
                  <a:pt x="340359" y="277367"/>
                </a:lnTo>
                <a:lnTo>
                  <a:pt x="360219" y="230346"/>
                </a:lnTo>
                <a:lnTo>
                  <a:pt x="366395" y="183133"/>
                </a:lnTo>
                <a:lnTo>
                  <a:pt x="359840" y="134511"/>
                </a:lnTo>
                <a:lnTo>
                  <a:pt x="341347" y="90781"/>
                </a:lnTo>
                <a:lnTo>
                  <a:pt x="312674" y="53705"/>
                </a:lnTo>
                <a:lnTo>
                  <a:pt x="275575" y="25042"/>
                </a:lnTo>
                <a:lnTo>
                  <a:pt x="246358" y="12699"/>
                </a:lnTo>
                <a:close/>
              </a:path>
            </a:pathLst>
          </a:custGeom>
          <a:solidFill>
            <a:srgbClr val="0069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98"/>
          <p:cNvSpPr/>
          <p:nvPr/>
        </p:nvSpPr>
        <p:spPr>
          <a:xfrm>
            <a:off x="395536" y="5949280"/>
            <a:ext cx="164861" cy="234569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12700">
              <a:defRPr/>
            </a:pPr>
            <a:r>
              <a:rPr lang="ru-RU" altLang="ru-RU" sz="2200" dirty="0" smtClean="0"/>
              <a:t>Работа с нарушениями</a:t>
            </a:r>
            <a:endParaRPr lang="ru-RU" altLang="ru-RU" sz="2200" dirty="0"/>
          </a:p>
        </p:txBody>
      </p:sp>
      <p:grpSp>
        <p:nvGrpSpPr>
          <p:cNvPr id="3" name="Группа 3"/>
          <p:cNvGrpSpPr/>
          <p:nvPr/>
        </p:nvGrpSpPr>
        <p:grpSpPr>
          <a:xfrm>
            <a:off x="323528" y="1196752"/>
            <a:ext cx="8568952" cy="894674"/>
            <a:chOff x="-72008" y="1374888"/>
            <a:chExt cx="8568952" cy="3046010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-72008" y="1452697"/>
              <a:ext cx="8568952" cy="296820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Способы работы с нарушениями Порядка проведения ГИА</a:t>
              </a:r>
              <a:endParaRPr lang="ru-RU" sz="24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Скругленный прямоугольник 4"/>
            <p:cNvSpPr/>
            <p:nvPr/>
          </p:nvSpPr>
          <p:spPr>
            <a:xfrm rot="10800000">
              <a:off x="49154" y="1374888"/>
              <a:ext cx="8131292" cy="90862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800" kern="1200" dirty="0"/>
            </a:p>
          </p:txBody>
        </p:sp>
      </p:grpSp>
      <p:sp>
        <p:nvSpPr>
          <p:cNvPr id="8" name="Скругленный прямоугольник 7"/>
          <p:cNvSpPr/>
          <p:nvPr/>
        </p:nvSpPr>
        <p:spPr>
          <a:xfrm>
            <a:off x="251520" y="2492896"/>
            <a:ext cx="4248472" cy="1944216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                 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CCTV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-решение</a:t>
            </a: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                  в ППЭ</a:t>
            </a: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                     член ГЭК,                      </a:t>
            </a: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                       руководитель ППЭ,   </a:t>
            </a: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                      уполномоченное лицо</a:t>
            </a: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                   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572000" y="2492896"/>
            <a:ext cx="4320480" cy="1944216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                    Портал  </a:t>
            </a: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                   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smotriege.ru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                    В ППЭ, СИЦ</a:t>
            </a: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                           ОИВ, РЦОИ,      </a:t>
            </a: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                          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онлайн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                           наблюдатели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Группа 9"/>
          <p:cNvGrpSpPr/>
          <p:nvPr/>
        </p:nvGrpSpPr>
        <p:grpSpPr>
          <a:xfrm>
            <a:off x="107504" y="4797152"/>
            <a:ext cx="8712968" cy="532059"/>
            <a:chOff x="-216024" y="717220"/>
            <a:chExt cx="8712968" cy="1811451"/>
          </a:xfrm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-216024" y="717220"/>
              <a:ext cx="8712968" cy="147095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r>
                <a:rPr lang="ru-RU" sz="2000" b="1" dirty="0" smtClean="0">
                  <a:latin typeface="Arial" pitchFamily="34" charset="0"/>
                  <a:cs typeface="Arial" pitchFamily="34" charset="0"/>
                </a:rPr>
                <a:t>Мониторинг информации о нарушениях Порядка проведения ГИА</a:t>
              </a:r>
              <a:endParaRPr lang="ru-RU" sz="20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Скругленный прямоугольник 4"/>
            <p:cNvSpPr/>
            <p:nvPr/>
          </p:nvSpPr>
          <p:spPr>
            <a:xfrm rot="10800000">
              <a:off x="-72008" y="1620047"/>
              <a:ext cx="8131292" cy="90862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800" kern="1200" dirty="0"/>
            </a:p>
          </p:txBody>
        </p:sp>
      </p:grpSp>
      <p:sp>
        <p:nvSpPr>
          <p:cNvPr id="13" name="Стрелка вниз 12"/>
          <p:cNvSpPr/>
          <p:nvPr/>
        </p:nvSpPr>
        <p:spPr>
          <a:xfrm>
            <a:off x="1475656" y="2060848"/>
            <a:ext cx="1296144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5724128" y="2060848"/>
            <a:ext cx="1656184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395536" y="5661248"/>
            <a:ext cx="6336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Информация о возможном нарушении </a:t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>поступает в ППЭ только после прохождения </a:t>
            </a:r>
            <a:r>
              <a:rPr lang="ru-RU" b="1" dirty="0" err="1" smtClean="0">
                <a:solidFill>
                  <a:srgbClr val="0070C0"/>
                </a:solidFill>
              </a:rPr>
              <a:t>модерации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17" name="object 3"/>
          <p:cNvSpPr/>
          <p:nvPr/>
        </p:nvSpPr>
        <p:spPr>
          <a:xfrm>
            <a:off x="323528" y="2780928"/>
            <a:ext cx="1656184" cy="12241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3"/>
          <p:cNvSpPr/>
          <p:nvPr/>
        </p:nvSpPr>
        <p:spPr>
          <a:xfrm>
            <a:off x="6876256" y="5373216"/>
            <a:ext cx="2134137" cy="13476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2"/>
          <p:cNvSpPr/>
          <p:nvPr/>
        </p:nvSpPr>
        <p:spPr>
          <a:xfrm>
            <a:off x="4716016" y="2780928"/>
            <a:ext cx="1800200" cy="12961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12700">
              <a:defRPr/>
            </a:pPr>
            <a:r>
              <a:rPr lang="ru-RU" altLang="ru-RU" sz="2200" dirty="0" smtClean="0"/>
              <a:t>Схема работы с нарушениями</a:t>
            </a:r>
            <a:endParaRPr lang="ru-RU" altLang="ru-RU" sz="22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7504" y="1232756"/>
            <a:ext cx="8280920" cy="726517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Получение сообщения о  нарушении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5496" y="2276872"/>
            <a:ext cx="8280920" cy="864096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Просмотр видеозаписи </a:t>
            </a:r>
            <a:br>
              <a:rPr lang="ru-RU" sz="2400" b="1" dirty="0" smtClean="0"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(подтверждение/не подтверждение информации) 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5496" y="4725144"/>
            <a:ext cx="8280920" cy="900100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Внесение информации в интерфейс: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не подтвердилось;  участник предупреждён;  участник удалён;  устранено </a:t>
            </a:r>
          </a:p>
          <a:p>
            <a:pPr algn="ctr"/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1619672" y="1916832"/>
            <a:ext cx="792088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5496" y="3501008"/>
            <a:ext cx="8280920" cy="864096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Принятие мер по его пресечению  (предупреждение участника экзамена, работника ППЭ)</a:t>
            </a:r>
          </a:p>
        </p:txBody>
      </p:sp>
      <p:sp>
        <p:nvSpPr>
          <p:cNvPr id="16" name="Стрелка вниз 15"/>
          <p:cNvSpPr/>
          <p:nvPr/>
        </p:nvSpPr>
        <p:spPr>
          <a:xfrm>
            <a:off x="5436096" y="4365104"/>
            <a:ext cx="792088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3491880" y="3140968"/>
            <a:ext cx="792088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6804248" y="6021288"/>
            <a:ext cx="1368152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ОК</a:t>
            </a:r>
            <a:endParaRPr lang="ru-RU" sz="3200" b="1" dirty="0"/>
          </a:p>
        </p:txBody>
      </p:sp>
      <p:sp>
        <p:nvSpPr>
          <p:cNvPr id="20" name="Стрелка вниз 19"/>
          <p:cNvSpPr/>
          <p:nvPr/>
        </p:nvSpPr>
        <p:spPr>
          <a:xfrm>
            <a:off x="7092280" y="5661248"/>
            <a:ext cx="792088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12700">
              <a:defRPr/>
            </a:pPr>
            <a:r>
              <a:rPr lang="ru-RU" altLang="ru-RU" sz="2200" dirty="0" smtClean="0"/>
              <a:t>Доступ к порталу. Контроль отработок нарушений</a:t>
            </a:r>
            <a:endParaRPr lang="ru-RU" altLang="ru-RU" sz="2200" dirty="0"/>
          </a:p>
        </p:txBody>
      </p:sp>
      <p:graphicFrame>
        <p:nvGraphicFramePr>
          <p:cNvPr id="15" name="Схема 14"/>
          <p:cNvGraphicFramePr/>
          <p:nvPr/>
        </p:nvGraphicFramePr>
        <p:xfrm>
          <a:off x="395536" y="1397000"/>
          <a:ext cx="4896544" cy="4912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5436096" y="1772816"/>
            <a:ext cx="3384376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b="1" dirty="0" smtClean="0">
                <a:solidFill>
                  <a:srgbClr val="0070C0"/>
                </a:solidFill>
              </a:rPr>
              <a:t>Сотрудник ОИВ , куратор СИЦ имеют право:</a:t>
            </a:r>
          </a:p>
          <a:p>
            <a:endParaRPr lang="ru-RU" b="1" dirty="0" smtClean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70C0"/>
                </a:solidFill>
              </a:rPr>
              <a:t>просмотреть видеозапись зафиксированного нарушения;</a:t>
            </a:r>
          </a:p>
          <a:p>
            <a:endParaRPr lang="ru-RU" sz="2000" b="1" dirty="0" smtClean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70C0"/>
                </a:solidFill>
              </a:rPr>
              <a:t> принять отработанное нарушение или вернуть на повторную отработку в ППЭ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904322" y="2841292"/>
            <a:ext cx="6790699" cy="2454138"/>
          </a:xfrm>
        </p:spPr>
        <p:txBody>
          <a:bodyPr rtlCol="0">
            <a:normAutofit/>
          </a:bodyPr>
          <a:lstStyle/>
          <a:p>
            <a:pPr algn="ctr" defTabSz="913589">
              <a:defRPr/>
            </a:pPr>
            <a:r>
              <a:rPr lang="ru-RU" sz="3100" dirty="0" smtClean="0"/>
              <a:t>Теоретические и </a:t>
            </a:r>
            <a:r>
              <a:rPr lang="ru-RU" sz="3100" smtClean="0"/>
              <a:t>практические задания</a:t>
            </a:r>
            <a:endParaRPr lang="ru-RU" sz="3100" dirty="0"/>
          </a:p>
        </p:txBody>
      </p:sp>
      <p:sp>
        <p:nvSpPr>
          <p:cNvPr id="87043" name="Текст 9"/>
          <p:cNvSpPr>
            <a:spLocks noGrp="1"/>
          </p:cNvSpPr>
          <p:nvPr>
            <p:ph type="body" sz="quarter" idx="13"/>
          </p:nvPr>
        </p:nvSpPr>
        <p:spPr>
          <a:xfrm>
            <a:off x="1850120" y="125639"/>
            <a:ext cx="6720235" cy="670072"/>
          </a:xfrm>
        </p:spPr>
        <p:txBody>
          <a:bodyPr/>
          <a:lstStyle/>
          <a:p>
            <a:r>
              <a:rPr lang="ru-RU" sz="23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Член ГЭК</a:t>
            </a:r>
            <a:endParaRPr lang="ru-RU" dirty="0" smtClean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4816" y="1355966"/>
            <a:ext cx="3195250" cy="22838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3" tIns="26342" rIns="52683" bIns="26342" anchor="ctr"/>
          <a:lstStyle/>
          <a:p>
            <a:pPr algn="ctr" defTabSz="983725">
              <a:defRPr/>
            </a:pPr>
            <a:endParaRPr lang="ru-RU" dirty="0"/>
          </a:p>
        </p:txBody>
      </p:sp>
      <p:pic>
        <p:nvPicPr>
          <p:cNvPr id="88067" name="Рисунок 4"/>
          <p:cNvPicPr>
            <a:picLocks noChangeAspect="1"/>
          </p:cNvPicPr>
          <p:nvPr/>
        </p:nvPicPr>
        <p:blipFill>
          <a:blip r:embed="rId2" cstate="print"/>
          <a:srcRect b="33118"/>
          <a:stretch>
            <a:fillRect/>
          </a:stretch>
        </p:blipFill>
        <p:spPr bwMode="auto">
          <a:xfrm>
            <a:off x="946741" y="2200069"/>
            <a:ext cx="1678478" cy="1444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8068" name="Прямоугольник 6"/>
          <p:cNvSpPr>
            <a:spLocks noChangeArrowheads="1"/>
          </p:cNvSpPr>
          <p:nvPr/>
        </p:nvSpPr>
        <p:spPr bwMode="auto">
          <a:xfrm>
            <a:off x="399294" y="1512316"/>
            <a:ext cx="3019092" cy="486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2683" tIns="26342" rIns="52683" bIns="26342">
            <a:spAutoFit/>
          </a:bodyPr>
          <a:lstStyle/>
          <a:p>
            <a:pPr algn="ctr"/>
            <a:r>
              <a:rPr lang="ru-RU" sz="1400" dirty="0">
                <a:latin typeface="Calibri" charset="-52"/>
              </a:rPr>
              <a:t>Помещение для сопровождающих участников ГИА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44816" y="4274501"/>
            <a:ext cx="3195250" cy="22949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3" tIns="26342" rIns="52683" bIns="26342" anchor="ctr"/>
          <a:lstStyle/>
          <a:p>
            <a:pPr algn="ctr" defTabSz="983725">
              <a:defRPr/>
            </a:pPr>
            <a:endParaRPr lang="ru-RU" dirty="0"/>
          </a:p>
        </p:txBody>
      </p:sp>
      <p:pic>
        <p:nvPicPr>
          <p:cNvPr id="88070" name="Рисунок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4322" y="4389902"/>
            <a:ext cx="759741" cy="1623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71" name="Рисунок 8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53183" y="4455048"/>
            <a:ext cx="1446310" cy="1489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8072" name="Прямоугольник 10"/>
          <p:cNvSpPr>
            <a:spLocks noChangeArrowheads="1"/>
          </p:cNvSpPr>
          <p:nvPr/>
        </p:nvSpPr>
        <p:spPr bwMode="auto">
          <a:xfrm>
            <a:off x="399294" y="6013895"/>
            <a:ext cx="2993797" cy="484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2683" tIns="26342" rIns="52683" bIns="26342">
            <a:spAutoFit/>
          </a:bodyPr>
          <a:lstStyle/>
          <a:p>
            <a:pPr algn="ctr"/>
            <a:r>
              <a:rPr lang="ru-RU" sz="1400" dirty="0">
                <a:latin typeface="Calibri" charset="-52"/>
              </a:rPr>
              <a:t>Специально выделенное место</a:t>
            </a:r>
          </a:p>
          <a:p>
            <a:pPr algn="ctr"/>
            <a:r>
              <a:rPr lang="ru-RU" sz="1400" dirty="0">
                <a:latin typeface="Calibri" charset="-52"/>
              </a:rPr>
              <a:t> для личных вещей участников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1304" y="3059995"/>
            <a:ext cx="535704" cy="175800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3" tIns="26342" rIns="52683" bIns="26342" anchor="ctr"/>
          <a:lstStyle/>
          <a:p>
            <a:pPr algn="ctr" defTabSz="983725">
              <a:defRPr/>
            </a:pPr>
            <a:r>
              <a:rPr lang="ru-RU" sz="1200" b="1" dirty="0"/>
              <a:t>В</a:t>
            </a:r>
          </a:p>
          <a:p>
            <a:pPr algn="ctr" defTabSz="983725">
              <a:defRPr/>
            </a:pPr>
            <a:r>
              <a:rPr lang="ru-RU" sz="1200" b="1" dirty="0"/>
              <a:t>Х</a:t>
            </a:r>
          </a:p>
          <a:p>
            <a:pPr algn="ctr" defTabSz="983725">
              <a:defRPr/>
            </a:pPr>
            <a:r>
              <a:rPr lang="ru-RU" sz="1200" b="1" dirty="0"/>
              <a:t>О</a:t>
            </a:r>
          </a:p>
          <a:p>
            <a:pPr algn="ctr" defTabSz="983725">
              <a:defRPr/>
            </a:pPr>
            <a:r>
              <a:rPr lang="ru-RU" sz="1200" b="1" dirty="0"/>
              <a:t>Д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233193" y="3059995"/>
            <a:ext cx="536607" cy="17570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3" tIns="26342" rIns="52683" bIns="26342" anchor="ctr"/>
          <a:lstStyle/>
          <a:p>
            <a:pPr algn="ctr" defTabSz="983725">
              <a:defRPr/>
            </a:pPr>
            <a:r>
              <a:rPr lang="ru-RU" sz="1200" b="1" dirty="0"/>
              <a:t>В</a:t>
            </a:r>
            <a:br>
              <a:rPr lang="ru-RU" sz="1200" b="1" dirty="0"/>
            </a:br>
            <a:r>
              <a:rPr lang="ru-RU" sz="1200" b="1" dirty="0"/>
              <a:t>Х</a:t>
            </a:r>
            <a:br>
              <a:rPr lang="ru-RU" sz="1200" b="1" dirty="0"/>
            </a:br>
            <a:r>
              <a:rPr lang="ru-RU" sz="1200" b="1" dirty="0"/>
              <a:t>О</a:t>
            </a:r>
            <a:br>
              <a:rPr lang="ru-RU" sz="1200" b="1" dirty="0"/>
            </a:br>
            <a:r>
              <a:rPr lang="ru-RU" sz="1200" b="1" dirty="0"/>
              <a:t>Д</a:t>
            </a:r>
            <a:br>
              <a:rPr lang="ru-RU" sz="1200" b="1" dirty="0"/>
            </a:br>
            <a:r>
              <a:rPr lang="ru-RU" sz="1200" b="1" dirty="0"/>
              <a:t/>
            </a:r>
            <a:br>
              <a:rPr lang="ru-RU" sz="1200" b="1" dirty="0"/>
            </a:br>
            <a:r>
              <a:rPr lang="ru-RU" sz="1200" b="1" dirty="0"/>
              <a:t>в</a:t>
            </a:r>
            <a:br>
              <a:rPr lang="ru-RU" sz="1200" b="1" dirty="0"/>
            </a:br>
            <a:r>
              <a:rPr lang="ru-RU" sz="1200" b="1" dirty="0"/>
              <a:t/>
            </a:r>
            <a:br>
              <a:rPr lang="ru-RU" sz="1200" b="1" dirty="0"/>
            </a:br>
            <a:r>
              <a:rPr lang="ru-RU" sz="1200" b="1" dirty="0"/>
              <a:t>П</a:t>
            </a:r>
            <a:br>
              <a:rPr lang="ru-RU" sz="1200" b="1" dirty="0"/>
            </a:br>
            <a:r>
              <a:rPr lang="ru-RU" sz="1200" b="1" dirty="0" err="1"/>
              <a:t>П</a:t>
            </a:r>
            <a:r>
              <a:rPr lang="ru-RU" sz="1200" b="1" dirty="0"/>
              <a:t/>
            </a:r>
            <a:br>
              <a:rPr lang="ru-RU" sz="1200" b="1" dirty="0"/>
            </a:br>
            <a:r>
              <a:rPr lang="ru-RU" sz="1200" b="1" dirty="0"/>
              <a:t>Э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852007" y="3597914"/>
            <a:ext cx="1828439" cy="297158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3" tIns="26342" rIns="52683" bIns="26342" anchor="ctr"/>
          <a:lstStyle/>
          <a:p>
            <a:pPr algn="ctr" defTabSz="983725">
              <a:defRPr/>
            </a:pPr>
            <a:r>
              <a:rPr lang="ru-RU" sz="1400" dirty="0"/>
              <a:t>Пункт охраны правопорядка</a:t>
            </a:r>
          </a:p>
        </p:txBody>
      </p:sp>
      <p:pic>
        <p:nvPicPr>
          <p:cNvPr id="88076" name="Рисунок 14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71175" y="3676089"/>
            <a:ext cx="867244" cy="1196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77" name="Рисунок 15"/>
          <p:cNvPicPr>
            <a:picLocks noChangeAspect="1"/>
          </p:cNvPicPr>
          <p:nvPr/>
        </p:nvPicPr>
        <p:blipFill>
          <a:blip r:embed="rId6" cstate="print"/>
          <a:srcRect t="-2" b="45438"/>
          <a:stretch>
            <a:fillRect/>
          </a:stretch>
        </p:blipFill>
        <p:spPr bwMode="auto">
          <a:xfrm>
            <a:off x="4442817" y="5425721"/>
            <a:ext cx="725413" cy="92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рямоугольник 16"/>
          <p:cNvSpPr/>
          <p:nvPr/>
        </p:nvSpPr>
        <p:spPr>
          <a:xfrm>
            <a:off x="5762654" y="3597914"/>
            <a:ext cx="1580913" cy="297158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3" tIns="26342" rIns="52683" bIns="26342" anchor="ctr"/>
          <a:lstStyle/>
          <a:p>
            <a:pPr algn="ctr" defTabSz="983725">
              <a:defRPr/>
            </a:pPr>
            <a:endParaRPr lang="ru-RU" sz="1200" dirty="0"/>
          </a:p>
          <a:p>
            <a:pPr algn="ctr" defTabSz="983725">
              <a:defRPr/>
            </a:pPr>
            <a:endParaRPr lang="ru-RU" sz="1200" dirty="0"/>
          </a:p>
          <a:p>
            <a:pPr algn="ctr" defTabSz="983725">
              <a:defRPr/>
            </a:pPr>
            <a:endParaRPr lang="ru-RU" sz="1200" dirty="0"/>
          </a:p>
          <a:p>
            <a:pPr algn="ctr" defTabSz="983725">
              <a:defRPr/>
            </a:pPr>
            <a:endParaRPr lang="ru-RU" sz="1200" dirty="0"/>
          </a:p>
          <a:p>
            <a:pPr algn="ctr" defTabSz="983725">
              <a:defRPr/>
            </a:pPr>
            <a:endParaRPr lang="ru-RU" sz="1200" dirty="0"/>
          </a:p>
          <a:p>
            <a:pPr algn="ctr" defTabSz="983725">
              <a:defRPr/>
            </a:pPr>
            <a:endParaRPr lang="ru-RU" sz="1200" dirty="0"/>
          </a:p>
          <a:p>
            <a:pPr algn="ctr" defTabSz="983725">
              <a:defRPr/>
            </a:pPr>
            <a:r>
              <a:rPr lang="ru-RU" sz="1200" dirty="0"/>
              <a:t>Помещение для руководителя </a:t>
            </a:r>
            <a:r>
              <a:rPr lang="ru-RU" sz="1200" dirty="0" smtClean="0"/>
              <a:t>ППЭ</a:t>
            </a:r>
            <a:endParaRPr lang="ru-RU" sz="1200" dirty="0"/>
          </a:p>
        </p:txBody>
      </p:sp>
      <p:pic>
        <p:nvPicPr>
          <p:cNvPr id="88079" name="Рисунок 17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74673" y="3865012"/>
            <a:ext cx="1150905" cy="1074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Прямоугольник 18"/>
          <p:cNvSpPr/>
          <p:nvPr/>
        </p:nvSpPr>
        <p:spPr>
          <a:xfrm>
            <a:off x="5762654" y="1355966"/>
            <a:ext cx="1580913" cy="208559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3" tIns="26342" rIns="52683" bIns="26342" anchor="ctr"/>
          <a:lstStyle/>
          <a:p>
            <a:pPr algn="ctr" defTabSz="983725">
              <a:defRPr/>
            </a:pPr>
            <a:endParaRPr lang="ru-RU" sz="1200" dirty="0"/>
          </a:p>
          <a:p>
            <a:pPr algn="ctr" defTabSz="983725">
              <a:defRPr/>
            </a:pPr>
            <a:endParaRPr lang="ru-RU" sz="1200" dirty="0"/>
          </a:p>
          <a:p>
            <a:pPr algn="ctr" defTabSz="983725">
              <a:defRPr/>
            </a:pPr>
            <a:endParaRPr lang="ru-RU" sz="1200" dirty="0"/>
          </a:p>
          <a:p>
            <a:pPr algn="ctr" defTabSz="983725">
              <a:defRPr/>
            </a:pPr>
            <a:endParaRPr lang="ru-RU" sz="1200" dirty="0"/>
          </a:p>
          <a:p>
            <a:pPr algn="ctr" defTabSz="983725">
              <a:defRPr/>
            </a:pPr>
            <a:endParaRPr lang="ru-RU" sz="1200" dirty="0"/>
          </a:p>
          <a:p>
            <a:pPr algn="ctr" defTabSz="983725">
              <a:defRPr/>
            </a:pPr>
            <a:endParaRPr lang="ru-RU" sz="1200" dirty="0"/>
          </a:p>
          <a:p>
            <a:pPr algn="ctr" defTabSz="983725">
              <a:defRPr/>
            </a:pPr>
            <a:endParaRPr lang="ru-RU" sz="1200" dirty="0"/>
          </a:p>
          <a:p>
            <a:pPr algn="ctr" defTabSz="983725">
              <a:defRPr/>
            </a:pPr>
            <a:r>
              <a:rPr lang="ru-RU" sz="1200" dirty="0"/>
              <a:t>Помещение для медицинских </a:t>
            </a:r>
          </a:p>
          <a:p>
            <a:pPr algn="ctr" defTabSz="983725">
              <a:defRPr/>
            </a:pPr>
            <a:r>
              <a:rPr lang="ru-RU" sz="1200" dirty="0"/>
              <a:t>работников </a:t>
            </a:r>
          </a:p>
        </p:txBody>
      </p:sp>
      <p:pic>
        <p:nvPicPr>
          <p:cNvPr id="88081" name="Рисунок 19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79739" y="1512316"/>
            <a:ext cx="821172" cy="1102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Прямоугольник 20"/>
          <p:cNvSpPr/>
          <p:nvPr/>
        </p:nvSpPr>
        <p:spPr>
          <a:xfrm>
            <a:off x="7426677" y="1355965"/>
            <a:ext cx="1571879" cy="41805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3" tIns="26342" rIns="52683" bIns="26342" anchor="ctr"/>
          <a:lstStyle/>
          <a:p>
            <a:pPr algn="ctr" defTabSz="983725">
              <a:defRPr/>
            </a:pPr>
            <a:r>
              <a:rPr lang="ru-RU" sz="1200" dirty="0"/>
              <a:t>Аудитории для участников ГИА, в том числе для участников </a:t>
            </a:r>
            <a:br>
              <a:rPr lang="ru-RU" sz="1200" dirty="0"/>
            </a:br>
            <a:r>
              <a:rPr lang="ru-RU" sz="1200" dirty="0"/>
              <a:t>с ОВЗ (на 1 этаже)</a:t>
            </a:r>
          </a:p>
        </p:txBody>
      </p:sp>
      <p:pic>
        <p:nvPicPr>
          <p:cNvPr id="88083" name="Рисунок 21"/>
          <p:cNvPicPr>
            <a:picLocks noChangeAspect="1"/>
          </p:cNvPicPr>
          <p:nvPr/>
        </p:nvPicPr>
        <p:blipFill>
          <a:blip r:embed="rId9" cstate="print"/>
          <a:srcRect b="35576"/>
          <a:stretch>
            <a:fillRect/>
          </a:stretch>
        </p:blipFill>
        <p:spPr bwMode="auto">
          <a:xfrm>
            <a:off x="7568508" y="1625856"/>
            <a:ext cx="1256600" cy="135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84" name="Рисунок 23"/>
          <p:cNvPicPr>
            <a:picLocks noChangeAspect="1"/>
          </p:cNvPicPr>
          <p:nvPr/>
        </p:nvPicPr>
        <p:blipFill>
          <a:blip r:embed="rId10" cstate="print"/>
          <a:srcRect b="30319"/>
          <a:stretch>
            <a:fillRect/>
          </a:stretch>
        </p:blipFill>
        <p:spPr bwMode="auto">
          <a:xfrm>
            <a:off x="7541406" y="4195395"/>
            <a:ext cx="1283702" cy="1355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Прямоугольник 24"/>
          <p:cNvSpPr/>
          <p:nvPr/>
        </p:nvSpPr>
        <p:spPr>
          <a:xfrm>
            <a:off x="3852007" y="1355966"/>
            <a:ext cx="1829342" cy="208559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3" tIns="26342" rIns="52683" bIns="26342" anchor="ctr"/>
          <a:lstStyle/>
          <a:p>
            <a:pPr algn="ctr" defTabSz="983725">
              <a:defRPr/>
            </a:pPr>
            <a:endParaRPr lang="ru-RU" sz="1200" dirty="0"/>
          </a:p>
          <a:p>
            <a:pPr algn="ctr" defTabSz="983725">
              <a:defRPr/>
            </a:pPr>
            <a:endParaRPr lang="ru-RU" sz="1200" dirty="0"/>
          </a:p>
          <a:p>
            <a:pPr algn="ctr" defTabSz="983725">
              <a:defRPr/>
            </a:pPr>
            <a:endParaRPr lang="ru-RU" sz="1200" dirty="0"/>
          </a:p>
          <a:p>
            <a:pPr algn="ctr" defTabSz="983725">
              <a:defRPr/>
            </a:pPr>
            <a:endParaRPr lang="ru-RU" sz="1200" dirty="0"/>
          </a:p>
          <a:p>
            <a:pPr algn="ctr" defTabSz="983725">
              <a:defRPr/>
            </a:pPr>
            <a:r>
              <a:rPr lang="ru-RU" sz="1200" dirty="0"/>
              <a:t>Помещение для общественных наблюдателей, представителей СМИ </a:t>
            </a:r>
            <a:br>
              <a:rPr lang="ru-RU" sz="1200" dirty="0"/>
            </a:br>
            <a:r>
              <a:rPr lang="ru-RU" sz="1200" dirty="0"/>
              <a:t>и иных лиц, имеющих право присутствовать в ППЭ в день экзамена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11" cstate="print"/>
          <a:srcRect b="4635"/>
          <a:stretch/>
        </p:blipFill>
        <p:spPr>
          <a:xfrm>
            <a:off x="4211454" y="1373616"/>
            <a:ext cx="1127648" cy="7645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8087" name="Заголовок 1"/>
          <p:cNvSpPr>
            <a:spLocks noGrp="1"/>
          </p:cNvSpPr>
          <p:nvPr>
            <p:ph type="title"/>
          </p:nvPr>
        </p:nvSpPr>
        <p:spPr>
          <a:xfrm>
            <a:off x="2015439" y="126569"/>
            <a:ext cx="6983118" cy="886915"/>
          </a:xfrm>
        </p:spPr>
        <p:txBody>
          <a:bodyPr>
            <a:normAutofit/>
          </a:bodyPr>
          <a:lstStyle/>
          <a:p>
            <a:pPr marL="12700" marR="5080">
              <a:defRPr/>
            </a:pPr>
            <a:r>
              <a:rPr lang="ru-RU" altLang="ru-RU" sz="2200" dirty="0" smtClean="0"/>
              <a:t>Подготовка помещений ППЭ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812298" y="1294037"/>
            <a:ext cx="4149394" cy="206295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24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Подготовка экзамена: аудитории ППЭ</a:t>
            </a:r>
            <a:br>
              <a:rPr lang="ru-RU" sz="2400" b="1" dirty="0" smtClean="0"/>
            </a:br>
            <a:r>
              <a:rPr lang="ru-RU" sz="2400" b="1" dirty="0" smtClean="0"/>
              <a:t> (не более 25 участников в каждой)</a:t>
            </a:r>
            <a:endParaRPr lang="ru-RU" sz="2400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76056" y="1484784"/>
            <a:ext cx="1761897" cy="20911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73462" y="1431173"/>
            <a:ext cx="1582197" cy="247956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812298" y="2859371"/>
            <a:ext cx="4149394" cy="512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66" dirty="0">
                <a:solidFill>
                  <a:srgbClr val="006AB3"/>
                </a:solidFill>
                <a:cs typeface="Times New Roman" panose="02020603050405020304" pitchFamily="18" charset="0"/>
              </a:rPr>
              <a:t>Убрать (закрыть) стенды, плакаты </a:t>
            </a:r>
            <a:r>
              <a:rPr lang="ru-RU" sz="1366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/>
            </a:r>
            <a:br>
              <a:rPr lang="ru-RU" sz="1366" dirty="0" smtClean="0">
                <a:solidFill>
                  <a:srgbClr val="006AB3"/>
                </a:solidFill>
                <a:cs typeface="Times New Roman" panose="02020603050405020304" pitchFamily="18" charset="0"/>
              </a:rPr>
            </a:br>
            <a:r>
              <a:rPr lang="ru-RU" sz="1366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по </a:t>
            </a:r>
            <a:r>
              <a:rPr lang="ru-RU" sz="1366" dirty="0">
                <a:solidFill>
                  <a:srgbClr val="006AB3"/>
                </a:solidFill>
                <a:cs typeface="Times New Roman" panose="02020603050405020304" pitchFamily="18" charset="0"/>
              </a:rPr>
              <a:t>соответствующим учебным предметам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51008" y="1574045"/>
            <a:ext cx="1235062" cy="97139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47029" y="1579312"/>
            <a:ext cx="1231593" cy="96445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70006" y="1464785"/>
            <a:ext cx="1973511" cy="1180172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4812298" y="3356992"/>
            <a:ext cx="4152190" cy="9509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24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884368" y="3573016"/>
            <a:ext cx="1077044" cy="155482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4812298" y="3356992"/>
            <a:ext cx="343210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006AB3"/>
                </a:solidFill>
              </a:rPr>
              <a:t>Участники: отдельное  </a:t>
            </a:r>
            <a:r>
              <a:rPr lang="ru-RU" sz="1200" dirty="0">
                <a:solidFill>
                  <a:srgbClr val="006AB3"/>
                </a:solidFill>
              </a:rPr>
              <a:t>рабочее </a:t>
            </a:r>
            <a:r>
              <a:rPr lang="ru-RU" sz="1200" dirty="0" smtClean="0">
                <a:solidFill>
                  <a:srgbClr val="006AB3"/>
                </a:solidFill>
              </a:rPr>
              <a:t>место с номером, </a:t>
            </a:r>
            <a:endParaRPr lang="ru-RU" sz="1200" dirty="0">
              <a:solidFill>
                <a:srgbClr val="006AB3"/>
              </a:solidFill>
            </a:endParaRPr>
          </a:p>
          <a:p>
            <a:r>
              <a:rPr lang="ru-RU" sz="1200" dirty="0">
                <a:solidFill>
                  <a:srgbClr val="006AB3"/>
                </a:solidFill>
              </a:rPr>
              <a:t>ч</a:t>
            </a:r>
            <a:r>
              <a:rPr lang="ru-RU" sz="1200" dirty="0" smtClean="0">
                <a:solidFill>
                  <a:srgbClr val="006AB3"/>
                </a:solidFill>
              </a:rPr>
              <a:t>ерновики со штампом ОО </a:t>
            </a:r>
            <a:r>
              <a:rPr lang="ru-RU" sz="1200" dirty="0">
                <a:solidFill>
                  <a:srgbClr val="006AB3"/>
                </a:solidFill>
              </a:rPr>
              <a:t>из расчета </a:t>
            </a:r>
            <a:r>
              <a:rPr lang="ru-RU" sz="1200" dirty="0" smtClean="0">
                <a:solidFill>
                  <a:srgbClr val="006AB3"/>
                </a:solidFill>
              </a:rPr>
              <a:t/>
            </a:r>
            <a:br>
              <a:rPr lang="ru-RU" sz="1200" dirty="0" smtClean="0">
                <a:solidFill>
                  <a:srgbClr val="006AB3"/>
                </a:solidFill>
              </a:rPr>
            </a:br>
            <a:r>
              <a:rPr lang="ru-RU" sz="1200" dirty="0" smtClean="0">
                <a:solidFill>
                  <a:srgbClr val="006AB3"/>
                </a:solidFill>
              </a:rPr>
              <a:t>по </a:t>
            </a:r>
            <a:r>
              <a:rPr lang="ru-RU" sz="1200" dirty="0">
                <a:solidFill>
                  <a:srgbClr val="006AB3"/>
                </a:solidFill>
              </a:rPr>
              <a:t>2 листа на каждого участника </a:t>
            </a:r>
            <a:r>
              <a:rPr lang="ru-RU" sz="1200" dirty="0" smtClean="0">
                <a:solidFill>
                  <a:srgbClr val="006AB3"/>
                </a:solidFill>
              </a:rPr>
              <a:t>ЕГЭ </a:t>
            </a:r>
            <a:br>
              <a:rPr lang="ru-RU" sz="1200" dirty="0" smtClean="0">
                <a:solidFill>
                  <a:srgbClr val="006AB3"/>
                </a:solidFill>
              </a:rPr>
            </a:br>
            <a:r>
              <a:rPr lang="ru-RU" sz="1200" dirty="0" smtClean="0">
                <a:solidFill>
                  <a:srgbClr val="006AB3"/>
                </a:solidFill>
              </a:rPr>
              <a:t>(за исключением ЕГЭ по иностранным языкам – раздел «Говорение»)</a:t>
            </a:r>
            <a:endParaRPr lang="ru-RU" sz="1200" dirty="0">
              <a:solidFill>
                <a:srgbClr val="006AB3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788024" y="4293096"/>
            <a:ext cx="4176464" cy="11536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24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868949" y="4365104"/>
            <a:ext cx="928612" cy="928612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6206716" y="4365104"/>
            <a:ext cx="2324480" cy="9330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66" dirty="0">
                <a:solidFill>
                  <a:srgbClr val="006AB3"/>
                </a:solidFill>
              </a:rPr>
              <a:t>Функционирующие часы, находящиеся в поле зрения участников ГИА, и черные </a:t>
            </a:r>
            <a:r>
              <a:rPr lang="ru-RU" sz="1366" dirty="0" err="1">
                <a:solidFill>
                  <a:srgbClr val="006AB3"/>
                </a:solidFill>
              </a:rPr>
              <a:t>гелевые</a:t>
            </a:r>
            <a:r>
              <a:rPr lang="ru-RU" sz="1366" dirty="0">
                <a:solidFill>
                  <a:srgbClr val="006AB3"/>
                </a:solidFill>
              </a:rPr>
              <a:t> ручки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603648" y="5085184"/>
            <a:ext cx="534874" cy="277491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4788024" y="5445224"/>
            <a:ext cx="4176464" cy="1032610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24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632407" y="5517232"/>
            <a:ext cx="956308" cy="1643311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4988490" y="5520260"/>
            <a:ext cx="2534402" cy="9330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66" dirty="0">
                <a:solidFill>
                  <a:srgbClr val="006AB3"/>
                </a:solidFill>
              </a:rPr>
              <a:t>Аудитории, </a:t>
            </a:r>
          </a:p>
          <a:p>
            <a:r>
              <a:rPr lang="ru-RU" sz="1366" dirty="0">
                <a:solidFill>
                  <a:srgbClr val="006AB3"/>
                </a:solidFill>
              </a:rPr>
              <a:t>не задействованные для проведения ГИА, необходимо закрыть, опечатать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206582" y="1412776"/>
            <a:ext cx="4149394" cy="522686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24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34557" y="1446241"/>
            <a:ext cx="1597597" cy="245040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024106" y="1431833"/>
            <a:ext cx="1352584" cy="2651306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251520" y="2964057"/>
            <a:ext cx="4127844" cy="3665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itchFamily="34" charset="0"/>
              <a:buChar char="•"/>
            </a:pPr>
            <a:r>
              <a:rPr lang="ru-RU" sz="1366" dirty="0">
                <a:solidFill>
                  <a:srgbClr val="006AB3"/>
                </a:solidFill>
                <a:cs typeface="Times New Roman" panose="02020603050405020304" pitchFamily="18" charset="0"/>
              </a:rPr>
              <a:t>Разместить предупреждения о ведении </a:t>
            </a:r>
            <a:r>
              <a:rPr lang="ru-RU" sz="1366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видеонаблюдения</a:t>
            </a:r>
            <a:r>
              <a:rPr lang="ru-RU" sz="1366" dirty="0">
                <a:solidFill>
                  <a:srgbClr val="006AB3"/>
                </a:solidFill>
                <a:cs typeface="Times New Roman" panose="02020603050405020304" pitchFamily="18" charset="0"/>
              </a:rPr>
              <a:t> </a:t>
            </a:r>
            <a:r>
              <a:rPr lang="ru-RU" sz="1366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и запрете использования средств связи.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1366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Подготовить рабочие места для участников, организаторов и общественных наблюдателей.</a:t>
            </a:r>
            <a:endParaRPr lang="ru-RU" sz="1366" dirty="0">
              <a:solidFill>
                <a:srgbClr val="006AB3"/>
              </a:solidFill>
              <a:cs typeface="Times New Roman" panose="02020603050405020304" pitchFamily="18" charset="0"/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1366" dirty="0">
                <a:solidFill>
                  <a:srgbClr val="006AB3"/>
                </a:solidFill>
                <a:cs typeface="Times New Roman" panose="02020603050405020304" pitchFamily="18" charset="0"/>
              </a:rPr>
              <a:t>Подготовить стол, находящийся в зоне видимости камер видеонаблюдения, для </a:t>
            </a:r>
            <a:r>
              <a:rPr lang="ru-RU" sz="1366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оформления соответствующих форм ППЭ, осуществления раскладки ЭМ в процессе их печати в начале экзамена и раскладки  </a:t>
            </a:r>
            <a:r>
              <a:rPr lang="ru-RU" sz="1366" dirty="0">
                <a:solidFill>
                  <a:srgbClr val="006AB3"/>
                </a:solidFill>
                <a:cs typeface="Times New Roman" panose="02020603050405020304" pitchFamily="18" charset="0"/>
              </a:rPr>
              <a:t>и последующей упаковки </a:t>
            </a:r>
            <a:r>
              <a:rPr lang="ru-RU" sz="1366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 ЭМ, собранных организаторами  у участников ЕГЭ после экзамена.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1366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Подготовить специальное место для размещения аппаратно-программного комплекса для печати ЭМ, расположенного </a:t>
            </a:r>
            <a:br>
              <a:rPr lang="ru-RU" sz="1366" dirty="0" smtClean="0">
                <a:solidFill>
                  <a:srgbClr val="006AB3"/>
                </a:solidFill>
                <a:cs typeface="Times New Roman" panose="02020603050405020304" pitchFamily="18" charset="0"/>
              </a:rPr>
            </a:br>
            <a:r>
              <a:rPr lang="ru-RU" sz="1366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в зоне видимости камер видеонаблюдения</a:t>
            </a:r>
            <a:endParaRPr lang="ru-RU" sz="1366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4982223" y="1390970"/>
            <a:ext cx="1983110" cy="1220375"/>
          </a:xfrm>
          <a:prstGeom prst="rect">
            <a:avLst/>
          </a:prstGeom>
        </p:spPr>
      </p:pic>
      <p:pic>
        <p:nvPicPr>
          <p:cNvPr id="26" name="Рисунок 2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772816"/>
            <a:ext cx="1033463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59499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3922" y="119124"/>
            <a:ext cx="6983118" cy="885984"/>
          </a:xfrm>
        </p:spPr>
        <p:txBody>
          <a:bodyPr rtlCol="0">
            <a:normAutofit/>
          </a:bodyPr>
          <a:lstStyle/>
          <a:p>
            <a:pPr marL="12700" marR="5080">
              <a:defRPr/>
            </a:pPr>
            <a:r>
              <a:rPr lang="ru-RU" altLang="ru-RU" sz="2200" dirty="0" smtClean="0"/>
              <a:t>Подготовка помещений ППЭ</a:t>
            </a:r>
            <a:endParaRPr lang="ru-RU" altLang="ru-RU" sz="2200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81973" y="4682128"/>
            <a:ext cx="993717" cy="1890161"/>
          </a:xfrm>
        </p:spPr>
      </p:pic>
      <p:sp>
        <p:nvSpPr>
          <p:cNvPr id="4" name="Прямоугольник 3"/>
          <p:cNvSpPr/>
          <p:nvPr/>
        </p:nvSpPr>
        <p:spPr>
          <a:xfrm>
            <a:off x="457110" y="1664012"/>
            <a:ext cx="8229781" cy="699853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b="1" dirty="0">
                <a:solidFill>
                  <a:srgbClr val="006AB3"/>
                </a:solidFill>
              </a:rPr>
              <a:t>Кто обеспечивает и проверяет обозначение каждого рабочего места в аудитории заметным номером?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57110" y="2687733"/>
            <a:ext cx="2043443" cy="145461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b="1" dirty="0">
                <a:solidFill>
                  <a:srgbClr val="006AB3"/>
                </a:solidFill>
              </a:rPr>
              <a:t>Организатор в аудитории ППЭ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634414" y="2732405"/>
            <a:ext cx="2052477" cy="140994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b="1" dirty="0">
                <a:solidFill>
                  <a:srgbClr val="006AB3"/>
                </a:solidFill>
              </a:rPr>
              <a:t>Технический специалист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41245" y="2687733"/>
            <a:ext cx="2052477" cy="14592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b="1" dirty="0">
                <a:solidFill>
                  <a:srgbClr val="006AB3"/>
                </a:solidFill>
              </a:rPr>
              <a:t>Руководитель ППЭ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30602" y="4682128"/>
            <a:ext cx="1273764" cy="1167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47258" y="4682128"/>
            <a:ext cx="1050629" cy="195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1755458" y="6001089"/>
            <a:ext cx="2059596" cy="485233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rgbClr val="006AB3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</a:p>
        </p:txBody>
      </p:sp>
      <p:sp>
        <p:nvSpPr>
          <p:cNvPr id="13" name="Управляющая кнопка: назад 12">
            <a:hlinkClick r:id="" action="ppaction://hlinkshowjump?jump=nextslide" highlightClick="1"/>
          </p:cNvPr>
          <p:cNvSpPr/>
          <p:nvPr/>
        </p:nvSpPr>
        <p:spPr>
          <a:xfrm rot="10800000">
            <a:off x="7230644" y="6287508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3773" y="335967"/>
            <a:ext cx="6983118" cy="886914"/>
          </a:xfrm>
        </p:spPr>
        <p:txBody>
          <a:bodyPr rtlCol="0">
            <a:noAutofit/>
          </a:bodyPr>
          <a:lstStyle/>
          <a:p>
            <a:pPr defTabSz="913589">
              <a:defRPr/>
            </a:pPr>
            <a:r>
              <a:rPr lang="ru-RU" altLang="ru-RU" sz="2200" dirty="0"/>
              <a:t>Техническое оснащение ППЭ 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2955" y="1391330"/>
            <a:ext cx="3091362" cy="163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  <p:pic>
        <p:nvPicPr>
          <p:cNvPr id="90116" name="Рисунок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3750" y="1691931"/>
            <a:ext cx="943127" cy="2197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0117" name="Прямоугольник 5"/>
          <p:cNvSpPr>
            <a:spLocks noChangeArrowheads="1"/>
          </p:cNvSpPr>
          <p:nvPr/>
        </p:nvSpPr>
        <p:spPr bwMode="auto">
          <a:xfrm>
            <a:off x="816655" y="1895746"/>
            <a:ext cx="1897095" cy="81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2688" tIns="26344" rIns="52688" bIns="26344">
            <a:spAutoFit/>
          </a:bodyPr>
          <a:lstStyle/>
          <a:p>
            <a:r>
              <a:rPr lang="ru-RU" sz="1600" dirty="0">
                <a:solidFill>
                  <a:srgbClr val="006AB3"/>
                </a:solidFill>
                <a:latin typeface="Calibri" charset="-52"/>
              </a:rPr>
              <a:t>Стационарные и переносные металлоискатели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82955" y="3234958"/>
            <a:ext cx="3091362" cy="163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>
              <a:solidFill>
                <a:srgbClr val="006AB3"/>
              </a:solidFill>
            </a:endParaRPr>
          </a:p>
        </p:txBody>
      </p:sp>
      <p:pic>
        <p:nvPicPr>
          <p:cNvPr id="90119" name="Рисунок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2258" y="3415505"/>
            <a:ext cx="1001847" cy="1191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0120" name="Прямоугольник 8"/>
          <p:cNvSpPr>
            <a:spLocks noChangeArrowheads="1"/>
          </p:cNvSpPr>
          <p:nvPr/>
        </p:nvSpPr>
        <p:spPr bwMode="auto">
          <a:xfrm>
            <a:off x="827495" y="3799866"/>
            <a:ext cx="1947685" cy="559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2688" tIns="26344" rIns="52688" bIns="26344">
            <a:spAutoFit/>
          </a:bodyPr>
          <a:lstStyle/>
          <a:p>
            <a:r>
              <a:rPr lang="ru-RU" sz="1600" dirty="0">
                <a:solidFill>
                  <a:srgbClr val="006AB3"/>
                </a:solidFill>
                <a:latin typeface="Calibri" charset="-52"/>
              </a:rPr>
              <a:t>Средства видеонаблюдения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82955" y="5076726"/>
            <a:ext cx="3091362" cy="163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  <p:pic>
        <p:nvPicPr>
          <p:cNvPr id="90122" name="Рисунок 10"/>
          <p:cNvPicPr>
            <a:picLocks noChangeAspect="1"/>
          </p:cNvPicPr>
          <p:nvPr/>
        </p:nvPicPr>
        <p:blipFill>
          <a:blip r:embed="rId4" cstate="print"/>
          <a:srcRect b="39096"/>
          <a:stretch>
            <a:fillRect/>
          </a:stretch>
        </p:blipFill>
        <p:spPr bwMode="auto">
          <a:xfrm>
            <a:off x="2446350" y="5732838"/>
            <a:ext cx="861823" cy="1048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0123" name="Рисунок 11"/>
          <p:cNvPicPr>
            <a:picLocks noChangeAspect="1"/>
          </p:cNvPicPr>
          <p:nvPr/>
        </p:nvPicPr>
        <p:blipFill>
          <a:blip r:embed="rId5" cstate="print"/>
          <a:srcRect b="34622"/>
          <a:stretch>
            <a:fillRect/>
          </a:stretch>
        </p:blipFill>
        <p:spPr bwMode="auto">
          <a:xfrm>
            <a:off x="3184411" y="5172583"/>
            <a:ext cx="578162" cy="73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0124" name="Прямоугольник 12"/>
          <p:cNvSpPr>
            <a:spLocks noChangeArrowheads="1"/>
          </p:cNvSpPr>
          <p:nvPr/>
        </p:nvSpPr>
        <p:spPr bwMode="auto">
          <a:xfrm>
            <a:off x="907896" y="5437820"/>
            <a:ext cx="2029892" cy="914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2688" tIns="26344" rIns="52688" bIns="26344">
            <a:spAutoFit/>
          </a:bodyPr>
          <a:lstStyle/>
          <a:p>
            <a:r>
              <a:rPr lang="ru-RU" sz="1400" dirty="0">
                <a:solidFill>
                  <a:srgbClr val="006AB3"/>
                </a:solidFill>
                <a:latin typeface="Calibri" charset="-52"/>
              </a:rPr>
              <a:t>Объявления, </a:t>
            </a:r>
          </a:p>
          <a:p>
            <a:r>
              <a:rPr lang="ru-RU" sz="1400" dirty="0">
                <a:solidFill>
                  <a:srgbClr val="006AB3"/>
                </a:solidFill>
                <a:latin typeface="Calibri" charset="-52"/>
              </a:rPr>
              <a:t>оповещающие о ведении видеонаблюдения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97565" y="3234958"/>
            <a:ext cx="512216" cy="1616549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dirty="0">
                <a:solidFill>
                  <a:srgbClr val="006AB3"/>
                </a:solidFill>
              </a:rPr>
              <a:t>В</a:t>
            </a:r>
            <a:br>
              <a:rPr lang="ru-RU" dirty="0">
                <a:solidFill>
                  <a:srgbClr val="006AB3"/>
                </a:solidFill>
              </a:rPr>
            </a:br>
            <a:r>
              <a:rPr lang="ru-RU" dirty="0">
                <a:solidFill>
                  <a:srgbClr val="006AB3"/>
                </a:solidFill>
              </a:rPr>
              <a:t>Х</a:t>
            </a:r>
            <a:br>
              <a:rPr lang="ru-RU" dirty="0">
                <a:solidFill>
                  <a:srgbClr val="006AB3"/>
                </a:solidFill>
              </a:rPr>
            </a:br>
            <a:r>
              <a:rPr lang="ru-RU" dirty="0">
                <a:solidFill>
                  <a:srgbClr val="006AB3"/>
                </a:solidFill>
              </a:rPr>
              <a:t>О</a:t>
            </a:r>
            <a:br>
              <a:rPr lang="ru-RU" dirty="0">
                <a:solidFill>
                  <a:srgbClr val="006AB3"/>
                </a:solidFill>
              </a:rPr>
            </a:br>
            <a:r>
              <a:rPr lang="ru-RU" dirty="0">
                <a:solidFill>
                  <a:srgbClr val="006AB3"/>
                </a:solidFill>
              </a:rPr>
              <a:t>Д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908017" y="1391330"/>
            <a:ext cx="468854" cy="1639815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dirty="0">
                <a:solidFill>
                  <a:srgbClr val="006AB3"/>
                </a:solidFill>
              </a:rPr>
              <a:t>Ш</a:t>
            </a:r>
            <a:br>
              <a:rPr lang="ru-RU" dirty="0">
                <a:solidFill>
                  <a:srgbClr val="006AB3"/>
                </a:solidFill>
              </a:rPr>
            </a:br>
            <a:r>
              <a:rPr lang="ru-RU" dirty="0">
                <a:solidFill>
                  <a:srgbClr val="006AB3"/>
                </a:solidFill>
              </a:rPr>
              <a:t>Т</a:t>
            </a:r>
            <a:br>
              <a:rPr lang="ru-RU" dirty="0">
                <a:solidFill>
                  <a:srgbClr val="006AB3"/>
                </a:solidFill>
              </a:rPr>
            </a:br>
            <a:r>
              <a:rPr lang="ru-RU" dirty="0">
                <a:solidFill>
                  <a:srgbClr val="006AB3"/>
                </a:solidFill>
              </a:rPr>
              <a:t>А</a:t>
            </a:r>
            <a:br>
              <a:rPr lang="ru-RU" dirty="0">
                <a:solidFill>
                  <a:srgbClr val="006AB3"/>
                </a:solidFill>
              </a:rPr>
            </a:br>
            <a:r>
              <a:rPr lang="ru-RU" dirty="0">
                <a:solidFill>
                  <a:srgbClr val="006AB3"/>
                </a:solidFill>
              </a:rPr>
              <a:t>Б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908017" y="3211692"/>
            <a:ext cx="468854" cy="353090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dirty="0">
                <a:solidFill>
                  <a:srgbClr val="006AB3"/>
                </a:solidFill>
              </a:rPr>
              <a:t>А</a:t>
            </a:r>
            <a:br>
              <a:rPr lang="ru-RU" dirty="0">
                <a:solidFill>
                  <a:srgbClr val="006AB3"/>
                </a:solidFill>
              </a:rPr>
            </a:br>
            <a:r>
              <a:rPr lang="ru-RU" dirty="0">
                <a:solidFill>
                  <a:srgbClr val="006AB3"/>
                </a:solidFill>
              </a:rPr>
              <a:t>У</a:t>
            </a:r>
            <a:br>
              <a:rPr lang="ru-RU" dirty="0">
                <a:solidFill>
                  <a:srgbClr val="006AB3"/>
                </a:solidFill>
              </a:rPr>
            </a:br>
            <a:r>
              <a:rPr lang="ru-RU" dirty="0">
                <a:solidFill>
                  <a:srgbClr val="006AB3"/>
                </a:solidFill>
              </a:rPr>
              <a:t>Д</a:t>
            </a:r>
            <a:br>
              <a:rPr lang="ru-RU" dirty="0">
                <a:solidFill>
                  <a:srgbClr val="006AB3"/>
                </a:solidFill>
              </a:rPr>
            </a:br>
            <a:r>
              <a:rPr lang="ru-RU" dirty="0">
                <a:solidFill>
                  <a:srgbClr val="006AB3"/>
                </a:solidFill>
              </a:rPr>
              <a:t>И</a:t>
            </a:r>
            <a:br>
              <a:rPr lang="ru-RU" dirty="0">
                <a:solidFill>
                  <a:srgbClr val="006AB3"/>
                </a:solidFill>
              </a:rPr>
            </a:br>
            <a:r>
              <a:rPr lang="ru-RU" dirty="0">
                <a:solidFill>
                  <a:srgbClr val="006AB3"/>
                </a:solidFill>
              </a:rPr>
              <a:t>Т</a:t>
            </a:r>
            <a:br>
              <a:rPr lang="ru-RU" dirty="0">
                <a:solidFill>
                  <a:srgbClr val="006AB3"/>
                </a:solidFill>
              </a:rPr>
            </a:br>
            <a:r>
              <a:rPr lang="ru-RU" dirty="0">
                <a:solidFill>
                  <a:srgbClr val="006AB3"/>
                </a:solidFill>
              </a:rPr>
              <a:t>О</a:t>
            </a:r>
            <a:br>
              <a:rPr lang="ru-RU" dirty="0">
                <a:solidFill>
                  <a:srgbClr val="006AB3"/>
                </a:solidFill>
              </a:rPr>
            </a:br>
            <a:r>
              <a:rPr lang="ru-RU" dirty="0">
                <a:solidFill>
                  <a:srgbClr val="006AB3"/>
                </a:solidFill>
              </a:rPr>
              <a:t>Р</a:t>
            </a:r>
            <a:br>
              <a:rPr lang="ru-RU" dirty="0">
                <a:solidFill>
                  <a:srgbClr val="006AB3"/>
                </a:solidFill>
              </a:rPr>
            </a:br>
            <a:r>
              <a:rPr lang="ru-RU" dirty="0">
                <a:solidFill>
                  <a:srgbClr val="006AB3"/>
                </a:solidFill>
              </a:rPr>
              <a:t>И</a:t>
            </a:r>
            <a:br>
              <a:rPr lang="ru-RU" dirty="0">
                <a:solidFill>
                  <a:srgbClr val="006AB3"/>
                </a:solidFill>
              </a:rPr>
            </a:br>
            <a:r>
              <a:rPr lang="ru-RU" dirty="0" err="1">
                <a:solidFill>
                  <a:srgbClr val="006AB3"/>
                </a:solidFill>
              </a:rPr>
              <a:t>И</a:t>
            </a:r>
            <a:endParaRPr lang="ru-RU" dirty="0">
              <a:solidFill>
                <a:srgbClr val="006AB3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545802" y="1391330"/>
            <a:ext cx="4009195" cy="163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defTabSz="983725">
              <a:defRPr/>
            </a:pPr>
            <a:endParaRPr lang="ru-RU" sz="1400" dirty="0">
              <a:solidFill>
                <a:srgbClr val="006AB3"/>
              </a:solidFill>
            </a:endParaRPr>
          </a:p>
          <a:p>
            <a:pPr defTabSz="983725">
              <a:defRPr/>
            </a:pPr>
            <a:endParaRPr lang="ru-RU" sz="1400" dirty="0">
              <a:solidFill>
                <a:srgbClr val="006AB3"/>
              </a:solidFill>
            </a:endParaRPr>
          </a:p>
          <a:p>
            <a:pPr defTabSz="983725">
              <a:defRPr/>
            </a:pPr>
            <a:endParaRPr lang="ru-RU" sz="1400" dirty="0">
              <a:solidFill>
                <a:srgbClr val="006AB3"/>
              </a:solidFill>
            </a:endParaRPr>
          </a:p>
          <a:p>
            <a:pPr defTabSz="983725">
              <a:defRPr/>
            </a:pPr>
            <a:endParaRPr lang="ru-RU" sz="1400" dirty="0">
              <a:solidFill>
                <a:srgbClr val="006AB3"/>
              </a:solidFill>
            </a:endParaRPr>
          </a:p>
          <a:p>
            <a:pPr defTabSz="983725">
              <a:defRPr/>
            </a:pPr>
            <a:r>
              <a:rPr lang="ru-RU" sz="1400" dirty="0">
                <a:solidFill>
                  <a:srgbClr val="006AB3"/>
                </a:solidFill>
              </a:rPr>
              <a:t>Программное обеспечение и компьютерное оборудование помещений для руководителей ППЭ</a:t>
            </a:r>
          </a:p>
        </p:txBody>
      </p:sp>
      <p:pic>
        <p:nvPicPr>
          <p:cNvPr id="90129" name="Рисунок 17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94232" y="1629578"/>
            <a:ext cx="936804" cy="581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0130" name="Рисунок 18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51618" y="1476020"/>
            <a:ext cx="781423" cy="155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0131" name="Рисунок 19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670549" y="1576530"/>
            <a:ext cx="812138" cy="1214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0132" name="Рисунок 20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899064" y="1728227"/>
            <a:ext cx="674824" cy="978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Прямоугольник 21"/>
          <p:cNvSpPr/>
          <p:nvPr/>
        </p:nvSpPr>
        <p:spPr>
          <a:xfrm>
            <a:off x="4545802" y="3200525"/>
            <a:ext cx="4009195" cy="35420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  <p:pic>
        <p:nvPicPr>
          <p:cNvPr id="90134" name="Рисунок 22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964147" y="4082786"/>
            <a:ext cx="1457150" cy="1887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0135" name="Рисунок 24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662338" y="3351291"/>
            <a:ext cx="1191556" cy="743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0136" name="Рисунок 25"/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822236" y="5416415"/>
            <a:ext cx="1623372" cy="1120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0137" name="Рисунок 23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792465" y="3775669"/>
            <a:ext cx="997330" cy="2152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Управляющая кнопка: назад 26">
            <a:hlinkClick r:id="" action="ppaction://hlinkshowjump?jump=nextslide" highlightClick="1"/>
          </p:cNvPr>
          <p:cNvSpPr/>
          <p:nvPr/>
        </p:nvSpPr>
        <p:spPr>
          <a:xfrm rot="10800000">
            <a:off x="7230644" y="6287508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4522314" y="4900832"/>
            <a:ext cx="4063398" cy="1503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522314" y="1364341"/>
            <a:ext cx="4063398" cy="170775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4101" y="3867804"/>
            <a:ext cx="4163673" cy="253603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  <p:pic>
        <p:nvPicPr>
          <p:cNvPr id="91141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6207" y="1547680"/>
            <a:ext cx="1900709" cy="2320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42" name="Рисунок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72548" y="1508593"/>
            <a:ext cx="1734487" cy="3019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6420" y="0"/>
            <a:ext cx="6983118" cy="1181932"/>
          </a:xfrm>
        </p:spPr>
        <p:txBody>
          <a:bodyPr rtlCol="0">
            <a:noAutofit/>
          </a:bodyPr>
          <a:lstStyle/>
          <a:p>
            <a:pPr defTabSz="913589">
              <a:defRPr/>
            </a:pPr>
            <a:r>
              <a:rPr lang="ru-RU" altLang="ru-RU" sz="2200" dirty="0"/>
              <a:t>Подготовка аудиторий ППЭ. </a:t>
            </a:r>
            <a:r>
              <a:rPr lang="ru-RU" altLang="ru-RU" sz="2200" dirty="0" smtClean="0"/>
              <a:t/>
            </a:r>
            <a:br>
              <a:rPr lang="ru-RU" altLang="ru-RU" sz="2200" dirty="0" smtClean="0"/>
            </a:br>
            <a:r>
              <a:rPr lang="ru-RU" altLang="ru-RU" sz="2200" dirty="0" smtClean="0"/>
              <a:t>Что пропущено?</a:t>
            </a:r>
            <a:endParaRPr lang="ru-RU" altLang="ru-RU" sz="2200" dirty="0"/>
          </a:p>
        </p:txBody>
      </p:sp>
      <p:pic>
        <p:nvPicPr>
          <p:cNvPr id="91144" name="Рисунок 24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18542" y="3959940"/>
            <a:ext cx="1230402" cy="2498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45" name="Рисунок 25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8453" y="3947841"/>
            <a:ext cx="1422822" cy="2258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1146" name="Прямоугольник 26"/>
          <p:cNvSpPr>
            <a:spLocks noChangeArrowheads="1"/>
          </p:cNvSpPr>
          <p:nvPr/>
        </p:nvSpPr>
        <p:spPr bwMode="auto">
          <a:xfrm>
            <a:off x="257463" y="5245174"/>
            <a:ext cx="4076045" cy="1130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2688" tIns="26344" rIns="52688" bIns="26344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Calibri" charset="-52"/>
                <a:cs typeface="Times New Roman" pitchFamily="18" charset="0"/>
              </a:rPr>
              <a:t>Разместить предупреждения о ведении видеонаблюдения. </a:t>
            </a:r>
          </a:p>
          <a:p>
            <a:r>
              <a:rPr lang="ru-RU" sz="1400" b="1" dirty="0">
                <a:solidFill>
                  <a:srgbClr val="0070C0"/>
                </a:solidFill>
                <a:latin typeface="Calibri" charset="-52"/>
                <a:cs typeface="Times New Roman" pitchFamily="18" charset="0"/>
              </a:rPr>
              <a:t>Подготовить стол, находящийся в зоне видимости камер видеонаблюдения, для раскладки </a:t>
            </a:r>
            <a:r>
              <a:rPr lang="ru-RU" sz="1400" b="1" dirty="0" smtClean="0">
                <a:solidFill>
                  <a:srgbClr val="0070C0"/>
                </a:solidFill>
                <a:latin typeface="Calibri" charset="-52"/>
                <a:cs typeface="Times New Roman" pitchFamily="18" charset="0"/>
              </a:rPr>
              <a:t/>
            </a:r>
            <a:br>
              <a:rPr lang="ru-RU" sz="1400" b="1" dirty="0" smtClean="0">
                <a:solidFill>
                  <a:srgbClr val="0070C0"/>
                </a:solidFill>
                <a:latin typeface="Calibri" charset="-52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0070C0"/>
                </a:solidFill>
                <a:latin typeface="Calibri" charset="-52"/>
                <a:cs typeface="Times New Roman" pitchFamily="18" charset="0"/>
              </a:rPr>
              <a:t>и </a:t>
            </a:r>
            <a:r>
              <a:rPr lang="ru-RU" sz="1400" b="1" dirty="0">
                <a:solidFill>
                  <a:srgbClr val="0070C0"/>
                </a:solidFill>
                <a:latin typeface="Calibri" charset="-52"/>
                <a:cs typeface="Times New Roman" pitchFamily="18" charset="0"/>
              </a:rPr>
              <a:t>упаковки ЭМ</a:t>
            </a:r>
          </a:p>
        </p:txBody>
      </p:sp>
      <p:sp>
        <p:nvSpPr>
          <p:cNvPr id="91147" name="Прямоугольник 29"/>
          <p:cNvSpPr>
            <a:spLocks noChangeArrowheads="1"/>
          </p:cNvSpPr>
          <p:nvPr/>
        </p:nvSpPr>
        <p:spPr bwMode="auto">
          <a:xfrm>
            <a:off x="4700281" y="1485326"/>
            <a:ext cx="2448156" cy="1284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2688" tIns="26344" rIns="52688" bIns="26344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Calibri" charset="-52"/>
                <a:cs typeface="Times New Roman" pitchFamily="18" charset="0"/>
              </a:rPr>
              <a:t>Отдельное  рабочее место, </a:t>
            </a:r>
          </a:p>
          <a:p>
            <a:r>
              <a:rPr lang="ru-RU" sz="1600" b="1" dirty="0">
                <a:solidFill>
                  <a:srgbClr val="0070C0"/>
                </a:solidFill>
                <a:latin typeface="Calibri" charset="-52"/>
                <a:cs typeface="Times New Roman" pitchFamily="18" charset="0"/>
              </a:rPr>
              <a:t>черновики из расчета </a:t>
            </a:r>
            <a:r>
              <a:rPr lang="ru-RU" sz="1600" b="1" dirty="0" smtClean="0">
                <a:solidFill>
                  <a:srgbClr val="0070C0"/>
                </a:solidFill>
                <a:latin typeface="Calibri" charset="-52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rgbClr val="0070C0"/>
                </a:solidFill>
                <a:latin typeface="Calibri" charset="-52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70C0"/>
                </a:solidFill>
                <a:latin typeface="Calibri" charset="-52"/>
                <a:cs typeface="Times New Roman" pitchFamily="18" charset="0"/>
              </a:rPr>
              <a:t>по </a:t>
            </a:r>
            <a:r>
              <a:rPr lang="ru-RU" sz="1600" b="1" dirty="0">
                <a:solidFill>
                  <a:srgbClr val="0070C0"/>
                </a:solidFill>
                <a:latin typeface="Calibri" charset="-52"/>
                <a:cs typeface="Times New Roman" pitchFamily="18" charset="0"/>
              </a:rPr>
              <a:t>2 листа на каждого участника ЕГЭ</a:t>
            </a:r>
          </a:p>
        </p:txBody>
      </p:sp>
      <p:pic>
        <p:nvPicPr>
          <p:cNvPr id="91148" name="Рисунок 30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60353" y="1521622"/>
            <a:ext cx="1084055" cy="2167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1149" name="Прямоугольник 31"/>
          <p:cNvSpPr>
            <a:spLocks noChangeArrowheads="1"/>
          </p:cNvSpPr>
          <p:nvPr/>
        </p:nvSpPr>
        <p:spPr bwMode="auto">
          <a:xfrm>
            <a:off x="5811436" y="3183772"/>
            <a:ext cx="2471644" cy="791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2688" tIns="26344" rIns="52688" bIns="26344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Calibri" charset="-52"/>
                <a:cs typeface="Times New Roman" pitchFamily="18" charset="0"/>
              </a:rPr>
              <a:t>Часы, находящиеся в поле зрения участников ГИА, и черные </a:t>
            </a:r>
            <a:r>
              <a:rPr lang="ru-RU" sz="1600" b="1" dirty="0" err="1">
                <a:solidFill>
                  <a:srgbClr val="0070C0"/>
                </a:solidFill>
                <a:latin typeface="Calibri" charset="-52"/>
                <a:cs typeface="Times New Roman" pitchFamily="18" charset="0"/>
              </a:rPr>
              <a:t>гелевые</a:t>
            </a:r>
            <a:r>
              <a:rPr lang="ru-RU" sz="1600" b="1" dirty="0">
                <a:solidFill>
                  <a:srgbClr val="0070C0"/>
                </a:solidFill>
                <a:latin typeface="Calibri" charset="-52"/>
                <a:cs typeface="Times New Roman" pitchFamily="18" charset="0"/>
              </a:rPr>
              <a:t> ручки</a:t>
            </a:r>
          </a:p>
        </p:txBody>
      </p:sp>
      <p:pic>
        <p:nvPicPr>
          <p:cNvPr id="91150" name="Рисунок 32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19879" y="3256364"/>
            <a:ext cx="1304479" cy="1336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51" name="Рисунок 33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284847" y="4231691"/>
            <a:ext cx="764258" cy="40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1152" name="Прямоугольник 34"/>
          <p:cNvSpPr>
            <a:spLocks noChangeArrowheads="1"/>
          </p:cNvSpPr>
          <p:nvPr/>
        </p:nvSpPr>
        <p:spPr bwMode="auto">
          <a:xfrm>
            <a:off x="4664145" y="4979937"/>
            <a:ext cx="2300905" cy="1284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2688" tIns="26344" rIns="52688" bIns="26344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Calibri" charset="-52"/>
                <a:cs typeface="Times New Roman" pitchFamily="18" charset="0"/>
              </a:rPr>
              <a:t>Аудитории, </a:t>
            </a:r>
          </a:p>
          <a:p>
            <a:r>
              <a:rPr lang="ru-RU" sz="1600" b="1" dirty="0">
                <a:solidFill>
                  <a:srgbClr val="0070C0"/>
                </a:solidFill>
                <a:latin typeface="Calibri" charset="-52"/>
                <a:cs typeface="Times New Roman" pitchFamily="18" charset="0"/>
              </a:rPr>
              <a:t>не задействованные для проведения ГИА, необходимо закрыть, опечатать</a:t>
            </a:r>
          </a:p>
        </p:txBody>
      </p:sp>
      <p:pic>
        <p:nvPicPr>
          <p:cNvPr id="91153" name="Рисунок 35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959630" y="5184682"/>
            <a:ext cx="1159938" cy="2064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2" name="Прямая соединительная линия 41"/>
          <p:cNvCxnSpPr/>
          <p:nvPr/>
        </p:nvCxnSpPr>
        <p:spPr>
          <a:xfrm rot="10800000" flipH="1">
            <a:off x="2468935" y="1489980"/>
            <a:ext cx="1746231" cy="153465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2403891" y="1468574"/>
            <a:ext cx="1800434" cy="155605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rot="10800000" flipH="1">
            <a:off x="440849" y="1458337"/>
            <a:ext cx="1900709" cy="1217297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rot="10800000">
            <a:off x="437236" y="1511384"/>
            <a:ext cx="1925100" cy="123311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257464" y="1327115"/>
            <a:ext cx="4164576" cy="232384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600" b="1" dirty="0">
                <a:solidFill>
                  <a:srgbClr val="006AB3"/>
                </a:solidFill>
              </a:rPr>
              <a:t>Для проверки используйте клавишу «Пробел»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4522314" y="3175396"/>
            <a:ext cx="4063398" cy="1663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600" b="1" dirty="0">
                <a:solidFill>
                  <a:srgbClr val="006AB3"/>
                </a:solidFill>
              </a:rPr>
              <a:t>Для проверки используйте клавишу «Пробел»</a:t>
            </a:r>
          </a:p>
        </p:txBody>
      </p:sp>
      <p:sp>
        <p:nvSpPr>
          <p:cNvPr id="28" name="Управляющая кнопка: назад 27">
            <a:hlinkClick r:id="" action="ppaction://hlinkshowjump?jump=nextslide" highlightClick="1"/>
          </p:cNvPr>
          <p:cNvSpPr/>
          <p:nvPr/>
        </p:nvSpPr>
        <p:spPr>
          <a:xfrm rot="10800000">
            <a:off x="7214383" y="6458748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4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3019" y="89343"/>
            <a:ext cx="6983118" cy="885984"/>
          </a:xfrm>
        </p:spPr>
        <p:txBody>
          <a:bodyPr rtlCol="0">
            <a:noAutofit/>
          </a:bodyPr>
          <a:lstStyle/>
          <a:p>
            <a:pPr defTabSz="913589">
              <a:defRPr/>
            </a:pPr>
            <a:r>
              <a:rPr lang="ru-RU" altLang="ru-RU" sz="2200" dirty="0" smtClean="0"/>
              <a:t>Подготовительные мероприятия в день экзамена </a:t>
            </a:r>
            <a:endParaRPr lang="ru-RU" altLang="ru-RU" sz="2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2688" y="4620704"/>
            <a:ext cx="1100315" cy="1015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9191" y="4487620"/>
            <a:ext cx="974745" cy="1784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799" y="4605814"/>
            <a:ext cx="974745" cy="178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418265" y="1606311"/>
            <a:ext cx="8189128" cy="940893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b="1" dirty="0">
                <a:solidFill>
                  <a:srgbClr val="006AB3"/>
                </a:solidFill>
              </a:rPr>
              <a:t>Во всех аудиториях проведения ЕГЭ должна размещаться информация: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18265" y="2805927"/>
            <a:ext cx="2290065" cy="145089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</a:rPr>
              <a:t>О ведении видеонаблюдения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554916" y="2805927"/>
            <a:ext cx="2052477" cy="14229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</a:rPr>
              <a:t>О порядке подачи апелляции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486139" y="2805927"/>
            <a:ext cx="2290065" cy="14229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</a:rPr>
              <a:t>Об антитеррористической безопасности и план эвакуации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755458" y="6001089"/>
            <a:ext cx="2059596" cy="485233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rgbClr val="006AB3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</a:p>
        </p:txBody>
      </p:sp>
      <p:sp>
        <p:nvSpPr>
          <p:cNvPr id="14" name="Управляющая кнопка: назад 13">
            <a:hlinkClick r:id="" action="ppaction://hlinkshowjump?jump=nextslide" highlightClick="1"/>
          </p:cNvPr>
          <p:cNvSpPr/>
          <p:nvPr/>
        </p:nvSpPr>
        <p:spPr>
          <a:xfrm rot="10800000">
            <a:off x="7230644" y="6287508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Заголовок 1"/>
          <p:cNvSpPr>
            <a:spLocks noGrp="1"/>
          </p:cNvSpPr>
          <p:nvPr>
            <p:ph type="title"/>
          </p:nvPr>
        </p:nvSpPr>
        <p:spPr>
          <a:xfrm>
            <a:off x="1728164" y="-18613"/>
            <a:ext cx="7380605" cy="1071185"/>
          </a:xfrm>
        </p:spPr>
        <p:txBody>
          <a:bodyPr>
            <a:normAutofit/>
          </a:bodyPr>
          <a:lstStyle/>
          <a:p>
            <a:pPr defTabSz="913589">
              <a:defRPr/>
            </a:pPr>
            <a:r>
              <a:rPr lang="ru-RU" altLang="ru-RU" sz="2200" dirty="0" smtClean="0"/>
              <a:t>Напоминаем: лица, привлекаемые </a:t>
            </a:r>
            <a:br>
              <a:rPr lang="ru-RU" altLang="ru-RU" sz="2200" dirty="0" smtClean="0"/>
            </a:br>
            <a:r>
              <a:rPr lang="ru-RU" altLang="ru-RU" sz="2200" dirty="0" smtClean="0"/>
              <a:t>к проведению ГИА</a:t>
            </a:r>
          </a:p>
        </p:txBody>
      </p:sp>
      <p:sp>
        <p:nvSpPr>
          <p:cNvPr id="93187" name="Прямоугольник 3"/>
          <p:cNvSpPr>
            <a:spLocks noChangeArrowheads="1"/>
          </p:cNvSpPr>
          <p:nvPr/>
        </p:nvSpPr>
        <p:spPr bwMode="auto">
          <a:xfrm>
            <a:off x="1873608" y="1923665"/>
            <a:ext cx="3800878" cy="330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52688" tIns="26344" rIns="52688" bIns="26344">
            <a:spAutoFit/>
          </a:bodyPr>
          <a:lstStyle/>
          <a:p>
            <a:pPr marL="263439" indent="-263439">
              <a:buFont typeface="Arial" charset="0"/>
              <a:buChar char="•"/>
            </a:pPr>
            <a:r>
              <a:rPr lang="ru-RU" dirty="0">
                <a:solidFill>
                  <a:srgbClr val="0070C0"/>
                </a:solidFill>
                <a:latin typeface="Calibri" charset="-52"/>
              </a:rPr>
              <a:t>руководитель и организаторы ППЭ</a:t>
            </a:r>
          </a:p>
        </p:txBody>
      </p:sp>
      <p:pic>
        <p:nvPicPr>
          <p:cNvPr id="93188" name="Рисунок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1776" y="1533720"/>
            <a:ext cx="983780" cy="1894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3189" name="Прямоугольник 5"/>
          <p:cNvSpPr>
            <a:spLocks noChangeArrowheads="1"/>
          </p:cNvSpPr>
          <p:nvPr/>
        </p:nvSpPr>
        <p:spPr bwMode="auto">
          <a:xfrm>
            <a:off x="2687552" y="2695178"/>
            <a:ext cx="2084895" cy="330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52688" tIns="26344" rIns="52688" bIns="26344">
            <a:spAutoFit/>
          </a:bodyPr>
          <a:lstStyle/>
          <a:p>
            <a:pPr marL="263439" indent="-263439">
              <a:buFont typeface="Arial" charset="0"/>
              <a:buChar char="•"/>
            </a:pPr>
            <a:r>
              <a:rPr lang="ru-RU" dirty="0">
                <a:solidFill>
                  <a:srgbClr val="0070C0"/>
                </a:solidFill>
                <a:latin typeface="Calibri" charset="-52"/>
              </a:rPr>
              <a:t>руководитель ОО</a:t>
            </a:r>
          </a:p>
        </p:txBody>
      </p:sp>
      <p:pic>
        <p:nvPicPr>
          <p:cNvPr id="93190" name="Рисунок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34213" y="2629102"/>
            <a:ext cx="983779" cy="1733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3191" name="Прямоугольник 7"/>
          <p:cNvSpPr>
            <a:spLocks noChangeArrowheads="1"/>
          </p:cNvSpPr>
          <p:nvPr/>
        </p:nvSpPr>
        <p:spPr bwMode="auto">
          <a:xfrm>
            <a:off x="2687553" y="3141893"/>
            <a:ext cx="1241331" cy="330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52688" tIns="26344" rIns="52688" bIns="26344">
            <a:spAutoFit/>
          </a:bodyPr>
          <a:lstStyle/>
          <a:p>
            <a:pPr marL="263439" indent="-263439">
              <a:buFont typeface="Arial" charset="0"/>
              <a:buChar char="•"/>
            </a:pPr>
            <a:r>
              <a:rPr lang="ru-RU" dirty="0">
                <a:solidFill>
                  <a:srgbClr val="0070C0"/>
                </a:solidFill>
                <a:latin typeface="Calibri" charset="-52"/>
              </a:rPr>
              <a:t>член ГЭК</a:t>
            </a:r>
          </a:p>
        </p:txBody>
      </p:sp>
      <p:pic>
        <p:nvPicPr>
          <p:cNvPr id="93192" name="Рисунок 8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78798" y="1686348"/>
            <a:ext cx="1308092" cy="1588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3193" name="Рисунок 9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6630" y="2605835"/>
            <a:ext cx="1066890" cy="1404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3194" name="Рисунок 10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21964" y="4672821"/>
            <a:ext cx="975649" cy="2576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3195" name="Рисунок 11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04444" y="3423882"/>
            <a:ext cx="1988336" cy="2183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3196" name="Прямоугольник 12"/>
          <p:cNvSpPr>
            <a:spLocks noChangeArrowheads="1"/>
          </p:cNvSpPr>
          <p:nvPr/>
        </p:nvSpPr>
        <p:spPr bwMode="auto">
          <a:xfrm>
            <a:off x="1401141" y="3889209"/>
            <a:ext cx="2778611" cy="330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52688" tIns="26344" rIns="52688" bIns="26344">
            <a:spAutoFit/>
          </a:bodyPr>
          <a:lstStyle/>
          <a:p>
            <a:pPr marL="263439" indent="-263439">
              <a:buFont typeface="Arial" charset="0"/>
              <a:buChar char="•"/>
            </a:pPr>
            <a:r>
              <a:rPr lang="ru-RU" dirty="0">
                <a:solidFill>
                  <a:srgbClr val="0070C0"/>
                </a:solidFill>
                <a:latin typeface="Calibri" charset="-52"/>
              </a:rPr>
              <a:t>технический специалист</a:t>
            </a:r>
          </a:p>
        </p:txBody>
      </p:sp>
      <p:sp>
        <p:nvSpPr>
          <p:cNvPr id="93197" name="Прямоугольник 13"/>
          <p:cNvSpPr>
            <a:spLocks noChangeArrowheads="1"/>
          </p:cNvSpPr>
          <p:nvPr/>
        </p:nvSpPr>
        <p:spPr bwMode="auto">
          <a:xfrm>
            <a:off x="1372232" y="4732383"/>
            <a:ext cx="4020875" cy="330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52688" tIns="26344" rIns="52688" bIns="26344">
            <a:spAutoFit/>
          </a:bodyPr>
          <a:lstStyle/>
          <a:p>
            <a:pPr marL="263439" indent="-263439">
              <a:buFont typeface="Arial" charset="0"/>
              <a:buChar char="•"/>
            </a:pPr>
            <a:r>
              <a:rPr lang="ru-RU" dirty="0">
                <a:solidFill>
                  <a:srgbClr val="0070C0"/>
                </a:solidFill>
                <a:latin typeface="Calibri" charset="-52"/>
              </a:rPr>
              <a:t>медицинские работники, ассистенты</a:t>
            </a:r>
          </a:p>
        </p:txBody>
      </p:sp>
      <p:sp>
        <p:nvSpPr>
          <p:cNvPr id="93198" name="Прямоугольник 14"/>
          <p:cNvSpPr>
            <a:spLocks noChangeArrowheads="1"/>
          </p:cNvSpPr>
          <p:nvPr/>
        </p:nvSpPr>
        <p:spPr bwMode="auto">
          <a:xfrm>
            <a:off x="2095839" y="5234937"/>
            <a:ext cx="5994822" cy="330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2688" tIns="26344" rIns="52688" bIns="26344">
            <a:spAutoFit/>
          </a:bodyPr>
          <a:lstStyle/>
          <a:p>
            <a:pPr marL="263439" indent="-263439">
              <a:buFont typeface="Arial" charset="0"/>
              <a:buChar char="•"/>
            </a:pPr>
            <a:r>
              <a:rPr lang="ru-RU" dirty="0">
                <a:solidFill>
                  <a:srgbClr val="0070C0"/>
                </a:solidFill>
                <a:latin typeface="Calibri" charset="-52"/>
              </a:rPr>
              <a:t>сотрудники, осуществляющие охрану правопорядка</a:t>
            </a:r>
          </a:p>
        </p:txBody>
      </p:sp>
      <p:sp>
        <p:nvSpPr>
          <p:cNvPr id="93199" name="Прямоугольник 15"/>
          <p:cNvSpPr>
            <a:spLocks noChangeArrowheads="1"/>
          </p:cNvSpPr>
          <p:nvPr/>
        </p:nvSpPr>
        <p:spPr bwMode="auto">
          <a:xfrm>
            <a:off x="1961236" y="6095793"/>
            <a:ext cx="6185434" cy="330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2688" tIns="26344" rIns="52688" bIns="26344">
            <a:spAutoFit/>
          </a:bodyPr>
          <a:lstStyle/>
          <a:p>
            <a:pPr marL="263439" indent="-263439">
              <a:buFont typeface="Arial" charset="0"/>
              <a:buChar char="•"/>
            </a:pPr>
            <a:r>
              <a:rPr lang="ru-RU" dirty="0">
                <a:solidFill>
                  <a:srgbClr val="0070C0"/>
                </a:solidFill>
                <a:latin typeface="Calibri" charset="-52"/>
              </a:rPr>
              <a:t>представители ОО, сопровождающие участников </a:t>
            </a:r>
          </a:p>
        </p:txBody>
      </p:sp>
      <p:pic>
        <p:nvPicPr>
          <p:cNvPr id="93200" name="Рисунок 16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30990" y="4224245"/>
            <a:ext cx="1063277" cy="2633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3201" name="Рисунок 17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075925" y="5209809"/>
            <a:ext cx="626041" cy="1856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Управляющая кнопка: назад 18">
            <a:hlinkClick r:id="" action="ppaction://hlinkshowjump?jump=nextslide" highlightClick="1"/>
          </p:cNvPr>
          <p:cNvSpPr/>
          <p:nvPr/>
        </p:nvSpPr>
        <p:spPr>
          <a:xfrm rot="10800000">
            <a:off x="7238775" y="6449442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Рисунок 10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2736" y="3509502"/>
            <a:ext cx="1808564" cy="1851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11" name="Рисунок 9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4118" y="3248919"/>
            <a:ext cx="1886255" cy="2111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4212" name="Заголовок 1"/>
          <p:cNvSpPr>
            <a:spLocks noGrp="1"/>
          </p:cNvSpPr>
          <p:nvPr>
            <p:ph type="title"/>
          </p:nvPr>
        </p:nvSpPr>
        <p:spPr>
          <a:xfrm>
            <a:off x="1747135" y="142391"/>
            <a:ext cx="6983118" cy="886914"/>
          </a:xfrm>
        </p:spPr>
        <p:txBody>
          <a:bodyPr>
            <a:normAutofit/>
          </a:bodyPr>
          <a:lstStyle/>
          <a:p>
            <a:pPr defTabSz="913589">
              <a:defRPr/>
            </a:pPr>
            <a:r>
              <a:rPr lang="ru-RU" altLang="ru-RU" sz="2200" dirty="0" smtClean="0"/>
              <a:t>Лица, имеющие право находиться в ППЭ </a:t>
            </a:r>
            <a:br>
              <a:rPr lang="ru-RU" altLang="ru-RU" sz="2200" dirty="0" smtClean="0"/>
            </a:br>
            <a:r>
              <a:rPr lang="ru-RU" altLang="ru-RU" sz="2200" dirty="0" smtClean="0"/>
              <a:t>в день экзамена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14101" y="1286166"/>
            <a:ext cx="7683236" cy="542572"/>
          </a:xfrm>
          <a:prstGeom prst="round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dirty="0">
                <a:solidFill>
                  <a:schemeClr val="bg1"/>
                </a:solidFill>
              </a:rPr>
              <a:t>Представители СМИ</a:t>
            </a:r>
          </a:p>
        </p:txBody>
      </p:sp>
      <p:pic>
        <p:nvPicPr>
          <p:cNvPr id="94214" name="Рисунок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101" y="2012077"/>
            <a:ext cx="908799" cy="70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15" name="Рисунок 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83118" y="1983227"/>
            <a:ext cx="1703772" cy="1218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кругленный прямоугольник 6"/>
          <p:cNvSpPr/>
          <p:nvPr/>
        </p:nvSpPr>
        <p:spPr>
          <a:xfrm>
            <a:off x="1122900" y="2089322"/>
            <a:ext cx="5641600" cy="78826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marL="260193" indent="-260193">
              <a:buFont typeface="Arial" panose="020B0604020202020204" pitchFamily="34" charset="0"/>
              <a:buChar char="•"/>
              <a:defRPr/>
            </a:pPr>
            <a:r>
              <a:rPr lang="ru-RU" sz="1600" dirty="0" smtClean="0"/>
              <a:t>присутствуют в аудиториях только до момента  начала печати или выдачи участникам ЕГЭ ЭМ</a:t>
            </a:r>
            <a:endParaRPr lang="ru-RU" sz="16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754402" y="3158645"/>
            <a:ext cx="6168270" cy="571422"/>
          </a:xfrm>
          <a:prstGeom prst="round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dirty="0">
                <a:solidFill>
                  <a:schemeClr val="bg1"/>
                </a:solidFill>
              </a:rPr>
              <a:t>Общественные наблюдатели</a:t>
            </a:r>
          </a:p>
        </p:txBody>
      </p:sp>
      <p:pic>
        <p:nvPicPr>
          <p:cNvPr id="94218" name="Рисунок 8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8029" y="3607221"/>
            <a:ext cx="1353261" cy="2050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Скругленный прямоугольник 11"/>
          <p:cNvSpPr/>
          <p:nvPr/>
        </p:nvSpPr>
        <p:spPr>
          <a:xfrm>
            <a:off x="2017245" y="3916198"/>
            <a:ext cx="6905427" cy="163516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marL="197579" indent="-197579" defTabSz="983725">
              <a:buFont typeface="Arial" panose="020B0604020202020204" pitchFamily="34" charset="0"/>
              <a:buChar char="•"/>
              <a:defRPr/>
            </a:pPr>
            <a:r>
              <a:rPr lang="ru-RU" sz="1400" dirty="0"/>
              <a:t>могут свободно перемещаться по ППЭ (в ППЭ для участников с ОВЗ, инвалидов и детей-инвалидов рекомендуется направить общественных наблюдателей в каждую аудиторию)</a:t>
            </a:r>
          </a:p>
          <a:p>
            <a:pPr marL="197579" indent="-197579" defTabSz="983725">
              <a:buFont typeface="Arial" panose="020B0604020202020204" pitchFamily="34" charset="0"/>
              <a:buChar char="•"/>
              <a:defRPr/>
            </a:pPr>
            <a:r>
              <a:rPr lang="ru-RU" sz="1400" dirty="0"/>
              <a:t>фиксируют все нарушения во время проведения экзамена и направляют свои замечания в Департамент </a:t>
            </a:r>
            <a:r>
              <a:rPr lang="ru-RU" sz="1400" dirty="0" smtClean="0"/>
              <a:t>образования, </a:t>
            </a:r>
            <a:r>
              <a:rPr lang="ru-RU" sz="1400" dirty="0" err="1"/>
              <a:t>Рособрнадзор</a:t>
            </a:r>
            <a:endParaRPr lang="ru-RU" sz="14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04989" y="5726323"/>
            <a:ext cx="5616306" cy="566769"/>
          </a:xfrm>
          <a:prstGeom prst="round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dirty="0">
                <a:solidFill>
                  <a:schemeClr val="bg1"/>
                </a:solidFill>
              </a:rPr>
              <a:t>Должностные лица </a:t>
            </a:r>
            <a:r>
              <a:rPr lang="ru-RU" dirty="0" err="1">
                <a:solidFill>
                  <a:schemeClr val="bg1"/>
                </a:solidFill>
              </a:rPr>
              <a:t>Рособрнадзора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94221" name="Прямоугольник 13"/>
          <p:cNvSpPr>
            <a:spLocks noChangeArrowheads="1"/>
          </p:cNvSpPr>
          <p:nvPr/>
        </p:nvSpPr>
        <p:spPr bwMode="auto">
          <a:xfrm>
            <a:off x="168028" y="6378713"/>
            <a:ext cx="8975972" cy="422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2688" tIns="26344" rIns="52688" bIns="26344">
            <a:spAutoFit/>
          </a:bodyPr>
          <a:lstStyle/>
          <a:p>
            <a:pPr algn="ctr"/>
            <a:r>
              <a:rPr lang="ru-RU" sz="1200" b="1" dirty="0">
                <a:solidFill>
                  <a:srgbClr val="FF0000"/>
                </a:solidFill>
                <a:latin typeface="Calibri" charset="-52"/>
              </a:rPr>
              <a:t>Допуск в ППЭ вышеперечисленных лиц осуществляется при наличии документов, </a:t>
            </a:r>
          </a:p>
          <a:p>
            <a:pPr algn="ctr"/>
            <a:r>
              <a:rPr lang="ru-RU" sz="1200" b="1" dirty="0">
                <a:solidFill>
                  <a:srgbClr val="FF0000"/>
                </a:solidFill>
                <a:latin typeface="Calibri" charset="-52"/>
              </a:rPr>
              <a:t>удостоверяющих личность, и документов, подтверждающих их полномочия</a:t>
            </a:r>
          </a:p>
        </p:txBody>
      </p:sp>
      <p:sp>
        <p:nvSpPr>
          <p:cNvPr id="15" name="Управляющая кнопка: назад 14">
            <a:hlinkClick r:id="" action="ppaction://hlinkshowjump?jump=nextslide" highlightClick="1"/>
          </p:cNvPr>
          <p:cNvSpPr/>
          <p:nvPr/>
        </p:nvSpPr>
        <p:spPr>
          <a:xfrm rot="10800000">
            <a:off x="7455585" y="5958056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8164" y="-18613"/>
            <a:ext cx="7380605" cy="1071185"/>
          </a:xfrm>
        </p:spPr>
        <p:txBody>
          <a:bodyPr rtlCol="0">
            <a:normAutofit/>
          </a:bodyPr>
          <a:lstStyle/>
          <a:p>
            <a:pPr defTabSz="913589">
              <a:defRPr/>
            </a:pPr>
            <a:r>
              <a:rPr lang="ru-RU" altLang="ru-RU" sz="2200" dirty="0"/>
              <a:t>Информационная безопасность</a:t>
            </a:r>
          </a:p>
        </p:txBody>
      </p:sp>
      <p:sp>
        <p:nvSpPr>
          <p:cNvPr id="95235" name="Прямоугольник 3"/>
          <p:cNvSpPr>
            <a:spLocks noChangeArrowheads="1"/>
          </p:cNvSpPr>
          <p:nvPr/>
        </p:nvSpPr>
        <p:spPr bwMode="auto">
          <a:xfrm>
            <a:off x="312569" y="1361549"/>
            <a:ext cx="8831431" cy="822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2688" tIns="26344" rIns="52688" bIns="26344">
            <a:spAutoFit/>
          </a:bodyPr>
          <a:lstStyle/>
          <a:p>
            <a:pPr algn="ctr"/>
            <a:r>
              <a:rPr lang="ru-RU" b="1" u="sng" dirty="0">
                <a:solidFill>
                  <a:srgbClr val="FF0000"/>
                </a:solidFill>
                <a:latin typeface="Calibri" charset="-52"/>
              </a:rPr>
              <a:t>ЗАПРЕЩАЕТСЯ</a:t>
            </a:r>
          </a:p>
          <a:p>
            <a:pPr algn="ctr"/>
            <a:r>
              <a:rPr lang="ru-RU" sz="1600" b="1" dirty="0">
                <a:solidFill>
                  <a:srgbClr val="025B94"/>
                </a:solidFill>
                <a:latin typeface="Calibri" charset="-52"/>
              </a:rPr>
              <a:t>Иметь при себе и использовать средства связи, электронно-вычислительную технику, фото-, аудио-, видеоаппаратуру и иные средства передачи информации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514967" y="2412259"/>
            <a:ext cx="5830407" cy="321634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600" b="1" i="1" u="sng" dirty="0">
                <a:solidFill>
                  <a:srgbClr val="0070C0"/>
                </a:solidFill>
              </a:rPr>
              <a:t>Категорически запрещается: </a:t>
            </a:r>
          </a:p>
          <a:p>
            <a:pPr algn="ctr" defTabSz="983725">
              <a:defRPr/>
            </a:pPr>
            <a:r>
              <a:rPr lang="ru-RU" sz="1600" b="1" i="1" dirty="0">
                <a:solidFill>
                  <a:srgbClr val="025B94"/>
                </a:solidFill>
              </a:rPr>
              <a:t>* выносить из аудиторий и ППЭ экзаменационные материалы на</a:t>
            </a:r>
          </a:p>
          <a:p>
            <a:pPr algn="ctr" defTabSz="983725">
              <a:defRPr/>
            </a:pPr>
            <a:r>
              <a:rPr lang="ru-RU" sz="1600" b="1" i="1" dirty="0">
                <a:solidFill>
                  <a:srgbClr val="025B94"/>
                </a:solidFill>
              </a:rPr>
              <a:t>бумажных или электронных носителях</a:t>
            </a:r>
          </a:p>
          <a:p>
            <a:pPr algn="ctr" defTabSz="983725">
              <a:defRPr/>
            </a:pPr>
            <a:r>
              <a:rPr lang="ru-RU" sz="1600" b="1" i="1" dirty="0">
                <a:solidFill>
                  <a:srgbClr val="025B94"/>
                </a:solidFill>
              </a:rPr>
              <a:t>* фотографировать КИМ  и бланки ответов экзаменационных работ</a:t>
            </a:r>
          </a:p>
          <a:p>
            <a:pPr algn="ctr" defTabSz="983725">
              <a:defRPr/>
            </a:pPr>
            <a:r>
              <a:rPr lang="ru-RU" sz="1600" b="1" i="1" dirty="0">
                <a:solidFill>
                  <a:srgbClr val="025B94"/>
                </a:solidFill>
              </a:rPr>
              <a:t>*передавать информацию третьим лицам</a:t>
            </a:r>
          </a:p>
        </p:txBody>
      </p:sp>
      <p:pic>
        <p:nvPicPr>
          <p:cNvPr id="95237" name="Рисунок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705870"/>
            <a:ext cx="1514966" cy="1165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38" name="Рисунок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4054" y="3705870"/>
            <a:ext cx="1429145" cy="1212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39" name="Рисунок 7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1705" y="3867804"/>
            <a:ext cx="1144581" cy="887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0" name="Рисунок 8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1705" y="3908753"/>
            <a:ext cx="1065083" cy="846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1" name="Рисунок 9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68508" y="3807312"/>
            <a:ext cx="1317126" cy="1050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2" name="Рисунок 10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54053" y="3735651"/>
            <a:ext cx="1316223" cy="113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Скругленный прямоугольник 11"/>
          <p:cNvSpPr/>
          <p:nvPr/>
        </p:nvSpPr>
        <p:spPr>
          <a:xfrm>
            <a:off x="992814" y="5968293"/>
            <a:ext cx="6874713" cy="748247"/>
          </a:xfrm>
          <a:prstGeom prst="round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dirty="0">
                <a:solidFill>
                  <a:schemeClr val="bg1"/>
                </a:solidFill>
              </a:rPr>
              <a:t>Федеральный закон </a:t>
            </a:r>
          </a:p>
          <a:p>
            <a:pPr algn="ctr" defTabSz="983725">
              <a:defRPr/>
            </a:pPr>
            <a:r>
              <a:rPr lang="ru-RU" sz="1400" dirty="0">
                <a:solidFill>
                  <a:schemeClr val="bg1"/>
                </a:solidFill>
              </a:rPr>
              <a:t>«Кодекс Российской Федерации об административных  правонарушениях»</a:t>
            </a:r>
          </a:p>
          <a:p>
            <a:pPr algn="ctr" defTabSz="983725">
              <a:defRPr/>
            </a:pPr>
            <a:r>
              <a:rPr lang="ru-RU" sz="1400" dirty="0">
                <a:solidFill>
                  <a:schemeClr val="bg1"/>
                </a:solidFill>
              </a:rPr>
              <a:t>от 30 декабря 2001 г. № 195</a:t>
            </a:r>
          </a:p>
        </p:txBody>
      </p:sp>
      <p:sp>
        <p:nvSpPr>
          <p:cNvPr id="13" name="Управляющая кнопка: назад 12">
            <a:hlinkClick r:id="" action="ppaction://hlinkshowjump?jump=nextslide" highlightClick="1"/>
          </p:cNvPr>
          <p:cNvSpPr/>
          <p:nvPr/>
        </p:nvSpPr>
        <p:spPr>
          <a:xfrm rot="10800000">
            <a:off x="7832294" y="5441542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3019" y="89343"/>
            <a:ext cx="6983118" cy="885984"/>
          </a:xfrm>
        </p:spPr>
        <p:txBody>
          <a:bodyPr rtlCol="0">
            <a:noAutofit/>
          </a:bodyPr>
          <a:lstStyle/>
          <a:p>
            <a:pPr defTabSz="913589">
              <a:defRPr/>
            </a:pPr>
            <a:r>
              <a:rPr lang="ru-RU" sz="2200" dirty="0" smtClean="0"/>
              <a:t>Действия члена ГЭК</a:t>
            </a:r>
            <a:endParaRPr lang="ru-RU" sz="2200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66858" y="4677475"/>
            <a:ext cx="1100315" cy="1015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3186" y="4743551"/>
            <a:ext cx="974746" cy="1784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4895" y="4755649"/>
            <a:ext cx="974746" cy="178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569129" y="1651914"/>
            <a:ext cx="7906371" cy="93996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b="1" dirty="0">
                <a:solidFill>
                  <a:srgbClr val="006AB3"/>
                </a:solidFill>
              </a:rPr>
              <a:t>Может ли член ГЭК использовать средства связи на территории ППЭ в день проведения экзамена?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69129" y="2984613"/>
            <a:ext cx="2027182" cy="126010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</a:rPr>
              <a:t>Может использовать средства связи на всей территории ППЭ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285710" y="2984613"/>
            <a:ext cx="2189790" cy="126010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</a:rPr>
              <a:t>Может использовать средства связи в штабе ППЭ в случае служебной необходимости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389477" y="2984613"/>
            <a:ext cx="2103066" cy="126010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</a:rPr>
              <a:t>Использование средств связи на территории ППЭ запрещено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755458" y="6001089"/>
            <a:ext cx="2059596" cy="485233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rgbClr val="006AB3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</a:p>
        </p:txBody>
      </p:sp>
      <p:sp>
        <p:nvSpPr>
          <p:cNvPr id="14" name="Управляющая кнопка: назад 13">
            <a:hlinkClick r:id="" action="ppaction://hlinkshowjump?jump=nextslide" highlightClick="1"/>
          </p:cNvPr>
          <p:cNvSpPr/>
          <p:nvPr/>
        </p:nvSpPr>
        <p:spPr>
          <a:xfrm rot="10800000">
            <a:off x="7230644" y="6287508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3773" y="297810"/>
            <a:ext cx="6983118" cy="885984"/>
          </a:xfrm>
        </p:spPr>
        <p:txBody>
          <a:bodyPr rtlCol="0">
            <a:noAutofit/>
          </a:bodyPr>
          <a:lstStyle/>
          <a:p>
            <a:pPr defTabSz="913589">
              <a:defRPr/>
            </a:pPr>
            <a:r>
              <a:rPr lang="ru-RU" sz="2200" dirty="0"/>
              <a:t>Особенности организации ППЭ для участников с ОВЗ. Ответьте на </a:t>
            </a:r>
            <a:r>
              <a:rPr lang="ru-RU" sz="2200" dirty="0" smtClean="0"/>
              <a:t>вопрос</a:t>
            </a:r>
            <a:r>
              <a:rPr lang="ru-RU" sz="2800" dirty="0" smtClean="0">
                <a:latin typeface="+mn-lt"/>
                <a:cs typeface="Times New Roman" panose="02020603050405020304" pitchFamily="18" charset="0"/>
              </a:rPr>
              <a:t>.</a:t>
            </a:r>
            <a:r>
              <a:rPr lang="ru-RU" sz="2800" dirty="0">
                <a:latin typeface="+mn-lt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+mn-lt"/>
                <a:cs typeface="Times New Roman" panose="02020603050405020304" pitchFamily="18" charset="0"/>
              </a:rPr>
            </a:br>
            <a:endParaRPr lang="ru-RU" sz="2800" dirty="0">
              <a:latin typeface="+mn-lt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30087" y="1414596"/>
          <a:ext cx="8826011" cy="4618524"/>
        </p:xfrm>
        <a:graphic>
          <a:graphicData uri="http://schemas.openxmlformats.org/drawingml/2006/table">
            <a:tbl>
              <a:tblPr firstRow="1" firstCol="1">
                <a:tableStyleId>{9D7B26C5-4107-4FEC-AEDC-1716B250A1EF}</a:tableStyleId>
              </a:tblPr>
              <a:tblGrid>
                <a:gridCol w="563708">
                  <a:extLst>
                    <a:ext uri="{9D8B030D-6E8A-4147-A177-3AD203B41FA5}"/>
                  </a:extLst>
                </a:gridCol>
                <a:gridCol w="4336218">
                  <a:extLst>
                    <a:ext uri="{9D8B030D-6E8A-4147-A177-3AD203B41FA5}"/>
                  </a:extLst>
                </a:gridCol>
                <a:gridCol w="3926085">
                  <a:extLst>
                    <a:ext uri="{9D8B030D-6E8A-4147-A177-3AD203B41FA5}"/>
                  </a:extLst>
                </a:gridCol>
              </a:tblGrid>
              <a:tr h="804086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№ П/П</a:t>
                      </a:r>
                    </a:p>
                    <a:p>
                      <a:pPr algn="ctr"/>
                      <a:endParaRPr lang="ru-RU" sz="16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2035" marR="52035" marT="26803" marB="268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Условие</a:t>
                      </a:r>
                    </a:p>
                    <a:p>
                      <a:pPr algn="ctr"/>
                      <a:endParaRPr lang="ru-RU" sz="16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2035" marR="52035" marT="26803" marB="268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Ответ</a:t>
                      </a:r>
                    </a:p>
                    <a:p>
                      <a:pPr algn="ctr"/>
                      <a:endParaRPr lang="ru-RU" sz="16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2035" marR="52035" marT="26803" marB="268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528997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</a:t>
                      </a:r>
                      <a:endParaRPr lang="ru-RU" sz="16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2035" marR="52035" marT="26803" marB="268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Максимальное количество участников в аудитории</a:t>
                      </a:r>
                      <a:endParaRPr lang="ru-RU" sz="1400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2035" marR="52035" marT="26803" marB="268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2035" marR="52035" marT="26803" marB="268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528997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</a:t>
                      </a:r>
                      <a:endParaRPr lang="ru-RU" sz="16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2035" marR="52035" marT="26803" marB="268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Продолжительность экзамена для участника с ОВЗ, инвалидов и детей-инвалидов</a:t>
                      </a:r>
                      <a:endParaRPr lang="ru-RU" sz="1400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2035" marR="52035" marT="26803" marB="268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2035" marR="52035" marT="26803" marB="268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69687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3</a:t>
                      </a:r>
                      <a:endParaRPr lang="ru-RU" sz="16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2035" marR="52035" marT="26803" marB="268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При использовании слепыми участниками материалов на шрифте Брайля  на каждом рабочем столе должны быть</a:t>
                      </a:r>
                      <a:endParaRPr lang="ru-RU" sz="1400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2035" marR="52035" marT="26803" marB="268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 smtClean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2035" marR="52035" marT="26803" marB="268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528997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4</a:t>
                      </a:r>
                      <a:endParaRPr lang="ru-RU" sz="16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2035" marR="52035" marT="26803" marB="268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Какой специалист может привлекаться для проведения экзамена для глухих и слабослышащих участников</a:t>
                      </a:r>
                      <a:endParaRPr lang="ru-RU" sz="1400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2035" marR="52035" marT="26803" marB="268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 smtClean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2035" marR="52035" marT="26803" marB="268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62352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5</a:t>
                      </a:r>
                      <a:endParaRPr lang="ru-RU" sz="16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2035" marR="52035" marT="26803" marB="268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В каком виде предоставляются экзаменационные материалы слабовидящим участникам экзамена</a:t>
                      </a:r>
                      <a:endParaRPr lang="ru-RU" sz="1400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2035" marR="52035" marT="26803" marB="268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 smtClean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2035" marR="52035" marT="26803" marB="268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69687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6</a:t>
                      </a:r>
                      <a:endParaRPr lang="ru-RU" sz="16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2035" marR="52035" marT="26803" marB="268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Кто осуществляет перенос ответов участника экзамена с нарушениями опорно-двигательного аппарата в случае выполнения заданий на компьютере в бланки ответов</a:t>
                      </a:r>
                      <a:endParaRPr lang="ru-RU" sz="1400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2035" marR="52035" marT="26803" marB="268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2035" marR="52035" marT="26803" marB="268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6915365" y="2267077"/>
            <a:ext cx="263499" cy="237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52688" tIns="26344" rIns="52688" bIns="26344">
            <a:spAutoFit/>
          </a:bodyPr>
          <a:lstStyle/>
          <a:p>
            <a:pPr algn="ctr"/>
            <a:r>
              <a:rPr lang="ru-RU" sz="1200" b="1" dirty="0">
                <a:latin typeface="Calibri" charset="-52"/>
                <a:cs typeface="Times New Roman" pitchFamily="18" charset="0"/>
              </a:rPr>
              <a:t>12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6077933" y="2814302"/>
            <a:ext cx="1839444" cy="237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52688" tIns="26344" rIns="52688" bIns="26344">
            <a:spAutoFit/>
          </a:bodyPr>
          <a:lstStyle/>
          <a:p>
            <a:pPr algn="ctr"/>
            <a:r>
              <a:rPr lang="ru-RU" sz="1200" b="1" dirty="0">
                <a:latin typeface="Calibri" charset="-52"/>
                <a:cs typeface="Times New Roman" pitchFamily="18" charset="0"/>
              </a:rPr>
              <a:t>Увеличивается на 1,5 часа</a:t>
            </a: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5234177" y="3260086"/>
            <a:ext cx="3720114" cy="60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2688" tIns="26344" rIns="52688" bIns="26344">
            <a:spAutoFit/>
          </a:bodyPr>
          <a:lstStyle/>
          <a:p>
            <a:pPr algn="ctr"/>
            <a:r>
              <a:rPr lang="ru-RU" sz="1200" b="1" dirty="0">
                <a:latin typeface="Calibri" charset="-52"/>
                <a:cs typeface="Times New Roman" pitchFamily="18" charset="0"/>
              </a:rPr>
              <a:t>Черновики и правила по </a:t>
            </a:r>
          </a:p>
          <a:p>
            <a:pPr algn="ctr"/>
            <a:r>
              <a:rPr lang="ru-RU" sz="1200" b="1" dirty="0">
                <a:latin typeface="Calibri" charset="-52"/>
                <a:cs typeface="Times New Roman" pitchFamily="18" charset="0"/>
              </a:rPr>
              <a:t>заполнению ответов на </a:t>
            </a:r>
          </a:p>
          <a:p>
            <a:pPr algn="ctr"/>
            <a:r>
              <a:rPr lang="ru-RU" sz="1200" b="1" dirty="0">
                <a:latin typeface="Calibri" charset="-52"/>
                <a:cs typeface="Times New Roman" pitchFamily="18" charset="0"/>
              </a:rPr>
              <a:t>задания ЕГЭ на шрифте Брайля</a:t>
            </a: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6015600" y="4160961"/>
            <a:ext cx="2020904" cy="237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52688" tIns="26344" rIns="52688" bIns="26344">
            <a:spAutoFit/>
          </a:bodyPr>
          <a:lstStyle/>
          <a:p>
            <a:pPr algn="ctr"/>
            <a:r>
              <a:rPr lang="ru-RU" sz="1200" b="1" dirty="0">
                <a:latin typeface="Calibri" charset="-52"/>
                <a:cs typeface="Times New Roman" pitchFamily="18" charset="0"/>
              </a:rPr>
              <a:t>Ассистент- </a:t>
            </a:r>
            <a:r>
              <a:rPr lang="ru-RU" sz="1200" b="1" dirty="0" err="1">
                <a:latin typeface="Calibri" charset="-52"/>
                <a:cs typeface="Times New Roman" pitchFamily="18" charset="0"/>
              </a:rPr>
              <a:t>сурдопереводчик</a:t>
            </a:r>
            <a:endParaRPr lang="ru-RU" sz="1200" b="1" dirty="0">
              <a:latin typeface="Calibri" charset="-52"/>
              <a:cs typeface="Times New Roman" pitchFamily="18" charset="0"/>
            </a:endParaRP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4942385" y="4682128"/>
            <a:ext cx="3945959" cy="422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2688" tIns="26344" rIns="52688" bIns="26344">
            <a:spAutoFit/>
          </a:bodyPr>
          <a:lstStyle/>
          <a:p>
            <a:pPr algn="ctr"/>
            <a:r>
              <a:rPr lang="ru-RU" sz="1200" b="1" dirty="0">
                <a:latin typeface="Calibri" charset="-52"/>
                <a:cs typeface="Times New Roman" pitchFamily="18" charset="0"/>
              </a:rPr>
              <a:t>В увеличенном </a:t>
            </a:r>
          </a:p>
          <a:p>
            <a:pPr algn="ctr"/>
            <a:r>
              <a:rPr lang="ru-RU" sz="1200" b="1" dirty="0">
                <a:latin typeface="Calibri" charset="-52"/>
                <a:cs typeface="Times New Roman" pitchFamily="18" charset="0"/>
              </a:rPr>
              <a:t>(при помощи тех. средств – лупа, увеличение формата)</a:t>
            </a: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6621767" y="5535538"/>
            <a:ext cx="752159" cy="237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52688" tIns="26344" rIns="52688" bIns="26344">
            <a:spAutoFit/>
          </a:bodyPr>
          <a:lstStyle/>
          <a:p>
            <a:pPr algn="ctr"/>
            <a:r>
              <a:rPr lang="ru-RU" sz="1200" b="1" dirty="0">
                <a:latin typeface="Calibri" charset="-52"/>
                <a:cs typeface="Times New Roman" pitchFamily="18" charset="0"/>
              </a:rPr>
              <a:t>Ассистент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069607" y="6104333"/>
            <a:ext cx="2059596" cy="485233"/>
          </a:xfrm>
          <a:prstGeom prst="rect">
            <a:avLst/>
          </a:prstGeom>
          <a:solidFill>
            <a:schemeClr val="bg1"/>
          </a:solidFill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rgbClr val="006AB3"/>
                </a:solidFill>
                <a:cs typeface="Times New Roman" panose="02020603050405020304" pitchFamily="18" charset="0"/>
              </a:rPr>
              <a:t>Для проверки ответа используйте клавишу «пробел»</a:t>
            </a:r>
          </a:p>
        </p:txBody>
      </p:sp>
      <p:sp>
        <p:nvSpPr>
          <p:cNvPr id="14" name="Управляющая кнопка: назад 13">
            <a:hlinkClick r:id="" action="ppaction://hlinkshowjump?jump=nextslide" highlightClick="1"/>
          </p:cNvPr>
          <p:cNvSpPr/>
          <p:nvPr/>
        </p:nvSpPr>
        <p:spPr>
          <a:xfrm rot="10800000">
            <a:off x="7230644" y="6287508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3019" y="89343"/>
            <a:ext cx="6983118" cy="885984"/>
          </a:xfrm>
        </p:spPr>
        <p:txBody>
          <a:bodyPr rtlCol="0">
            <a:noAutofit/>
          </a:bodyPr>
          <a:lstStyle/>
          <a:p>
            <a:pPr defTabSz="913589">
              <a:defRPr/>
            </a:pPr>
            <a:r>
              <a:rPr lang="ru-RU" sz="2200" dirty="0" smtClean="0"/>
              <a:t>Действия члена ГЭК</a:t>
            </a:r>
            <a:endParaRPr lang="ru-RU" sz="2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2948" y="4547183"/>
            <a:ext cx="1100315" cy="1015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3862" y="4576033"/>
            <a:ext cx="974746" cy="178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89167" y="4576033"/>
            <a:ext cx="974746" cy="178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814848" y="1799888"/>
            <a:ext cx="7612773" cy="940893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b="1" dirty="0">
                <a:solidFill>
                  <a:srgbClr val="006AB3"/>
                </a:solidFill>
              </a:rPr>
              <a:t>Где член ГЭК передает руководителю ППЭ экзаменационные материалы перед началом экзамена?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901572" y="2984612"/>
            <a:ext cx="2103066" cy="106373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</a:rPr>
              <a:t>В штабе ППЭ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324555" y="2992988"/>
            <a:ext cx="2103066" cy="104698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</a:rPr>
              <a:t>В аудитории проведения экзамена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613515" y="2984613"/>
            <a:ext cx="2103066" cy="10358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</a:rPr>
              <a:t>В РЦОИ </a:t>
            </a:r>
          </a:p>
        </p:txBody>
      </p:sp>
      <p:sp>
        <p:nvSpPr>
          <p:cNvPr id="13" name="Управляющая кнопка: назад 12">
            <a:hlinkClick r:id="" action="ppaction://hlinkshowjump?jump=nextslide" highlightClick="1"/>
          </p:cNvPr>
          <p:cNvSpPr/>
          <p:nvPr/>
        </p:nvSpPr>
        <p:spPr>
          <a:xfrm rot="10800000">
            <a:off x="7230644" y="6287508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755458" y="6001089"/>
            <a:ext cx="2059596" cy="485233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rgbClr val="006AB3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/>
              <a:t>Подготовка экзамена: аудитории </a:t>
            </a:r>
            <a:r>
              <a:rPr lang="ru-RU" sz="2400" b="1" dirty="0" smtClean="0"/>
              <a:t>ППЭ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268760"/>
            <a:ext cx="6643898" cy="4392488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95736" y="1844824"/>
            <a:ext cx="527509" cy="498086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772816"/>
            <a:ext cx="527509" cy="49808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772816"/>
            <a:ext cx="613842" cy="613842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1772816"/>
            <a:ext cx="485603" cy="485603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499992" y="1844824"/>
            <a:ext cx="290234" cy="290234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492896"/>
            <a:ext cx="451235" cy="451235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8639" y="3308219"/>
            <a:ext cx="908460" cy="1124181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4797" y="3324397"/>
            <a:ext cx="903759" cy="1118364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4626" y="3331637"/>
            <a:ext cx="889535" cy="1100763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2761" y="3550540"/>
            <a:ext cx="1386864" cy="892221"/>
          </a:xfrm>
          <a:prstGeom prst="rect">
            <a:avLst/>
          </a:prstGeom>
        </p:spPr>
      </p:pic>
      <p:sp>
        <p:nvSpPr>
          <p:cNvPr id="51" name="Заголовок 1"/>
          <p:cNvSpPr txBox="1">
            <a:spLocks/>
          </p:cNvSpPr>
          <p:nvPr/>
        </p:nvSpPr>
        <p:spPr>
          <a:xfrm>
            <a:off x="1081424" y="1470788"/>
            <a:ext cx="6983169" cy="860511"/>
          </a:xfrm>
          <a:prstGeom prst="rect">
            <a:avLst/>
          </a:prstGeom>
        </p:spPr>
        <p:txBody>
          <a:bodyPr vert="horz" lIns="97205" tIns="48603" rIns="97205" bIns="48603" rtlCol="0" anchor="ctr">
            <a:normAutofit fontScale="97500"/>
          </a:bodyPr>
          <a:lstStyle>
            <a:lvl1pPr algn="ctr" defTabSz="1708175" rtl="0" eaLnBrk="1" latinLnBrk="0" hangingPunct="1">
              <a:spcBef>
                <a:spcPct val="0"/>
              </a:spcBef>
              <a:buNone/>
              <a:defRPr sz="5200" b="1" i="0" kern="1200" baseline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endParaRPr lang="ru-RU" sz="2959" dirty="0"/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2348880"/>
            <a:ext cx="759283" cy="759283"/>
          </a:xfrm>
          <a:prstGeom prst="rect">
            <a:avLst/>
          </a:prstGeom>
        </p:spPr>
      </p:pic>
      <p:sp>
        <p:nvSpPr>
          <p:cNvPr id="19" name="Плюс 18"/>
          <p:cNvSpPr/>
          <p:nvPr/>
        </p:nvSpPr>
        <p:spPr>
          <a:xfrm>
            <a:off x="1907704" y="5589240"/>
            <a:ext cx="404911" cy="432048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24"/>
          </a:p>
        </p:txBody>
      </p:sp>
      <p:sp>
        <p:nvSpPr>
          <p:cNvPr id="5" name="TextBox 4"/>
          <p:cNvSpPr txBox="1"/>
          <p:nvPr/>
        </p:nvSpPr>
        <p:spPr>
          <a:xfrm>
            <a:off x="2339752" y="5661248"/>
            <a:ext cx="5765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места для организаторов и общественного наблюдателя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23928" y="3140968"/>
            <a:ext cx="1872208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Станция печати ЭМ</a:t>
            </a:r>
            <a:endParaRPr lang="ru-RU" sz="1600" dirty="0"/>
          </a:p>
        </p:txBody>
      </p:sp>
    </p:spTree>
    <p:extLst>
      <p:ext uri="{BB962C8B-B14F-4D97-AF65-F5344CB8AC3E}">
        <p14:creationId xmlns="" xmlns:p14="http://schemas.microsoft.com/office/powerpoint/2010/main" val="324135338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Заголовок 1"/>
          <p:cNvSpPr>
            <a:spLocks noGrp="1"/>
          </p:cNvSpPr>
          <p:nvPr>
            <p:ph type="title"/>
          </p:nvPr>
        </p:nvSpPr>
        <p:spPr>
          <a:xfrm>
            <a:off x="1809468" y="117263"/>
            <a:ext cx="6983118" cy="886915"/>
          </a:xfrm>
        </p:spPr>
        <p:txBody>
          <a:bodyPr>
            <a:normAutofit/>
          </a:bodyPr>
          <a:lstStyle/>
          <a:p>
            <a:pPr defTabSz="913589">
              <a:defRPr/>
            </a:pPr>
            <a:r>
              <a:rPr lang="ru-RU" sz="2200" dirty="0" smtClean="0"/>
              <a:t>В какое время данные категории работников должны явиться в ППЭ</a:t>
            </a:r>
          </a:p>
        </p:txBody>
      </p:sp>
      <p:sp>
        <p:nvSpPr>
          <p:cNvPr id="4" name="Нашивка 3"/>
          <p:cNvSpPr/>
          <p:nvPr/>
        </p:nvSpPr>
        <p:spPr>
          <a:xfrm>
            <a:off x="288178" y="1571878"/>
            <a:ext cx="6504327" cy="663557"/>
          </a:xfrm>
          <a:prstGeom prst="chevr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defTabSz="983725">
              <a:defRPr/>
            </a:pPr>
            <a:r>
              <a:rPr lang="ru-RU" sz="1600" dirty="0">
                <a:solidFill>
                  <a:schemeClr val="tx1"/>
                </a:solidFill>
              </a:rPr>
              <a:t>РУКОВОДИТЕЛЬ ППЭ,</a:t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dirty="0">
                <a:solidFill>
                  <a:schemeClr val="tx1"/>
                </a:solidFill>
              </a:rPr>
              <a:t>ПОМОЩНИКИ РУКОВОДИТЕЛЯ ППЭ</a:t>
            </a:r>
          </a:p>
        </p:txBody>
      </p:sp>
      <p:pic>
        <p:nvPicPr>
          <p:cNvPr id="99332" name="Рисунок 1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56" y="2313609"/>
            <a:ext cx="6563950" cy="718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33" name="Рисунок 1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56" y="3075816"/>
            <a:ext cx="6563950" cy="718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34" name="Рисунок 1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56" y="3837093"/>
            <a:ext cx="6563950" cy="718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35" name="Рисунок 1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56" y="4599299"/>
            <a:ext cx="6563950" cy="718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36" name="Рисунок 1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56" y="5348477"/>
            <a:ext cx="6563950" cy="718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Нашивка 17"/>
          <p:cNvSpPr/>
          <p:nvPr/>
        </p:nvSpPr>
        <p:spPr>
          <a:xfrm>
            <a:off x="6765404" y="1609104"/>
            <a:ext cx="1897095" cy="663557"/>
          </a:xfrm>
          <a:prstGeom prst="chevr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chemeClr val="tx1"/>
                </a:solidFill>
              </a:rPr>
              <a:t>Не позднее 7.30</a:t>
            </a:r>
          </a:p>
        </p:txBody>
      </p:sp>
      <p:sp>
        <p:nvSpPr>
          <p:cNvPr id="99338" name="Прямоугольник 23"/>
          <p:cNvSpPr>
            <a:spLocks noChangeArrowheads="1"/>
          </p:cNvSpPr>
          <p:nvPr/>
        </p:nvSpPr>
        <p:spPr bwMode="auto">
          <a:xfrm>
            <a:off x="595327" y="2392715"/>
            <a:ext cx="5831310" cy="559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2688" tIns="26344" rIns="52688" bIns="26344">
            <a:spAutoFit/>
          </a:bodyPr>
          <a:lstStyle/>
          <a:p>
            <a:r>
              <a:rPr lang="ru-RU" sz="1600" dirty="0">
                <a:latin typeface="Calibri" charset="-52"/>
              </a:rPr>
              <a:t>ЧЛЕНЫ ГЭК</a:t>
            </a:r>
            <a:br>
              <a:rPr lang="ru-RU" sz="1600" dirty="0">
                <a:latin typeface="Calibri" charset="-52"/>
              </a:rPr>
            </a:br>
            <a:r>
              <a:rPr lang="ru-RU" sz="1600" dirty="0">
                <a:latin typeface="Calibri" charset="-52"/>
              </a:rPr>
              <a:t>(с экзаменационными материалами)</a:t>
            </a:r>
          </a:p>
        </p:txBody>
      </p:sp>
      <p:sp>
        <p:nvSpPr>
          <p:cNvPr id="99339" name="Прямоугольник 24"/>
          <p:cNvSpPr>
            <a:spLocks noChangeArrowheads="1"/>
          </p:cNvSpPr>
          <p:nvPr/>
        </p:nvSpPr>
        <p:spPr bwMode="auto">
          <a:xfrm>
            <a:off x="595327" y="3281491"/>
            <a:ext cx="3182183" cy="299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52688" tIns="26344" rIns="52688" bIns="26344">
            <a:spAutoFit/>
          </a:bodyPr>
          <a:lstStyle/>
          <a:p>
            <a:r>
              <a:rPr lang="ru-RU" sz="1600" dirty="0">
                <a:latin typeface="Calibri" charset="-52"/>
              </a:rPr>
              <a:t>ОРГАНИЗАТОРЫ В АУДИТОРИИ ППЭ</a:t>
            </a:r>
          </a:p>
        </p:txBody>
      </p:sp>
      <p:sp>
        <p:nvSpPr>
          <p:cNvPr id="99340" name="Прямоугольник 25"/>
          <p:cNvSpPr>
            <a:spLocks noChangeArrowheads="1"/>
          </p:cNvSpPr>
          <p:nvPr/>
        </p:nvSpPr>
        <p:spPr bwMode="auto">
          <a:xfrm>
            <a:off x="595327" y="4014848"/>
            <a:ext cx="5831310" cy="307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2688" tIns="26344" rIns="52688" bIns="26344">
            <a:spAutoFit/>
          </a:bodyPr>
          <a:lstStyle/>
          <a:p>
            <a:r>
              <a:rPr lang="ru-RU" sz="1600" dirty="0">
                <a:latin typeface="Calibri" charset="-52"/>
              </a:rPr>
              <a:t>ОРГАНИЗАТОРЫ ВНЕ АУДИТОРИИ ППЭ</a:t>
            </a:r>
          </a:p>
        </p:txBody>
      </p:sp>
      <p:sp>
        <p:nvSpPr>
          <p:cNvPr id="99341" name="Прямоугольник 26"/>
          <p:cNvSpPr>
            <a:spLocks noChangeArrowheads="1"/>
          </p:cNvSpPr>
          <p:nvPr/>
        </p:nvSpPr>
        <p:spPr bwMode="auto">
          <a:xfrm>
            <a:off x="595327" y="4774262"/>
            <a:ext cx="2965136" cy="299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52688" tIns="26344" rIns="52688" bIns="26344">
            <a:spAutoFit/>
          </a:bodyPr>
          <a:lstStyle/>
          <a:p>
            <a:r>
              <a:rPr lang="ru-RU" sz="1600" dirty="0">
                <a:latin typeface="Calibri" charset="-52"/>
              </a:rPr>
              <a:t>ОБЩЕСТВЕННЫЕ НАБЛЮДАТЕЛИ</a:t>
            </a:r>
          </a:p>
        </p:txBody>
      </p:sp>
      <p:sp>
        <p:nvSpPr>
          <p:cNvPr id="99342" name="Прямоугольник 27"/>
          <p:cNvSpPr>
            <a:spLocks noChangeArrowheads="1"/>
          </p:cNvSpPr>
          <p:nvPr/>
        </p:nvSpPr>
        <p:spPr bwMode="auto">
          <a:xfrm>
            <a:off x="595327" y="5554152"/>
            <a:ext cx="1499672" cy="299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52688" tIns="26344" rIns="52688" bIns="26344">
            <a:spAutoFit/>
          </a:bodyPr>
          <a:lstStyle/>
          <a:p>
            <a:r>
              <a:rPr lang="ru-RU" sz="1600" dirty="0">
                <a:latin typeface="Calibri" charset="-52"/>
              </a:rPr>
              <a:t>УЧАСТНИКИ ЕГЭ</a:t>
            </a:r>
          </a:p>
        </p:txBody>
      </p:sp>
      <p:sp>
        <p:nvSpPr>
          <p:cNvPr id="33" name="Нашивка 32"/>
          <p:cNvSpPr/>
          <p:nvPr/>
        </p:nvSpPr>
        <p:spPr>
          <a:xfrm>
            <a:off x="6797926" y="2346183"/>
            <a:ext cx="1897095" cy="663557"/>
          </a:xfrm>
          <a:prstGeom prst="chevr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chemeClr val="tx1"/>
                </a:solidFill>
              </a:rPr>
              <a:t>Не позднее 7.30</a:t>
            </a:r>
          </a:p>
        </p:txBody>
      </p:sp>
      <p:sp>
        <p:nvSpPr>
          <p:cNvPr id="35" name="Нашивка 34"/>
          <p:cNvSpPr/>
          <p:nvPr/>
        </p:nvSpPr>
        <p:spPr>
          <a:xfrm>
            <a:off x="6808766" y="3083262"/>
            <a:ext cx="1897095" cy="663557"/>
          </a:xfrm>
          <a:prstGeom prst="chevr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chemeClr val="tx1"/>
                </a:solidFill>
              </a:rPr>
              <a:t>Не позднее 8.00</a:t>
            </a:r>
          </a:p>
        </p:txBody>
      </p:sp>
      <p:sp>
        <p:nvSpPr>
          <p:cNvPr id="36" name="Нашивка 35"/>
          <p:cNvSpPr/>
          <p:nvPr/>
        </p:nvSpPr>
        <p:spPr>
          <a:xfrm>
            <a:off x="6852129" y="3853845"/>
            <a:ext cx="1897095" cy="663557"/>
          </a:xfrm>
          <a:prstGeom prst="chevr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chemeClr val="tx1"/>
                </a:solidFill>
              </a:rPr>
              <a:t>Не позднее 8.00</a:t>
            </a:r>
          </a:p>
        </p:txBody>
      </p:sp>
      <p:sp>
        <p:nvSpPr>
          <p:cNvPr id="37" name="Нашивка 36"/>
          <p:cNvSpPr/>
          <p:nvPr/>
        </p:nvSpPr>
        <p:spPr>
          <a:xfrm>
            <a:off x="6862969" y="4613259"/>
            <a:ext cx="1897095" cy="663557"/>
          </a:xfrm>
          <a:prstGeom prst="chevr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/>
              <a:t>Не позднее, чем за 1 час</a:t>
            </a:r>
          </a:p>
        </p:txBody>
      </p:sp>
      <p:sp>
        <p:nvSpPr>
          <p:cNvPr id="38" name="Нашивка 37"/>
          <p:cNvSpPr/>
          <p:nvPr/>
        </p:nvSpPr>
        <p:spPr>
          <a:xfrm>
            <a:off x="6830447" y="5406178"/>
            <a:ext cx="1897095" cy="663557"/>
          </a:xfrm>
          <a:prstGeom prst="chevr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chemeClr val="tx1"/>
                </a:solidFill>
              </a:rPr>
              <a:t>С 9.00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5069607" y="6104333"/>
            <a:ext cx="2059596" cy="485233"/>
          </a:xfrm>
          <a:prstGeom prst="rect">
            <a:avLst/>
          </a:prstGeom>
          <a:solidFill>
            <a:schemeClr val="bg1"/>
          </a:solidFill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rgbClr val="006AB3"/>
                </a:solidFill>
                <a:cs typeface="Times New Roman" panose="02020603050405020304" pitchFamily="18" charset="0"/>
              </a:rPr>
              <a:t>Для проверки ответа используйте клавишу «пробел»</a:t>
            </a:r>
          </a:p>
        </p:txBody>
      </p:sp>
      <p:sp>
        <p:nvSpPr>
          <p:cNvPr id="22" name="Управляющая кнопка: назад 21">
            <a:hlinkClick r:id="" action="ppaction://hlinkshowjump?jump=nextslide" highlightClick="1"/>
          </p:cNvPr>
          <p:cNvSpPr/>
          <p:nvPr/>
        </p:nvSpPr>
        <p:spPr>
          <a:xfrm rot="10800000">
            <a:off x="7367054" y="6347070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33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888965" y="147975"/>
            <a:ext cx="6937949" cy="894360"/>
          </a:xfrm>
          <a:prstGeom prst="rect">
            <a:avLst/>
          </a:prstGeom>
          <a:noFill/>
        </p:spPr>
        <p:txBody>
          <a:bodyPr lIns="52688" tIns="26344" rIns="52688" bIns="26344"/>
          <a:lstStyle/>
          <a:p>
            <a:pPr algn="ctr" defTabSz="913589">
              <a:spcBef>
                <a:spcPct val="0"/>
              </a:spcBef>
              <a:defRPr/>
            </a:pPr>
            <a:r>
              <a:rPr lang="ru-RU" sz="2200" dirty="0">
                <a:solidFill>
                  <a:srgbClr val="ED1C24"/>
                </a:solidFill>
                <a:latin typeface="Arial" pitchFamily="34" charset="0"/>
                <a:ea typeface="+mj-ea"/>
                <a:cs typeface="Arial" pitchFamily="34" charset="0"/>
              </a:rPr>
              <a:t>Напоминаем действия руководителя ППЭ </a:t>
            </a:r>
            <a:r>
              <a:rPr lang="ru-RU" sz="2200" dirty="0" smtClean="0">
                <a:solidFill>
                  <a:srgbClr val="ED1C24"/>
                </a:solidFill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lang="ru-RU" sz="2200" dirty="0" smtClean="0">
                <a:solidFill>
                  <a:srgbClr val="ED1C24"/>
                </a:solidFill>
                <a:latin typeface="Arial" pitchFamily="34" charset="0"/>
                <a:ea typeface="+mj-ea"/>
                <a:cs typeface="Arial" pitchFamily="34" charset="0"/>
              </a:rPr>
            </a:br>
            <a:r>
              <a:rPr lang="ru-RU" sz="2200" dirty="0" smtClean="0">
                <a:solidFill>
                  <a:srgbClr val="ED1C24"/>
                </a:solidFill>
                <a:latin typeface="Arial" pitchFamily="34" charset="0"/>
                <a:ea typeface="+mj-ea"/>
                <a:cs typeface="Arial" pitchFamily="34" charset="0"/>
              </a:rPr>
              <a:t>в </a:t>
            </a:r>
            <a:r>
              <a:rPr lang="ru-RU" sz="2200" dirty="0">
                <a:solidFill>
                  <a:srgbClr val="ED1C24"/>
                </a:solidFill>
                <a:latin typeface="Arial" pitchFamily="34" charset="0"/>
                <a:ea typeface="+mj-ea"/>
                <a:cs typeface="Arial" pitchFamily="34" charset="0"/>
              </a:rPr>
              <a:t>день экзамена 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A36302-FA21-4D8F-B6E8-9A704ACE1C44}" type="slidenum">
              <a:rPr lang="ru-RU"/>
              <a:pPr>
                <a:defRPr/>
              </a:pPr>
              <a:t>71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45719" y="2156329"/>
            <a:ext cx="4105857" cy="147410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688" tIns="26344" rIns="52688" bIns="26344">
            <a:spAutoFit/>
          </a:bodyPr>
          <a:lstStyle/>
          <a:p>
            <a:pPr marL="263439" indent="-263439" defTabSz="983725">
              <a:spcAft>
                <a:spcPts val="506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rgbClr val="006AB3"/>
                </a:solidFill>
                <a:cs typeface="Times New Roman" panose="02020603050405020304" pitchFamily="18" charset="0"/>
              </a:rPr>
              <a:t>проверить готовность аудиторий к проведению ГИА</a:t>
            </a:r>
          </a:p>
          <a:p>
            <a:pPr marL="263439" indent="-263439" defTabSz="983725">
              <a:spcAft>
                <a:spcPts val="506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rgbClr val="006AB3"/>
                </a:solidFill>
                <a:cs typeface="Times New Roman" panose="02020603050405020304" pitchFamily="18" charset="0"/>
              </a:rPr>
              <a:t>проверить работоспособность ПАК в помещении для руководителя ППЭ и коридорах ППЭ</a:t>
            </a:r>
          </a:p>
          <a:p>
            <a:pPr marL="263439" indent="-263439" defTabSz="983725">
              <a:spcAft>
                <a:spcPts val="506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rgbClr val="006AB3"/>
                </a:solidFill>
                <a:cs typeface="Times New Roman" panose="02020603050405020304" pitchFamily="18" charset="0"/>
              </a:rPr>
              <a:t>обеспечить контроль за регистрацией работников ППЭ в день экзамена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702869" y="1310363"/>
            <a:ext cx="5679542" cy="422534"/>
          </a:xfrm>
          <a:prstGeom prst="rect">
            <a:avLst/>
          </a:prstGeom>
          <a:solidFill>
            <a:srgbClr val="006AB3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688" tIns="26344" rIns="52688" bIns="26344">
            <a:spAutoFit/>
          </a:bodyPr>
          <a:lstStyle/>
          <a:p>
            <a:pPr algn="ctr" defTabSz="983725">
              <a:lnSpc>
                <a:spcPct val="150000"/>
              </a:lnSpc>
              <a:spcAft>
                <a:spcPts val="1012"/>
              </a:spcAft>
              <a:defRPr/>
            </a:pPr>
            <a:r>
              <a:rPr lang="ru-RU" sz="1600" b="1" dirty="0">
                <a:solidFill>
                  <a:schemeClr val="bg1"/>
                </a:solidFill>
                <a:cs typeface="Times New Roman" panose="02020603050405020304" pitchFamily="18" charset="0"/>
              </a:rPr>
              <a:t>До начала экзамена руководитель ППЭ должен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733705" y="2148883"/>
            <a:ext cx="4106760" cy="147410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688" tIns="26344" rIns="52688" bIns="26344">
            <a:spAutoFit/>
          </a:bodyPr>
          <a:lstStyle/>
          <a:p>
            <a:pPr marL="263439" indent="-263439" defTabSz="983725">
              <a:spcAft>
                <a:spcPts val="506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rgbClr val="006AB3"/>
                </a:solidFill>
                <a:cs typeface="Times New Roman" panose="02020603050405020304" pitchFamily="18" charset="0"/>
              </a:rPr>
              <a:t>провести краткий инструктаж для работников ППЭ </a:t>
            </a:r>
          </a:p>
          <a:p>
            <a:pPr marL="263439" indent="-263439" defTabSz="983725">
              <a:spcAft>
                <a:spcPts val="506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rgbClr val="006AB3"/>
                </a:solidFill>
                <a:cs typeface="Times New Roman" panose="02020603050405020304" pitchFamily="18" charset="0"/>
              </a:rPr>
              <a:t>назначить ответственных организаторов в аудиториях и направить организаторов на рабочие места в соответствии с распределением </a:t>
            </a:r>
          </a:p>
          <a:p>
            <a:pPr marL="263439" indent="-263439" defTabSz="983725">
              <a:spcAft>
                <a:spcPts val="506"/>
              </a:spcAft>
              <a:buFont typeface="Arial" panose="020B0604020202020204" pitchFamily="34" charset="0"/>
              <a:buChar char="•"/>
              <a:defRPr/>
            </a:pPr>
            <a:endParaRPr lang="ru-RU" sz="1400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cxnSp>
        <p:nvCxnSpPr>
          <p:cNvPr id="6" name="Прямая со стрелкой 5"/>
          <p:cNvCxnSpPr>
            <a:stCxn id="9" idx="2"/>
            <a:endCxn id="2" idx="0"/>
          </p:cNvCxnSpPr>
          <p:nvPr/>
        </p:nvCxnSpPr>
        <p:spPr>
          <a:xfrm rot="5400000">
            <a:off x="3208928" y="822617"/>
            <a:ext cx="423432" cy="224399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9" idx="2"/>
            <a:endCxn id="4" idx="0"/>
          </p:cNvCxnSpPr>
          <p:nvPr/>
        </p:nvCxnSpPr>
        <p:spPr>
          <a:xfrm rot="16200000" flipH="1">
            <a:off x="5456869" y="818667"/>
            <a:ext cx="415986" cy="224444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245719" y="4059519"/>
            <a:ext cx="8594746" cy="195716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marL="263439" indent="-263439" defTabSz="983725"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rgbClr val="006AB3"/>
                </a:solidFill>
              </a:rPr>
              <a:t>передать медицинскому работнику инструкцию, определяющую порядок его работы во время проведения ЕГЭ в ППЭ, журнал учета участников ЕГЭ, обратившихся к медицинскому работнику;</a:t>
            </a:r>
          </a:p>
          <a:p>
            <a:pPr marL="263439" indent="-263439" defTabSz="983725"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rgbClr val="006AB3"/>
                </a:solidFill>
              </a:rPr>
              <a:t>организовать автоматизированное распределение участников ЕГЭ и организаторов по аудиториям в Штабе ППЭ посредством персонального компьютера с необходимым программным обеспечением и средствами защиты информации для автоматизированного распределения (если такое распределение производится в ППЭ); </a:t>
            </a:r>
          </a:p>
          <a:p>
            <a:pPr marL="263439" indent="-263439" defTabSz="983725"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rgbClr val="006AB3"/>
                </a:solidFill>
              </a:rPr>
              <a:t>дать распоряжение техническим специалистам, отвечающим за организацию видеонаблюдения в ППЭ, о начале видеонаблюдения (в штабе ППЭ до получения ЭМ, в аудиториях ППЭ в 09.00 по местному времени), о сверке часов во всех аудиториях ППЭ, сверке времени на ПАК.</a:t>
            </a:r>
          </a:p>
        </p:txBody>
      </p:sp>
      <p:cxnSp>
        <p:nvCxnSpPr>
          <p:cNvPr id="34" name="Прямая со стрелкой 33"/>
          <p:cNvCxnSpPr>
            <a:stCxn id="9" idx="2"/>
          </p:cNvCxnSpPr>
          <p:nvPr/>
        </p:nvCxnSpPr>
        <p:spPr>
          <a:xfrm rot="16200000" flipH="1">
            <a:off x="3419573" y="2855964"/>
            <a:ext cx="2246586" cy="452"/>
          </a:xfrm>
          <a:prstGeom prst="straightConnector1">
            <a:avLst/>
          </a:prstGeom>
          <a:ln>
            <a:solidFill>
              <a:srgbClr val="006AB3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Управляющая кнопка: назад 10">
            <a:hlinkClick r:id="" action="ppaction://hlinkshowjump?jump=nextslide" highlightClick="1"/>
          </p:cNvPr>
          <p:cNvSpPr/>
          <p:nvPr/>
        </p:nvSpPr>
        <p:spPr>
          <a:xfrm rot="10800000">
            <a:off x="7230644" y="6287508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</p:spTree>
  </p:cSld>
  <p:clrMapOvr>
    <a:masterClrMapping/>
  </p:clrMapOvr>
  <p:transition spd="slow" advClick="0" advTm="4000">
    <p:fade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1338" y="100511"/>
            <a:ext cx="6983118" cy="885984"/>
          </a:xfrm>
        </p:spPr>
        <p:txBody>
          <a:bodyPr rtlCol="0">
            <a:noAutofit/>
          </a:bodyPr>
          <a:lstStyle/>
          <a:p>
            <a:pPr defTabSz="913589">
              <a:defRPr/>
            </a:pPr>
            <a:r>
              <a:rPr lang="ru-RU" sz="2200" dirty="0" smtClean="0"/>
              <a:t>Подготовительные мероприятия в день экзамена. Действия руководителя ППЭ:</a:t>
            </a:r>
            <a:endParaRPr lang="ru-RU" sz="2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5632" y="1384815"/>
            <a:ext cx="3281072" cy="69985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600" b="1" dirty="0">
                <a:solidFill>
                  <a:srgbClr val="0070C0"/>
                </a:solidFill>
                <a:cs typeface="Times New Roman" panose="02020603050405020304" pitchFamily="18" charset="0"/>
              </a:rPr>
              <a:t>В какое время руководитель ППЭ должен явиться в ППЭ?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15632" y="2471821"/>
            <a:ext cx="5015559" cy="972535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600" b="1" dirty="0">
                <a:solidFill>
                  <a:srgbClr val="0070C0"/>
                </a:solidFill>
                <a:cs typeface="Times New Roman" panose="02020603050405020304" pitchFamily="18" charset="0"/>
              </a:rPr>
              <a:t>В какое время руководитель ППЭ получает у члена ГЭК экзаменационные материалы?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40024" y="3971107"/>
            <a:ext cx="5631663" cy="71474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600" b="1" dirty="0">
                <a:solidFill>
                  <a:srgbClr val="0070C0"/>
                </a:solidFill>
                <a:cs typeface="Times New Roman" panose="02020603050405020304" pitchFamily="18" charset="0"/>
              </a:rPr>
              <a:t>В какое время необходимо назначить ответственного организатора вне аудитории?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40024" y="5073934"/>
            <a:ext cx="5622630" cy="74359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600" b="1" dirty="0">
                <a:solidFill>
                  <a:srgbClr val="0070C0"/>
                </a:solidFill>
                <a:cs typeface="Times New Roman" panose="02020603050405020304" pitchFamily="18" charset="0"/>
              </a:rPr>
              <a:t>В какое время необходимо провести краткий инструктаж организаторов в ППЭ?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570153" y="1384815"/>
            <a:ext cx="1561039" cy="6998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  <a:cs typeface="Times New Roman" panose="02020603050405020304" pitchFamily="18" charset="0"/>
              </a:rPr>
              <a:t>Не позднее 7.30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107744" y="3974830"/>
            <a:ext cx="1447213" cy="69054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  <a:cs typeface="Times New Roman" panose="02020603050405020304" pitchFamily="18" charset="0"/>
              </a:rPr>
              <a:t>не позднее 7.50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6129425" y="5082310"/>
            <a:ext cx="1434566" cy="71474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  <a:cs typeface="Times New Roman" panose="02020603050405020304" pitchFamily="18" charset="0"/>
              </a:rPr>
              <a:t>Не ранее 8.15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5280249" y="2888755"/>
            <a:ext cx="1604401" cy="55839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  <a:cs typeface="Times New Roman" panose="02020603050405020304" pitchFamily="18" charset="0"/>
              </a:rPr>
              <a:t>Не позднее 7.30</a:t>
            </a:r>
          </a:p>
        </p:txBody>
      </p:sp>
      <p:pic>
        <p:nvPicPr>
          <p:cNvPr id="101387" name="Рисунок 19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61947" y="1407151"/>
            <a:ext cx="1795013" cy="2179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Управляющая кнопка: назад 14">
            <a:hlinkClick r:id="" action="ppaction://hlinkshowjump?jump=nextslide" highlightClick="1"/>
          </p:cNvPr>
          <p:cNvSpPr/>
          <p:nvPr/>
        </p:nvSpPr>
        <p:spPr>
          <a:xfrm rot="10800000">
            <a:off x="7230644" y="6287508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6959684" y="3067361"/>
            <a:ext cx="2059596" cy="485233"/>
          </a:xfrm>
          <a:prstGeom prst="rect">
            <a:avLst/>
          </a:prstGeom>
          <a:solidFill>
            <a:schemeClr val="bg1"/>
          </a:solidFill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rgbClr val="006AB3"/>
                </a:solidFill>
                <a:cs typeface="Times New Roman" panose="02020603050405020304" pitchFamily="18" charset="0"/>
              </a:rPr>
              <a:t>Для проверки ответа нажмите курсором на вопрос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3019" y="89343"/>
            <a:ext cx="6983118" cy="885984"/>
          </a:xfrm>
        </p:spPr>
        <p:txBody>
          <a:bodyPr rtlCol="0">
            <a:noAutofit/>
          </a:bodyPr>
          <a:lstStyle/>
          <a:p>
            <a:pPr defTabSz="913589">
              <a:defRPr/>
            </a:pPr>
            <a:r>
              <a:rPr lang="ru-RU" sz="2200" dirty="0" smtClean="0"/>
              <a:t>Подготовительные мероприятия в день экзамена. Действия члена ГЭК</a:t>
            </a:r>
            <a:r>
              <a:rPr lang="ru-RU" sz="2800" dirty="0" smtClean="0"/>
              <a:t>:</a:t>
            </a:r>
            <a:endParaRPr lang="ru-RU" sz="2800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8905" y="4699810"/>
            <a:ext cx="1100315" cy="1014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3433" y="4699810"/>
            <a:ext cx="974745" cy="178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5194" y="4911069"/>
            <a:ext cx="974746" cy="178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939514" y="1735673"/>
            <a:ext cx="7354407" cy="94089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b="1" dirty="0">
                <a:solidFill>
                  <a:srgbClr val="006AB3"/>
                </a:solidFill>
              </a:rPr>
              <a:t>При проведении инструктажа для работников ППЭ по процедуре проведения ГИА в день экзамена член ГЭК обязан: </a:t>
            </a:r>
            <a:endParaRPr lang="ru-RU" b="1" dirty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49451" y="2941802"/>
            <a:ext cx="1747135" cy="11763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</a:rPr>
              <a:t>Содействовать руководителю ППЭ </a:t>
            </a:r>
            <a:r>
              <a:rPr lang="ru-RU" sz="1400" b="1" dirty="0" smtClean="0">
                <a:solidFill>
                  <a:srgbClr val="006AB3"/>
                </a:solidFill>
              </a:rPr>
              <a:t/>
            </a:r>
            <a:br>
              <a:rPr lang="ru-RU" sz="1400" b="1" dirty="0" smtClean="0">
                <a:solidFill>
                  <a:srgbClr val="006AB3"/>
                </a:solidFill>
              </a:rPr>
            </a:br>
            <a:r>
              <a:rPr lang="ru-RU" sz="1400" b="1" dirty="0" smtClean="0">
                <a:solidFill>
                  <a:srgbClr val="006AB3"/>
                </a:solidFill>
              </a:rPr>
              <a:t>в </a:t>
            </a:r>
            <a:r>
              <a:rPr lang="ru-RU" sz="1400" b="1" dirty="0">
                <a:solidFill>
                  <a:srgbClr val="006AB3"/>
                </a:solidFill>
              </a:rPr>
              <a:t>проведении инструктажа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547690" y="3018116"/>
            <a:ext cx="1746231" cy="11763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600" b="1" dirty="0">
                <a:solidFill>
                  <a:srgbClr val="006AB3"/>
                </a:solidFill>
              </a:rPr>
              <a:t>Проводить инструктаж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748119" y="2970652"/>
            <a:ext cx="1747135" cy="11763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</a:rPr>
              <a:t>Присутствовать </a:t>
            </a:r>
            <a:r>
              <a:rPr lang="ru-RU" sz="1400" b="1" dirty="0" smtClean="0">
                <a:solidFill>
                  <a:srgbClr val="006AB3"/>
                </a:solidFill>
              </a:rPr>
              <a:t/>
            </a:r>
            <a:br>
              <a:rPr lang="ru-RU" sz="1400" b="1" dirty="0" smtClean="0">
                <a:solidFill>
                  <a:srgbClr val="006AB3"/>
                </a:solidFill>
              </a:rPr>
            </a:br>
            <a:r>
              <a:rPr lang="ru-RU" sz="1400" b="1" dirty="0" smtClean="0">
                <a:solidFill>
                  <a:srgbClr val="006AB3"/>
                </a:solidFill>
              </a:rPr>
              <a:t>при </a:t>
            </a:r>
            <a:r>
              <a:rPr lang="ru-RU" sz="1400" b="1" dirty="0">
                <a:solidFill>
                  <a:srgbClr val="006AB3"/>
                </a:solidFill>
              </a:rPr>
              <a:t>проведении инструктажа </a:t>
            </a:r>
          </a:p>
        </p:txBody>
      </p:sp>
      <p:sp>
        <p:nvSpPr>
          <p:cNvPr id="13" name="Управляющая кнопка: назад 12">
            <a:hlinkClick r:id="" action="ppaction://hlinkshowjump?jump=nextslide" highlightClick="1"/>
          </p:cNvPr>
          <p:cNvSpPr/>
          <p:nvPr/>
        </p:nvSpPr>
        <p:spPr>
          <a:xfrm rot="10800000">
            <a:off x="7230644" y="6287508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755458" y="6001089"/>
            <a:ext cx="2059596" cy="485233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rgbClr val="006AB3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3019" y="89343"/>
            <a:ext cx="6983118" cy="885984"/>
          </a:xfrm>
        </p:spPr>
        <p:txBody>
          <a:bodyPr rtlCol="0">
            <a:noAutofit/>
          </a:bodyPr>
          <a:lstStyle/>
          <a:p>
            <a:pPr defTabSz="913589">
              <a:defRPr/>
            </a:pPr>
            <a:r>
              <a:rPr lang="ru-RU" sz="2200" dirty="0" smtClean="0"/>
              <a:t>Обязанности члена ГЭК</a:t>
            </a:r>
            <a:endParaRPr lang="ru-RU" sz="2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14109" y="4710978"/>
            <a:ext cx="1100315" cy="1015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99808" y="4743551"/>
            <a:ext cx="974745" cy="1784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752" y="4744481"/>
            <a:ext cx="974745" cy="1784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757031" y="1759870"/>
            <a:ext cx="7860299" cy="94089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b="1" dirty="0">
                <a:solidFill>
                  <a:srgbClr val="006AB3"/>
                </a:solidFill>
              </a:rPr>
              <a:t>Выберите определение, соответствующее </a:t>
            </a:r>
            <a:r>
              <a:rPr lang="ru-RU" b="1" dirty="0" smtClean="0">
                <a:solidFill>
                  <a:srgbClr val="006AB3"/>
                </a:solidFill>
              </a:rPr>
              <a:t>обязанностям </a:t>
            </a:r>
            <a:r>
              <a:rPr lang="ru-RU" b="1" dirty="0">
                <a:solidFill>
                  <a:srgbClr val="006AB3"/>
                </a:solidFill>
              </a:rPr>
              <a:t>члена ГЭК: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57032" y="2930634"/>
            <a:ext cx="2264771" cy="156164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</a:rPr>
              <a:t>Проведение инструктажа для работников ППЭ по процедуре проведения ГИА перед началом экзамена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352560" y="2930634"/>
            <a:ext cx="2264771" cy="154954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</a:rPr>
              <a:t>Прием от участников ГИА апелляций о нарушении установленного порядка проведения ГИА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567443" y="2930634"/>
            <a:ext cx="2264770" cy="154954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</a:rPr>
              <a:t>Проведение инструктажа для участников ГИА в аудитории перед началом экзамена</a:t>
            </a:r>
          </a:p>
        </p:txBody>
      </p:sp>
      <p:sp>
        <p:nvSpPr>
          <p:cNvPr id="13" name="Управляющая кнопка: назад 12">
            <a:hlinkClick r:id="" action="ppaction://hlinkshowjump?jump=nextslide" highlightClick="1"/>
          </p:cNvPr>
          <p:cNvSpPr/>
          <p:nvPr/>
        </p:nvSpPr>
        <p:spPr>
          <a:xfrm rot="10800000">
            <a:off x="7230644" y="6287508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755458" y="6001089"/>
            <a:ext cx="2059596" cy="485233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rgbClr val="006AB3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2178" y="111679"/>
            <a:ext cx="6983118" cy="885984"/>
          </a:xfrm>
        </p:spPr>
        <p:txBody>
          <a:bodyPr rtlCol="0">
            <a:normAutofit/>
          </a:bodyPr>
          <a:lstStyle/>
          <a:p>
            <a:pPr defTabSz="913589">
              <a:defRPr/>
            </a:pPr>
            <a:r>
              <a:rPr lang="ru-RU" sz="2200" dirty="0"/>
              <a:t>Организация входа участников в ППЭ</a:t>
            </a:r>
          </a:p>
        </p:txBody>
      </p:sp>
      <p:sp>
        <p:nvSpPr>
          <p:cNvPr id="104451" name="Прямоугольник 3"/>
          <p:cNvSpPr>
            <a:spLocks noChangeArrowheads="1"/>
          </p:cNvSpPr>
          <p:nvPr/>
        </p:nvSpPr>
        <p:spPr bwMode="auto">
          <a:xfrm>
            <a:off x="233975" y="1396914"/>
            <a:ext cx="8597456" cy="330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2688" tIns="26344" rIns="52688" bIns="26344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cs typeface="Times New Roman" pitchFamily="18" charset="0"/>
              </a:rPr>
              <a:t>Ответьте на вопросы по теме, изображенной на картинке</a:t>
            </a:r>
          </a:p>
        </p:txBody>
      </p:sp>
      <p:pic>
        <p:nvPicPr>
          <p:cNvPr id="104452" name="Рисунок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836" y="1811056"/>
            <a:ext cx="3587317" cy="2611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3" name="Рисунок 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94900" y="1851074"/>
            <a:ext cx="3461747" cy="2498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4" name="Рисунок 6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611628" y="3913406"/>
            <a:ext cx="3206092" cy="2485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5" name="Рисунок 7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708410" y="3919921"/>
            <a:ext cx="3122077" cy="2468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379411" y="6067581"/>
            <a:ext cx="2059596" cy="485233"/>
          </a:xfrm>
          <a:prstGeom prst="rect">
            <a:avLst/>
          </a:prstGeom>
          <a:solidFill>
            <a:schemeClr val="bg1"/>
          </a:solidFill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rgbClr val="006AB3"/>
                </a:solidFill>
                <a:cs typeface="Times New Roman" panose="02020603050405020304" pitchFamily="18" charset="0"/>
              </a:rPr>
              <a:t>Нажмите курсором на выбранную картинку</a:t>
            </a:r>
          </a:p>
        </p:txBody>
      </p:sp>
      <p:sp>
        <p:nvSpPr>
          <p:cNvPr id="11" name="Управляющая кнопка: назад 10">
            <a:hlinkClick r:id="" action="ppaction://hlinkshowjump?jump=nextslide" highlightClick="1"/>
          </p:cNvPr>
          <p:cNvSpPr/>
          <p:nvPr/>
        </p:nvSpPr>
        <p:spPr>
          <a:xfrm rot="10800000">
            <a:off x="7230644" y="6287508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3859" y="100511"/>
            <a:ext cx="6983118" cy="885984"/>
          </a:xfrm>
        </p:spPr>
        <p:txBody>
          <a:bodyPr rtlCol="0">
            <a:normAutofit/>
          </a:bodyPr>
          <a:lstStyle/>
          <a:p>
            <a:pPr defTabSz="913589">
              <a:defRPr/>
            </a:pPr>
            <a:r>
              <a:rPr lang="ru-RU" sz="2200" dirty="0" smtClean="0"/>
              <a:t>Организация входа участников в ППЭ</a:t>
            </a:r>
            <a:endParaRPr lang="ru-RU" sz="2200" dirty="0"/>
          </a:p>
        </p:txBody>
      </p:sp>
      <p:sp>
        <p:nvSpPr>
          <p:cNvPr id="105475" name="Прямоугольник 3"/>
          <p:cNvSpPr>
            <a:spLocks noChangeArrowheads="1"/>
          </p:cNvSpPr>
          <p:nvPr/>
        </p:nvSpPr>
        <p:spPr bwMode="auto">
          <a:xfrm>
            <a:off x="245719" y="1391330"/>
            <a:ext cx="9144000" cy="330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2688" tIns="26344" rIns="52688" bIns="26344">
            <a:spAutoFit/>
          </a:bodyPr>
          <a:lstStyle/>
          <a:p>
            <a:r>
              <a:rPr lang="ru-RU" b="1">
                <a:solidFill>
                  <a:srgbClr val="0070C0"/>
                </a:solidFill>
                <a:latin typeface="Calibri" charset="-52"/>
                <a:cs typeface="Times New Roman" pitchFamily="18" charset="0"/>
              </a:rPr>
              <a:t>   За 1 час до начала экзамена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45719" y="1891092"/>
            <a:ext cx="3873688" cy="893429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b="1" dirty="0">
                <a:solidFill>
                  <a:srgbClr val="0070C0"/>
                </a:solidFill>
                <a:cs typeface="Times New Roman" panose="02020603050405020304" pitchFamily="18" charset="0"/>
              </a:rPr>
              <a:t>Кто осуществляет паспортный контроль на входе в ППЭ?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45719" y="3127002"/>
            <a:ext cx="5969527" cy="833867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b="1" dirty="0">
              <a:solidFill>
                <a:srgbClr val="0070C0"/>
              </a:solidFill>
              <a:cs typeface="Times New Roman" panose="02020603050405020304" pitchFamily="18" charset="0"/>
            </a:endParaRPr>
          </a:p>
          <a:p>
            <a:pPr algn="ctr" defTabSz="983725">
              <a:defRPr/>
            </a:pPr>
            <a:r>
              <a:rPr lang="ru-RU" b="1" dirty="0">
                <a:solidFill>
                  <a:srgbClr val="0070C0"/>
                </a:solidFill>
                <a:cs typeface="Times New Roman" panose="02020603050405020304" pitchFamily="18" charset="0"/>
              </a:rPr>
              <a:t>Кто проверяет документ, удостоверяющий личность участника, наличие его в списке распределения?</a:t>
            </a:r>
          </a:p>
          <a:p>
            <a:pPr algn="ctr" defTabSz="983725">
              <a:defRPr/>
            </a:pPr>
            <a:endParaRPr lang="ru-RU" b="1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336218" y="2004632"/>
            <a:ext cx="1879028" cy="72963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b="1" dirty="0">
                <a:solidFill>
                  <a:srgbClr val="006AB3"/>
                </a:solidFill>
                <a:cs typeface="Times New Roman" panose="02020603050405020304" pitchFamily="18" charset="0"/>
              </a:rPr>
              <a:t>Организатор </a:t>
            </a:r>
            <a:r>
              <a:rPr lang="ru-RU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вне </a:t>
            </a:r>
            <a:r>
              <a:rPr lang="ru-RU" b="1" dirty="0">
                <a:solidFill>
                  <a:srgbClr val="006AB3"/>
                </a:solidFill>
                <a:cs typeface="Times New Roman" panose="02020603050405020304" pitchFamily="18" charset="0"/>
              </a:rPr>
              <a:t>аудитории</a:t>
            </a:r>
          </a:p>
        </p:txBody>
      </p:sp>
      <p:pic>
        <p:nvPicPr>
          <p:cNvPr id="105479" name="Рисунок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246" y="1283374"/>
            <a:ext cx="3145565" cy="2366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480" name="Рисунок 8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17133" y="3958078"/>
            <a:ext cx="688375" cy="1201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245719" y="4362912"/>
            <a:ext cx="5969527" cy="878539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b="1" dirty="0">
                <a:solidFill>
                  <a:srgbClr val="0070C0"/>
                </a:solidFill>
                <a:cs typeface="Times New Roman" panose="02020603050405020304" pitchFamily="18" charset="0"/>
              </a:rPr>
              <a:t>Какой документ оформляется сопровождающим от ОО при отсутствии у выпускника прошлых лет документа, удостоверяющего личность?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45719" y="5643494"/>
            <a:ext cx="5969527" cy="92321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b="1" dirty="0">
                <a:solidFill>
                  <a:srgbClr val="0070C0"/>
                </a:solidFill>
                <a:cs typeface="Times New Roman" panose="02020603050405020304" pitchFamily="18" charset="0"/>
              </a:rPr>
              <a:t>Кто указывает участникам на необходимость оставить личные вещи в специально выделенном в здании ППЭ месте (до входа в ППЭ)?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504327" y="5866852"/>
            <a:ext cx="1532130" cy="6998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600" b="1" dirty="0">
                <a:solidFill>
                  <a:srgbClr val="006AB3"/>
                </a:solidFill>
                <a:cs typeface="Times New Roman" panose="02020603050405020304" pitchFamily="18" charset="0"/>
              </a:rPr>
              <a:t>Организатор вне аудитории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504327" y="4526708"/>
            <a:ext cx="1532130" cy="72963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600" b="1" dirty="0">
                <a:solidFill>
                  <a:srgbClr val="006AB3"/>
                </a:solidFill>
                <a:cs typeface="Times New Roman" panose="02020603050405020304" pitchFamily="18" charset="0"/>
              </a:rPr>
              <a:t>Не допускается в ППЭ!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504327" y="3305688"/>
            <a:ext cx="1532130" cy="65518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600" b="1" dirty="0">
                <a:solidFill>
                  <a:srgbClr val="006AB3"/>
                </a:solidFill>
                <a:cs typeface="Times New Roman" panose="02020603050405020304" pitchFamily="18" charset="0"/>
              </a:rPr>
              <a:t>Организатор вне аудитории</a:t>
            </a:r>
          </a:p>
        </p:txBody>
      </p:sp>
      <p:sp>
        <p:nvSpPr>
          <p:cNvPr id="19" name="Управляющая кнопка: назад 18">
            <a:hlinkClick r:id="rId4" action="ppaction://hlinksldjump" highlightClick="1"/>
          </p:cNvPr>
          <p:cNvSpPr/>
          <p:nvPr/>
        </p:nvSpPr>
        <p:spPr>
          <a:xfrm>
            <a:off x="8217133" y="6287508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245935" y="1318757"/>
            <a:ext cx="2059596" cy="485233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rgbClr val="006AB3"/>
                </a:solidFill>
                <a:cs typeface="Times New Roman" panose="02020603050405020304" pitchFamily="18" charset="0"/>
              </a:rPr>
              <a:t>Для проверки ответа нажмите курсором на вопрос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  <p:bldP spid="13" grpId="0" animBg="1"/>
      <p:bldP spid="14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3019" y="111679"/>
            <a:ext cx="6983118" cy="885984"/>
          </a:xfrm>
        </p:spPr>
        <p:txBody>
          <a:bodyPr rtlCol="0">
            <a:normAutofit/>
          </a:bodyPr>
          <a:lstStyle/>
          <a:p>
            <a:pPr defTabSz="913589">
              <a:defRPr/>
            </a:pPr>
            <a:r>
              <a:rPr lang="ru-RU" sz="2200" dirty="0"/>
              <a:t>Организация входа в </a:t>
            </a:r>
            <a:r>
              <a:rPr lang="ru-RU" sz="2200" dirty="0" smtClean="0"/>
              <a:t>ППЭ</a:t>
            </a:r>
            <a:endParaRPr lang="ru-RU" sz="2200" dirty="0"/>
          </a:p>
        </p:txBody>
      </p:sp>
      <p:pic>
        <p:nvPicPr>
          <p:cNvPr id="106499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309" y="1281513"/>
            <a:ext cx="2726397" cy="2009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587277" y="1281513"/>
            <a:ext cx="6189048" cy="200928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600" dirty="0">
                <a:solidFill>
                  <a:srgbClr val="0070C0"/>
                </a:solidFill>
                <a:cs typeface="Times New Roman" panose="02020603050405020304" pitchFamily="18" charset="0"/>
              </a:rPr>
              <a:t>Организаторы (работники по обеспечению охраны образовательных организаций) совместно с сотрудниками, осуществляющими охрану правопорядка, и (или) сотрудниками органов внутренних дел (полиции) с использованием металлоискателя проверяют наличие у участников ЕГЭ запрещенных средств. </a:t>
            </a:r>
          </a:p>
          <a:p>
            <a:pPr algn="ctr" defTabSz="983725">
              <a:defRPr/>
            </a:pPr>
            <a:r>
              <a:rPr lang="ru-RU" sz="1600" b="1" dirty="0">
                <a:solidFill>
                  <a:srgbClr val="0070C0"/>
                </a:solidFill>
                <a:cs typeface="Times New Roman" panose="02020603050405020304" pitchFamily="18" charset="0"/>
              </a:rPr>
              <a:t>При появлении сигнала металлоискателя сотрудник полиции и организатор предлагают участнику ЕГЭ: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30523" y="5007857"/>
            <a:ext cx="1101218" cy="1015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603" y="5070211"/>
            <a:ext cx="1305383" cy="2498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017" y="4684919"/>
            <a:ext cx="1142774" cy="2173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371289" y="3573717"/>
            <a:ext cx="2215988" cy="1261969"/>
          </a:xfrm>
          <a:prstGeom prst="rect">
            <a:avLst/>
          </a:prstGeom>
          <a:solidFill>
            <a:srgbClr val="006AB3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chemeClr val="bg1"/>
                </a:solidFill>
                <a:cs typeface="Times New Roman" panose="02020603050405020304" pitchFamily="18" charset="0"/>
              </a:rPr>
              <a:t>Обратиться </a:t>
            </a:r>
            <a:r>
              <a:rPr lang="ru-RU" sz="14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/>
            </a:r>
            <a:br>
              <a:rPr lang="ru-RU" sz="14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к </a:t>
            </a:r>
            <a:r>
              <a:rPr lang="ru-RU" sz="1400" b="1" dirty="0">
                <a:solidFill>
                  <a:schemeClr val="bg1"/>
                </a:solidFill>
                <a:cs typeface="Times New Roman" panose="02020603050405020304" pitchFamily="18" charset="0"/>
              </a:rPr>
              <a:t>сопровождающему </a:t>
            </a:r>
            <a:r>
              <a:rPr lang="ru-RU" sz="14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/>
            </a:r>
            <a:br>
              <a:rPr lang="ru-RU" sz="14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от </a:t>
            </a:r>
            <a:r>
              <a:rPr lang="ru-RU" sz="1400" b="1" dirty="0">
                <a:solidFill>
                  <a:schemeClr val="bg1"/>
                </a:solidFill>
                <a:cs typeface="Times New Roman" panose="02020603050405020304" pitchFamily="18" charset="0"/>
              </a:rPr>
              <a:t>ОО для выяснения ситуации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541245" y="3573717"/>
            <a:ext cx="2182563" cy="1111203"/>
          </a:xfrm>
          <a:prstGeom prst="rect">
            <a:avLst/>
          </a:prstGeom>
          <a:solidFill>
            <a:srgbClr val="006AB3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chemeClr val="bg1"/>
                </a:solidFill>
                <a:cs typeface="Times New Roman" panose="02020603050405020304" pitchFamily="18" charset="0"/>
              </a:rPr>
              <a:t>Показать предмет, вызывающий сигнал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677776" y="3290797"/>
            <a:ext cx="2098549" cy="1191239"/>
          </a:xfrm>
          <a:prstGeom prst="rect">
            <a:avLst/>
          </a:prstGeom>
          <a:solidFill>
            <a:srgbClr val="006AB3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chemeClr val="bg1"/>
                </a:solidFill>
                <a:cs typeface="Times New Roman" panose="02020603050405020304" pitchFamily="18" charset="0"/>
              </a:rPr>
              <a:t>Обратиться к члену ГЭК для решения ситуации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755458" y="6001089"/>
            <a:ext cx="2059596" cy="485233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rgbClr val="006AB3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</a:p>
        </p:txBody>
      </p:sp>
      <p:sp>
        <p:nvSpPr>
          <p:cNvPr id="15" name="Управляющая кнопка: назад 14">
            <a:hlinkClick r:id="rId6" action="ppaction://hlinksldjump" highlightClick="1"/>
          </p:cNvPr>
          <p:cNvSpPr/>
          <p:nvPr/>
        </p:nvSpPr>
        <p:spPr>
          <a:xfrm>
            <a:off x="8217133" y="6287508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8816" y="100511"/>
            <a:ext cx="6983118" cy="885984"/>
          </a:xfrm>
        </p:spPr>
        <p:txBody>
          <a:bodyPr rtlCol="0">
            <a:normAutofit/>
          </a:bodyPr>
          <a:lstStyle/>
          <a:p>
            <a:pPr defTabSz="913589">
              <a:defRPr/>
            </a:pPr>
            <a:r>
              <a:rPr lang="ru-RU" sz="2200" dirty="0"/>
              <a:t>Организация передвижения по </a:t>
            </a:r>
            <a:r>
              <a:rPr lang="ru-RU" sz="2200" dirty="0" smtClean="0"/>
              <a:t>ППЭ</a:t>
            </a:r>
            <a:endParaRPr lang="ru-RU" sz="2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8581" y="2375032"/>
            <a:ext cx="933191" cy="178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33625" y="3690049"/>
            <a:ext cx="1100315" cy="1014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01102" y="5158623"/>
            <a:ext cx="933191" cy="178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242106" y="1340144"/>
            <a:ext cx="8509828" cy="68496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b="1" dirty="0">
                <a:solidFill>
                  <a:srgbClr val="0070C0"/>
                </a:solidFill>
                <a:cs typeface="Times New Roman" panose="02020603050405020304" pitchFamily="18" charset="0"/>
              </a:rPr>
              <a:t>Кто оформляет ППЭ-20 «Акт об идентификации личности участника экзамена»?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52946" y="2311748"/>
            <a:ext cx="1871801" cy="885054"/>
          </a:xfrm>
          <a:prstGeom prst="rect">
            <a:avLst/>
          </a:prstGeom>
          <a:solidFill>
            <a:schemeClr val="bg1">
              <a:lumMod val="85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Организатор</a:t>
            </a:r>
            <a:br>
              <a:rPr lang="ru-RU" sz="14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006AB3"/>
                </a:solidFill>
                <a:cs typeface="Times New Roman" panose="02020603050405020304" pitchFamily="18" charset="0"/>
              </a:rPr>
              <a:t>вне аудитории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42106" y="3726344"/>
            <a:ext cx="1882641" cy="1075838"/>
          </a:xfrm>
          <a:prstGeom prst="rect">
            <a:avLst/>
          </a:prstGeom>
          <a:solidFill>
            <a:schemeClr val="bg1">
              <a:lumMod val="85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  <a:cs typeface="Times New Roman" panose="02020603050405020304" pitchFamily="18" charset="0"/>
              </a:rPr>
              <a:t>Сопровождающие </a:t>
            </a:r>
            <a:r>
              <a:rPr lang="ru-RU" sz="14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/>
            </a:r>
            <a:br>
              <a:rPr lang="ru-RU" sz="14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от </a:t>
            </a:r>
            <a:r>
              <a:rPr lang="ru-RU" sz="1400" b="1" dirty="0">
                <a:solidFill>
                  <a:srgbClr val="006AB3"/>
                </a:solidFill>
                <a:cs typeface="Times New Roman" panose="02020603050405020304" pitchFamily="18" charset="0"/>
              </a:rPr>
              <a:t>образовательной организации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63787" y="5390356"/>
            <a:ext cx="1860960" cy="718466"/>
          </a:xfrm>
          <a:prstGeom prst="rect">
            <a:avLst/>
          </a:prstGeom>
          <a:solidFill>
            <a:schemeClr val="bg1">
              <a:lumMod val="85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600" b="1" dirty="0">
                <a:solidFill>
                  <a:srgbClr val="006AB3"/>
                </a:solidFill>
                <a:cs typeface="Times New Roman" panose="02020603050405020304" pitchFamily="18" charset="0"/>
              </a:rPr>
              <a:t>Член ГЭК</a:t>
            </a:r>
          </a:p>
        </p:txBody>
      </p:sp>
      <p:pic>
        <p:nvPicPr>
          <p:cNvPr id="107530" name="Рисунок 11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05229" y="2166566"/>
            <a:ext cx="4858371" cy="3749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4204838" y="5866206"/>
            <a:ext cx="2059596" cy="485233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rgbClr val="006AB3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</a:p>
        </p:txBody>
      </p:sp>
      <p:sp>
        <p:nvSpPr>
          <p:cNvPr id="14" name="Управляющая кнопка: назад 13">
            <a:hlinkClick r:id="rId6" action="ppaction://hlinksldjump" highlightClick="1"/>
          </p:cNvPr>
          <p:cNvSpPr/>
          <p:nvPr/>
        </p:nvSpPr>
        <p:spPr>
          <a:xfrm>
            <a:off x="8217133" y="6287508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3859" y="134014"/>
            <a:ext cx="6983118" cy="885984"/>
          </a:xfrm>
        </p:spPr>
        <p:txBody>
          <a:bodyPr rtlCol="0">
            <a:normAutofit/>
          </a:bodyPr>
          <a:lstStyle/>
          <a:p>
            <a:pPr defTabSz="913589">
              <a:defRPr/>
            </a:pPr>
            <a:r>
              <a:rPr lang="ru-RU" sz="2200" dirty="0" smtClean="0"/>
              <a:t>Вход участников в аудиторию ППЭ</a:t>
            </a:r>
            <a:endParaRPr lang="ru-RU" sz="2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829" y="4831032"/>
            <a:ext cx="1100315" cy="1015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40264" y="4425267"/>
            <a:ext cx="974745" cy="1784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12104" y="4468077"/>
            <a:ext cx="933191" cy="1784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50" name="Рисунок 7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94587" y="1286166"/>
            <a:ext cx="2249413" cy="1812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349608" y="1478812"/>
            <a:ext cx="6475419" cy="64029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b="1" dirty="0">
                <a:solidFill>
                  <a:srgbClr val="0070C0"/>
                </a:solidFill>
                <a:cs typeface="Times New Roman" panose="02020603050405020304" pitchFamily="18" charset="0"/>
              </a:rPr>
              <a:t>Ответственный организатор при входе участников ЕГЭ </a:t>
            </a:r>
            <a:r>
              <a:rPr lang="ru-RU" b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в </a:t>
            </a:r>
            <a:r>
              <a:rPr lang="ru-RU" b="1" dirty="0">
                <a:solidFill>
                  <a:srgbClr val="0070C0"/>
                </a:solidFill>
                <a:cs typeface="Times New Roman" panose="02020603050405020304" pitchFamily="18" charset="0"/>
              </a:rPr>
              <a:t>аудиторию должен: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353342" y="2867350"/>
            <a:ext cx="1835666" cy="1335490"/>
          </a:xfrm>
          <a:prstGeom prst="rect">
            <a:avLst/>
          </a:prstGeom>
          <a:solidFill>
            <a:srgbClr val="006AB3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chemeClr val="bg1"/>
                </a:solidFill>
                <a:cs typeface="Times New Roman" panose="02020603050405020304" pitchFamily="18" charset="0"/>
              </a:rPr>
              <a:t>Раздать участникам ЕГЭ черновики со штампом ОО, на базе которой расположен ППЭ</a:t>
            </a:r>
          </a:p>
          <a:p>
            <a:pPr algn="ctr" defTabSz="983725">
              <a:defRPr/>
            </a:pPr>
            <a:endParaRPr lang="ru-RU" sz="12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49608" y="2513701"/>
            <a:ext cx="1840182" cy="2042788"/>
          </a:xfrm>
          <a:prstGeom prst="rect">
            <a:avLst/>
          </a:prstGeom>
          <a:solidFill>
            <a:srgbClr val="006AB3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chemeClr val="bg1"/>
                </a:solidFill>
                <a:cs typeface="Times New Roman" panose="02020603050405020304" pitchFamily="18" charset="0"/>
              </a:rPr>
              <a:t>Сверить данные документа, удостоверяющего личность участника ЕГЭ, </a:t>
            </a:r>
            <a:r>
              <a:rPr lang="ru-RU" sz="12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/>
            </a:r>
            <a:br>
              <a:rPr lang="ru-RU" sz="12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</a:br>
            <a:r>
              <a:rPr lang="ru-RU" sz="12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с </a:t>
            </a:r>
            <a:r>
              <a:rPr lang="ru-RU" sz="1200" b="1" dirty="0">
                <a:solidFill>
                  <a:schemeClr val="bg1"/>
                </a:solidFill>
                <a:cs typeface="Times New Roman" panose="02020603050405020304" pitchFamily="18" charset="0"/>
              </a:rPr>
              <a:t>данными в форме </a:t>
            </a:r>
            <a:r>
              <a:rPr lang="ru-RU" sz="12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/>
            </a:r>
            <a:br>
              <a:rPr lang="ru-RU" sz="12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</a:br>
            <a:r>
              <a:rPr lang="ru-RU" sz="12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ППЭ-05-02 </a:t>
            </a:r>
            <a:r>
              <a:rPr lang="ru-RU" sz="1200" b="1" dirty="0">
                <a:solidFill>
                  <a:schemeClr val="bg1"/>
                </a:solidFill>
                <a:cs typeface="Times New Roman" panose="02020603050405020304" pitchFamily="18" charset="0"/>
              </a:rPr>
              <a:t>и сообщить участнику номер его места в аудитории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352559" y="2867350"/>
            <a:ext cx="1589947" cy="1335490"/>
          </a:xfrm>
          <a:prstGeom prst="rect">
            <a:avLst/>
          </a:prstGeom>
          <a:solidFill>
            <a:srgbClr val="006AB3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chemeClr val="bg1"/>
                </a:solidFill>
                <a:cs typeface="Times New Roman" panose="02020603050405020304" pitchFamily="18" charset="0"/>
              </a:rPr>
              <a:t>Раздать участникам ЕГЭ индивидуальные комплекты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755458" y="6001089"/>
            <a:ext cx="2059596" cy="485233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rgbClr val="006AB3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</a:p>
        </p:txBody>
      </p:sp>
      <p:sp>
        <p:nvSpPr>
          <p:cNvPr id="15" name="Управляющая кнопка: назад 14">
            <a:hlinkClick r:id="rId6" action="ppaction://hlinksldjump" highlightClick="1"/>
          </p:cNvPr>
          <p:cNvSpPr/>
          <p:nvPr/>
        </p:nvSpPr>
        <p:spPr>
          <a:xfrm>
            <a:off x="8217133" y="6287508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Подготовка </a:t>
            </a:r>
            <a:r>
              <a:rPr lang="ru-RU" sz="2400" b="1" dirty="0"/>
              <a:t>экзамена: аудитории </a:t>
            </a:r>
            <a:r>
              <a:rPr lang="ru-RU" sz="2400" b="1" dirty="0" smtClean="0"/>
              <a:t>ППЭ</a:t>
            </a:r>
            <a:r>
              <a:rPr lang="ru-RU" sz="2400" b="1" dirty="0"/>
              <a:t> </a:t>
            </a:r>
            <a:r>
              <a:rPr lang="ru-RU" sz="2400" b="1" dirty="0" smtClean="0"/>
              <a:t>для проведения ЕГЭ по иностранному языку</a:t>
            </a:r>
            <a:r>
              <a:rPr lang="ru-RU" sz="2400" b="1" dirty="0"/>
              <a:t/>
            </a:r>
            <a:br>
              <a:rPr lang="ru-RU" sz="2400" b="1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03780" y="1916832"/>
            <a:ext cx="8560709" cy="1072858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593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При проведении </a:t>
            </a:r>
            <a:r>
              <a:rPr lang="ru-RU" sz="1593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раздела </a:t>
            </a:r>
            <a:r>
              <a:rPr lang="ru-RU" sz="1593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593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Говорение» ЕГЭ </a:t>
            </a:r>
            <a:r>
              <a:rPr lang="ru-RU" sz="1593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по иностранным языкам </a:t>
            </a:r>
            <a:r>
              <a:rPr lang="ru-RU" sz="1593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аудитории </a:t>
            </a:r>
            <a:r>
              <a:rPr lang="ru-RU" sz="1593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оборудуются компьютерами (ноутбуками) с установленным программным обеспечением и подключенной гарнитурой (наушники с микрофоном), средствами цифровой </a:t>
            </a:r>
            <a:r>
              <a:rPr lang="ru-RU" sz="1593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аудиозаписи</a:t>
            </a:r>
            <a:endParaRPr lang="ru-RU" sz="1593" dirty="0">
              <a:solidFill>
                <a:srgbClr val="006AB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4214557"/>
            <a:ext cx="8496945" cy="582595"/>
          </a:xfrm>
          <a:prstGeom prst="rect">
            <a:avLst/>
          </a:prstGeom>
          <a:solidFill>
            <a:srgbClr val="D9DADB"/>
          </a:solidFill>
        </p:spPr>
        <p:txBody>
          <a:bodyPr wrap="square">
            <a:spAutoFit/>
          </a:bodyPr>
          <a:lstStyle/>
          <a:p>
            <a:pPr algn="ctr"/>
            <a:r>
              <a:rPr lang="ru-RU" sz="1593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Аудитории, выделяемые для проведения раздела «</a:t>
            </a:r>
            <a:r>
              <a:rPr lang="ru-RU" sz="1593" dirty="0" err="1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Аудирование</a:t>
            </a:r>
            <a:r>
              <a:rPr lang="ru-RU" sz="1593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», оборудуются средствами воспроизведения аудионосителей</a:t>
            </a:r>
            <a:endParaRPr lang="ru-RU" sz="1593" i="1" dirty="0">
              <a:solidFill>
                <a:srgbClr val="006AB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03780" y="3278453"/>
            <a:ext cx="8496945" cy="582595"/>
          </a:xfrm>
          <a:prstGeom prst="rect">
            <a:avLst/>
          </a:prstGeom>
          <a:solidFill>
            <a:srgbClr val="D9DADB"/>
          </a:solidFill>
        </p:spPr>
        <p:txBody>
          <a:bodyPr wrap="square">
            <a:spAutoFit/>
          </a:bodyPr>
          <a:lstStyle/>
          <a:p>
            <a:pPr algn="ctr"/>
            <a:r>
              <a:rPr lang="ru-RU" sz="1593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Аудитории, выделяемые для </a:t>
            </a:r>
            <a:r>
              <a:rPr lang="ru-RU" sz="1593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проведения раздела </a:t>
            </a:r>
            <a:r>
              <a:rPr lang="ru-RU" sz="1593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«Говорение</a:t>
            </a:r>
            <a:r>
              <a:rPr lang="ru-RU" sz="1593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» ЕГЭ по иностранному языку, не обеспечиваются черновиками</a:t>
            </a:r>
            <a:endParaRPr lang="ru-RU" sz="1593" i="1" dirty="0">
              <a:solidFill>
                <a:srgbClr val="006AB3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91119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8251" y="128430"/>
            <a:ext cx="6983118" cy="885984"/>
          </a:xfrm>
        </p:spPr>
        <p:txBody>
          <a:bodyPr rtlCol="0">
            <a:noAutofit/>
          </a:bodyPr>
          <a:lstStyle/>
          <a:p>
            <a:pPr defTabSz="913589">
              <a:defRPr/>
            </a:pPr>
            <a:r>
              <a:rPr lang="ru-RU" sz="2200" dirty="0" smtClean="0"/>
              <a:t>Инструктаж участников в аудитории ППЭ</a:t>
            </a:r>
            <a:endParaRPr lang="ru-RU" sz="2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11178" y="4176781"/>
            <a:ext cx="1100315" cy="1014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29244" y="4293096"/>
            <a:ext cx="974745" cy="178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22945" y="4176781"/>
            <a:ext cx="974746" cy="178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319837" y="2883170"/>
            <a:ext cx="1593560" cy="699853"/>
          </a:xfrm>
          <a:prstGeom prst="rect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  <a:cs typeface="Times New Roman" panose="02020603050405020304" pitchFamily="18" charset="0"/>
              </a:rPr>
              <a:t>С 10:00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664104" y="2883170"/>
            <a:ext cx="1594464" cy="699853"/>
          </a:xfrm>
          <a:prstGeom prst="rect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  <a:cs typeface="Times New Roman" panose="02020603050405020304" pitchFamily="18" charset="0"/>
              </a:rPr>
              <a:t>С 9:50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125812" y="2883170"/>
            <a:ext cx="1643246" cy="699853"/>
          </a:xfrm>
          <a:prstGeom prst="rect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  <a:cs typeface="Times New Roman" panose="02020603050405020304" pitchFamily="18" charset="0"/>
              </a:rPr>
              <a:t>По усмотрению организатора </a:t>
            </a:r>
          </a:p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  <a:cs typeface="Times New Roman" panose="02020603050405020304" pitchFamily="18" charset="0"/>
              </a:rPr>
              <a:t>в аудитории</a:t>
            </a:r>
          </a:p>
        </p:txBody>
      </p:sp>
      <p:sp>
        <p:nvSpPr>
          <p:cNvPr id="109577" name="Прямоугольник 12"/>
          <p:cNvSpPr>
            <a:spLocks noChangeArrowheads="1"/>
          </p:cNvSpPr>
          <p:nvPr/>
        </p:nvSpPr>
        <p:spPr bwMode="auto">
          <a:xfrm>
            <a:off x="1319837" y="1615618"/>
            <a:ext cx="6449221" cy="761089"/>
          </a:xfrm>
          <a:prstGeom prst="rect">
            <a:avLst/>
          </a:prstGeom>
          <a:noFill/>
          <a:ln w="28575">
            <a:solidFill>
              <a:srgbClr val="006AB3"/>
            </a:solidFill>
            <a:miter lim="800000"/>
            <a:headEnd/>
            <a:tailEnd/>
          </a:ln>
        </p:spPr>
        <p:txBody>
          <a:bodyPr lIns="52688" tIns="26344" rIns="52688" bIns="26344">
            <a:spAutoFit/>
          </a:bodyPr>
          <a:lstStyle/>
          <a:p>
            <a:pPr algn="ctr"/>
            <a:endParaRPr lang="ru-RU" sz="500" b="1" dirty="0">
              <a:solidFill>
                <a:srgbClr val="0070C0"/>
              </a:solidFill>
              <a:latin typeface="Calibri" charset="-52"/>
            </a:endParaRPr>
          </a:p>
          <a:p>
            <a:pPr algn="ctr"/>
            <a:r>
              <a:rPr lang="ru-RU" b="1" dirty="0">
                <a:solidFill>
                  <a:srgbClr val="0070C0"/>
                </a:solidFill>
                <a:latin typeface="Calibri" charset="-52"/>
              </a:rPr>
              <a:t>Первая часть инструктажа участников ЕГЭ организатором </a:t>
            </a:r>
            <a:r>
              <a:rPr lang="ru-RU" b="1" dirty="0" smtClean="0">
                <a:solidFill>
                  <a:srgbClr val="0070C0"/>
                </a:solidFill>
                <a:latin typeface="Calibri" charset="-52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Calibri" charset="-52"/>
              </a:rPr>
            </a:br>
            <a:r>
              <a:rPr lang="ru-RU" b="1" dirty="0" smtClean="0">
                <a:solidFill>
                  <a:srgbClr val="0070C0"/>
                </a:solidFill>
                <a:latin typeface="Calibri" charset="-52"/>
              </a:rPr>
              <a:t>в </a:t>
            </a:r>
            <a:r>
              <a:rPr lang="ru-RU" b="1" dirty="0">
                <a:solidFill>
                  <a:srgbClr val="0070C0"/>
                </a:solidFill>
                <a:latin typeface="Calibri" charset="-52"/>
              </a:rPr>
              <a:t>аудитории проводится:</a:t>
            </a:r>
          </a:p>
          <a:p>
            <a:pPr algn="ctr"/>
            <a:endParaRPr lang="ru-RU" sz="500" b="1" dirty="0">
              <a:solidFill>
                <a:srgbClr val="0070C0"/>
              </a:solidFill>
              <a:latin typeface="Calibri" charset="-52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28490" y="5939492"/>
            <a:ext cx="2059596" cy="485233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rgbClr val="006AB3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</a:p>
        </p:txBody>
      </p:sp>
      <p:sp>
        <p:nvSpPr>
          <p:cNvPr id="12" name="Управляющая кнопка: назад 11">
            <a:hlinkClick r:id="" action="ppaction://hlinkshowjump?jump=nextslide" highlightClick="1"/>
          </p:cNvPr>
          <p:cNvSpPr/>
          <p:nvPr/>
        </p:nvSpPr>
        <p:spPr>
          <a:xfrm rot="10800000">
            <a:off x="7230644" y="6287508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3019" y="89343"/>
            <a:ext cx="6983118" cy="885984"/>
          </a:xfrm>
        </p:spPr>
        <p:txBody>
          <a:bodyPr rtlCol="0">
            <a:noAutofit/>
          </a:bodyPr>
          <a:lstStyle/>
          <a:p>
            <a:pPr defTabSz="913589">
              <a:defRPr/>
            </a:pPr>
            <a:r>
              <a:rPr lang="ru-RU" sz="2200" dirty="0" smtClean="0"/>
              <a:t>Инструктаж участников в аудитории ППЭ</a:t>
            </a:r>
            <a:endParaRPr lang="ru-RU" sz="2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38890" y="4688642"/>
            <a:ext cx="1099412" cy="1014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62729" y="4811488"/>
            <a:ext cx="975649" cy="1784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7260" y="4811488"/>
            <a:ext cx="974745" cy="1784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0598" name="Рисунок 7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56920" y="1225673"/>
            <a:ext cx="2293678" cy="184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245719" y="1404359"/>
            <a:ext cx="6711201" cy="799433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b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Вскрытие сейф-пакета с ЭМ и запуск печати полного комплекта ЭМ производится: </a:t>
            </a:r>
            <a:endParaRPr lang="ru-RU" b="1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1980" y="2839430"/>
            <a:ext cx="1604401" cy="14229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Организаторами сразу после окончания первой части инструктажа</a:t>
            </a:r>
            <a:endParaRPr lang="ru-RU" sz="12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329935" y="2839430"/>
            <a:ext cx="1717323" cy="14229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Организаторами </a:t>
            </a:r>
            <a:br>
              <a:rPr lang="ru-RU" sz="12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</a:br>
            <a:r>
              <a:rPr lang="ru-RU" sz="12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не ранее</a:t>
            </a:r>
            <a:endParaRPr lang="ru-RU" sz="12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  <a:p>
            <a:pPr algn="ctr" defTabSz="983725">
              <a:defRPr/>
            </a:pPr>
            <a:r>
              <a:rPr lang="ru-RU" sz="12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с 10.00</a:t>
            </a:r>
            <a:endParaRPr lang="ru-RU" sz="12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739948" y="2839430"/>
            <a:ext cx="1821212" cy="14229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Членом ГЭК не ранее 10.00</a:t>
            </a:r>
            <a:endParaRPr lang="ru-RU" sz="12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761491" y="4953303"/>
            <a:ext cx="2059596" cy="485233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rgbClr val="006AB3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</a:p>
        </p:txBody>
      </p:sp>
      <p:sp>
        <p:nvSpPr>
          <p:cNvPr id="14" name="Управляющая кнопка: назад 13">
            <a:hlinkClick r:id="" action="ppaction://hlinkshowjump?jump=nextslide" highlightClick="1"/>
          </p:cNvPr>
          <p:cNvSpPr/>
          <p:nvPr/>
        </p:nvSpPr>
        <p:spPr>
          <a:xfrm rot="10800000">
            <a:off x="7230644" y="6287508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5540" y="89343"/>
            <a:ext cx="6983118" cy="885984"/>
          </a:xfrm>
        </p:spPr>
        <p:txBody>
          <a:bodyPr rtlCol="0">
            <a:noAutofit/>
          </a:bodyPr>
          <a:lstStyle/>
          <a:p>
            <a:pPr defTabSz="913589">
              <a:defRPr/>
            </a:pPr>
            <a:r>
              <a:rPr lang="ru-RU" sz="2200" dirty="0" smtClean="0"/>
              <a:t>Экзамен в аудитории ППЭ</a:t>
            </a:r>
            <a:endParaRPr lang="ru-RU" sz="2200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041219" y="4221088"/>
            <a:ext cx="1178853" cy="2243354"/>
          </a:xfrm>
        </p:spPr>
      </p:pic>
      <p:sp>
        <p:nvSpPr>
          <p:cNvPr id="4" name="Прямоугольник 3"/>
          <p:cNvSpPr/>
          <p:nvPr/>
        </p:nvSpPr>
        <p:spPr>
          <a:xfrm>
            <a:off x="457110" y="1444377"/>
            <a:ext cx="8229781" cy="61051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951" y="2378755"/>
            <a:ext cx="2187983" cy="1920873"/>
          </a:xfrm>
          <a:prstGeom prst="rect">
            <a:avLst/>
          </a:prstGeom>
          <a:solidFill>
            <a:srgbClr val="006AB3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Заменить участнику индивидуальный комплект и увеличить время проведения экзамена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338888" y="2422496"/>
            <a:ext cx="2572823" cy="1295472"/>
          </a:xfrm>
          <a:prstGeom prst="rect">
            <a:avLst/>
          </a:prstGeom>
          <a:solidFill>
            <a:srgbClr val="006AB3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Оставить претензию без внимания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605505" y="2423427"/>
            <a:ext cx="2081385" cy="2516492"/>
          </a:xfrm>
          <a:prstGeom prst="rect">
            <a:avLst/>
          </a:prstGeom>
          <a:solidFill>
            <a:srgbClr val="006AB3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Зафиксировать в свободной форме суть претензии в служебной записке и передать ее руководителю ППЭ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64809" y="5107437"/>
            <a:ext cx="1172586" cy="2230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13205" y="5477838"/>
            <a:ext cx="1208721" cy="1107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1626" name="Прямоугольник 2"/>
          <p:cNvSpPr>
            <a:spLocks noChangeArrowheads="1"/>
          </p:cNvSpPr>
          <p:nvPr/>
        </p:nvSpPr>
        <p:spPr bwMode="auto">
          <a:xfrm>
            <a:off x="457110" y="1429487"/>
            <a:ext cx="8229781" cy="559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2688" tIns="26344" rIns="52688" bIns="26344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Calibri" charset="-52"/>
              </a:rPr>
              <a:t>В случае если участник ЕГЭ предъявил претензию по содержанию задания своего КИМ, организатору в аудитории необходимо: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595456" y="5930321"/>
            <a:ext cx="2059596" cy="485233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rgbClr val="006AB3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</a:p>
        </p:txBody>
      </p:sp>
      <p:sp>
        <p:nvSpPr>
          <p:cNvPr id="13" name="Управляющая кнопка: назад 12">
            <a:hlinkClick r:id="" action="ppaction://hlinkshowjump?jump=nextslide" highlightClick="1"/>
          </p:cNvPr>
          <p:cNvSpPr/>
          <p:nvPr/>
        </p:nvSpPr>
        <p:spPr>
          <a:xfrm rot="10800000">
            <a:off x="6004759" y="6329388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66381" y="107956"/>
            <a:ext cx="6983118" cy="885984"/>
          </a:xfrm>
        </p:spPr>
        <p:txBody>
          <a:bodyPr rtlCol="0">
            <a:normAutofit/>
          </a:bodyPr>
          <a:lstStyle/>
          <a:p>
            <a:pPr defTabSz="913589">
              <a:defRPr/>
            </a:pPr>
            <a:r>
              <a:rPr lang="ru-RU" sz="2200" dirty="0"/>
              <a:t>Сбор экзаменационных </a:t>
            </a:r>
            <a:r>
              <a:rPr lang="ru-RU" sz="2200" dirty="0" smtClean="0"/>
              <a:t>материалов</a:t>
            </a:r>
            <a:endParaRPr lang="ru-RU" sz="2200" dirty="0"/>
          </a:p>
        </p:txBody>
      </p:sp>
      <p:pic>
        <p:nvPicPr>
          <p:cNvPr id="112643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34604" y="1260108"/>
            <a:ext cx="5060728" cy="4435504"/>
          </a:xfrm>
        </p:spPr>
      </p:pic>
      <p:sp>
        <p:nvSpPr>
          <p:cNvPr id="112644" name="Прямоугольник 4"/>
          <p:cNvSpPr>
            <a:spLocks noChangeArrowheads="1"/>
          </p:cNvSpPr>
          <p:nvPr/>
        </p:nvSpPr>
        <p:spPr bwMode="auto">
          <a:xfrm>
            <a:off x="5008332" y="1318739"/>
            <a:ext cx="3966737" cy="884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2688" tIns="26344" rIns="52688" bIns="26344">
            <a:spAutoFit/>
          </a:bodyPr>
          <a:lstStyle/>
          <a:p>
            <a:pPr algn="ctr"/>
            <a:r>
              <a:rPr lang="ru-RU" b="1" dirty="0">
                <a:solidFill>
                  <a:srgbClr val="006AB3"/>
                </a:solidFill>
                <a:cs typeface="Times New Roman" pitchFamily="18" charset="0"/>
              </a:rPr>
              <a:t>Действия организатора в аудитории </a:t>
            </a:r>
            <a:r>
              <a:rPr lang="ru-RU" b="1" dirty="0" smtClean="0">
                <a:solidFill>
                  <a:srgbClr val="006AB3"/>
                </a:solidFill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6AB3"/>
                </a:solidFill>
                <a:cs typeface="Times New Roman" pitchFamily="18" charset="0"/>
              </a:rPr>
            </a:br>
            <a:r>
              <a:rPr lang="ru-RU" b="1" dirty="0" smtClean="0">
                <a:solidFill>
                  <a:srgbClr val="006AB3"/>
                </a:solidFill>
                <a:cs typeface="Times New Roman" pitchFamily="18" charset="0"/>
              </a:rPr>
              <a:t>в </a:t>
            </a:r>
            <a:r>
              <a:rPr lang="ru-RU" b="1" dirty="0">
                <a:solidFill>
                  <a:srgbClr val="006AB3"/>
                </a:solidFill>
                <a:cs typeface="Times New Roman" pitchFamily="18" charset="0"/>
              </a:rPr>
              <a:t>случае выхода участника ЕГЭ </a:t>
            </a:r>
            <a:r>
              <a:rPr lang="ru-RU" b="1" dirty="0" smtClean="0">
                <a:solidFill>
                  <a:srgbClr val="006AB3"/>
                </a:solidFill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6AB3"/>
                </a:solidFill>
                <a:cs typeface="Times New Roman" pitchFamily="18" charset="0"/>
              </a:rPr>
            </a:br>
            <a:r>
              <a:rPr lang="ru-RU" b="1" dirty="0" smtClean="0">
                <a:solidFill>
                  <a:srgbClr val="006AB3"/>
                </a:solidFill>
                <a:cs typeface="Times New Roman" pitchFamily="18" charset="0"/>
              </a:rPr>
              <a:t>из </a:t>
            </a:r>
            <a:r>
              <a:rPr lang="ru-RU" b="1" dirty="0">
                <a:solidFill>
                  <a:srgbClr val="006AB3"/>
                </a:solidFill>
                <a:cs typeface="Times New Roman" pitchFamily="18" charset="0"/>
              </a:rPr>
              <a:t>аудитории во время экзамена: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206173" y="2439248"/>
            <a:ext cx="3665007" cy="114749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600" b="1" dirty="0">
                <a:solidFill>
                  <a:srgbClr val="006AB3"/>
                </a:solidFill>
                <a:cs typeface="Times New Roman" panose="02020603050405020304" pitchFamily="18" charset="0"/>
              </a:rPr>
              <a:t>Принимает экзаменационные материалы и черновики от участника перед выходом из аудитории и выдает после возвращения в аудиторию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224240" y="3785906"/>
            <a:ext cx="3665007" cy="116052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600" b="1" dirty="0">
                <a:solidFill>
                  <a:srgbClr val="006AB3"/>
                </a:solidFill>
                <a:cs typeface="Times New Roman" panose="02020603050405020304" pitchFamily="18" charset="0"/>
              </a:rPr>
              <a:t>Проверяет комплектность оставленных участником на рабочем столе экзаменационных материалов </a:t>
            </a:r>
            <a:r>
              <a:rPr lang="ru-RU" sz="16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/>
            </a:r>
            <a:br>
              <a:rPr lang="ru-RU" sz="16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и </a:t>
            </a:r>
            <a:r>
              <a:rPr lang="ru-RU" sz="1600" b="1" dirty="0">
                <a:solidFill>
                  <a:srgbClr val="006AB3"/>
                </a:solidFill>
                <a:cs typeface="Times New Roman" panose="02020603050405020304" pitchFamily="18" charset="0"/>
              </a:rPr>
              <a:t>черновиков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235081" y="5185612"/>
            <a:ext cx="3665007" cy="114656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600" b="1" dirty="0">
                <a:solidFill>
                  <a:srgbClr val="006AB3"/>
                </a:solidFill>
                <a:cs typeface="Times New Roman" panose="02020603050405020304" pitchFamily="18" charset="0"/>
              </a:rPr>
              <a:t>Приглашает члена ГЭК и сдает ему материалы на время отсутствия участника ЕГЭ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24043" y="2995780"/>
            <a:ext cx="720896" cy="733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34884" y="5817527"/>
            <a:ext cx="720896" cy="732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99024" y="4536015"/>
            <a:ext cx="750707" cy="687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Управляющая кнопка: назад 11">
            <a:hlinkClick r:id="" action="ppaction://hlinkshowjump?jump=nextslide" highlightClick="1"/>
          </p:cNvPr>
          <p:cNvSpPr/>
          <p:nvPr/>
        </p:nvSpPr>
        <p:spPr>
          <a:xfrm rot="10800000">
            <a:off x="3206092" y="6332179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3019" y="89343"/>
            <a:ext cx="6983118" cy="885984"/>
          </a:xfrm>
        </p:spPr>
        <p:txBody>
          <a:bodyPr rtlCol="0">
            <a:noAutofit/>
          </a:bodyPr>
          <a:lstStyle/>
          <a:p>
            <a:pPr defTabSz="913589">
              <a:defRPr/>
            </a:pPr>
            <a:r>
              <a:rPr lang="ru-RU" sz="2800" dirty="0" smtClean="0">
                <a:latin typeface="+mn-lt"/>
                <a:cs typeface="Times New Roman" panose="02020603050405020304" pitchFamily="18" charset="0"/>
              </a:rPr>
              <a:t>Экзамен в аудиториях ППЭ</a:t>
            </a:r>
            <a:endParaRPr lang="ru-RU" sz="2800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03068" y="3873388"/>
            <a:ext cx="1099412" cy="1014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52124" y="3906891"/>
            <a:ext cx="975649" cy="1784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8768" y="3884556"/>
            <a:ext cx="974745" cy="1784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245719" y="1404359"/>
            <a:ext cx="5445567" cy="99673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b="1" dirty="0">
                <a:solidFill>
                  <a:srgbClr val="0070C0"/>
                </a:solidFill>
                <a:cs typeface="Times New Roman" panose="02020603050405020304" pitchFamily="18" charset="0"/>
              </a:rPr>
              <a:t>Сколько общественных наблюдателей может находиться в 1 аудитории ППЭ одновременно?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61980" y="2839430"/>
            <a:ext cx="1396624" cy="71195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  <a:cs typeface="Times New Roman" panose="02020603050405020304" pitchFamily="18" charset="0"/>
              </a:rPr>
              <a:t>Два</a:t>
            </a:r>
            <a:endParaRPr lang="ru-RU" sz="12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007388" y="2817094"/>
            <a:ext cx="1717323" cy="83479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  <a:cs typeface="Times New Roman" panose="02020603050405020304" pitchFamily="18" charset="0"/>
              </a:rPr>
              <a:t>Один </a:t>
            </a:r>
            <a:endParaRPr lang="ru-RU" sz="12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24472" y="2839430"/>
            <a:ext cx="1628792" cy="74545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  <a:cs typeface="Times New Roman" panose="02020603050405020304" pitchFamily="18" charset="0"/>
              </a:rPr>
              <a:t>Количество не ограничено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392574" y="5722291"/>
            <a:ext cx="2059596" cy="485233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rgbClr val="006AB3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</a:p>
        </p:txBody>
      </p:sp>
      <p:sp>
        <p:nvSpPr>
          <p:cNvPr id="15" name="Управляющая кнопка: назад 14">
            <a:hlinkClick r:id="" action="ppaction://hlinkshowjump?jump=nextslide" highlightClick="1"/>
          </p:cNvPr>
          <p:cNvSpPr/>
          <p:nvPr/>
        </p:nvSpPr>
        <p:spPr>
          <a:xfrm rot="10800000">
            <a:off x="7230644" y="6287508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  <p:pic>
        <p:nvPicPr>
          <p:cNvPr id="113676" name="Picture 2" descr="C:\Простой.Ру\Ф-21-17 Актуализация материалов 12.04_21.04.17\18маш\Sbornik_form_gia11_excel_Страница_1.jpg"/>
          <p:cNvPicPr>
            <a:picLocks noChangeAspect="1" noChangeArrowheads="1"/>
          </p:cNvPicPr>
          <p:nvPr/>
        </p:nvPicPr>
        <p:blipFill>
          <a:blip r:embed="rId4" cstate="print"/>
          <a:srcRect l="3018" t="4585" r="4091" b="13162"/>
          <a:stretch>
            <a:fillRect/>
          </a:stretch>
        </p:blipFill>
        <p:spPr bwMode="auto">
          <a:xfrm>
            <a:off x="5899967" y="1404360"/>
            <a:ext cx="3012768" cy="3887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3019" y="89343"/>
            <a:ext cx="6983118" cy="885984"/>
          </a:xfrm>
        </p:spPr>
        <p:txBody>
          <a:bodyPr rtlCol="0">
            <a:noAutofit/>
          </a:bodyPr>
          <a:lstStyle/>
          <a:p>
            <a:pPr defTabSz="913589">
              <a:defRPr/>
            </a:pPr>
            <a:r>
              <a:rPr lang="ru-RU" sz="2200" dirty="0" smtClean="0"/>
              <a:t>Экзамен в аудиториях ППЭ</a:t>
            </a:r>
            <a:endParaRPr lang="ru-RU" sz="2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4292" y="4889664"/>
            <a:ext cx="1099412" cy="1014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98552" y="4885010"/>
            <a:ext cx="975649" cy="178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5492" y="5074864"/>
            <a:ext cx="974745" cy="178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245719" y="1404359"/>
            <a:ext cx="5445567" cy="99673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b="1" dirty="0">
                <a:solidFill>
                  <a:srgbClr val="012F4B"/>
                </a:solidFill>
              </a:rPr>
              <a:t>Решение об удалении с экзамена участника ГИА член ГЭК принимает в случае: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61980" y="2839430"/>
            <a:ext cx="1483348" cy="15942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</a:rPr>
              <a:t>Подачи апелляции </a:t>
            </a:r>
            <a:r>
              <a:rPr lang="ru-RU" sz="1400" b="1" dirty="0" smtClean="0">
                <a:solidFill>
                  <a:srgbClr val="006AB3"/>
                </a:solidFill>
              </a:rPr>
              <a:t/>
            </a:r>
            <a:br>
              <a:rPr lang="ru-RU" sz="1400" b="1" dirty="0" smtClean="0">
                <a:solidFill>
                  <a:srgbClr val="006AB3"/>
                </a:solidFill>
              </a:rPr>
            </a:br>
            <a:r>
              <a:rPr lang="ru-RU" sz="1400" b="1" dirty="0" smtClean="0">
                <a:solidFill>
                  <a:srgbClr val="006AB3"/>
                </a:solidFill>
              </a:rPr>
              <a:t>о </a:t>
            </a:r>
            <a:r>
              <a:rPr lang="ru-RU" sz="1400" b="1" dirty="0">
                <a:solidFill>
                  <a:srgbClr val="006AB3"/>
                </a:solidFill>
              </a:rPr>
              <a:t>нарушении установленного порядка </a:t>
            </a:r>
          </a:p>
          <a:p>
            <a:pPr algn="ctr" defTabSz="983725">
              <a:defRPr/>
            </a:pPr>
            <a:endParaRPr lang="ru-RU" sz="12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16972" y="2817094"/>
            <a:ext cx="1529421" cy="16612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</a:rPr>
              <a:t>Досрочного завершения экзамена </a:t>
            </a:r>
            <a:r>
              <a:rPr lang="ru-RU" sz="1400" b="1" dirty="0" smtClean="0">
                <a:solidFill>
                  <a:srgbClr val="006AB3"/>
                </a:solidFill>
              </a:rPr>
              <a:t/>
            </a:r>
            <a:br>
              <a:rPr lang="ru-RU" sz="1400" b="1" dirty="0" smtClean="0">
                <a:solidFill>
                  <a:srgbClr val="006AB3"/>
                </a:solidFill>
              </a:rPr>
            </a:br>
            <a:r>
              <a:rPr lang="ru-RU" sz="1400" b="1" dirty="0" smtClean="0">
                <a:solidFill>
                  <a:srgbClr val="006AB3"/>
                </a:solidFill>
              </a:rPr>
              <a:t>по </a:t>
            </a:r>
            <a:r>
              <a:rPr lang="ru-RU" sz="1400" b="1" dirty="0">
                <a:solidFill>
                  <a:srgbClr val="006AB3"/>
                </a:solidFill>
              </a:rPr>
              <a:t>объективным причинам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143718" y="2839430"/>
            <a:ext cx="1628792" cy="16165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</a:rPr>
              <a:t>Выявления нарушений установленного порядка проведения ГИА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981810" y="5776427"/>
            <a:ext cx="2059596" cy="485233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rgbClr val="006AB3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</a:p>
        </p:txBody>
      </p:sp>
      <p:sp>
        <p:nvSpPr>
          <p:cNvPr id="15" name="Управляющая кнопка: назад 14">
            <a:hlinkClick r:id="" action="ppaction://hlinkshowjump?jump=nextslide" highlightClick="1"/>
          </p:cNvPr>
          <p:cNvSpPr/>
          <p:nvPr/>
        </p:nvSpPr>
        <p:spPr>
          <a:xfrm rot="10800000">
            <a:off x="7230644" y="6287508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  <p:pic>
        <p:nvPicPr>
          <p:cNvPr id="11470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2952" y="1404359"/>
            <a:ext cx="2455384" cy="4327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3019" y="89343"/>
            <a:ext cx="6983118" cy="885984"/>
          </a:xfrm>
        </p:spPr>
        <p:txBody>
          <a:bodyPr rtlCol="0">
            <a:noAutofit/>
          </a:bodyPr>
          <a:lstStyle/>
          <a:p>
            <a:pPr defTabSz="913589">
              <a:defRPr/>
            </a:pPr>
            <a:r>
              <a:rPr lang="ru-RU" sz="2200" dirty="0" smtClean="0"/>
              <a:t>Экзамен в аудиториях ППЭ</a:t>
            </a:r>
            <a:endParaRPr lang="ru-RU" sz="2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9706" y="4878496"/>
            <a:ext cx="1099412" cy="1014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73805" y="5074864"/>
            <a:ext cx="975649" cy="178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5492" y="5074864"/>
            <a:ext cx="974745" cy="178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245719" y="1404359"/>
            <a:ext cx="5445567" cy="99673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b="1" dirty="0">
                <a:solidFill>
                  <a:srgbClr val="012F4B"/>
                </a:solidFill>
              </a:rPr>
              <a:t>Акт о досрочном завершении экзамена </a:t>
            </a:r>
            <a:r>
              <a:rPr lang="ru-RU" b="1" dirty="0" smtClean="0">
                <a:solidFill>
                  <a:srgbClr val="012F4B"/>
                </a:solidFill>
              </a:rPr>
              <a:t/>
            </a:r>
            <a:br>
              <a:rPr lang="ru-RU" b="1" dirty="0" smtClean="0">
                <a:solidFill>
                  <a:srgbClr val="012F4B"/>
                </a:solidFill>
              </a:rPr>
            </a:br>
            <a:r>
              <a:rPr lang="ru-RU" b="1" dirty="0" smtClean="0">
                <a:solidFill>
                  <a:srgbClr val="012F4B"/>
                </a:solidFill>
              </a:rPr>
              <a:t>по </a:t>
            </a:r>
            <a:r>
              <a:rPr lang="ru-RU" b="1" dirty="0">
                <a:solidFill>
                  <a:srgbClr val="012F4B"/>
                </a:solidFill>
              </a:rPr>
              <a:t>объективным причинам оформляется в случае: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61980" y="2839430"/>
            <a:ext cx="1483348" cy="15942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</a:rPr>
              <a:t>Подачи апелляции </a:t>
            </a:r>
            <a:r>
              <a:rPr lang="ru-RU" sz="1400" b="1" dirty="0" smtClean="0">
                <a:solidFill>
                  <a:srgbClr val="006AB3"/>
                </a:solidFill>
              </a:rPr>
              <a:t/>
            </a:r>
            <a:br>
              <a:rPr lang="ru-RU" sz="1400" b="1" dirty="0" smtClean="0">
                <a:solidFill>
                  <a:srgbClr val="006AB3"/>
                </a:solidFill>
              </a:rPr>
            </a:br>
            <a:r>
              <a:rPr lang="ru-RU" sz="1400" b="1" dirty="0" smtClean="0">
                <a:solidFill>
                  <a:srgbClr val="006AB3"/>
                </a:solidFill>
              </a:rPr>
              <a:t>о </a:t>
            </a:r>
            <a:r>
              <a:rPr lang="ru-RU" sz="1400" b="1" dirty="0">
                <a:solidFill>
                  <a:srgbClr val="006AB3"/>
                </a:solidFill>
              </a:rPr>
              <a:t>нарушении установленного порядка </a:t>
            </a:r>
          </a:p>
          <a:p>
            <a:pPr algn="ctr" defTabSz="983725">
              <a:defRPr/>
            </a:pPr>
            <a:endParaRPr lang="ru-RU" sz="12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16972" y="2817094"/>
            <a:ext cx="1529421" cy="16612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</a:rPr>
              <a:t>Досрочного завершения экзамена </a:t>
            </a:r>
            <a:r>
              <a:rPr lang="ru-RU" sz="1400" b="1" dirty="0" smtClean="0">
                <a:solidFill>
                  <a:srgbClr val="006AB3"/>
                </a:solidFill>
              </a:rPr>
              <a:t/>
            </a:r>
            <a:br>
              <a:rPr lang="ru-RU" sz="1400" b="1" dirty="0" smtClean="0">
                <a:solidFill>
                  <a:srgbClr val="006AB3"/>
                </a:solidFill>
              </a:rPr>
            </a:br>
            <a:r>
              <a:rPr lang="ru-RU" sz="1400" b="1" dirty="0" smtClean="0">
                <a:solidFill>
                  <a:srgbClr val="006AB3"/>
                </a:solidFill>
              </a:rPr>
              <a:t>по </a:t>
            </a:r>
            <a:r>
              <a:rPr lang="ru-RU" sz="1400" b="1" dirty="0">
                <a:solidFill>
                  <a:srgbClr val="006AB3"/>
                </a:solidFill>
              </a:rPr>
              <a:t>объективным причинам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143718" y="2839430"/>
            <a:ext cx="1628792" cy="16165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</a:rPr>
              <a:t>Выявления нарушений установленного порядка проведения ГИА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314462" y="5723664"/>
            <a:ext cx="2059596" cy="485233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rgbClr val="006AB3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</a:p>
        </p:txBody>
      </p:sp>
      <p:sp>
        <p:nvSpPr>
          <p:cNvPr id="14" name="Управляющая кнопка: назад 13">
            <a:hlinkClick r:id="" action="ppaction://hlinkshowjump?jump=nextslide" highlightClick="1"/>
          </p:cNvPr>
          <p:cNvSpPr/>
          <p:nvPr/>
        </p:nvSpPr>
        <p:spPr>
          <a:xfrm rot="10800000">
            <a:off x="7230644" y="6287508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  <p:pic>
        <p:nvPicPr>
          <p:cNvPr id="115724" name="Picture 2" descr="C:\Простой.Ру\Ф-21-17 Актуализация материалов 12.04_21.04.17\ППЭ22\Sbornik_form_gia11_excel.jpg"/>
          <p:cNvPicPr>
            <a:picLocks noChangeAspect="1" noChangeArrowheads="1"/>
          </p:cNvPicPr>
          <p:nvPr/>
        </p:nvPicPr>
        <p:blipFill>
          <a:blip r:embed="rId4" cstate="print"/>
          <a:srcRect l="5951" t="5206" r="6416" b="11307"/>
          <a:stretch>
            <a:fillRect/>
          </a:stretch>
        </p:blipFill>
        <p:spPr bwMode="auto">
          <a:xfrm>
            <a:off x="5854798" y="1420180"/>
            <a:ext cx="2947725" cy="409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 descr="reg.jpg"/>
          <p:cNvPicPr>
            <a:picLocks noChangeAspect="1"/>
          </p:cNvPicPr>
          <p:nvPr/>
        </p:nvPicPr>
        <p:blipFill>
          <a:blip r:embed="rId2" cstate="print"/>
          <a:srcRect t="71875"/>
          <a:stretch>
            <a:fillRect/>
          </a:stretch>
        </p:blipFill>
        <p:spPr>
          <a:xfrm>
            <a:off x="214282" y="2214554"/>
            <a:ext cx="8429684" cy="264320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0497" y="122846"/>
            <a:ext cx="6983118" cy="885984"/>
          </a:xfrm>
        </p:spPr>
        <p:txBody>
          <a:bodyPr rtlCol="0">
            <a:noAutofit/>
          </a:bodyPr>
          <a:lstStyle/>
          <a:p>
            <a:pPr defTabSz="913589">
              <a:defRPr/>
            </a:pPr>
            <a:r>
              <a:rPr lang="ru-RU" sz="2200" dirty="0"/>
              <a:t>Заполнение регистрационных частей бланков </a:t>
            </a:r>
            <a:r>
              <a:rPr lang="ru-RU" sz="2200" dirty="0" smtClean="0"/>
              <a:t>ответов</a:t>
            </a:r>
            <a:endParaRPr lang="ru-RU" sz="2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4786322"/>
            <a:ext cx="5844861" cy="114005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b="1" dirty="0">
                <a:solidFill>
                  <a:srgbClr val="0070C0"/>
                </a:solidFill>
                <a:cs typeface="Times New Roman" panose="02020603050405020304" pitchFamily="18" charset="0"/>
              </a:rPr>
              <a:t>Кто ставит подпись при удалении участника или в случае, когда участник не закончил экзамен по объективной причине ?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554916" y="4812544"/>
            <a:ext cx="2168109" cy="11167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b="1" dirty="0">
                <a:solidFill>
                  <a:srgbClr val="0070C0"/>
                </a:solidFill>
                <a:cs typeface="Times New Roman" panose="02020603050405020304" pitchFamily="18" charset="0"/>
              </a:rPr>
              <a:t>Ответственный организатор </a:t>
            </a:r>
            <a:r>
              <a:rPr lang="ru-RU" b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в </a:t>
            </a:r>
            <a:r>
              <a:rPr lang="ru-RU" b="1" dirty="0">
                <a:solidFill>
                  <a:srgbClr val="0070C0"/>
                </a:solidFill>
                <a:cs typeface="Times New Roman" panose="02020603050405020304" pitchFamily="18" charset="0"/>
              </a:rPr>
              <a:t>аудитории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17086" y="1434140"/>
            <a:ext cx="4639753" cy="80315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b="1" dirty="0">
                <a:solidFill>
                  <a:srgbClr val="0070C0"/>
                </a:solidFill>
                <a:cs typeface="Times New Roman" panose="02020603050405020304" pitchFamily="18" charset="0"/>
              </a:rPr>
              <a:t>Подпись участника экзамена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305429" y="1402687"/>
            <a:ext cx="2059596" cy="485233"/>
          </a:xfrm>
          <a:prstGeom prst="rect">
            <a:avLst/>
          </a:prstGeom>
          <a:solidFill>
            <a:schemeClr val="bg1"/>
          </a:solidFill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rgbClr val="006AB3"/>
                </a:solidFill>
                <a:cs typeface="Times New Roman" panose="02020603050405020304" pitchFamily="18" charset="0"/>
              </a:rPr>
              <a:t>Для проверки ответа используйте клавишу «пробел»</a:t>
            </a:r>
          </a:p>
        </p:txBody>
      </p:sp>
      <p:sp>
        <p:nvSpPr>
          <p:cNvPr id="10" name="Управляющая кнопка: назад 9">
            <a:hlinkClick r:id="" action="ppaction://hlinkshowjump?jump=nextslide" highlightClick="1"/>
          </p:cNvPr>
          <p:cNvSpPr/>
          <p:nvPr/>
        </p:nvSpPr>
        <p:spPr>
          <a:xfrm rot="10800000">
            <a:off x="7230644" y="6287508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4357686" y="1857364"/>
            <a:ext cx="1746231" cy="594689"/>
          </a:xfrm>
          <a:prstGeom prst="straightConnector1">
            <a:avLst/>
          </a:prstGeom>
          <a:ln w="63500">
            <a:solidFill>
              <a:srgbClr val="FF000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V="1">
            <a:off x="3857620" y="4143380"/>
            <a:ext cx="1643074" cy="514208"/>
          </a:xfrm>
          <a:prstGeom prst="straightConnector1">
            <a:avLst/>
          </a:prstGeom>
          <a:ln w="63500">
            <a:solidFill>
              <a:srgbClr val="FF000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 flipV="1">
            <a:off x="3071802" y="4286256"/>
            <a:ext cx="464337" cy="371332"/>
          </a:xfrm>
          <a:prstGeom prst="straightConnector1">
            <a:avLst/>
          </a:prstGeom>
          <a:ln w="63500">
            <a:solidFill>
              <a:srgbClr val="FF000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 flipV="1">
            <a:off x="7406803" y="4452256"/>
            <a:ext cx="464337" cy="371332"/>
          </a:xfrm>
          <a:prstGeom prst="straightConnector1">
            <a:avLst/>
          </a:prstGeom>
          <a:ln w="63500">
            <a:solidFill>
              <a:srgbClr val="FF000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3019" y="89343"/>
            <a:ext cx="6983118" cy="885984"/>
          </a:xfrm>
        </p:spPr>
        <p:txBody>
          <a:bodyPr rtlCol="0">
            <a:noAutofit/>
          </a:bodyPr>
          <a:lstStyle/>
          <a:p>
            <a:pPr defTabSz="913589">
              <a:defRPr/>
            </a:pPr>
            <a:r>
              <a:rPr lang="ru-RU" sz="2500" dirty="0" smtClean="0">
                <a:latin typeface="+mn-lt"/>
                <a:cs typeface="Times New Roman" panose="02020603050405020304" pitchFamily="18" charset="0"/>
              </a:rPr>
              <a:t>Апелляция о нарушении установленного порядка проведения ГИА</a:t>
            </a:r>
            <a:endParaRPr lang="ru-RU" sz="2500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7197" y="4625358"/>
            <a:ext cx="1100315" cy="1015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2297" y="4750996"/>
            <a:ext cx="975649" cy="178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66580" y="4749135"/>
            <a:ext cx="974745" cy="178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245719" y="1404359"/>
            <a:ext cx="5445567" cy="110841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600" b="1" dirty="0">
                <a:solidFill>
                  <a:srgbClr val="012F4B"/>
                </a:solidFill>
              </a:rPr>
              <a:t>Кто может привлекаться к проведению проверки при расследовании фактов, изложенных в апелляции </a:t>
            </a:r>
            <a:r>
              <a:rPr lang="ru-RU" sz="1600" b="1" dirty="0" smtClean="0">
                <a:solidFill>
                  <a:srgbClr val="012F4B"/>
                </a:solidFill>
              </a:rPr>
              <a:t/>
            </a:r>
            <a:br>
              <a:rPr lang="ru-RU" sz="1600" b="1" dirty="0" smtClean="0">
                <a:solidFill>
                  <a:srgbClr val="012F4B"/>
                </a:solidFill>
              </a:rPr>
            </a:br>
            <a:r>
              <a:rPr lang="ru-RU" sz="1600" b="1" dirty="0" smtClean="0">
                <a:solidFill>
                  <a:srgbClr val="012F4B"/>
                </a:solidFill>
              </a:rPr>
              <a:t>о </a:t>
            </a:r>
            <a:r>
              <a:rPr lang="ru-RU" sz="1600" b="1" dirty="0">
                <a:solidFill>
                  <a:srgbClr val="012F4B"/>
                </a:solidFill>
              </a:rPr>
              <a:t>нарушении установленного порядка проведения ГИА?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61980" y="2839430"/>
            <a:ext cx="1717732" cy="15942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</a:rPr>
              <a:t>Организаторы, </a:t>
            </a:r>
            <a:r>
              <a:rPr lang="ru-RU" sz="1400" b="1" dirty="0" smtClean="0">
                <a:solidFill>
                  <a:srgbClr val="006AB3"/>
                </a:solidFill>
              </a:rPr>
              <a:t/>
            </a:r>
            <a:br>
              <a:rPr lang="ru-RU" sz="1400" b="1" dirty="0" smtClean="0">
                <a:solidFill>
                  <a:srgbClr val="006AB3"/>
                </a:solidFill>
              </a:rPr>
            </a:br>
            <a:r>
              <a:rPr lang="ru-RU" sz="1400" b="1" dirty="0" smtClean="0">
                <a:solidFill>
                  <a:srgbClr val="006AB3"/>
                </a:solidFill>
              </a:rPr>
              <a:t>не </a:t>
            </a:r>
            <a:r>
              <a:rPr lang="ru-RU" sz="1400" b="1" dirty="0">
                <a:solidFill>
                  <a:srgbClr val="006AB3"/>
                </a:solidFill>
              </a:rPr>
              <a:t>задействованные </a:t>
            </a:r>
            <a:r>
              <a:rPr lang="ru-RU" sz="1400" b="1" dirty="0" smtClean="0">
                <a:solidFill>
                  <a:srgbClr val="006AB3"/>
                </a:solidFill>
              </a:rPr>
              <a:t/>
            </a:r>
            <a:br>
              <a:rPr lang="ru-RU" sz="1400" b="1" dirty="0" smtClean="0">
                <a:solidFill>
                  <a:srgbClr val="006AB3"/>
                </a:solidFill>
              </a:rPr>
            </a:br>
            <a:r>
              <a:rPr lang="ru-RU" sz="1400" b="1" dirty="0" smtClean="0">
                <a:solidFill>
                  <a:srgbClr val="006AB3"/>
                </a:solidFill>
              </a:rPr>
              <a:t>в </a:t>
            </a:r>
            <a:r>
              <a:rPr lang="ru-RU" sz="1400" b="1" dirty="0">
                <a:solidFill>
                  <a:srgbClr val="006AB3"/>
                </a:solidFill>
              </a:rPr>
              <a:t>аудитории, </a:t>
            </a:r>
            <a:r>
              <a:rPr lang="ru-RU" sz="1400" b="1" dirty="0" smtClean="0">
                <a:solidFill>
                  <a:srgbClr val="006AB3"/>
                </a:solidFill>
              </a:rPr>
              <a:t/>
            </a:r>
            <a:br>
              <a:rPr lang="ru-RU" sz="1400" b="1" dirty="0" smtClean="0">
                <a:solidFill>
                  <a:srgbClr val="006AB3"/>
                </a:solidFill>
              </a:rPr>
            </a:br>
            <a:r>
              <a:rPr lang="ru-RU" sz="1400" b="1" dirty="0" smtClean="0">
                <a:solidFill>
                  <a:srgbClr val="006AB3"/>
                </a:solidFill>
              </a:rPr>
              <a:t>в </a:t>
            </a:r>
            <a:r>
              <a:rPr lang="ru-RU" sz="1400" b="1" dirty="0">
                <a:solidFill>
                  <a:srgbClr val="006AB3"/>
                </a:solidFill>
              </a:rPr>
              <a:t>которой сдавал экзамен апеллянт</a:t>
            </a:r>
            <a:endParaRPr lang="ru-RU" sz="12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16972" y="2817094"/>
            <a:ext cx="1734487" cy="16612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</a:rPr>
              <a:t>Председатель ГЭК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219602" y="2828262"/>
            <a:ext cx="1780559" cy="16165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</a:rPr>
              <a:t>Организаторы, задействованные </a:t>
            </a:r>
            <a:r>
              <a:rPr lang="ru-RU" sz="1400" b="1" dirty="0" smtClean="0">
                <a:solidFill>
                  <a:srgbClr val="006AB3"/>
                </a:solidFill>
              </a:rPr>
              <a:t/>
            </a:r>
            <a:br>
              <a:rPr lang="ru-RU" sz="1400" b="1" dirty="0" smtClean="0">
                <a:solidFill>
                  <a:srgbClr val="006AB3"/>
                </a:solidFill>
              </a:rPr>
            </a:br>
            <a:r>
              <a:rPr lang="ru-RU" sz="1400" b="1" dirty="0" smtClean="0">
                <a:solidFill>
                  <a:srgbClr val="006AB3"/>
                </a:solidFill>
              </a:rPr>
              <a:t>в </a:t>
            </a:r>
            <a:r>
              <a:rPr lang="ru-RU" sz="1400" b="1" dirty="0">
                <a:solidFill>
                  <a:srgbClr val="006AB3"/>
                </a:solidFill>
              </a:rPr>
              <a:t>аудитории, </a:t>
            </a:r>
            <a:r>
              <a:rPr lang="ru-RU" sz="1400" b="1" dirty="0" smtClean="0">
                <a:solidFill>
                  <a:srgbClr val="006AB3"/>
                </a:solidFill>
              </a:rPr>
              <a:t/>
            </a:r>
            <a:br>
              <a:rPr lang="ru-RU" sz="1400" b="1" dirty="0" smtClean="0">
                <a:solidFill>
                  <a:srgbClr val="006AB3"/>
                </a:solidFill>
              </a:rPr>
            </a:br>
            <a:r>
              <a:rPr lang="ru-RU" sz="1400" b="1" dirty="0" smtClean="0">
                <a:solidFill>
                  <a:srgbClr val="006AB3"/>
                </a:solidFill>
              </a:rPr>
              <a:t>в </a:t>
            </a:r>
            <a:r>
              <a:rPr lang="ru-RU" sz="1400" b="1" dirty="0">
                <a:solidFill>
                  <a:srgbClr val="006AB3"/>
                </a:solidFill>
              </a:rPr>
              <a:t>которой сдавал экзамен апеллянт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661488" y="5904799"/>
            <a:ext cx="2059596" cy="485233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rgbClr val="006AB3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</a:p>
        </p:txBody>
      </p:sp>
      <p:sp>
        <p:nvSpPr>
          <p:cNvPr id="15" name="Управляющая кнопка: назад 14">
            <a:hlinkClick r:id="" action="ppaction://hlinkshowjump?jump=nextslide" highlightClick="1"/>
          </p:cNvPr>
          <p:cNvSpPr/>
          <p:nvPr/>
        </p:nvSpPr>
        <p:spPr>
          <a:xfrm rot="10800000">
            <a:off x="7221610" y="6353585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  <p:pic>
        <p:nvPicPr>
          <p:cNvPr id="118796" name="Picture 2" descr="C:\Простой.Ру\Ф-21-17 Актуализация материалов 12.04_21.04.17\ППЭ02\Sbornik_form_gia11_excel.jpg"/>
          <p:cNvPicPr>
            <a:picLocks noChangeAspect="1" noChangeArrowheads="1"/>
          </p:cNvPicPr>
          <p:nvPr/>
        </p:nvPicPr>
        <p:blipFill>
          <a:blip r:embed="rId4" cstate="print"/>
          <a:srcRect l="2718" t="1762" r="1868" b="3931"/>
          <a:stretch>
            <a:fillRect/>
          </a:stretch>
        </p:blipFill>
        <p:spPr bwMode="auto">
          <a:xfrm>
            <a:off x="6011986" y="1404360"/>
            <a:ext cx="2866421" cy="4128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2005501" y="214982"/>
            <a:ext cx="6699457" cy="868301"/>
          </a:xfrm>
          <a:prstGeom prst="rect">
            <a:avLst/>
          </a:prstGeom>
          <a:noFill/>
        </p:spPr>
        <p:txBody>
          <a:bodyPr lIns="52688" tIns="26344" rIns="52688" bIns="26344"/>
          <a:lstStyle/>
          <a:p>
            <a:pPr algn="ctr" defTabSz="913589">
              <a:spcBef>
                <a:spcPct val="0"/>
              </a:spcBef>
              <a:defRPr/>
            </a:pPr>
            <a:r>
              <a:rPr lang="ru-RU" sz="2200" dirty="0">
                <a:solidFill>
                  <a:srgbClr val="ED1C24"/>
                </a:solidFill>
                <a:latin typeface="Arial" pitchFamily="34" charset="0"/>
                <a:ea typeface="+mj-ea"/>
                <a:cs typeface="Arial" pitchFamily="34" charset="0"/>
              </a:rPr>
              <a:t>Напоминаем: действия руководителя ППЭ </a:t>
            </a:r>
            <a:r>
              <a:rPr lang="ru-RU" sz="2200" dirty="0" smtClean="0">
                <a:solidFill>
                  <a:srgbClr val="ED1C24"/>
                </a:solidFill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lang="ru-RU" sz="2200" dirty="0" smtClean="0">
                <a:solidFill>
                  <a:srgbClr val="ED1C24"/>
                </a:solidFill>
                <a:latin typeface="Arial" pitchFamily="34" charset="0"/>
                <a:ea typeface="+mj-ea"/>
                <a:cs typeface="Arial" pitchFamily="34" charset="0"/>
              </a:rPr>
            </a:br>
            <a:r>
              <a:rPr lang="ru-RU" sz="2200" dirty="0" smtClean="0">
                <a:solidFill>
                  <a:srgbClr val="ED1C24"/>
                </a:solidFill>
                <a:latin typeface="Arial" pitchFamily="34" charset="0"/>
                <a:ea typeface="+mj-ea"/>
                <a:cs typeface="Arial" pitchFamily="34" charset="0"/>
              </a:rPr>
              <a:t>и </a:t>
            </a:r>
            <a:r>
              <a:rPr lang="ru-RU" sz="2200" dirty="0">
                <a:solidFill>
                  <a:srgbClr val="ED1C24"/>
                </a:solidFill>
                <a:latin typeface="Arial" pitchFamily="34" charset="0"/>
                <a:ea typeface="+mj-ea"/>
                <a:cs typeface="Arial" pitchFamily="34" charset="0"/>
              </a:rPr>
              <a:t>члена ГЭК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527654" y="1287192"/>
            <a:ext cx="3698734" cy="407146"/>
          </a:xfrm>
          <a:prstGeom prst="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lIns="52688" tIns="26344" rIns="52688" bIns="26344">
            <a:spAutoFit/>
          </a:bodyPr>
          <a:lstStyle>
            <a:defPPr>
              <a:defRPr lang="ru-RU"/>
            </a:defPPr>
            <a:lvl1pPr algn="ctr">
              <a:defRPr sz="2800" b="1">
                <a:solidFill>
                  <a:srgbClr val="C00000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defTabSz="983725">
              <a:defRPr/>
            </a:pPr>
            <a:r>
              <a:rPr lang="ru-RU" sz="2300" dirty="0">
                <a:solidFill>
                  <a:srgbClr val="E2001A"/>
                </a:solidFill>
                <a:cs typeface="Times New Roman" panose="02020603050405020304" pitchFamily="18" charset="0"/>
              </a:rPr>
              <a:t>Этап завершения ГИА в ППЭ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4294967295"/>
          </p:nvPr>
        </p:nvSpPr>
        <p:spPr>
          <a:xfrm>
            <a:off x="6553110" y="6356376"/>
            <a:ext cx="2133781" cy="364817"/>
          </a:xfrm>
          <a:prstGeom prst="rect">
            <a:avLst/>
          </a:prstGeom>
        </p:spPr>
        <p:txBody>
          <a:bodyPr lIns="52688" tIns="26344" rIns="52688" bIns="26344"/>
          <a:lstStyle/>
          <a:p>
            <a:pPr>
              <a:defRPr/>
            </a:pPr>
            <a:fld id="{B4F6B66F-FEC7-4696-9762-B773307B732C}" type="slidenum">
              <a:rPr lang="ru-RU"/>
              <a:pPr>
                <a:defRPr/>
              </a:pPr>
              <a:t>89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87808" y="1873390"/>
            <a:ext cx="8497181" cy="4151760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2688" tIns="26344" rIns="52688" bIns="26344">
            <a:spAutoFit/>
          </a:bodyPr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25B94"/>
                </a:solidFill>
                <a:cs typeface="Times New Roman" panose="02020603050405020304" pitchFamily="18" charset="0"/>
              </a:rPr>
              <a:t>В Штабе ППЭ с включенным видеонаблюдением получить ото всех ответственных организаторов </a:t>
            </a:r>
            <a:r>
              <a:rPr lang="ru-RU" sz="1400" b="1" dirty="0" smtClean="0">
                <a:solidFill>
                  <a:srgbClr val="025B94"/>
                </a:solidFill>
                <a:cs typeface="Times New Roman" panose="02020603050405020304" pitchFamily="18" charset="0"/>
              </a:rPr>
              <a:t/>
            </a:r>
            <a:br>
              <a:rPr lang="ru-RU" sz="1400" b="1" dirty="0" smtClean="0">
                <a:solidFill>
                  <a:srgbClr val="025B94"/>
                </a:solidFill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rgbClr val="025B94"/>
                </a:solidFill>
                <a:cs typeface="Times New Roman" panose="02020603050405020304" pitchFamily="18" charset="0"/>
              </a:rPr>
              <a:t>в </a:t>
            </a:r>
            <a:r>
              <a:rPr lang="ru-RU" sz="1400" b="1" dirty="0">
                <a:solidFill>
                  <a:srgbClr val="025B94"/>
                </a:solidFill>
                <a:cs typeface="Times New Roman" panose="02020603050405020304" pitchFamily="18" charset="0"/>
              </a:rPr>
              <a:t>аудитории по форме ППЭ-14-02 «Ведомость выдачи и возврата экзаменационных материалов </a:t>
            </a:r>
            <a:r>
              <a:rPr lang="ru-RU" sz="1400" b="1" dirty="0" smtClean="0">
                <a:solidFill>
                  <a:srgbClr val="025B94"/>
                </a:solidFill>
                <a:cs typeface="Times New Roman" panose="02020603050405020304" pitchFamily="18" charset="0"/>
              </a:rPr>
              <a:t/>
            </a:r>
            <a:br>
              <a:rPr lang="ru-RU" sz="1400" b="1" dirty="0" smtClean="0">
                <a:solidFill>
                  <a:srgbClr val="025B94"/>
                </a:solidFill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rgbClr val="025B94"/>
                </a:solidFill>
                <a:cs typeface="Times New Roman" panose="02020603050405020304" pitchFamily="18" charset="0"/>
              </a:rPr>
              <a:t>по </a:t>
            </a:r>
            <a:r>
              <a:rPr lang="ru-RU" sz="1400" b="1" dirty="0">
                <a:solidFill>
                  <a:srgbClr val="025B94"/>
                </a:solidFill>
                <a:cs typeface="Times New Roman" panose="02020603050405020304" pitchFamily="18" charset="0"/>
              </a:rPr>
              <a:t>аудиториям», форме ППЭ-14-04 «Ведомость материалов доставочного сейф-пакета» следующие материалы:</a:t>
            </a:r>
          </a:p>
          <a:p>
            <a:pPr marL="263439" indent="-263439" defTabSz="983725"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rgbClr val="025B94"/>
                </a:solidFill>
                <a:cs typeface="Times New Roman" panose="02020603050405020304" pitchFamily="18" charset="0"/>
              </a:rPr>
              <a:t>Запечатанный возвратный доставочный пакет с бланками регистрации, бланками ответов №1, бланками ответов №2, в том числе с ДБО №2</a:t>
            </a:r>
          </a:p>
          <a:p>
            <a:pPr marL="263439" indent="-263439" defTabSz="983725"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rgbClr val="025B94"/>
                </a:solidFill>
                <a:cs typeface="Times New Roman" panose="02020603050405020304" pitchFamily="18" charset="0"/>
              </a:rPr>
              <a:t>КИМ участников ЕГЭ, вложенные в сейф-пакет</a:t>
            </a:r>
          </a:p>
          <a:p>
            <a:pPr marL="263439" indent="-263439" defTabSz="983725"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rgbClr val="025B94"/>
                </a:solidFill>
                <a:cs typeface="Times New Roman" panose="02020603050405020304" pitchFamily="18" charset="0"/>
              </a:rPr>
              <a:t>Электронный носитель в сейф-пакете, в котором он был выдан</a:t>
            </a:r>
          </a:p>
          <a:p>
            <a:pPr marL="263439" indent="-263439" defTabSz="983725"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rgbClr val="025B94"/>
                </a:solidFill>
                <a:cs typeface="Times New Roman" panose="02020603050405020304" pitchFamily="18" charset="0"/>
              </a:rPr>
              <a:t>Возвратный доставочный пакет с испорченными комплектами ЭМ</a:t>
            </a:r>
          </a:p>
          <a:p>
            <a:pPr marL="263439" indent="-263439" defTabSz="983725"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rgbClr val="025B94"/>
                </a:solidFill>
                <a:cs typeface="Times New Roman" panose="02020603050405020304" pitchFamily="18" charset="0"/>
              </a:rPr>
              <a:t>Запечатанный конверт с использованными черновиками</a:t>
            </a:r>
          </a:p>
          <a:p>
            <a:pPr marL="263439" indent="-263439" defTabSz="983725"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rgbClr val="025B94"/>
                </a:solidFill>
                <a:cs typeface="Times New Roman" panose="02020603050405020304" pitchFamily="18" charset="0"/>
              </a:rPr>
              <a:t>Неиспользованные черновики</a:t>
            </a:r>
          </a:p>
          <a:p>
            <a:pPr marL="289184" indent="-289184" algn="just" defTabSz="983725">
              <a:spcAft>
                <a:spcPts val="576"/>
              </a:spcAft>
              <a:buFont typeface="Wingdings" panose="05000000000000000000" pitchFamily="2" charset="2"/>
              <a:buChar char="ü"/>
              <a:defRPr/>
            </a:pPr>
            <a:r>
              <a:rPr lang="ru-RU" sz="1400" dirty="0">
                <a:solidFill>
                  <a:srgbClr val="025B94"/>
                </a:solidFill>
                <a:cs typeface="Times New Roman" panose="02020603050405020304" pitchFamily="18" charset="0"/>
              </a:rPr>
              <a:t>форму ППЭ-05-02 «Протокол проведения ГИА в аудитории» </a:t>
            </a:r>
          </a:p>
          <a:p>
            <a:pPr marL="289184" indent="-289184" algn="just" defTabSz="983725">
              <a:spcAft>
                <a:spcPts val="576"/>
              </a:spcAft>
              <a:buFont typeface="Wingdings" panose="05000000000000000000" pitchFamily="2" charset="2"/>
              <a:buChar char="ü"/>
              <a:defRPr/>
            </a:pPr>
            <a:r>
              <a:rPr lang="ru-RU" sz="1400" dirty="0">
                <a:solidFill>
                  <a:srgbClr val="025B94"/>
                </a:solidFill>
                <a:cs typeface="Times New Roman" panose="02020603050405020304" pitchFamily="18" charset="0"/>
              </a:rPr>
              <a:t>форму ППЭ-12-02 «Ведомость коррекции персональных данных участников ГИА в аудитории»</a:t>
            </a:r>
          </a:p>
          <a:p>
            <a:pPr marL="289184" indent="-289184" algn="just" defTabSz="983725">
              <a:spcAft>
                <a:spcPts val="576"/>
              </a:spcAft>
              <a:buFont typeface="Wingdings" panose="05000000000000000000" pitchFamily="2" charset="2"/>
              <a:buChar char="ü"/>
              <a:defRPr/>
            </a:pPr>
            <a:r>
              <a:rPr lang="ru-RU" sz="1400" dirty="0">
                <a:solidFill>
                  <a:srgbClr val="025B94"/>
                </a:solidFill>
                <a:cs typeface="Times New Roman" panose="02020603050405020304" pitchFamily="18" charset="0"/>
              </a:rPr>
              <a:t>форму ППЭ-12-03 «Ведомость использования дополнительных бланков ответов № 2»</a:t>
            </a:r>
          </a:p>
          <a:p>
            <a:pPr marL="289184" indent="-289184" algn="just" defTabSz="983725">
              <a:spcAft>
                <a:spcPts val="576"/>
              </a:spcAft>
              <a:buFont typeface="Wingdings" panose="05000000000000000000" pitchFamily="2" charset="2"/>
              <a:buChar char="ü"/>
              <a:defRPr/>
            </a:pPr>
            <a:r>
              <a:rPr lang="ru-RU" sz="1400" dirty="0">
                <a:solidFill>
                  <a:srgbClr val="025B94"/>
                </a:solidFill>
                <a:cs typeface="Times New Roman" panose="02020603050405020304" pitchFamily="18" charset="0"/>
              </a:rPr>
              <a:t>Форму ППЭ-12-04-МАШ «Ведомость учета времени отсутствия участников ГИА в аудитории»</a:t>
            </a:r>
          </a:p>
          <a:p>
            <a:pPr marL="289184" indent="-289184" algn="just" defTabSz="983725">
              <a:spcAft>
                <a:spcPts val="576"/>
              </a:spcAft>
              <a:buFont typeface="Wingdings" panose="05000000000000000000" pitchFamily="2" charset="2"/>
              <a:buChar char="ü"/>
              <a:defRPr/>
            </a:pPr>
            <a:r>
              <a:rPr lang="ru-RU" sz="1400" dirty="0">
                <a:solidFill>
                  <a:srgbClr val="025B94"/>
                </a:solidFill>
                <a:cs typeface="Times New Roman" panose="02020603050405020304" pitchFamily="18" charset="0"/>
              </a:rPr>
              <a:t>Неиспользованные ДБО№2</a:t>
            </a:r>
          </a:p>
          <a:p>
            <a:pPr marL="289184" indent="-289184" algn="just" defTabSz="983725">
              <a:spcAft>
                <a:spcPts val="576"/>
              </a:spcAft>
              <a:buFont typeface="Wingdings" panose="05000000000000000000" pitchFamily="2" charset="2"/>
              <a:buChar char="ü"/>
              <a:defRPr/>
            </a:pPr>
            <a:r>
              <a:rPr lang="ru-RU" sz="1400" dirty="0">
                <a:solidFill>
                  <a:srgbClr val="025B94"/>
                </a:solidFill>
                <a:cs typeface="Times New Roman" panose="02020603050405020304" pitchFamily="18" charset="0"/>
              </a:rPr>
              <a:t>служебные </a:t>
            </a:r>
            <a:r>
              <a:rPr lang="ru-RU" sz="1400" dirty="0" smtClean="0">
                <a:solidFill>
                  <a:srgbClr val="025B94"/>
                </a:solidFill>
                <a:cs typeface="Times New Roman" panose="02020603050405020304" pitchFamily="18" charset="0"/>
              </a:rPr>
              <a:t>записки</a:t>
            </a:r>
            <a:endParaRPr lang="ru-RU" sz="1400" dirty="0">
              <a:solidFill>
                <a:srgbClr val="025B94"/>
              </a:solidFill>
              <a:cs typeface="Times New Roman" panose="02020603050405020304" pitchFamily="18" charset="0"/>
            </a:endParaRPr>
          </a:p>
        </p:txBody>
      </p:sp>
      <p:sp>
        <p:nvSpPr>
          <p:cNvPr id="7" name="Управляющая кнопка: назад 6">
            <a:hlinkClick r:id="" action="ppaction://hlinkshowjump?jump=nextslide" highlightClick="1"/>
          </p:cNvPr>
          <p:cNvSpPr/>
          <p:nvPr/>
        </p:nvSpPr>
        <p:spPr>
          <a:xfrm rot="10800000">
            <a:off x="7240581" y="6426176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</p:spTree>
  </p:cSld>
  <p:clrMapOvr>
    <a:masterClrMapping/>
  </p:clrMapOvr>
  <p:transition spd="slow" advClick="0" advTm="4000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Подготовка экзамена: </a:t>
            </a:r>
            <a:br>
              <a:rPr lang="ru-RU" sz="2400" dirty="0" smtClean="0"/>
            </a:br>
            <a:r>
              <a:rPr lang="ru-RU" sz="2400" dirty="0" smtClean="0"/>
              <a:t>особенности </a:t>
            </a:r>
            <a:r>
              <a:rPr lang="ru-RU" sz="2400" dirty="0"/>
              <a:t>организации </a:t>
            </a:r>
            <a:r>
              <a:rPr lang="ru-RU" sz="2400" dirty="0" smtClean="0"/>
              <a:t>ППЭ и аудиторий  </a:t>
            </a:r>
            <a:r>
              <a:rPr lang="ru-RU" sz="2400" dirty="0"/>
              <a:t>для </a:t>
            </a:r>
            <a:r>
              <a:rPr lang="ru-RU" sz="2400" dirty="0" smtClean="0"/>
              <a:t>участников ЕГЭ  </a:t>
            </a:r>
            <a:r>
              <a:rPr lang="ru-RU" sz="2400" dirty="0"/>
              <a:t>с ОВЗ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483769" y="1539105"/>
            <a:ext cx="6412502" cy="52174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60193" indent="-260193">
              <a:buFont typeface="Arial" panose="020B0604020202020204" pitchFamily="34" charset="0"/>
              <a:buChar char="•"/>
            </a:pPr>
            <a:r>
              <a:rPr lang="ru-RU" sz="1593" dirty="0">
                <a:solidFill>
                  <a:srgbClr val="0070C0"/>
                </a:solidFill>
              </a:rPr>
              <a:t>беспрепятственный доступ в ППЭ (наличие пандусов, поручней, расширенных дверей и других приспособлений)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1039" y="1554979"/>
            <a:ext cx="1499807" cy="25944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0502" y="2852192"/>
            <a:ext cx="1661571" cy="2449595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2483768" y="2060849"/>
            <a:ext cx="6412502" cy="64807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60193" indent="-260193">
              <a:buFont typeface="Arial" panose="020B0604020202020204" pitchFamily="34" charset="0"/>
              <a:buChar char="•"/>
            </a:pPr>
            <a:r>
              <a:rPr lang="ru-RU" sz="1593" dirty="0">
                <a:solidFill>
                  <a:srgbClr val="0070C0"/>
                </a:solidFill>
              </a:rPr>
              <a:t>наличие помещения для организации питания и </a:t>
            </a:r>
            <a:r>
              <a:rPr lang="ru-RU" sz="1593" dirty="0" smtClean="0">
                <a:solidFill>
                  <a:srgbClr val="0070C0"/>
                </a:solidFill>
              </a:rPr>
              <a:t>перерывов, </a:t>
            </a:r>
            <a:r>
              <a:rPr lang="ru-RU" sz="1593" dirty="0">
                <a:solidFill>
                  <a:srgbClr val="0070C0"/>
                </a:solidFill>
              </a:rPr>
              <a:t>для медико-профилактических процедур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66202" y="4260757"/>
            <a:ext cx="1590174" cy="208389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933685" y="4076989"/>
            <a:ext cx="1210315" cy="1490753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323529" y="4221088"/>
            <a:ext cx="5976664" cy="74991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60193" indent="-260193">
              <a:buFont typeface="Arial" panose="020B0604020202020204" pitchFamily="34" charset="0"/>
              <a:buChar char="•"/>
            </a:pPr>
            <a:r>
              <a:rPr lang="ru-RU" sz="1593" dirty="0">
                <a:solidFill>
                  <a:srgbClr val="0070C0"/>
                </a:solidFill>
              </a:rPr>
              <a:t>количество рабочих мест в аудитории не должно превышать 12 человек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23529" y="5013176"/>
            <a:ext cx="5976664" cy="79582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60193" indent="-260193">
              <a:buFont typeface="Arial" panose="020B0604020202020204" pitchFamily="34" charset="0"/>
              <a:buChar char="•"/>
            </a:pPr>
            <a:r>
              <a:rPr lang="ru-RU" sz="1593">
                <a:solidFill>
                  <a:srgbClr val="0070C0"/>
                </a:solidFill>
              </a:rPr>
              <a:t>продолжительность экзамена для участника с ОВЗ, инвалидов и детей-инвалидов  увеличивается на 1,5 часа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3528" y="5949280"/>
            <a:ext cx="8496945" cy="337465"/>
          </a:xfrm>
          <a:prstGeom prst="rect">
            <a:avLst/>
          </a:prstGeom>
          <a:solidFill>
            <a:srgbClr val="D9DADB"/>
          </a:solidFill>
        </p:spPr>
        <p:txBody>
          <a:bodyPr wrap="square">
            <a:spAutoFit/>
          </a:bodyPr>
          <a:lstStyle/>
          <a:p>
            <a:pPr algn="ctr"/>
            <a:r>
              <a:rPr lang="ru-RU" sz="1593" dirty="0">
                <a:solidFill>
                  <a:srgbClr val="006AB3"/>
                </a:solidFill>
              </a:rPr>
              <a:t>Аудитории оборудуются специальными техническими </a:t>
            </a:r>
            <a:r>
              <a:rPr lang="ru-RU" sz="1593" dirty="0" smtClean="0">
                <a:solidFill>
                  <a:srgbClr val="006AB3"/>
                </a:solidFill>
              </a:rPr>
              <a:t>средствами </a:t>
            </a:r>
            <a:r>
              <a:rPr lang="ru-RU" sz="1593" dirty="0">
                <a:solidFill>
                  <a:srgbClr val="006AB3"/>
                </a:solidFill>
              </a:rPr>
              <a:t>(при необходимости)</a:t>
            </a:r>
            <a:endParaRPr lang="ru-RU" sz="1593" i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483768" y="2708920"/>
            <a:ext cx="6412502" cy="64807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60193" indent="-260193">
              <a:buFont typeface="Arial" panose="020B0604020202020204" pitchFamily="34" charset="0"/>
              <a:buChar char="•"/>
            </a:pPr>
            <a:r>
              <a:rPr lang="ru-RU" sz="1593" dirty="0">
                <a:solidFill>
                  <a:srgbClr val="0070C0"/>
                </a:solidFill>
              </a:rPr>
              <a:t>присутствие ассистентов, оказывающих необходимую техническую помощь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483768" y="3356992"/>
            <a:ext cx="6412502" cy="64807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60193" indent="-260193">
              <a:buFont typeface="Arial" panose="020B0604020202020204" pitchFamily="34" charset="0"/>
              <a:buChar char="•"/>
            </a:pPr>
            <a:r>
              <a:rPr lang="ru-RU" sz="1593" dirty="0">
                <a:solidFill>
                  <a:srgbClr val="0070C0"/>
                </a:solidFill>
              </a:rPr>
              <a:t>о</a:t>
            </a:r>
            <a:r>
              <a:rPr lang="ru-RU" sz="1593" dirty="0" smtClean="0">
                <a:solidFill>
                  <a:srgbClr val="0070C0"/>
                </a:solidFill>
              </a:rPr>
              <a:t>тключение в аудитории онлайн трансляции в сеть «Интернет»</a:t>
            </a:r>
            <a:endParaRPr lang="ru-RU" sz="1593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26693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4" name="Рисунок 1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56920" y="1355965"/>
            <a:ext cx="1758878" cy="309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3019" y="89343"/>
            <a:ext cx="6983118" cy="885984"/>
          </a:xfrm>
        </p:spPr>
        <p:txBody>
          <a:bodyPr rtlCol="0">
            <a:noAutofit/>
          </a:bodyPr>
          <a:lstStyle/>
          <a:p>
            <a:pPr defTabSz="913589">
              <a:defRPr/>
            </a:pPr>
            <a:r>
              <a:rPr lang="ru-RU" sz="2200" smtClean="0"/>
              <a:t>Передача материалов </a:t>
            </a:r>
            <a:r>
              <a:rPr lang="ru-RU" sz="2200" dirty="0" smtClean="0"/>
              <a:t>экзамена для дальнейшей обработки</a:t>
            </a:r>
            <a:endParaRPr lang="ru-RU" sz="2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7283" y="4688642"/>
            <a:ext cx="1099412" cy="1014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3483" y="4851507"/>
            <a:ext cx="975649" cy="178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42229" y="4804974"/>
            <a:ext cx="974745" cy="178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245719" y="1404359"/>
            <a:ext cx="6377854" cy="90738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600" b="1" dirty="0">
                <a:solidFill>
                  <a:srgbClr val="012F4B"/>
                </a:solidFill>
              </a:rPr>
              <a:t>Выберите определение, соответствующее функциональным обязанностям руководителя ППЭ?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40299" y="2750087"/>
            <a:ext cx="2079578" cy="162771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</a:rPr>
              <a:t>Передача экзаменационных материалов ГИА члену ГЭК после завершения экзамена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257665" y="2772423"/>
            <a:ext cx="1972979" cy="163888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</a:rPr>
              <a:t>Проверка документов, удостоверяющих личность участников ГИА, на входе в ППЭ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815832" y="2772423"/>
            <a:ext cx="1867284" cy="16165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</a:rPr>
              <a:t>Прием апелляций </a:t>
            </a:r>
            <a:r>
              <a:rPr lang="ru-RU" sz="1400" b="1" dirty="0" smtClean="0">
                <a:solidFill>
                  <a:srgbClr val="006AB3"/>
                </a:solidFill>
              </a:rPr>
              <a:t/>
            </a:r>
            <a:br>
              <a:rPr lang="ru-RU" sz="1400" b="1" dirty="0" smtClean="0">
                <a:solidFill>
                  <a:srgbClr val="006AB3"/>
                </a:solidFill>
              </a:rPr>
            </a:br>
            <a:r>
              <a:rPr lang="ru-RU" sz="1400" b="1" dirty="0" smtClean="0">
                <a:solidFill>
                  <a:srgbClr val="006AB3"/>
                </a:solidFill>
              </a:rPr>
              <a:t>от </a:t>
            </a:r>
            <a:r>
              <a:rPr lang="ru-RU" sz="1400" b="1" dirty="0">
                <a:solidFill>
                  <a:srgbClr val="006AB3"/>
                </a:solidFill>
              </a:rPr>
              <a:t>участников ГИА </a:t>
            </a:r>
            <a:r>
              <a:rPr lang="ru-RU" sz="1400" b="1" dirty="0" smtClean="0">
                <a:solidFill>
                  <a:srgbClr val="006AB3"/>
                </a:solidFill>
              </a:rPr>
              <a:t/>
            </a:r>
            <a:br>
              <a:rPr lang="ru-RU" sz="1400" b="1" dirty="0" smtClean="0">
                <a:solidFill>
                  <a:srgbClr val="006AB3"/>
                </a:solidFill>
              </a:rPr>
            </a:br>
            <a:r>
              <a:rPr lang="ru-RU" sz="1400" b="1" dirty="0" smtClean="0">
                <a:solidFill>
                  <a:srgbClr val="006AB3"/>
                </a:solidFill>
              </a:rPr>
              <a:t>о </a:t>
            </a:r>
            <a:r>
              <a:rPr lang="ru-RU" sz="1400" b="1" dirty="0">
                <a:solidFill>
                  <a:srgbClr val="006AB3"/>
                </a:solidFill>
              </a:rPr>
              <a:t>нарушении установленного порядка проведения ГИА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806723" y="4710686"/>
            <a:ext cx="2059596" cy="485233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rgbClr val="006AB3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</a:p>
        </p:txBody>
      </p:sp>
      <p:sp>
        <p:nvSpPr>
          <p:cNvPr id="15" name="Управляющая кнопка: назад 14">
            <a:hlinkClick r:id="" action="ppaction://hlinkshowjump?jump=nextslide" highlightClick="1"/>
          </p:cNvPr>
          <p:cNvSpPr/>
          <p:nvPr/>
        </p:nvSpPr>
        <p:spPr>
          <a:xfrm rot="10800000">
            <a:off x="7077973" y="6277271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3019" y="89343"/>
            <a:ext cx="6983118" cy="885984"/>
          </a:xfrm>
        </p:spPr>
        <p:txBody>
          <a:bodyPr rtlCol="0">
            <a:noAutofit/>
          </a:bodyPr>
          <a:lstStyle/>
          <a:p>
            <a:pPr defTabSz="913589">
              <a:defRPr/>
            </a:pPr>
            <a:r>
              <a:rPr lang="ru-RU" sz="2200" dirty="0" smtClean="0"/>
              <a:t>Передача материалов экзамена для дальнейшей обработки</a:t>
            </a:r>
            <a:endParaRPr lang="ru-RU" sz="2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9718" y="4509957"/>
            <a:ext cx="1099412" cy="1014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50789" y="4538807"/>
            <a:ext cx="975649" cy="178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6259" y="4525777"/>
            <a:ext cx="974745" cy="178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245719" y="1404359"/>
            <a:ext cx="6377854" cy="90738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600" b="1" dirty="0">
                <a:solidFill>
                  <a:srgbClr val="012F4B"/>
                </a:solidFill>
              </a:rPr>
              <a:t>Когда члены ГЭК обязаны передать в ГЭК форму </a:t>
            </a:r>
            <a:r>
              <a:rPr lang="ru-RU" sz="1600" b="1" dirty="0" smtClean="0">
                <a:solidFill>
                  <a:srgbClr val="012F4B"/>
                </a:solidFill>
              </a:rPr>
              <a:t/>
            </a:r>
            <a:br>
              <a:rPr lang="ru-RU" sz="1600" b="1" dirty="0" smtClean="0">
                <a:solidFill>
                  <a:srgbClr val="012F4B"/>
                </a:solidFill>
              </a:rPr>
            </a:br>
            <a:r>
              <a:rPr lang="ru-RU" sz="1600" b="1" dirty="0" smtClean="0">
                <a:solidFill>
                  <a:srgbClr val="012F4B"/>
                </a:solidFill>
              </a:rPr>
              <a:t>ППЭ-10 </a:t>
            </a:r>
            <a:r>
              <a:rPr lang="ru-RU" sz="1600" b="1" dirty="0">
                <a:solidFill>
                  <a:srgbClr val="012F4B"/>
                </a:solidFill>
              </a:rPr>
              <a:t>«Отчет о проведении ГИА в ППЭ»?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40299" y="2750087"/>
            <a:ext cx="1656797" cy="12815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600" b="1" dirty="0">
                <a:solidFill>
                  <a:srgbClr val="006AB3"/>
                </a:solidFill>
              </a:rPr>
              <a:t>В день экзамена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019173" y="2727752"/>
            <a:ext cx="1734487" cy="13485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</a:rPr>
              <a:t>В течение 3 дней после экзамена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468935" y="2727752"/>
            <a:ext cx="1780559" cy="13485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</a:rPr>
              <a:t>В течение 2 дней после экзамена</a:t>
            </a:r>
          </a:p>
        </p:txBody>
      </p:sp>
      <p:pic>
        <p:nvPicPr>
          <p:cNvPr id="121866" name="Рисунок 1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61791" y="1590490"/>
            <a:ext cx="1758878" cy="309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5833845" y="5716308"/>
            <a:ext cx="2059596" cy="485233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rgbClr val="006AB3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</a:p>
        </p:txBody>
      </p:sp>
      <p:sp>
        <p:nvSpPr>
          <p:cNvPr id="15" name="Управляющая кнопка: назад 14">
            <a:hlinkClick r:id="" action="ppaction://hlinkshowjump?jump=nextslide" highlightClick="1"/>
          </p:cNvPr>
          <p:cNvSpPr/>
          <p:nvPr/>
        </p:nvSpPr>
        <p:spPr>
          <a:xfrm rot="10800000">
            <a:off x="7134886" y="6329388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3019" y="89343"/>
            <a:ext cx="6983118" cy="885984"/>
          </a:xfrm>
        </p:spPr>
        <p:txBody>
          <a:bodyPr rtlCol="0">
            <a:noAutofit/>
          </a:bodyPr>
          <a:lstStyle/>
          <a:p>
            <a:pPr defTabSz="913589">
              <a:defRPr/>
            </a:pPr>
            <a:r>
              <a:rPr lang="ru-RU" sz="2200" dirty="0" smtClean="0"/>
              <a:t>Экзамен в аудиториях ППЭ</a:t>
            </a:r>
            <a:endParaRPr lang="ru-RU" sz="2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9706" y="4878496"/>
            <a:ext cx="1099412" cy="1014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73805" y="5074864"/>
            <a:ext cx="975649" cy="178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5492" y="5074864"/>
            <a:ext cx="974745" cy="178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245719" y="1404359"/>
            <a:ext cx="5445567" cy="99673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b="1" dirty="0">
                <a:solidFill>
                  <a:srgbClr val="012F4B"/>
                </a:solidFill>
              </a:rPr>
              <a:t>Когда руководитель ППЭ дает указание техническим специалистам остановить видеонаблюдение в ППЭ?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61980" y="2839430"/>
            <a:ext cx="1559232" cy="15942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</a:rPr>
              <a:t>После выхода всех участников из ППЭ</a:t>
            </a:r>
          </a:p>
          <a:p>
            <a:pPr algn="ctr" defTabSz="983725">
              <a:defRPr/>
            </a:pPr>
            <a:endParaRPr lang="ru-RU" sz="12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16972" y="2817094"/>
            <a:ext cx="1529421" cy="16612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</a:rPr>
              <a:t>После завершения экзамена и сбора всех материалов из всех аудиторий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143718" y="2839430"/>
            <a:ext cx="1737197" cy="16165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</a:rPr>
              <a:t>После передачи ППЭ руководителю организации на базе которой организовывался ППЭ </a:t>
            </a:r>
          </a:p>
        </p:txBody>
      </p:sp>
      <p:pic>
        <p:nvPicPr>
          <p:cNvPr id="122890" name="Рисунок 1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2113" y="2565817"/>
            <a:ext cx="1001847" cy="1191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891" name="Рисунок 1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85357" y="1517900"/>
            <a:ext cx="936804" cy="581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6208761" y="5481047"/>
            <a:ext cx="2059596" cy="485233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rgbClr val="006AB3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</a:p>
        </p:txBody>
      </p:sp>
      <p:sp>
        <p:nvSpPr>
          <p:cNvPr id="14" name="Управляющая кнопка: назад 13">
            <a:hlinkClick r:id="" action="ppaction://hlinkshowjump?jump=nextslide" highlightClick="1"/>
          </p:cNvPr>
          <p:cNvSpPr/>
          <p:nvPr/>
        </p:nvSpPr>
        <p:spPr>
          <a:xfrm rot="10800000">
            <a:off x="7142113" y="6343347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Рисунок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3598" y="1360618"/>
            <a:ext cx="8378838" cy="3962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9656" y="89343"/>
            <a:ext cx="6983118" cy="885984"/>
          </a:xfrm>
        </p:spPr>
        <p:txBody>
          <a:bodyPr rtlCol="0">
            <a:noAutofit/>
          </a:bodyPr>
          <a:lstStyle/>
          <a:p>
            <a:pPr defTabSz="913589">
              <a:defRPr/>
            </a:pPr>
            <a:r>
              <a:rPr lang="ru-RU" sz="2200" dirty="0"/>
              <a:t>Укажите нарушение. 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>Действия </a:t>
            </a:r>
            <a:r>
              <a:rPr lang="ru-RU" sz="2200" dirty="0"/>
              <a:t>организаторов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257503" y="1887369"/>
            <a:ext cx="6125812" cy="903667"/>
          </a:xfrm>
        </p:spPr>
      </p:pic>
      <p:pic>
        <p:nvPicPr>
          <p:cNvPr id="123909" name="Рисунок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225" y="3031145"/>
            <a:ext cx="555578" cy="542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910" name="Рисунок 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19484" y="3642586"/>
            <a:ext cx="854596" cy="988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911" name="Рисунок 7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96117" y="3653753"/>
            <a:ext cx="856403" cy="986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912" name="Рисунок 8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41245" y="3644446"/>
            <a:ext cx="856403" cy="986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913" name="Рисунок 9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44819" y="3653753"/>
            <a:ext cx="857306" cy="986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914" name="Рисунок 10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4682" y="3031145"/>
            <a:ext cx="513119" cy="528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915" name="Рисунок 11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093210" y="3398754"/>
            <a:ext cx="609780" cy="21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916" name="Рисунок 12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61786" y="3431327"/>
            <a:ext cx="610684" cy="211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917" name="Рисунок 13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10454" y="3427604"/>
            <a:ext cx="680245" cy="1136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918" name="Рисунок 14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931626" y="3594191"/>
            <a:ext cx="714572" cy="969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191557" y="1874340"/>
            <a:ext cx="6335395" cy="855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152712" y="1880855"/>
            <a:ext cx="6376951" cy="894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Прямоугольник 17"/>
          <p:cNvSpPr/>
          <p:nvPr/>
        </p:nvSpPr>
        <p:spPr>
          <a:xfrm>
            <a:off x="4730713" y="5718463"/>
            <a:ext cx="2059596" cy="485233"/>
          </a:xfrm>
          <a:prstGeom prst="rect">
            <a:avLst/>
          </a:prstGeom>
          <a:solidFill>
            <a:schemeClr val="bg1"/>
          </a:solidFill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rgbClr val="006AB3"/>
                </a:solidFill>
                <a:cs typeface="Times New Roman" panose="02020603050405020304" pitchFamily="18" charset="0"/>
              </a:rPr>
              <a:t>Для проверки ответа используйте клавишу «пробел»</a:t>
            </a:r>
          </a:p>
        </p:txBody>
      </p:sp>
      <p:sp>
        <p:nvSpPr>
          <p:cNvPr id="19" name="Управляющая кнопка: назад 18">
            <a:hlinkClick r:id="" action="ppaction://hlinkshowjump?jump=nextslide" highlightClick="1"/>
          </p:cNvPr>
          <p:cNvSpPr/>
          <p:nvPr/>
        </p:nvSpPr>
        <p:spPr>
          <a:xfrm rot="10800000">
            <a:off x="7075263" y="6232599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30" name="Рисунок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884" y="1400636"/>
            <a:ext cx="8704054" cy="4116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3859" y="104233"/>
            <a:ext cx="6983118" cy="885984"/>
          </a:xfrm>
        </p:spPr>
        <p:txBody>
          <a:bodyPr rtlCol="0">
            <a:noAutofit/>
          </a:bodyPr>
          <a:lstStyle/>
          <a:p>
            <a:pPr defTabSz="913589">
              <a:defRPr/>
            </a:pPr>
            <a:r>
              <a:rPr lang="ru-RU" sz="2200" dirty="0"/>
              <a:t>Укажите нарушение. Действия организаторов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085861" y="1894814"/>
            <a:ext cx="6613636" cy="975327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59822">
            <a:off x="1178006" y="1978574"/>
            <a:ext cx="6525105" cy="68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-248323">
            <a:off x="954872" y="2050234"/>
            <a:ext cx="6664225" cy="510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4935" name="Рисунок 9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3544" y="3184703"/>
            <a:ext cx="554675" cy="542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4936" name="Рисунок 10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42310" y="3198663"/>
            <a:ext cx="513119" cy="528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4937" name="Рисунок 11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49257" y="3639794"/>
            <a:ext cx="857307" cy="989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4938" name="Рисунок 12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708371" y="3639794"/>
            <a:ext cx="857306" cy="989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4939" name="Рисунок 13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61160" y="3639794"/>
            <a:ext cx="857306" cy="989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4940" name="Рисунок 14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882642" y="3624903"/>
            <a:ext cx="876277" cy="1004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4941" name="Рисунок 18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215988" y="3727276"/>
            <a:ext cx="544737" cy="236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4942" name="Рисунок 19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376790" y="3143754"/>
            <a:ext cx="223134" cy="451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4943" name="Рисунок 20"/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758919" y="3210761"/>
            <a:ext cx="355931" cy="406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4944" name="Рисунок 21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 rot="-4636225">
            <a:off x="1841161" y="3237209"/>
            <a:ext cx="364817" cy="395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4945" name="Рисунок 22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077029" y="3455524"/>
            <a:ext cx="586293" cy="1234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4946" name="Рисунок 23"/>
          <p:cNvPicPr>
            <a:picLocks noChangeAspect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887360" y="3624903"/>
            <a:ext cx="739868" cy="1004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Прямоугольник 24"/>
          <p:cNvSpPr/>
          <p:nvPr/>
        </p:nvSpPr>
        <p:spPr>
          <a:xfrm>
            <a:off x="5046989" y="5860037"/>
            <a:ext cx="2059596" cy="485233"/>
          </a:xfrm>
          <a:prstGeom prst="rect">
            <a:avLst/>
          </a:prstGeom>
          <a:solidFill>
            <a:schemeClr val="bg1"/>
          </a:solidFill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rgbClr val="006AB3"/>
                </a:solidFill>
                <a:cs typeface="Times New Roman" panose="02020603050405020304" pitchFamily="18" charset="0"/>
              </a:rPr>
              <a:t>Для проверки ответа используйте клавишу «пробел»</a:t>
            </a:r>
          </a:p>
        </p:txBody>
      </p:sp>
      <p:sp>
        <p:nvSpPr>
          <p:cNvPr id="26" name="Управляющая кнопка: назад 25">
            <a:hlinkClick r:id="" action="ppaction://hlinkshowjump?jump=nextslide" highlightClick="1"/>
          </p:cNvPr>
          <p:cNvSpPr/>
          <p:nvPr/>
        </p:nvSpPr>
        <p:spPr>
          <a:xfrm rot="10800000">
            <a:off x="7320079" y="6304260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Заголовок 1"/>
          <p:cNvSpPr>
            <a:spLocks noGrp="1"/>
          </p:cNvSpPr>
          <p:nvPr>
            <p:ph type="title"/>
          </p:nvPr>
        </p:nvSpPr>
        <p:spPr>
          <a:xfrm>
            <a:off x="1833859" y="100511"/>
            <a:ext cx="6983118" cy="885984"/>
          </a:xfrm>
        </p:spPr>
        <p:txBody>
          <a:bodyPr>
            <a:normAutofit/>
          </a:bodyPr>
          <a:lstStyle/>
          <a:p>
            <a:pPr defTabSz="913589">
              <a:defRPr/>
            </a:pPr>
            <a:r>
              <a:rPr lang="ru-RU" sz="2200" dirty="0" smtClean="0"/>
              <a:t>Укажите нарушение. </a:t>
            </a:r>
            <a:br>
              <a:rPr lang="ru-RU" sz="2200" dirty="0" smtClean="0"/>
            </a:br>
            <a:r>
              <a:rPr lang="ru-RU" sz="2200" dirty="0" smtClean="0"/>
              <a:t>Действия организаторов</a:t>
            </a:r>
          </a:p>
        </p:txBody>
      </p:sp>
      <p:pic>
        <p:nvPicPr>
          <p:cNvPr id="125955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07777" y="1393191"/>
            <a:ext cx="8512539" cy="4023223"/>
          </a:xfrm>
        </p:spPr>
      </p:pic>
      <p:pic>
        <p:nvPicPr>
          <p:cNvPr id="125956" name="Рисунок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13631" y="3610013"/>
            <a:ext cx="860017" cy="990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5957" name="Рисунок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9804" y="3066510"/>
            <a:ext cx="554675" cy="543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5958" name="Рисунок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2053" y="3610013"/>
            <a:ext cx="860017" cy="990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5959" name="Рисунок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0475" y="3610013"/>
            <a:ext cx="860017" cy="990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5960" name="Рисунок 8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18898" y="3610013"/>
            <a:ext cx="860017" cy="990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5961" name="Рисунок 9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10141" y="3066510"/>
            <a:ext cx="594423" cy="543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5962" name="Рисунок 10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70705" y="3296382"/>
            <a:ext cx="647723" cy="1363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5963" name="Рисунок 11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23495" y="3610013"/>
            <a:ext cx="773292" cy="1049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213238" y="1887369"/>
            <a:ext cx="6360690" cy="938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56128" y="1794303"/>
            <a:ext cx="7306528" cy="99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244218">
            <a:off x="792263" y="2106074"/>
            <a:ext cx="7111398" cy="510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5967" name="Рисунок 16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588181" y="3788699"/>
            <a:ext cx="204164" cy="211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5968" name="Рисунок 17"/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44624" y="3773808"/>
            <a:ext cx="266497" cy="201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5969" name="Рисунок 18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415756" y="3788699"/>
            <a:ext cx="458916" cy="187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Прямоугольник 19"/>
          <p:cNvSpPr/>
          <p:nvPr/>
        </p:nvSpPr>
        <p:spPr>
          <a:xfrm>
            <a:off x="5069607" y="6104333"/>
            <a:ext cx="2059596" cy="485233"/>
          </a:xfrm>
          <a:prstGeom prst="rect">
            <a:avLst/>
          </a:prstGeom>
          <a:solidFill>
            <a:schemeClr val="bg1"/>
          </a:solidFill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rgbClr val="006AB3"/>
                </a:solidFill>
                <a:cs typeface="Times New Roman" panose="02020603050405020304" pitchFamily="18" charset="0"/>
              </a:rPr>
              <a:t>Для проверки ответа используйте клавишу «пробел»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Шаблон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</Template>
  <TotalTime>2134</TotalTime>
  <Words>4566</Words>
  <Application>Microsoft Office PowerPoint</Application>
  <PresentationFormat>Экран (4:3)</PresentationFormat>
  <Paragraphs>859</Paragraphs>
  <Slides>95</Slides>
  <Notes>4</Notes>
  <HiddenSlides>4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95</vt:i4>
      </vt:variant>
    </vt:vector>
  </HeadingPairs>
  <TitlesOfParts>
    <vt:vector size="96" baseType="lpstr">
      <vt:lpstr>Шаблон</vt:lpstr>
      <vt:lpstr>Подготовка лиц,  задействованных при проведении государственной итоговой аттестации по образовательным программам среднего общего образования в пункте проведения экзаменов (член ГЭК)</vt:lpstr>
      <vt:lpstr>Организация и проведение государственной итоговой аттестации в пунктах проведения экзаменов в форме единого государственного экзамена</vt:lpstr>
      <vt:lpstr>Подготовка экзамена: организация помещений и техническое оснащение ППЭ </vt:lpstr>
      <vt:lpstr>Подготовка экзамена: организация помещений и техническое оснащение ППЭ </vt:lpstr>
      <vt:lpstr>Видеонаблюдение в ППЭ:  трансляция и видеозапись</vt:lpstr>
      <vt:lpstr>Подготовка экзамена: аудитории ППЭ  (не более 25 участников в каждой)</vt:lpstr>
      <vt:lpstr>Подготовка экзамена: аудитории ППЭ</vt:lpstr>
      <vt:lpstr> Подготовка экзамена: аудитории ППЭ для проведения ЕГЭ по иностранному языку </vt:lpstr>
      <vt:lpstr>Подготовка экзамена:  особенности организации ППЭ и аудиторий  для участников ЕГЭ  с ОВЗ</vt:lpstr>
      <vt:lpstr>Подготовка экзамена: особенности организации аудиторий для участников ЕГЭ  с ОВЗ</vt:lpstr>
      <vt:lpstr>Подготовка экзамена: особенности организации аудиторий для участников ЕГЭ  с ОВЗ</vt:lpstr>
      <vt:lpstr>Подготовка экзамена: особенности организации аудиторий для участников ЕГЭ  с ОВЗ</vt:lpstr>
      <vt:lpstr>Подготовка экзамена: особенности организации аудиторий для участников ЕГЭ  с ОВЗ</vt:lpstr>
      <vt:lpstr>Подготовка экзамена: особенности организации ППЭ  и аудиторий для участников ЕГЭ  с ОВЗ  на дому/на базе медицинского учреждения</vt:lpstr>
      <vt:lpstr>Подготовка экзамена: особенности организации ППЭ ТОМ: дополнительные требования и исключения</vt:lpstr>
      <vt:lpstr>Подготовка экзамена: лица, привлекаемые к проведению ЕГЭ</vt:lpstr>
      <vt:lpstr>Подготовка экзамена: ассистенты</vt:lpstr>
      <vt:lpstr>Подготовка экзамена: лица, имеющие право находиться  в ППЭ в день экзамена</vt:lpstr>
      <vt:lpstr>Подготовка экзамена:  проверка готовности ППЭ</vt:lpstr>
      <vt:lpstr>Подготовка экзамена:  контроль технической готовности  (Станции печати и Станция авторизации)</vt:lpstr>
      <vt:lpstr>Подготовка экзамена:  контроль технической готовности  (Станция сканирования)</vt:lpstr>
      <vt:lpstr>Подготовка экзамена:  печать ДБО № 2</vt:lpstr>
      <vt:lpstr>Подготовка экзамена: явка в ППЭ</vt:lpstr>
      <vt:lpstr>Подготовка экзамена: информационная безопасность</vt:lpstr>
      <vt:lpstr>Подготовка экзамена:  экзаменационные материалы</vt:lpstr>
      <vt:lpstr>Подготовка экзамена:  экзаменационные материалы</vt:lpstr>
      <vt:lpstr>Подготовка экзамена: доставка ЭМ в ППЭ</vt:lpstr>
      <vt:lpstr>Подготовка экзамена: упаковочный материал</vt:lpstr>
      <vt:lpstr>Подготовка экзамена: упаковочный материал</vt:lpstr>
      <vt:lpstr>Подготовка экзамена: упаковочный материал</vt:lpstr>
      <vt:lpstr>Подготовка экзамена:  действия руководителя ППЭ до начала экзамена</vt:lpstr>
      <vt:lpstr>Подготовка экзамена:  новые формы ППЭ</vt:lpstr>
      <vt:lpstr>Подготовка экзамена:  новые формы ППЭ</vt:lpstr>
      <vt:lpstr>Подготовка экзамена:  новые формы ППЭ</vt:lpstr>
      <vt:lpstr>Подготовка экзамена:  действия технического специалиста и члена ГЭК</vt:lpstr>
      <vt:lpstr>Подготовка экзамена:  действия члена ГЭК до начала экзамена</vt:lpstr>
      <vt:lpstr>Слайд 37</vt:lpstr>
      <vt:lpstr>Подготовка экзамена: организация входа участников в ППЭ</vt:lpstr>
      <vt:lpstr>Подготовка экзамена: организация входа участников в ППЭ</vt:lpstr>
      <vt:lpstr>Подготовка экзамена: организация входа участников в ППЭ</vt:lpstr>
      <vt:lpstr>Подготовка экзамена: выдача экзаменационных материалов руководителем ППЭ в Штабе ППЭ</vt:lpstr>
      <vt:lpstr>Проведение экзамена: алгоритм действий в нестандартных ситуациях</vt:lpstr>
      <vt:lpstr>Проведение экзамена:  разрешенные средства</vt:lpstr>
      <vt:lpstr>Проведение экзамена: разрешенные дополнительные  средства обучения и воспитания</vt:lpstr>
      <vt:lpstr>Проведение экзамена:  член ГЭК и руководитель ППЭ</vt:lpstr>
      <vt:lpstr>Проведение экзамена:  возможные ситуации в аудитории во время экзамена,  оформление в ППЭ данных фактов </vt:lpstr>
      <vt:lpstr>Завершение экзамена: передача ЭМ руководителю ППЭ в Штабе ППЭ</vt:lpstr>
      <vt:lpstr>Завершение экзамена: действия руководителя ППЭ и члена ГЭК</vt:lpstr>
      <vt:lpstr> Завершение экзамена: сканирование ЭМ в штабе ППЭ  и передача образов бланков в РЦОИ </vt:lpstr>
      <vt:lpstr>Завершение экзамена: действия технического специалиста, организатора в аудитории, руководителя ППЭ и члена ГЭК</vt:lpstr>
      <vt:lpstr>Завершение экзамена: упаковка и хранение ЭМ</vt:lpstr>
      <vt:lpstr>Организация работы  с нарушениями посредством портала smotriege.ru  и с помощью программного  обеспечения  CCTV-решения  </vt:lpstr>
      <vt:lpstr>Структура организации видеонаблюдения  ЕГЭ</vt:lpstr>
      <vt:lpstr>Минимальные требования  к ППЭ/РЦОИ/ОИВ</vt:lpstr>
      <vt:lpstr>Работа с нарушениями</vt:lpstr>
      <vt:lpstr>Схема работы с нарушениями</vt:lpstr>
      <vt:lpstr>Доступ к порталу. Контроль отработок нарушений</vt:lpstr>
      <vt:lpstr>Теоретические и практические задания</vt:lpstr>
      <vt:lpstr>Подготовка помещений ППЭ</vt:lpstr>
      <vt:lpstr>Подготовка помещений ППЭ</vt:lpstr>
      <vt:lpstr>Техническое оснащение ППЭ  </vt:lpstr>
      <vt:lpstr>Подготовка аудиторий ППЭ.  Что пропущено?</vt:lpstr>
      <vt:lpstr>Подготовительные мероприятия в день экзамена </vt:lpstr>
      <vt:lpstr>Напоминаем: лица, привлекаемые  к проведению ГИА</vt:lpstr>
      <vt:lpstr>Лица, имеющие право находиться в ППЭ  в день экзамена</vt:lpstr>
      <vt:lpstr>Информационная безопасность</vt:lpstr>
      <vt:lpstr>Действия члена ГЭК</vt:lpstr>
      <vt:lpstr>Особенности организации ППЭ для участников с ОВЗ. Ответьте на вопрос. </vt:lpstr>
      <vt:lpstr>Действия члена ГЭК</vt:lpstr>
      <vt:lpstr>В какое время данные категории работников должны явиться в ППЭ</vt:lpstr>
      <vt:lpstr>Слайд 71</vt:lpstr>
      <vt:lpstr>Подготовительные мероприятия в день экзамена. Действия руководителя ППЭ:</vt:lpstr>
      <vt:lpstr>Подготовительные мероприятия в день экзамена. Действия члена ГЭК:</vt:lpstr>
      <vt:lpstr>Обязанности члена ГЭК</vt:lpstr>
      <vt:lpstr>Организация входа участников в ППЭ</vt:lpstr>
      <vt:lpstr>Организация входа участников в ППЭ</vt:lpstr>
      <vt:lpstr>Организация входа в ППЭ</vt:lpstr>
      <vt:lpstr>Организация передвижения по ППЭ</vt:lpstr>
      <vt:lpstr>Вход участников в аудиторию ППЭ</vt:lpstr>
      <vt:lpstr>Инструктаж участников в аудитории ППЭ</vt:lpstr>
      <vt:lpstr>Инструктаж участников в аудитории ППЭ</vt:lpstr>
      <vt:lpstr>Экзамен в аудитории ППЭ</vt:lpstr>
      <vt:lpstr>Сбор экзаменационных материалов</vt:lpstr>
      <vt:lpstr>Экзамен в аудиториях ППЭ</vt:lpstr>
      <vt:lpstr>Экзамен в аудиториях ППЭ</vt:lpstr>
      <vt:lpstr>Экзамен в аудиториях ППЭ</vt:lpstr>
      <vt:lpstr>Заполнение регистрационных частей бланков ответов</vt:lpstr>
      <vt:lpstr>Апелляция о нарушении установленного порядка проведения ГИА</vt:lpstr>
      <vt:lpstr>Слайд 89</vt:lpstr>
      <vt:lpstr>Передача материалов экзамена для дальнейшей обработки</vt:lpstr>
      <vt:lpstr>Передача материалов экзамена для дальнейшей обработки</vt:lpstr>
      <vt:lpstr>Экзамен в аудиториях ППЭ</vt:lpstr>
      <vt:lpstr>Укажите нарушение.  Действия организаторов</vt:lpstr>
      <vt:lpstr>Укажите нарушение. Действия организаторов</vt:lpstr>
      <vt:lpstr>Укажите нарушение.  Действия организаторов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Подготовка  ОРГАНИЗАТОРОВ В АУДИТОРИЯХ  ПУНКТА ПРОВЕДЕНИЯ ЭКЗАМЕНА  при проведении государственной итоговой аттестации по образовательным программам среднего общего образования</dc:title>
  <dc:creator>Кольчугин О.Д.</dc:creator>
  <cp:lastModifiedBy>vdavyidenkova</cp:lastModifiedBy>
  <cp:revision>362</cp:revision>
  <dcterms:created xsi:type="dcterms:W3CDTF">2018-02-22T11:18:08Z</dcterms:created>
  <dcterms:modified xsi:type="dcterms:W3CDTF">2018-03-23T11:29:51Z</dcterms:modified>
</cp:coreProperties>
</file>