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A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5" autoAdjust="0"/>
    <p:restoredTop sz="94660"/>
  </p:normalViewPr>
  <p:slideViewPr>
    <p:cSldViewPr snapToGrid="0">
      <p:cViewPr>
        <p:scale>
          <a:sx n="120" d="100"/>
          <a:sy n="120" d="100"/>
        </p:scale>
        <p:origin x="1116"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rtl="0"/>
            <a:fld id="{7F5D3971-613F-407D-8A46-F6C0EB422763}" type="datetime1">
              <a:rPr lang="ru-RU" noProof="1" smtClean="0"/>
              <a:t>31.01.2024</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rtl="0"/>
            <a:fld id="{6D22F896-40B5-4ADD-8801-0D06FADFA095}" type="slidenum">
              <a:rPr lang="ru-RU" noProof="1" smtClean="0"/>
              <a:t>‹#›</a:t>
            </a:fld>
            <a:endParaRPr lang="ru-RU"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9447CD7-3EFF-4802-84E6-BE2292107A58}" type="datetimeFigureOut">
              <a:rPr lang="ru-RU" smtClean="0"/>
              <a:t>31.01.2024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E30C5F-8FC6-4D70-BB84-7F15CEE55AD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9447CD7-3EFF-4802-84E6-BE2292107A58}" type="datetimeFigureOut">
              <a:rPr lang="ru-RU" smtClean="0"/>
              <a:t>31.01.2024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E30C5F-8FC6-4D70-BB84-7F15CEE55AD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6B5B0317-E5ED-4357-88D7-8FEC4FC40737}" type="datetime1">
              <a:rPr lang="ru-RU" noProof="1" smtClean="0"/>
              <a:t>31.01.2024</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fld id="{6EF0BC40-FC84-40C2-8453-899C40A07EF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89447CD7-3EFF-4802-84E6-BE2292107A58}" type="datetimeFigureOut">
              <a:rPr lang="ru-RU" smtClean="0"/>
              <a:t>31.01.2024</a:t>
            </a:fld>
            <a:endParaRPr lang="ru-RU"/>
          </a:p>
        </p:txBody>
      </p:sp>
      <p:sp>
        <p:nvSpPr>
          <p:cNvPr id="8" name="Slide Number Placeholder 7"/>
          <p:cNvSpPr>
            <a:spLocks noGrp="1"/>
          </p:cNvSpPr>
          <p:nvPr>
            <p:ph type="sldNum" sz="quarter" idx="11"/>
          </p:nvPr>
        </p:nvSpPr>
        <p:spPr/>
        <p:txBody>
          <a:bodyPr/>
          <a:lstStyle/>
          <a:p>
            <a:fld id="{7CE30C5F-8FC6-4D70-BB84-7F15CEE55AD6}"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9447CD7-3EFF-4802-84E6-BE2292107A58}" type="datetimeFigureOut">
              <a:rPr lang="ru-RU" smtClean="0"/>
              <a:t>31.01.2024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E30C5F-8FC6-4D70-BB84-7F15CEE55AD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9447CD7-3EFF-4802-84E6-BE2292107A58}" type="datetimeFigureOut">
              <a:rPr lang="ru-RU" smtClean="0"/>
              <a:t>31.01.2024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CE30C5F-8FC6-4D70-BB84-7F15CEE55AD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rtl="0"/>
            <a:fld id="{652FCE27-12E9-4404-9704-1BB5102602CD}" type="datetime1">
              <a:rPr lang="ru-RU" noProof="1" smtClean="0"/>
              <a:t>31.01.2024</a:t>
            </a:fld>
            <a:endParaRPr lang="ru-RU" noProof="1"/>
          </a:p>
        </p:txBody>
      </p:sp>
      <p:sp>
        <p:nvSpPr>
          <p:cNvPr id="4" name="Footer Placeholder 3"/>
          <p:cNvSpPr>
            <a:spLocks noGrp="1"/>
          </p:cNvSpPr>
          <p:nvPr>
            <p:ph type="ftr" sz="quarter" idx="11"/>
          </p:nvPr>
        </p:nvSpPr>
        <p:spPr/>
        <p:txBody>
          <a:bodyPr/>
          <a:lstStyle/>
          <a:p>
            <a:pPr rtl="0"/>
            <a:endParaRPr lang="ru-RU" noProof="1"/>
          </a:p>
        </p:txBody>
      </p:sp>
      <p:sp>
        <p:nvSpPr>
          <p:cNvPr id="5" name="Slide Number Placeholder 4"/>
          <p:cNvSpPr>
            <a:spLocks noGrp="1"/>
          </p:cNvSpPr>
          <p:nvPr>
            <p:ph type="sldNum" sz="quarter" idx="12"/>
          </p:nvPr>
        </p:nvSpPr>
        <p:spPr/>
        <p:txBody>
          <a:bodyPr/>
          <a:lstStyle/>
          <a:p>
            <a:pPr rtl="0"/>
            <a:fld id="{6D22F896-40B5-4ADD-8801-0D06FADFA095}" type="slidenum">
              <a:rPr lang="ru-RU" noProof="1" smtClean="0"/>
              <a:t>‹#›</a:t>
            </a:fld>
            <a:endParaRPr lang="ru-RU"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D3129710-43A9-4F30-BA02-7EE2CAEA4BC6}" type="datetime1">
              <a:rPr lang="ru-RU" noProof="1" smtClean="0"/>
              <a:t>31.01.2024</a:t>
            </a:fld>
            <a:endParaRPr lang="ru-RU" noProof="1"/>
          </a:p>
        </p:txBody>
      </p:sp>
      <p:sp>
        <p:nvSpPr>
          <p:cNvPr id="3" name="Footer Placeholder 2"/>
          <p:cNvSpPr>
            <a:spLocks noGrp="1"/>
          </p:cNvSpPr>
          <p:nvPr>
            <p:ph type="ftr" sz="quarter" idx="11"/>
          </p:nvPr>
        </p:nvSpPr>
        <p:spPr/>
        <p:txBody>
          <a:bodyPr/>
          <a:lstStyle/>
          <a:p>
            <a:pPr rtl="0"/>
            <a:endParaRPr lang="ru-RU" noProof="1"/>
          </a:p>
        </p:txBody>
      </p:sp>
      <p:sp>
        <p:nvSpPr>
          <p:cNvPr id="4" name="Slide Number Placeholder 3"/>
          <p:cNvSpPr>
            <a:spLocks noGrp="1"/>
          </p:cNvSpPr>
          <p:nvPr>
            <p:ph type="sldNum" sz="quarter" idx="12"/>
          </p:nvPr>
        </p:nvSpPr>
        <p:spPr/>
        <p:txBody>
          <a:bodyPr/>
          <a:lstStyle/>
          <a:p>
            <a:pPr rtl="0"/>
            <a:fld id="{6D22F896-40B5-4ADD-8801-0D06FADFA095}" type="slidenum">
              <a:rPr lang="ru-RU" noProof="1" smtClean="0"/>
              <a:t>‹#›</a:t>
            </a:fld>
            <a:endParaRPr lang="ru-RU"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9447CD7-3EFF-4802-84E6-BE2292107A58}" type="datetimeFigureOut">
              <a:rPr lang="ru-RU" smtClean="0"/>
              <a:t>31.01.2024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E30C5F-8FC6-4D70-BB84-7F15CEE55AD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9447CD7-3EFF-4802-84E6-BE2292107A58}" type="datetimeFigureOut">
              <a:rPr lang="ru-RU" smtClean="0"/>
              <a:t>31.01.2024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CE30C5F-8FC6-4D70-BB84-7F15CEE55AD6}" type="slidenum">
              <a:rPr lang="ru-RU" smtClean="0"/>
              <a:t>‹#›</a:t>
            </a:fld>
            <a:endParaRPr lang="ru-RU"/>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89447CD7-3EFF-4802-84E6-BE2292107A58}" type="datetimeFigureOut">
              <a:rPr lang="ru-RU" smtClean="0"/>
              <a:t>31.01.2024</a:t>
            </a:fld>
            <a:endParaRPr lang="ru-RU"/>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7CE30C5F-8FC6-4D70-BB84-7F15CEE55AD6}" type="slidenum">
              <a:rPr lang="ru-RU" smtClean="0"/>
              <a:t>‹#›</a:t>
            </a:fld>
            <a:endParaRPr lang="ru-RU"/>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du.gov.ru/"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1090;&#1072;&#1083;&#1072;&#1085;&#1090;&#1099;&#1088;&#1086;&#1089;&#1089;&#1080;&#1080;.&#1088;&#1092;/"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ochisirius.ru/"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roskvantorium.ru/"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ks.edu.r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memory45.s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69774" y="1908313"/>
            <a:ext cx="9415186" cy="2287632"/>
          </a:xfrm>
        </p:spPr>
        <p:txBody>
          <a:bodyPr>
            <a:normAutofit fontScale="90000"/>
          </a:bodyPr>
          <a:lstStyle/>
          <a:p>
            <a:r>
              <a:rPr lang="ru-RU" sz="4400" cap="none" dirty="0" smtClean="0">
                <a:effectLst>
                  <a:outerShdw blurRad="38100" dist="38100" dir="2700000" algn="tl">
                    <a:srgbClr val="000000">
                      <a:alpha val="43137"/>
                    </a:srgbClr>
                  </a:outerShdw>
                </a:effectLst>
              </a:rPr>
              <a:t>Государственная политика в сфере выявления и поддержки </a:t>
            </a:r>
            <a:r>
              <a:rPr lang="ru-RU" sz="4400" cap="none" dirty="0">
                <a:effectLst>
                  <a:outerShdw blurRad="38100" dist="38100" dir="2700000" algn="tl">
                    <a:srgbClr val="000000">
                      <a:alpha val="43137"/>
                    </a:srgbClr>
                  </a:outerShdw>
                </a:effectLst>
              </a:rPr>
              <a:t>одарённых обучающихся</a:t>
            </a:r>
            <a:br>
              <a:rPr lang="ru-RU" sz="4400" cap="none" dirty="0">
                <a:effectLst>
                  <a:outerShdw blurRad="38100" dist="38100" dir="2700000" algn="tl">
                    <a:srgbClr val="000000">
                      <a:alpha val="43137"/>
                    </a:srgbClr>
                  </a:outerShdw>
                </a:effectLst>
              </a:rPr>
            </a:br>
            <a:endParaRPr lang="ru-RU" sz="4400" cap="none"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4746259" y="5125915"/>
            <a:ext cx="7220073" cy="1368669"/>
          </a:xfrm>
        </p:spPr>
        <p:txBody>
          <a:bodyPr/>
          <a:lstStyle/>
          <a:p>
            <a:pPr algn="l"/>
            <a:r>
              <a:rPr lang="ru-RU" i="1" dirty="0" smtClean="0">
                <a:solidFill>
                  <a:schemeClr val="bg2">
                    <a:lumMod val="50000"/>
                  </a:schemeClr>
                </a:solidFill>
              </a:rPr>
              <a:t> </a:t>
            </a:r>
            <a:endParaRPr lang="ru-RU" dirty="0">
              <a:solidFill>
                <a:schemeClr val="bg2">
                  <a:lumMod val="50000"/>
                </a:schemeClr>
              </a:solidFill>
            </a:endParaRPr>
          </a:p>
        </p:txBody>
      </p:sp>
      <p:sp>
        <p:nvSpPr>
          <p:cNvPr id="10" name="TextBox 9"/>
          <p:cNvSpPr txBox="1"/>
          <p:nvPr/>
        </p:nvSpPr>
        <p:spPr>
          <a:xfrm>
            <a:off x="2426677" y="3070607"/>
            <a:ext cx="8554916" cy="769441"/>
          </a:xfrm>
          <a:prstGeom prst="rect">
            <a:avLst/>
          </a:prstGeom>
          <a:noFill/>
        </p:spPr>
        <p:txBody>
          <a:bodyPr wrap="square" rtlCol="0">
            <a:spAutoFit/>
          </a:bodyPr>
          <a:lstStyle/>
          <a:p>
            <a:pPr defTabSz="457200"/>
            <a:endParaRPr lang="ru-RU" sz="4400" dirty="0">
              <a:ln w="3175" cmpd="sng">
                <a:noFill/>
              </a:ln>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1023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grpSp>
        <p:nvGrpSpPr>
          <p:cNvPr id="7" name="Группа 6"/>
          <p:cNvGrpSpPr/>
          <p:nvPr/>
        </p:nvGrpSpPr>
        <p:grpSpPr>
          <a:xfrm>
            <a:off x="609600" y="114300"/>
            <a:ext cx="10519410" cy="1440180"/>
            <a:chOff x="609600" y="114300"/>
            <a:chExt cx="10519410" cy="1440180"/>
          </a:xfrm>
        </p:grpSpPr>
        <p:sp>
          <p:nvSpPr>
            <p:cNvPr id="5" name="Скругленный прямоугольник 4"/>
            <p:cNvSpPr/>
            <p:nvPr/>
          </p:nvSpPr>
          <p:spPr>
            <a:xfrm>
              <a:off x="609600" y="274638"/>
              <a:ext cx="1051941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1188"/>
              <a:r>
                <a:rPr lang="ru-RU" sz="2000" b="1" dirty="0">
                  <a:solidFill>
                    <a:schemeClr val="bg2">
                      <a:lumMod val="50000"/>
                    </a:schemeClr>
                  </a:solidFill>
                  <a:latin typeface="Corbel" panose="020B0503020204020204" pitchFamily="34" charset="0"/>
                </a:rPr>
                <a:t>Концепция общенациональной системы выявления и развития молодых талантов </a:t>
              </a:r>
              <a:endParaRPr lang="ru-RU" sz="2000" b="1" dirty="0" smtClean="0">
                <a:solidFill>
                  <a:schemeClr val="bg2">
                    <a:lumMod val="50000"/>
                  </a:schemeClr>
                </a:solidFill>
                <a:latin typeface="Corbel" panose="020B0503020204020204" pitchFamily="34" charset="0"/>
              </a:endParaRPr>
            </a:p>
            <a:p>
              <a:pPr marL="1881188"/>
              <a:r>
                <a:rPr lang="ru-RU" sz="2000" dirty="0" smtClean="0">
                  <a:solidFill>
                    <a:schemeClr val="bg2">
                      <a:lumMod val="50000"/>
                    </a:schemeClr>
                  </a:solidFill>
                  <a:latin typeface="Corbel" panose="020B0503020204020204" pitchFamily="34" charset="0"/>
                </a:rPr>
                <a:t>(</a:t>
              </a:r>
              <a:r>
                <a:rPr lang="ru-RU" sz="2000" dirty="0">
                  <a:solidFill>
                    <a:schemeClr val="bg2">
                      <a:lumMod val="50000"/>
                    </a:schemeClr>
                  </a:solidFill>
                  <a:latin typeface="Corbel" panose="020B0503020204020204" pitchFamily="34" charset="0"/>
                </a:rPr>
                <a:t>утв. Президентом Российской Федерации 03.04.2012 г. № Пр-827)</a:t>
              </a:r>
            </a:p>
          </p:txBody>
        </p:sp>
        <p:sp>
          <p:nvSpPr>
            <p:cNvPr id="6" name="Овал 5"/>
            <p:cNvSpPr/>
            <p:nvPr/>
          </p:nvSpPr>
          <p:spPr>
            <a:xfrm>
              <a:off x="1085850" y="11430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8</a:t>
              </a:r>
              <a:endParaRPr lang="ru-RU" sz="4400" b="1" dirty="0">
                <a:solidFill>
                  <a:schemeClr val="bg2">
                    <a:lumMod val="75000"/>
                  </a:schemeClr>
                </a:solidFill>
              </a:endParaRPr>
            </a:p>
          </p:txBody>
        </p:sp>
      </p:grpSp>
      <p:sp>
        <p:nvSpPr>
          <p:cNvPr id="8" name="TextBox 7"/>
          <p:cNvSpPr txBox="1"/>
          <p:nvPr/>
        </p:nvSpPr>
        <p:spPr>
          <a:xfrm>
            <a:off x="449580" y="1588770"/>
            <a:ext cx="11582400" cy="5016758"/>
          </a:xfrm>
          <a:prstGeom prst="rect">
            <a:avLst/>
          </a:prstGeom>
          <a:noFill/>
        </p:spPr>
        <p:txBody>
          <a:bodyPr wrap="square" rtlCol="0">
            <a:spAutoFit/>
          </a:bodyPr>
          <a:lstStyle/>
          <a:p>
            <a:r>
              <a:rPr lang="ru-RU" sz="2000" dirty="0">
                <a:latin typeface="Corbel" panose="020B0503020204020204" pitchFamily="34" charset="0"/>
              </a:rPr>
              <a:t>Концепция определяет базовые принципы построения и основные задачи общенациональной системы выявления и развития молодых талантов, а также основные направления ее функционирования.</a:t>
            </a:r>
          </a:p>
          <a:p>
            <a:r>
              <a:rPr lang="ru-RU" sz="2000" b="1" dirty="0">
                <a:latin typeface="Corbel" panose="020B0503020204020204" pitchFamily="34" charset="0"/>
              </a:rPr>
              <a:t>Общие положения.</a:t>
            </a:r>
            <a:r>
              <a:rPr lang="ru-RU" sz="2000" dirty="0">
                <a:latin typeface="Corbel" panose="020B0503020204020204" pitchFamily="34" charset="0"/>
              </a:rPr>
              <a:t> Каждый человек талантлив. Добьется ли человек успеха, во многом зависит от того, будет ли выявлен его талант, получит ли он шанс использовать свою одаренность. Реализованная возможность каждого человека проявить и применить свой талант, преуспеть в своей профессии влияет на качество жизни, обеспечивает экономический рост и прочность демократических институтов.</a:t>
            </a:r>
          </a:p>
          <a:p>
            <a:r>
              <a:rPr lang="ru-RU" sz="2000" dirty="0">
                <a:latin typeface="Corbel" panose="020B0503020204020204" pitchFamily="34" charset="0"/>
              </a:rPr>
              <a:t>Основное внимание должно быть уделено повышению профессионального мастерства учителей и наставников, обеспечению высококачественного содержания образовательных программ, внедрению современных средств обучения. Для организации работы по этим направлениям необходимо интегрировать существующие механизмы поиска и поддержки одаренных детей и молодежи в общенациональную систему выявления и развития молодых талантов</a:t>
            </a:r>
            <a:r>
              <a:rPr lang="ru-RU" sz="2000" dirty="0" smtClean="0">
                <a:latin typeface="Corbel" panose="020B0503020204020204" pitchFamily="34" charset="0"/>
              </a:rPr>
              <a:t>.</a:t>
            </a:r>
          </a:p>
          <a:p>
            <a:endParaRPr lang="ru-RU" sz="2000" dirty="0">
              <a:latin typeface="Corbel" panose="020B0503020204020204" pitchFamily="34" charset="0"/>
            </a:endParaRPr>
          </a:p>
          <a:p>
            <a:r>
              <a:rPr lang="ru-RU" sz="2000" dirty="0">
                <a:latin typeface="Corbel" panose="020B0503020204020204" pitchFamily="34" charset="0"/>
              </a:rPr>
              <a:t>Базовые принципы построения и </a:t>
            </a:r>
            <a:r>
              <a:rPr lang="ru-RU" sz="2000" b="1" i="1" dirty="0">
                <a:latin typeface="Corbel" panose="020B0503020204020204" pitchFamily="34" charset="0"/>
              </a:rPr>
              <a:t>основные задачи</a:t>
            </a:r>
            <a:r>
              <a:rPr lang="ru-RU" sz="2000" dirty="0">
                <a:latin typeface="Corbel" panose="020B0503020204020204" pitchFamily="34" charset="0"/>
              </a:rPr>
              <a:t> общенациональной системы выявления и развития молодых талантов (создание условий, поддержка лучших учителей и образовательных учреждений, распространение лучшей практики их работы и передовых методов обучения</a:t>
            </a:r>
            <a:r>
              <a:rPr lang="ru-RU" sz="2000" dirty="0" smtClean="0">
                <a:latin typeface="Corbel" panose="020B0503020204020204" pitchFamily="34" charset="0"/>
              </a:rPr>
              <a:t>).</a:t>
            </a:r>
            <a:endParaRPr lang="ru-RU" sz="2000" dirty="0">
              <a:latin typeface="Corbel" panose="020B0503020204020204" pitchFamily="34" charset="0"/>
            </a:endParaRPr>
          </a:p>
        </p:txBody>
      </p:sp>
    </p:spTree>
    <p:extLst>
      <p:ext uri="{BB962C8B-B14F-4D97-AF65-F5344CB8AC3E}">
        <p14:creationId xmlns:p14="http://schemas.microsoft.com/office/powerpoint/2010/main" val="3116003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8" name="Объект 7"/>
          <p:cNvSpPr>
            <a:spLocks noGrp="1"/>
          </p:cNvSpPr>
          <p:nvPr>
            <p:ph idx="1"/>
          </p:nvPr>
        </p:nvSpPr>
        <p:spPr/>
        <p:txBody>
          <a:bodyPr/>
          <a:lstStyle/>
          <a:p>
            <a:endParaRPr lang="ru-RU"/>
          </a:p>
        </p:txBody>
      </p:sp>
      <p:grpSp>
        <p:nvGrpSpPr>
          <p:cNvPr id="7" name="Группа 6"/>
          <p:cNvGrpSpPr/>
          <p:nvPr/>
        </p:nvGrpSpPr>
        <p:grpSpPr>
          <a:xfrm>
            <a:off x="609600" y="114300"/>
            <a:ext cx="10519410" cy="1440180"/>
            <a:chOff x="609600" y="114300"/>
            <a:chExt cx="10519410" cy="1440180"/>
          </a:xfrm>
        </p:grpSpPr>
        <p:sp>
          <p:nvSpPr>
            <p:cNvPr id="5" name="Скругленный прямоугольник 4"/>
            <p:cNvSpPr/>
            <p:nvPr/>
          </p:nvSpPr>
          <p:spPr>
            <a:xfrm>
              <a:off x="609600" y="274638"/>
              <a:ext cx="1051941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1188"/>
              <a:r>
                <a:rPr lang="ru-RU" sz="2000" b="1" dirty="0">
                  <a:solidFill>
                    <a:schemeClr val="bg2">
                      <a:lumMod val="50000"/>
                    </a:schemeClr>
                  </a:solidFill>
                  <a:latin typeface="Corbel" panose="020B0503020204020204" pitchFamily="34" charset="0"/>
                </a:rPr>
                <a:t>Концепция общенациональной системы выявления и развития молодых талантов </a:t>
              </a:r>
              <a:endParaRPr lang="ru-RU" sz="2000" b="1" dirty="0" smtClean="0">
                <a:solidFill>
                  <a:schemeClr val="bg2">
                    <a:lumMod val="50000"/>
                  </a:schemeClr>
                </a:solidFill>
                <a:latin typeface="Corbel" panose="020B0503020204020204" pitchFamily="34" charset="0"/>
              </a:endParaRPr>
            </a:p>
            <a:p>
              <a:pPr marL="1881188"/>
              <a:r>
                <a:rPr lang="ru-RU" sz="2000" dirty="0" smtClean="0">
                  <a:solidFill>
                    <a:schemeClr val="bg2">
                      <a:lumMod val="50000"/>
                    </a:schemeClr>
                  </a:solidFill>
                  <a:latin typeface="Corbel" panose="020B0503020204020204" pitchFamily="34" charset="0"/>
                </a:rPr>
                <a:t>(</a:t>
              </a:r>
              <a:r>
                <a:rPr lang="ru-RU" sz="2000" dirty="0">
                  <a:solidFill>
                    <a:schemeClr val="bg2">
                      <a:lumMod val="50000"/>
                    </a:schemeClr>
                  </a:solidFill>
                  <a:latin typeface="Corbel" panose="020B0503020204020204" pitchFamily="34" charset="0"/>
                </a:rPr>
                <a:t>утв. Президентом Российской Федерации 03.04.2012 г. № Пр-827)</a:t>
              </a:r>
            </a:p>
          </p:txBody>
        </p:sp>
        <p:sp>
          <p:nvSpPr>
            <p:cNvPr id="6" name="Овал 5"/>
            <p:cNvSpPr/>
            <p:nvPr/>
          </p:nvSpPr>
          <p:spPr>
            <a:xfrm>
              <a:off x="1085850" y="11430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8</a:t>
              </a:r>
              <a:endParaRPr lang="ru-RU" sz="4400" b="1" dirty="0">
                <a:solidFill>
                  <a:schemeClr val="bg2">
                    <a:lumMod val="75000"/>
                  </a:schemeClr>
                </a:solidFill>
              </a:endParaRPr>
            </a:p>
          </p:txBody>
        </p:sp>
      </p:grpSp>
      <p:sp>
        <p:nvSpPr>
          <p:cNvPr id="3" name="TextBox 2"/>
          <p:cNvSpPr txBox="1"/>
          <p:nvPr/>
        </p:nvSpPr>
        <p:spPr>
          <a:xfrm>
            <a:off x="694592" y="1899138"/>
            <a:ext cx="11364058" cy="4401205"/>
          </a:xfrm>
          <a:prstGeom prst="rect">
            <a:avLst/>
          </a:prstGeom>
          <a:noFill/>
        </p:spPr>
        <p:txBody>
          <a:bodyPr wrap="square" rtlCol="0">
            <a:spAutoFit/>
          </a:bodyPr>
          <a:lstStyle/>
          <a:p>
            <a:r>
              <a:rPr lang="ru-RU" sz="2000" smtClean="0">
                <a:latin typeface="Corbel" panose="020B0503020204020204" pitchFamily="34" charset="0"/>
              </a:rPr>
              <a:t>III</a:t>
            </a:r>
            <a:r>
              <a:rPr lang="ru-RU" sz="2000" dirty="0">
                <a:latin typeface="Corbel" panose="020B0503020204020204" pitchFamily="34" charset="0"/>
              </a:rPr>
              <a:t>. Основные направления функционирования общенациональной системы выявления и развития молодых талантов:</a:t>
            </a:r>
          </a:p>
          <a:p>
            <a:pPr marL="342900" indent="-342900">
              <a:buFont typeface="Wingdings" panose="05000000000000000000" pitchFamily="2" charset="2"/>
              <a:buChar char="ü"/>
            </a:pPr>
            <a:r>
              <a:rPr lang="ru-RU" sz="2000" dirty="0" smtClean="0">
                <a:latin typeface="Corbel" panose="020B0503020204020204" pitchFamily="34" charset="0"/>
              </a:rPr>
              <a:t>развитие </a:t>
            </a:r>
            <a:r>
              <a:rPr lang="ru-RU" sz="2000" dirty="0">
                <a:latin typeface="Corbel" panose="020B0503020204020204" pitchFamily="34" charset="0"/>
              </a:rPr>
              <a:t>и совершенствование нормативно-правовой базы;</a:t>
            </a:r>
          </a:p>
          <a:p>
            <a:pPr marL="342900" indent="-342900">
              <a:buFont typeface="Wingdings" panose="05000000000000000000" pitchFamily="2" charset="2"/>
              <a:buChar char="ü"/>
            </a:pPr>
            <a:r>
              <a:rPr lang="ru-RU" sz="2000" dirty="0" smtClean="0">
                <a:latin typeface="Corbel" panose="020B0503020204020204" pitchFamily="34" charset="0"/>
              </a:rPr>
              <a:t>развитие </a:t>
            </a:r>
            <a:r>
              <a:rPr lang="ru-RU" sz="2000" dirty="0">
                <a:latin typeface="Corbel" panose="020B0503020204020204" pitchFamily="34" charset="0"/>
              </a:rPr>
              <a:t>и совершенствование научной и методической базы научных и образовательных учреждений (внедрение современных технологий обучения (в том числе дистанционных), разработка </a:t>
            </a:r>
            <a:r>
              <a:rPr lang="ru-RU" sz="2000" dirty="0" err="1">
                <a:latin typeface="Corbel" panose="020B0503020204020204" pitchFamily="34" charset="0"/>
              </a:rPr>
              <a:t>разноуровневых</a:t>
            </a:r>
            <a:r>
              <a:rPr lang="ru-RU" sz="2000" dirty="0">
                <a:latin typeface="Corbel" panose="020B0503020204020204" pitchFamily="34" charset="0"/>
              </a:rPr>
              <a:t> образовательных программ и др.);</a:t>
            </a:r>
          </a:p>
          <a:p>
            <a:pPr marL="342900" indent="-342900">
              <a:buFont typeface="Wingdings" panose="05000000000000000000" pitchFamily="2" charset="2"/>
              <a:buChar char="ü"/>
            </a:pPr>
            <a:r>
              <a:rPr lang="ru-RU" sz="2000" dirty="0" smtClean="0">
                <a:latin typeface="Corbel" panose="020B0503020204020204" pitchFamily="34" charset="0"/>
              </a:rPr>
              <a:t>развитие </a:t>
            </a:r>
            <a:r>
              <a:rPr lang="ru-RU" sz="2000" dirty="0">
                <a:latin typeface="Corbel" panose="020B0503020204020204" pitchFamily="34" charset="0"/>
              </a:rPr>
              <a:t>системы подготовки педагогических и управленческих кадров (формирование ответственности профессиональных сообществ за результаты педагогической деятельности, стимулирование педагогических работников и руководителей образовательных учреждений, обеспечение условий для повышения квалификации педагогических работников и др.);</a:t>
            </a:r>
          </a:p>
          <a:p>
            <a:pPr marL="342900" indent="-342900">
              <a:buFont typeface="Wingdings" panose="05000000000000000000" pitchFamily="2" charset="2"/>
              <a:buChar char="ü"/>
            </a:pPr>
            <a:r>
              <a:rPr lang="ru-RU" sz="2000" dirty="0" smtClean="0">
                <a:latin typeface="Corbel" panose="020B0503020204020204" pitchFamily="34" charset="0"/>
              </a:rPr>
              <a:t>реализация </a:t>
            </a:r>
            <a:r>
              <a:rPr lang="ru-RU" sz="2000" dirty="0">
                <a:latin typeface="Corbel" panose="020B0503020204020204" pitchFamily="34" charset="0"/>
              </a:rPr>
              <a:t>системы мероприятий, направленных на решение поставленных задач на федеральном, региональном и местном уровнях;</a:t>
            </a:r>
          </a:p>
          <a:p>
            <a:pPr marL="342900" indent="-342900">
              <a:buFont typeface="Wingdings" panose="05000000000000000000" pitchFamily="2" charset="2"/>
              <a:buChar char="ü"/>
            </a:pPr>
            <a:r>
              <a:rPr lang="ru-RU" sz="2000" dirty="0" smtClean="0">
                <a:latin typeface="Corbel" panose="020B0503020204020204" pitchFamily="34" charset="0"/>
              </a:rPr>
              <a:t>развитие </a:t>
            </a:r>
            <a:r>
              <a:rPr lang="ru-RU" sz="2000" dirty="0">
                <a:latin typeface="Corbel" panose="020B0503020204020204" pitchFamily="34" charset="0"/>
              </a:rPr>
              <a:t>и совершенствование системы интеллектуальных, творческих и спортивных состязаний;</a:t>
            </a:r>
          </a:p>
          <a:p>
            <a:pPr marL="342900" indent="-342900">
              <a:buFont typeface="Wingdings" panose="05000000000000000000" pitchFamily="2" charset="2"/>
              <a:buChar char="ü"/>
            </a:pPr>
            <a:r>
              <a:rPr lang="ru-RU" sz="2000" dirty="0" smtClean="0">
                <a:latin typeface="Corbel" panose="020B0503020204020204" pitchFamily="34" charset="0"/>
              </a:rPr>
              <a:t>формирование </a:t>
            </a:r>
            <a:r>
              <a:rPr lang="ru-RU" sz="2000" dirty="0">
                <a:latin typeface="Corbel" panose="020B0503020204020204" pitchFamily="34" charset="0"/>
              </a:rPr>
              <a:t>условий для профессиональной самореализации молодежи.</a:t>
            </a:r>
          </a:p>
        </p:txBody>
      </p:sp>
    </p:spTree>
    <p:extLst>
      <p:ext uri="{BB962C8B-B14F-4D97-AF65-F5344CB8AC3E}">
        <p14:creationId xmlns:p14="http://schemas.microsoft.com/office/powerpoint/2010/main" val="4090648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8" name="Объект 7"/>
          <p:cNvSpPr>
            <a:spLocks noGrp="1"/>
          </p:cNvSpPr>
          <p:nvPr>
            <p:ph idx="1"/>
          </p:nvPr>
        </p:nvSpPr>
        <p:spPr/>
        <p:txBody>
          <a:bodyPr/>
          <a:lstStyle/>
          <a:p>
            <a:endParaRPr lang="ru-RU"/>
          </a:p>
        </p:txBody>
      </p:sp>
      <p:grpSp>
        <p:nvGrpSpPr>
          <p:cNvPr id="7" name="Группа 6"/>
          <p:cNvGrpSpPr/>
          <p:nvPr/>
        </p:nvGrpSpPr>
        <p:grpSpPr>
          <a:xfrm>
            <a:off x="609600" y="114300"/>
            <a:ext cx="10519410" cy="1440180"/>
            <a:chOff x="609600" y="114300"/>
            <a:chExt cx="10519410" cy="1440180"/>
          </a:xfrm>
        </p:grpSpPr>
        <p:sp>
          <p:nvSpPr>
            <p:cNvPr id="5" name="Скругленный прямоугольник 4"/>
            <p:cNvSpPr/>
            <p:nvPr/>
          </p:nvSpPr>
          <p:spPr>
            <a:xfrm>
              <a:off x="609600" y="274638"/>
              <a:ext cx="1051941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1188"/>
              <a:r>
                <a:rPr lang="ru-RU" b="1" kern="1800" dirty="0">
                  <a:solidFill>
                    <a:srgbClr val="22272F"/>
                  </a:solidFill>
                  <a:latin typeface="Times New Roman" panose="02020603050405020304" pitchFamily="18" charset="0"/>
                  <a:ea typeface="Times New Roman" panose="02020603050405020304" pitchFamily="18" charset="0"/>
                </a:rPr>
                <a:t>Постановление Правительства РФ от 17 ноября 2015 г. N 1239 "Об утверждении Правил выявления детей, проявивших выдающиеся способности, сопровождения и мониторинга их дальнейшего развития"</a:t>
              </a:r>
              <a:endParaRPr lang="ru-RU" dirty="0">
                <a:solidFill>
                  <a:schemeClr val="bg2">
                    <a:lumMod val="50000"/>
                  </a:schemeClr>
                </a:solidFill>
                <a:latin typeface="Corbel" panose="020B0503020204020204" pitchFamily="34" charset="0"/>
              </a:endParaRPr>
            </a:p>
          </p:txBody>
        </p:sp>
        <p:sp>
          <p:nvSpPr>
            <p:cNvPr id="6" name="Овал 5"/>
            <p:cNvSpPr/>
            <p:nvPr/>
          </p:nvSpPr>
          <p:spPr>
            <a:xfrm>
              <a:off x="1085850" y="11430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9</a:t>
              </a:r>
              <a:endParaRPr lang="ru-RU" sz="4400" b="1" dirty="0">
                <a:solidFill>
                  <a:schemeClr val="bg2">
                    <a:lumMod val="75000"/>
                  </a:schemeClr>
                </a:solidFill>
              </a:endParaRPr>
            </a:p>
          </p:txBody>
        </p:sp>
      </p:grpSp>
      <p:sp>
        <p:nvSpPr>
          <p:cNvPr id="3" name="TextBox 2"/>
          <p:cNvSpPr txBox="1"/>
          <p:nvPr/>
        </p:nvSpPr>
        <p:spPr>
          <a:xfrm>
            <a:off x="694592" y="2550648"/>
            <a:ext cx="10434418" cy="3170099"/>
          </a:xfrm>
          <a:prstGeom prst="rect">
            <a:avLst/>
          </a:prstGeom>
          <a:noFill/>
        </p:spPr>
        <p:txBody>
          <a:bodyPr wrap="square" rtlCol="0">
            <a:spAutoFit/>
          </a:bodyPr>
          <a:lstStyle/>
          <a:p>
            <a:r>
              <a:rPr lang="ru-RU" sz="2000" dirty="0">
                <a:latin typeface="Corbel" panose="020B0503020204020204" pitchFamily="34" charset="0"/>
              </a:rPr>
              <a:t>Выявление одаренных детей осуществляется на основе наличия созданных ими результата интеллектуальной деятельности, подтвержденного патентом или свидетельством, и (или) публикации в научном международном и (или) всероссийском издании, в том числе издании, индексируемом в международных базах данных (</a:t>
            </a:r>
            <a:r>
              <a:rPr lang="ru-RU" sz="2000" dirty="0" err="1">
                <a:latin typeface="Corbel" panose="020B0503020204020204" pitchFamily="34" charset="0"/>
              </a:rPr>
              <a:t>Web</a:t>
            </a:r>
            <a:r>
              <a:rPr lang="ru-RU" sz="2000" dirty="0">
                <a:latin typeface="Corbel" panose="020B0503020204020204" pitchFamily="34" charset="0"/>
              </a:rPr>
              <a:t> </a:t>
            </a:r>
            <a:r>
              <a:rPr lang="ru-RU" sz="2000" dirty="0" err="1">
                <a:latin typeface="Corbel" panose="020B0503020204020204" pitchFamily="34" charset="0"/>
              </a:rPr>
              <a:t>of</a:t>
            </a:r>
            <a:r>
              <a:rPr lang="ru-RU" sz="2000" dirty="0">
                <a:latin typeface="Corbel" panose="020B0503020204020204" pitchFamily="34" charset="0"/>
              </a:rPr>
              <a:t> </a:t>
            </a:r>
            <a:r>
              <a:rPr lang="ru-RU" sz="2000" dirty="0" err="1">
                <a:latin typeface="Corbel" panose="020B0503020204020204" pitchFamily="34" charset="0"/>
              </a:rPr>
              <a:t>Science</a:t>
            </a:r>
            <a:r>
              <a:rPr lang="ru-RU" sz="2000" dirty="0">
                <a:latin typeface="Corbel" panose="020B0503020204020204" pitchFamily="34" charset="0"/>
              </a:rPr>
              <a:t>, </a:t>
            </a:r>
            <a:r>
              <a:rPr lang="ru-RU" sz="2000" dirty="0" err="1">
                <a:latin typeface="Corbel" panose="020B0503020204020204" pitchFamily="34" charset="0"/>
              </a:rPr>
              <a:t>Scopus</a:t>
            </a:r>
            <a:r>
              <a:rPr lang="ru-RU" sz="2000" dirty="0">
                <a:latin typeface="Corbel" panose="020B0503020204020204" pitchFamily="34" charset="0"/>
              </a:rPr>
              <a:t> и др.) (личные достижения), либо посредством проведения олимпиад и иных интеллектуальных и (или) творческих конкурсов, мероприятий, направленных на развитие интеллектуальных и творческих способностей, способностей к занятиям физической культурой и спортом, интереса к научной (научно-исследовательской), инженерно-технической, изобретательской, творческой, физкультурно-спортивной деятельности, а также на пропаганду научных знаний, творческих и спортивных </a:t>
            </a:r>
            <a:r>
              <a:rPr lang="ru-RU" sz="2000" dirty="0" smtClean="0">
                <a:latin typeface="Corbel" panose="020B0503020204020204" pitchFamily="34" charset="0"/>
              </a:rPr>
              <a:t>достижений.</a:t>
            </a:r>
            <a:endParaRPr lang="ru-RU" sz="2000" dirty="0">
              <a:latin typeface="Corbel" panose="020B0503020204020204" pitchFamily="34" charset="0"/>
            </a:endParaRPr>
          </a:p>
        </p:txBody>
      </p:sp>
    </p:spTree>
    <p:extLst>
      <p:ext uri="{BB962C8B-B14F-4D97-AF65-F5344CB8AC3E}">
        <p14:creationId xmlns:p14="http://schemas.microsoft.com/office/powerpoint/2010/main" val="3689474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9" name="Объект 8"/>
          <p:cNvSpPr>
            <a:spLocks noGrp="1"/>
          </p:cNvSpPr>
          <p:nvPr>
            <p:ph idx="1"/>
          </p:nvPr>
        </p:nvSpPr>
        <p:spPr/>
        <p:txBody>
          <a:bodyPr/>
          <a:lstStyle/>
          <a:p>
            <a:endParaRPr lang="ru-RU"/>
          </a:p>
        </p:txBody>
      </p:sp>
      <p:grpSp>
        <p:nvGrpSpPr>
          <p:cNvPr id="7" name="Группа 6"/>
          <p:cNvGrpSpPr/>
          <p:nvPr/>
        </p:nvGrpSpPr>
        <p:grpSpPr>
          <a:xfrm>
            <a:off x="609600" y="114300"/>
            <a:ext cx="10519410" cy="1440180"/>
            <a:chOff x="609600" y="114300"/>
            <a:chExt cx="10519410" cy="1440180"/>
          </a:xfrm>
        </p:grpSpPr>
        <p:sp>
          <p:nvSpPr>
            <p:cNvPr id="5" name="Скругленный прямоугольник 4"/>
            <p:cNvSpPr/>
            <p:nvPr/>
          </p:nvSpPr>
          <p:spPr>
            <a:xfrm>
              <a:off x="609600" y="274638"/>
              <a:ext cx="1051941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1188"/>
              <a:endParaRPr lang="ru-RU" dirty="0">
                <a:solidFill>
                  <a:schemeClr val="bg2">
                    <a:lumMod val="50000"/>
                  </a:schemeClr>
                </a:solidFill>
              </a:endParaRPr>
            </a:p>
          </p:txBody>
        </p:sp>
        <p:sp>
          <p:nvSpPr>
            <p:cNvPr id="6" name="Овал 5"/>
            <p:cNvSpPr/>
            <p:nvPr/>
          </p:nvSpPr>
          <p:spPr>
            <a:xfrm>
              <a:off x="1085850" y="11430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10</a:t>
              </a:r>
              <a:endParaRPr lang="ru-RU" sz="4400" b="1" dirty="0">
                <a:solidFill>
                  <a:schemeClr val="bg2">
                    <a:lumMod val="75000"/>
                  </a:schemeClr>
                </a:solidFill>
              </a:endParaRPr>
            </a:p>
          </p:txBody>
        </p:sp>
      </p:grpSp>
      <p:sp>
        <p:nvSpPr>
          <p:cNvPr id="3" name="TextBox 2"/>
          <p:cNvSpPr txBox="1"/>
          <p:nvPr/>
        </p:nvSpPr>
        <p:spPr>
          <a:xfrm>
            <a:off x="694592" y="1899138"/>
            <a:ext cx="10434418" cy="3046988"/>
          </a:xfrm>
          <a:prstGeom prst="rect">
            <a:avLst/>
          </a:prstGeom>
          <a:noFill/>
        </p:spPr>
        <p:txBody>
          <a:bodyPr wrap="square" rtlCol="0">
            <a:spAutoFit/>
          </a:bodyPr>
          <a:lstStyle/>
          <a:p>
            <a:r>
              <a:rPr lang="ru-RU" sz="2400" b="1" dirty="0">
                <a:latin typeface="Corbel" panose="020B0503020204020204" pitchFamily="34" charset="0"/>
              </a:rPr>
              <a:t>Постановление Правительства РФ от 27 декабря 2019 г. N 1873</a:t>
            </a:r>
            <a:br>
              <a:rPr lang="ru-RU" sz="2400" b="1" dirty="0">
                <a:latin typeface="Corbel" panose="020B0503020204020204" pitchFamily="34" charset="0"/>
              </a:rPr>
            </a:br>
            <a:r>
              <a:rPr lang="ru-RU" sz="2400" b="1" dirty="0">
                <a:latin typeface="Corbel" panose="020B0503020204020204" pitchFamily="34" charset="0"/>
              </a:rPr>
              <a:t>«О</a:t>
            </a:r>
            <a:r>
              <a:rPr lang="ru-RU" sz="2400" b="1" i="1" dirty="0">
                <a:latin typeface="Corbel" panose="020B0503020204020204" pitchFamily="34" charset="0"/>
              </a:rPr>
              <a:t> предоставлении грантов </a:t>
            </a:r>
            <a:r>
              <a:rPr lang="ru-RU" sz="2400" b="1" dirty="0">
                <a:latin typeface="Corbel" panose="020B0503020204020204" pitchFamily="34" charset="0"/>
              </a:rPr>
              <a:t>обучающимся в общеобразовательных организациях,</a:t>
            </a:r>
            <a:r>
              <a:rPr lang="ru-RU" sz="2400" b="1" i="1" dirty="0">
                <a:latin typeface="Corbel" panose="020B0503020204020204" pitchFamily="34" charset="0"/>
              </a:rPr>
              <a:t> проявившим особые способности </a:t>
            </a:r>
            <a:r>
              <a:rPr lang="ru-RU" sz="2400" b="1" dirty="0">
                <a:latin typeface="Corbel" panose="020B0503020204020204" pitchFamily="34" charset="0"/>
              </a:rPr>
              <a:t>и</a:t>
            </a:r>
            <a:r>
              <a:rPr lang="ru-RU" sz="2400" b="1" i="1" dirty="0">
                <a:latin typeface="Corbel" panose="020B0503020204020204" pitchFamily="34" charset="0"/>
              </a:rPr>
              <a:t> высокие достижения </a:t>
            </a:r>
            <a:r>
              <a:rPr lang="ru-RU" sz="2400" b="1" i="1" dirty="0" smtClean="0">
                <a:latin typeface="Corbel" panose="020B0503020204020204" pitchFamily="34" charset="0"/>
              </a:rPr>
              <a:t>      </a:t>
            </a:r>
            <a:r>
              <a:rPr lang="ru-RU" sz="2400" b="1" dirty="0" smtClean="0">
                <a:latin typeface="Corbel" panose="020B0503020204020204" pitchFamily="34" charset="0"/>
              </a:rPr>
              <a:t>в </a:t>
            </a:r>
            <a:r>
              <a:rPr lang="ru-RU" sz="2400" b="1" dirty="0">
                <a:latin typeface="Corbel" panose="020B0503020204020204" pitchFamily="34" charset="0"/>
              </a:rPr>
              <a:t>области математики,</a:t>
            </a:r>
            <a:r>
              <a:rPr lang="ru-RU" sz="2400" b="1" i="1" dirty="0">
                <a:latin typeface="Corbel" panose="020B0503020204020204" pitchFamily="34" charset="0"/>
              </a:rPr>
              <a:t> информатики </a:t>
            </a:r>
            <a:r>
              <a:rPr lang="ru-RU" sz="2400" b="1" dirty="0">
                <a:latin typeface="Corbel" panose="020B0503020204020204" pitchFamily="34" charset="0"/>
              </a:rPr>
              <a:t>и</a:t>
            </a:r>
            <a:r>
              <a:rPr lang="ru-RU" sz="2400" b="1" i="1" dirty="0">
                <a:latin typeface="Corbel" panose="020B0503020204020204" pitchFamily="34" charset="0"/>
              </a:rPr>
              <a:t> цифровых технологий, </a:t>
            </a:r>
            <a:r>
              <a:rPr lang="ru-RU" sz="2400" b="1" dirty="0">
                <a:latin typeface="Corbel" panose="020B0503020204020204" pitchFamily="34" charset="0"/>
              </a:rPr>
              <a:t>и</a:t>
            </a:r>
            <a:r>
              <a:rPr lang="ru-RU" sz="2400" b="1" i="1" dirty="0">
                <a:latin typeface="Corbel" panose="020B0503020204020204" pitchFamily="34" charset="0"/>
              </a:rPr>
              <a:t> внесении изменения </a:t>
            </a:r>
            <a:r>
              <a:rPr lang="ru-RU" sz="2400" b="1" dirty="0">
                <a:latin typeface="Corbel" panose="020B0503020204020204" pitchFamily="34" charset="0"/>
              </a:rPr>
              <a:t>в</a:t>
            </a:r>
            <a:r>
              <a:rPr lang="ru-RU" sz="2400" b="1" i="1" dirty="0">
                <a:latin typeface="Corbel" panose="020B0503020204020204" pitchFamily="34" charset="0"/>
              </a:rPr>
              <a:t> перечень </a:t>
            </a:r>
            <a:r>
              <a:rPr lang="ru-RU" sz="2400" b="1" dirty="0">
                <a:latin typeface="Corbel" panose="020B0503020204020204" pitchFamily="34" charset="0"/>
              </a:rPr>
              <a:t>российских организаций, получаемые налогоплательщиками</a:t>
            </a:r>
            <a:r>
              <a:rPr lang="ru-RU" sz="2400" b="1" i="1" dirty="0">
                <a:latin typeface="Corbel" panose="020B0503020204020204" pitchFamily="34" charset="0"/>
              </a:rPr>
              <a:t> гранты </a:t>
            </a:r>
            <a:r>
              <a:rPr lang="ru-RU" sz="2400" b="1" dirty="0">
                <a:latin typeface="Corbel" panose="020B0503020204020204" pitchFamily="34" charset="0"/>
              </a:rPr>
              <a:t>(безвозмездная</a:t>
            </a:r>
            <a:r>
              <a:rPr lang="ru-RU" sz="2400" b="1" i="1" dirty="0">
                <a:latin typeface="Corbel" panose="020B0503020204020204" pitchFamily="34" charset="0"/>
              </a:rPr>
              <a:t> помощь</a:t>
            </a:r>
            <a:r>
              <a:rPr lang="ru-RU" sz="2400" b="1" dirty="0">
                <a:latin typeface="Corbel" panose="020B0503020204020204" pitchFamily="34" charset="0"/>
              </a:rPr>
              <a:t>)</a:t>
            </a:r>
            <a:r>
              <a:rPr lang="ru-RU" sz="2400" b="1" i="1" dirty="0">
                <a:latin typeface="Corbel" panose="020B0503020204020204" pitchFamily="34" charset="0"/>
              </a:rPr>
              <a:t> </a:t>
            </a:r>
            <a:r>
              <a:rPr lang="ru-RU" sz="2400" b="1" dirty="0">
                <a:latin typeface="Corbel" panose="020B0503020204020204" pitchFamily="34" charset="0"/>
              </a:rPr>
              <a:t>которых, предоставленные для поддержки науки, образования, культуры </a:t>
            </a:r>
            <a:r>
              <a:rPr lang="ru-RU" sz="2400" b="1" dirty="0" smtClean="0">
                <a:latin typeface="Corbel" panose="020B0503020204020204" pitchFamily="34" charset="0"/>
              </a:rPr>
              <a:t>                       и </a:t>
            </a:r>
            <a:r>
              <a:rPr lang="ru-RU" sz="2400" b="1" dirty="0">
                <a:latin typeface="Corbel" panose="020B0503020204020204" pitchFamily="34" charset="0"/>
              </a:rPr>
              <a:t>искусства в Российской Федерации, не подлежат налогообложению»</a:t>
            </a:r>
            <a:endParaRPr lang="ru-RU" sz="2800" dirty="0">
              <a:latin typeface="Corbel" panose="020B0503020204020204" pitchFamily="34" charset="0"/>
            </a:endParaRPr>
          </a:p>
        </p:txBody>
      </p:sp>
      <p:sp>
        <p:nvSpPr>
          <p:cNvPr id="8" name="TextBox 7"/>
          <p:cNvSpPr txBox="1"/>
          <p:nvPr/>
        </p:nvSpPr>
        <p:spPr>
          <a:xfrm>
            <a:off x="709246" y="5427626"/>
            <a:ext cx="10320118" cy="1015663"/>
          </a:xfrm>
          <a:prstGeom prst="rect">
            <a:avLst/>
          </a:prstGeom>
          <a:noFill/>
        </p:spPr>
        <p:txBody>
          <a:bodyPr wrap="square" rtlCol="0">
            <a:spAutoFit/>
          </a:bodyPr>
          <a:lstStyle/>
          <a:p>
            <a:r>
              <a:rPr lang="ru-RU" sz="2000" dirty="0">
                <a:latin typeface="Corbel" panose="020B0503020204020204" pitchFamily="34" charset="0"/>
              </a:rPr>
              <a:t>Правила устанавливают цели, порядок и условия предоставления и выплаты грантов обучающимся в общеобразовательных организациях, проявившим особые способности </a:t>
            </a:r>
            <a:r>
              <a:rPr lang="ru-RU" sz="2000" dirty="0" smtClean="0">
                <a:latin typeface="Corbel" panose="020B0503020204020204" pitchFamily="34" charset="0"/>
              </a:rPr>
              <a:t>          и </a:t>
            </a:r>
            <a:r>
              <a:rPr lang="ru-RU" sz="2000" dirty="0">
                <a:latin typeface="Corbel" panose="020B0503020204020204" pitchFamily="34" charset="0"/>
              </a:rPr>
              <a:t>высокие достижения в области математики, информатики и цифровых технологий</a:t>
            </a:r>
          </a:p>
        </p:txBody>
      </p:sp>
    </p:spTree>
    <p:extLst>
      <p:ext uri="{BB962C8B-B14F-4D97-AF65-F5344CB8AC3E}">
        <p14:creationId xmlns:p14="http://schemas.microsoft.com/office/powerpoint/2010/main" val="577470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20000"/>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8" name="Объект 7"/>
          <p:cNvSpPr>
            <a:spLocks noGrp="1"/>
          </p:cNvSpPr>
          <p:nvPr>
            <p:ph idx="1"/>
          </p:nvPr>
        </p:nvSpPr>
        <p:spPr/>
        <p:txBody>
          <a:bodyPr/>
          <a:lstStyle/>
          <a:p>
            <a:endParaRPr lang="ru-RU"/>
          </a:p>
        </p:txBody>
      </p:sp>
      <p:grpSp>
        <p:nvGrpSpPr>
          <p:cNvPr id="7" name="Группа 6"/>
          <p:cNvGrpSpPr/>
          <p:nvPr/>
        </p:nvGrpSpPr>
        <p:grpSpPr>
          <a:xfrm>
            <a:off x="609600" y="205740"/>
            <a:ext cx="10519410" cy="1440180"/>
            <a:chOff x="609600" y="205740"/>
            <a:chExt cx="10519410" cy="1440180"/>
          </a:xfrm>
        </p:grpSpPr>
        <p:sp>
          <p:nvSpPr>
            <p:cNvPr id="5" name="Скругленный прямоугольник 4"/>
            <p:cNvSpPr/>
            <p:nvPr/>
          </p:nvSpPr>
          <p:spPr>
            <a:xfrm>
              <a:off x="609600" y="274638"/>
              <a:ext cx="10519410" cy="1279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1188"/>
              <a:r>
                <a:rPr lang="ru-RU" sz="2000" b="1" dirty="0">
                  <a:solidFill>
                    <a:schemeClr val="bg2">
                      <a:lumMod val="50000"/>
                    </a:schemeClr>
                  </a:solidFill>
                  <a:latin typeface="Corbel" panose="020B0503020204020204" pitchFamily="34" charset="0"/>
                </a:rPr>
                <a:t>Стратегия развития воспитания в Российской Федерации на период </a:t>
              </a:r>
              <a:r>
                <a:rPr lang="ru-RU" sz="2000" b="1" dirty="0" smtClean="0">
                  <a:solidFill>
                    <a:schemeClr val="bg2">
                      <a:lumMod val="50000"/>
                    </a:schemeClr>
                  </a:solidFill>
                  <a:latin typeface="Corbel" panose="020B0503020204020204" pitchFamily="34" charset="0"/>
                </a:rPr>
                <a:t>         до </a:t>
              </a:r>
              <a:r>
                <a:rPr lang="ru-RU" sz="2000" b="1" dirty="0">
                  <a:solidFill>
                    <a:schemeClr val="bg2">
                      <a:lumMod val="50000"/>
                    </a:schemeClr>
                  </a:solidFill>
                  <a:latin typeface="Corbel" panose="020B0503020204020204" pitchFamily="34" charset="0"/>
                </a:rPr>
                <a:t>2025 года </a:t>
              </a:r>
              <a:endParaRPr lang="ru-RU" sz="2000" b="1" dirty="0" smtClean="0">
                <a:solidFill>
                  <a:schemeClr val="bg2">
                    <a:lumMod val="50000"/>
                  </a:schemeClr>
                </a:solidFill>
                <a:latin typeface="Corbel" panose="020B0503020204020204" pitchFamily="34" charset="0"/>
              </a:endParaRPr>
            </a:p>
            <a:p>
              <a:pPr marL="1881188"/>
              <a:r>
                <a:rPr lang="ru-RU" sz="2000" dirty="0" smtClean="0">
                  <a:solidFill>
                    <a:schemeClr val="bg2">
                      <a:lumMod val="50000"/>
                    </a:schemeClr>
                  </a:solidFill>
                  <a:latin typeface="Corbel" panose="020B0503020204020204" pitchFamily="34" charset="0"/>
                </a:rPr>
                <a:t>(</a:t>
              </a:r>
              <a:r>
                <a:rPr lang="ru-RU" sz="2000" dirty="0">
                  <a:solidFill>
                    <a:schemeClr val="bg2">
                      <a:lumMod val="50000"/>
                    </a:schemeClr>
                  </a:solidFill>
                  <a:latin typeface="Corbel" panose="020B0503020204020204" pitchFamily="34" charset="0"/>
                </a:rPr>
                <a:t>утв. Распоряжением Правительства Российской Федерации от 29.05.2015 г. № 996-р)</a:t>
              </a:r>
            </a:p>
          </p:txBody>
        </p:sp>
        <p:sp>
          <p:nvSpPr>
            <p:cNvPr id="6" name="Овал 5"/>
            <p:cNvSpPr/>
            <p:nvPr/>
          </p:nvSpPr>
          <p:spPr>
            <a:xfrm>
              <a:off x="1085850" y="20574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11</a:t>
              </a:r>
              <a:endParaRPr lang="ru-RU" sz="4400" b="1" dirty="0">
                <a:solidFill>
                  <a:schemeClr val="bg2">
                    <a:lumMod val="75000"/>
                  </a:schemeClr>
                </a:solidFill>
              </a:endParaRPr>
            </a:p>
          </p:txBody>
        </p:sp>
      </p:grpSp>
      <p:sp>
        <p:nvSpPr>
          <p:cNvPr id="3" name="TextBox 2"/>
          <p:cNvSpPr txBox="1"/>
          <p:nvPr/>
        </p:nvSpPr>
        <p:spPr>
          <a:xfrm>
            <a:off x="694592" y="1899138"/>
            <a:ext cx="10434418" cy="3416320"/>
          </a:xfrm>
          <a:prstGeom prst="rect">
            <a:avLst/>
          </a:prstGeom>
          <a:noFill/>
        </p:spPr>
        <p:txBody>
          <a:bodyPr wrap="square" rtlCol="0">
            <a:spAutoFit/>
          </a:bodyPr>
          <a:lstStyle/>
          <a:p>
            <a:r>
              <a:rPr lang="ru-RU" sz="2400" dirty="0">
                <a:latin typeface="Corbel" panose="020B0503020204020204" pitchFamily="34" charset="0"/>
              </a:rPr>
              <a:t>III. Основные направления развития воспитания. Развитие воспитания </a:t>
            </a:r>
            <a:r>
              <a:rPr lang="ru-RU" sz="2400" dirty="0" smtClean="0">
                <a:latin typeface="Corbel" panose="020B0503020204020204" pitchFamily="34" charset="0"/>
              </a:rPr>
              <a:t>              в </a:t>
            </a:r>
            <a:r>
              <a:rPr lang="ru-RU" sz="2400" dirty="0">
                <a:latin typeface="Corbel" panose="020B0503020204020204" pitchFamily="34" charset="0"/>
              </a:rPr>
              <a:t>системе образования предполагает (в числе прочих задач) совершенствование условий для выявления и поддержки одаренных детей.</a:t>
            </a:r>
          </a:p>
          <a:p>
            <a:r>
              <a:rPr lang="ru-RU" sz="2400" dirty="0">
                <a:latin typeface="Corbel" panose="020B0503020204020204" pitchFamily="34" charset="0"/>
              </a:rPr>
              <a:t>Механизмы реализации Стратегии: нормативно-правовое регулирование порядка предоставления участникам образовательных и воспитательных отношений необходимых условий в части ресурсного (материально-технического, финансового, кадрового, информационно-методического) обеспечения реализации задач и направлений развития воспитания, предусмотренных Стратегией.</a:t>
            </a:r>
          </a:p>
        </p:txBody>
      </p:sp>
    </p:spTree>
    <p:extLst>
      <p:ext uri="{BB962C8B-B14F-4D97-AF65-F5344CB8AC3E}">
        <p14:creationId xmlns:p14="http://schemas.microsoft.com/office/powerpoint/2010/main" val="1020312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9" name="Объект 8"/>
          <p:cNvSpPr>
            <a:spLocks noGrp="1"/>
          </p:cNvSpPr>
          <p:nvPr>
            <p:ph idx="1"/>
          </p:nvPr>
        </p:nvSpPr>
        <p:spPr/>
        <p:txBody>
          <a:bodyPr/>
          <a:lstStyle/>
          <a:p>
            <a:endParaRPr lang="ru-RU"/>
          </a:p>
        </p:txBody>
      </p:sp>
      <p:grpSp>
        <p:nvGrpSpPr>
          <p:cNvPr id="7" name="Группа 6"/>
          <p:cNvGrpSpPr/>
          <p:nvPr/>
        </p:nvGrpSpPr>
        <p:grpSpPr>
          <a:xfrm>
            <a:off x="609600" y="114300"/>
            <a:ext cx="10519410" cy="1440180"/>
            <a:chOff x="609600" y="114300"/>
            <a:chExt cx="10519410" cy="1440180"/>
          </a:xfrm>
        </p:grpSpPr>
        <p:sp>
          <p:nvSpPr>
            <p:cNvPr id="5" name="Скругленный прямоугольник 4"/>
            <p:cNvSpPr/>
            <p:nvPr/>
          </p:nvSpPr>
          <p:spPr>
            <a:xfrm>
              <a:off x="609600" y="274638"/>
              <a:ext cx="1051941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1188"/>
              <a:endParaRPr lang="ru-RU" sz="2000" dirty="0">
                <a:solidFill>
                  <a:schemeClr val="bg2">
                    <a:lumMod val="50000"/>
                  </a:schemeClr>
                </a:solidFill>
                <a:latin typeface="Corbel" panose="020B0503020204020204" pitchFamily="34" charset="0"/>
              </a:endParaRPr>
            </a:p>
          </p:txBody>
        </p:sp>
        <p:sp>
          <p:nvSpPr>
            <p:cNvPr id="6" name="Овал 5"/>
            <p:cNvSpPr/>
            <p:nvPr/>
          </p:nvSpPr>
          <p:spPr>
            <a:xfrm>
              <a:off x="1085850" y="11430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12</a:t>
              </a:r>
              <a:endParaRPr lang="ru-RU" sz="4400" b="1" dirty="0">
                <a:solidFill>
                  <a:schemeClr val="bg2">
                    <a:lumMod val="75000"/>
                  </a:schemeClr>
                </a:solidFill>
              </a:endParaRPr>
            </a:p>
          </p:txBody>
        </p:sp>
      </p:grpSp>
      <p:sp>
        <p:nvSpPr>
          <p:cNvPr id="3" name="TextBox 2"/>
          <p:cNvSpPr txBox="1"/>
          <p:nvPr/>
        </p:nvSpPr>
        <p:spPr>
          <a:xfrm>
            <a:off x="694592" y="4405266"/>
            <a:ext cx="10434418"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800" b="1" dirty="0">
                <a:latin typeface="Corbel" panose="020B0503020204020204" pitchFamily="34" charset="0"/>
              </a:rPr>
              <a:t>Концепция программы поддержки детского и юношеского чтения </a:t>
            </a:r>
            <a:r>
              <a:rPr lang="ru-RU" sz="2800" b="1" dirty="0" smtClean="0">
                <a:latin typeface="Corbel" panose="020B0503020204020204" pitchFamily="34" charset="0"/>
              </a:rPr>
              <a:t>в </a:t>
            </a:r>
            <a:r>
              <a:rPr lang="ru-RU" sz="2800" b="1" dirty="0">
                <a:latin typeface="Corbel" panose="020B0503020204020204" pitchFamily="34" charset="0"/>
              </a:rPr>
              <a:t>Российской Федерации </a:t>
            </a:r>
            <a:endParaRPr lang="ru-RU" sz="2800" b="1" dirty="0" smtClean="0">
              <a:latin typeface="Corbel" panose="020B0503020204020204" pitchFamily="34" charset="0"/>
            </a:endParaRPr>
          </a:p>
          <a:p>
            <a:r>
              <a:rPr lang="ru-RU" sz="2800" b="1" dirty="0" smtClean="0">
                <a:latin typeface="Corbel" panose="020B0503020204020204" pitchFamily="34" charset="0"/>
              </a:rPr>
              <a:t>(</a:t>
            </a:r>
            <a:r>
              <a:rPr lang="ru-RU" sz="2800" b="1" dirty="0">
                <a:latin typeface="Corbel" panose="020B0503020204020204" pitchFamily="34" charset="0"/>
              </a:rPr>
              <a:t>утв. Распоряжением Правительства Российской Федерации </a:t>
            </a:r>
            <a:endParaRPr lang="ru-RU" sz="2800" b="1" dirty="0" smtClean="0">
              <a:latin typeface="Corbel" panose="020B0503020204020204" pitchFamily="34" charset="0"/>
            </a:endParaRPr>
          </a:p>
          <a:p>
            <a:r>
              <a:rPr lang="ru-RU" sz="2800" b="1" dirty="0" smtClean="0">
                <a:latin typeface="Corbel" panose="020B0503020204020204" pitchFamily="34" charset="0"/>
              </a:rPr>
              <a:t>от </a:t>
            </a:r>
            <a:r>
              <a:rPr lang="ru-RU" sz="2800" b="1" dirty="0">
                <a:latin typeface="Corbel" panose="020B0503020204020204" pitchFamily="34" charset="0"/>
              </a:rPr>
              <a:t>03.06.2017 г. № 1155-р)</a:t>
            </a:r>
            <a:endParaRPr lang="ru-RU" sz="2800" dirty="0">
              <a:latin typeface="Corbel" panose="020B0503020204020204" pitchFamily="34" charset="0"/>
            </a:endParaRPr>
          </a:p>
        </p:txBody>
      </p:sp>
      <p:sp>
        <p:nvSpPr>
          <p:cNvPr id="8" name="TextBox 7"/>
          <p:cNvSpPr txBox="1"/>
          <p:nvPr/>
        </p:nvSpPr>
        <p:spPr>
          <a:xfrm>
            <a:off x="694592" y="1987365"/>
            <a:ext cx="10434418"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800" b="1" dirty="0">
                <a:latin typeface="Corbel" panose="020B0503020204020204" pitchFamily="34" charset="0"/>
              </a:rPr>
              <a:t>Концепция преподавания русского языка и литературы </a:t>
            </a:r>
            <a:r>
              <a:rPr lang="en-US" sz="2800" b="1" dirty="0" smtClean="0">
                <a:latin typeface="Corbel" panose="020B0503020204020204" pitchFamily="34" charset="0"/>
              </a:rPr>
              <a:t>                     </a:t>
            </a:r>
            <a:r>
              <a:rPr lang="ru-RU" sz="2800" b="1" dirty="0" smtClean="0">
                <a:latin typeface="Corbel" panose="020B0503020204020204" pitchFamily="34" charset="0"/>
              </a:rPr>
              <a:t>в </a:t>
            </a:r>
            <a:r>
              <a:rPr lang="ru-RU" sz="2800" b="1" dirty="0">
                <a:latin typeface="Corbel" panose="020B0503020204020204" pitchFamily="34" charset="0"/>
              </a:rPr>
              <a:t>Российской Федерации  </a:t>
            </a:r>
            <a:endParaRPr lang="en-US" sz="2800" b="1" dirty="0" smtClean="0">
              <a:latin typeface="Corbel" panose="020B0503020204020204" pitchFamily="34" charset="0"/>
            </a:endParaRPr>
          </a:p>
          <a:p>
            <a:r>
              <a:rPr lang="ru-RU" sz="2800" b="1" dirty="0" smtClean="0">
                <a:latin typeface="Corbel" panose="020B0503020204020204" pitchFamily="34" charset="0"/>
              </a:rPr>
              <a:t>(</a:t>
            </a:r>
            <a:r>
              <a:rPr lang="ru-RU" sz="2800" b="1" dirty="0">
                <a:latin typeface="Corbel" panose="020B0503020204020204" pitchFamily="34" charset="0"/>
              </a:rPr>
              <a:t>утв. Распоряжением Правительства Российской Федерации </a:t>
            </a:r>
            <a:r>
              <a:rPr lang="en-US" sz="2800" b="1" dirty="0" smtClean="0">
                <a:latin typeface="Corbel" panose="020B0503020204020204" pitchFamily="34" charset="0"/>
              </a:rPr>
              <a:t>         </a:t>
            </a:r>
            <a:r>
              <a:rPr lang="ru-RU" sz="2800" b="1" dirty="0" smtClean="0">
                <a:latin typeface="Corbel" panose="020B0503020204020204" pitchFamily="34" charset="0"/>
              </a:rPr>
              <a:t>от </a:t>
            </a:r>
            <a:r>
              <a:rPr lang="ru-RU" sz="2800" b="1" dirty="0">
                <a:latin typeface="Corbel" panose="020B0503020204020204" pitchFamily="34" charset="0"/>
              </a:rPr>
              <a:t>09.04.2016 г. N 637-р)</a:t>
            </a:r>
          </a:p>
          <a:p>
            <a:endParaRPr lang="ru-RU" sz="2800" b="1" dirty="0">
              <a:latin typeface="Corbel" panose="020B0503020204020204" pitchFamily="34" charset="0"/>
            </a:endParaRPr>
          </a:p>
        </p:txBody>
      </p:sp>
    </p:spTree>
    <p:extLst>
      <p:ext uri="{BB962C8B-B14F-4D97-AF65-F5344CB8AC3E}">
        <p14:creationId xmlns:p14="http://schemas.microsoft.com/office/powerpoint/2010/main" val="890894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1000" b="-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8" name="Объект 7"/>
          <p:cNvSpPr>
            <a:spLocks noGrp="1"/>
          </p:cNvSpPr>
          <p:nvPr>
            <p:ph idx="1"/>
          </p:nvPr>
        </p:nvSpPr>
        <p:spPr/>
        <p:txBody>
          <a:bodyPr/>
          <a:lstStyle/>
          <a:p>
            <a:endParaRPr lang="ru-RU"/>
          </a:p>
        </p:txBody>
      </p:sp>
      <p:grpSp>
        <p:nvGrpSpPr>
          <p:cNvPr id="7" name="Группа 6"/>
          <p:cNvGrpSpPr/>
          <p:nvPr/>
        </p:nvGrpSpPr>
        <p:grpSpPr>
          <a:xfrm>
            <a:off x="609600" y="217170"/>
            <a:ext cx="10519410" cy="1440180"/>
            <a:chOff x="609600" y="217170"/>
            <a:chExt cx="10519410" cy="1440180"/>
          </a:xfrm>
        </p:grpSpPr>
        <p:sp>
          <p:nvSpPr>
            <p:cNvPr id="5" name="Скругленный прямоугольник 4"/>
            <p:cNvSpPr/>
            <p:nvPr/>
          </p:nvSpPr>
          <p:spPr>
            <a:xfrm>
              <a:off x="609600" y="274638"/>
              <a:ext cx="10519410" cy="1279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000" b="1" dirty="0">
                  <a:solidFill>
                    <a:schemeClr val="bg2">
                      <a:lumMod val="50000"/>
                    </a:schemeClr>
                  </a:solidFill>
                  <a:latin typeface="Corbel" panose="020B0503020204020204" pitchFamily="34" charset="0"/>
                </a:rPr>
                <a:t>Показатели реализации направления деятельности по выявлению </a:t>
              </a:r>
              <a:r>
                <a:rPr lang="ru-RU" sz="2000" b="1" dirty="0" smtClean="0">
                  <a:solidFill>
                    <a:schemeClr val="bg2">
                      <a:lumMod val="50000"/>
                    </a:schemeClr>
                  </a:solidFill>
                  <a:latin typeface="Corbel" panose="020B0503020204020204" pitchFamily="34" charset="0"/>
                </a:rPr>
                <a:t>              и поддержке одаренных </a:t>
              </a:r>
              <a:r>
                <a:rPr lang="ru-RU" sz="2000" b="1" dirty="0">
                  <a:solidFill>
                    <a:schemeClr val="bg2">
                      <a:lumMod val="50000"/>
                    </a:schemeClr>
                  </a:solidFill>
                  <a:latin typeface="Corbel" panose="020B0503020204020204" pitchFamily="34" charset="0"/>
                </a:rPr>
                <a:t>обучающихся</a:t>
              </a:r>
              <a:r>
                <a:rPr lang="ru-RU" sz="2000" dirty="0">
                  <a:solidFill>
                    <a:schemeClr val="bg2">
                      <a:lumMod val="50000"/>
                    </a:schemeClr>
                  </a:solidFill>
                  <a:latin typeface="Corbel" panose="020B0503020204020204" pitchFamily="34" charset="0"/>
                </a:rPr>
                <a:t> (по Докладу Правительства Российской Федерации Федеральному Собранию Российской Федерации </a:t>
              </a:r>
              <a:r>
                <a:rPr lang="ru-RU" sz="2000" dirty="0" smtClean="0">
                  <a:solidFill>
                    <a:schemeClr val="bg2">
                      <a:lumMod val="50000"/>
                    </a:schemeClr>
                  </a:solidFill>
                  <a:latin typeface="Corbel" panose="020B0503020204020204" pitchFamily="34" charset="0"/>
                </a:rPr>
                <a:t>         о </a:t>
              </a:r>
              <a:r>
                <a:rPr lang="ru-RU" sz="2000" dirty="0">
                  <a:solidFill>
                    <a:schemeClr val="bg2">
                      <a:lumMod val="50000"/>
                    </a:schemeClr>
                  </a:solidFill>
                  <a:latin typeface="Corbel" panose="020B0503020204020204" pitchFamily="34" charset="0"/>
                </a:rPr>
                <a:t>реализации государственной политики в сфере образования, 2020 год)</a:t>
              </a:r>
            </a:p>
          </p:txBody>
        </p:sp>
        <p:sp>
          <p:nvSpPr>
            <p:cNvPr id="6" name="Овал 5"/>
            <p:cNvSpPr/>
            <p:nvPr/>
          </p:nvSpPr>
          <p:spPr>
            <a:xfrm>
              <a:off x="1085850" y="21717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13</a:t>
              </a:r>
              <a:endParaRPr lang="ru-RU" sz="4400" b="1" dirty="0">
                <a:solidFill>
                  <a:schemeClr val="bg2">
                    <a:lumMod val="75000"/>
                  </a:schemeClr>
                </a:solidFill>
              </a:endParaRPr>
            </a:p>
          </p:txBody>
        </p:sp>
      </p:grpSp>
      <p:sp>
        <p:nvSpPr>
          <p:cNvPr id="3" name="TextBox 2"/>
          <p:cNvSpPr txBox="1"/>
          <p:nvPr/>
        </p:nvSpPr>
        <p:spPr>
          <a:xfrm>
            <a:off x="579120" y="1863408"/>
            <a:ext cx="11341198" cy="4708981"/>
          </a:xfrm>
          <a:prstGeom prst="rect">
            <a:avLst/>
          </a:prstGeom>
          <a:noFill/>
        </p:spPr>
        <p:txBody>
          <a:bodyPr wrap="square" rtlCol="0">
            <a:spAutoFit/>
          </a:bodyPr>
          <a:lstStyle/>
          <a:p>
            <a:pPr marL="342900" indent="-342900">
              <a:buFont typeface="Wingdings" panose="05000000000000000000" pitchFamily="2" charset="2"/>
              <a:buChar char="ü"/>
            </a:pPr>
            <a:r>
              <a:rPr lang="ru-RU" sz="2000" dirty="0" smtClean="0">
                <a:latin typeface="Corbel" panose="020B0503020204020204" pitchFamily="34" charset="0"/>
              </a:rPr>
              <a:t>Формируется  </a:t>
            </a:r>
            <a:r>
              <a:rPr lang="ru-RU" sz="2000" dirty="0">
                <a:latin typeface="Corbel" panose="020B0503020204020204" pitchFamily="34" charset="0"/>
              </a:rPr>
              <a:t>эффективная </a:t>
            </a:r>
            <a:r>
              <a:rPr lang="ru-RU" sz="2000" b="1" i="1" dirty="0">
                <a:latin typeface="Corbel" panose="020B0503020204020204" pitchFamily="34" charset="0"/>
              </a:rPr>
              <a:t>система</a:t>
            </a:r>
            <a:r>
              <a:rPr lang="ru-RU" sz="2000" dirty="0">
                <a:latin typeface="Corbel" panose="020B0503020204020204" pitchFamily="34" charset="0"/>
              </a:rPr>
              <a:t> выявления и поддержки одаренных детей и талантливой молодежи, в том числе через участие в различных мероприятиях, конкурсах, олимпиадах, тематических сменах, работе проектных команд.</a:t>
            </a:r>
          </a:p>
          <a:p>
            <a:pPr marL="342900" indent="-342900">
              <a:buFont typeface="Wingdings" panose="05000000000000000000" pitchFamily="2" charset="2"/>
              <a:buChar char="ü"/>
            </a:pPr>
            <a:r>
              <a:rPr lang="ru-RU" sz="2000" dirty="0" smtClean="0">
                <a:latin typeface="Corbel" panose="020B0503020204020204" pitchFamily="34" charset="0"/>
              </a:rPr>
              <a:t>Перечень </a:t>
            </a:r>
            <a:r>
              <a:rPr lang="ru-RU" sz="2000" dirty="0">
                <a:latin typeface="Corbel" panose="020B0503020204020204" pitchFamily="34" charset="0"/>
              </a:rPr>
              <a:t>мероприятий, проводимых на федеральном и региональном уровнях, способствующих выявлению и поддержке детей, проявивших выдающиеся способности,  в 2019/20 году включает 267 мероприятий.  </a:t>
            </a:r>
          </a:p>
          <a:p>
            <a:pPr marL="342900" indent="-342900">
              <a:buFont typeface="Wingdings" panose="05000000000000000000" pitchFamily="2" charset="2"/>
              <a:buChar char="ü"/>
            </a:pPr>
            <a:r>
              <a:rPr lang="ru-RU" sz="2000" dirty="0" smtClean="0">
                <a:latin typeface="Corbel" panose="020B0503020204020204" pitchFamily="34" charset="0"/>
              </a:rPr>
              <a:t>В </a:t>
            </a:r>
            <a:r>
              <a:rPr lang="ru-RU" sz="2000" dirty="0">
                <a:latin typeface="Corbel" panose="020B0503020204020204" pitchFamily="34" charset="0"/>
              </a:rPr>
              <a:t>2018/19 учебном году во Всероссийской олимпиаде школьников, проводившейся по 24 общеобразовательным предметам, приняли участие около 6 млн. обучающихся.</a:t>
            </a:r>
          </a:p>
          <a:p>
            <a:pPr marL="342900" indent="-342900">
              <a:buFont typeface="Wingdings" panose="05000000000000000000" pitchFamily="2" charset="2"/>
              <a:buChar char="ü"/>
            </a:pPr>
            <a:r>
              <a:rPr lang="ru-RU" sz="2000" dirty="0" err="1" smtClean="0">
                <a:latin typeface="Corbel" panose="020B0503020204020204" pitchFamily="34" charset="0"/>
              </a:rPr>
              <a:t>Грантовую</a:t>
            </a:r>
            <a:r>
              <a:rPr lang="ru-RU" sz="2000" dirty="0" smtClean="0">
                <a:latin typeface="Corbel" panose="020B0503020204020204" pitchFamily="34" charset="0"/>
              </a:rPr>
              <a:t> </a:t>
            </a:r>
            <a:r>
              <a:rPr lang="ru-RU" sz="2000" dirty="0">
                <a:latin typeface="Corbel" panose="020B0503020204020204" pitchFamily="34" charset="0"/>
              </a:rPr>
              <a:t>поддержку на развитие сети специализированных учебно-научных центров (СУНЦ), осуществляющих образовательную деятельность по программам основного общего и среднего общего образования с углубленным изучением отдельных учебных предметов или профильное обучение, на  2019-2021 гг. получили МГУ имени М.В. Ломоносова (575,5 млн. рублей), СПбГУ (570,1 млн. рублей), Новосибирский национальный исследовательский государственный университет (574,1 млн. рублей), Уральский федеральный университет имени первого Президента России Б.Н. Ельцина (575,5 млн. рублей).</a:t>
            </a:r>
          </a:p>
        </p:txBody>
      </p:sp>
    </p:spTree>
    <p:extLst>
      <p:ext uri="{BB962C8B-B14F-4D97-AF65-F5344CB8AC3E}">
        <p14:creationId xmlns:p14="http://schemas.microsoft.com/office/powerpoint/2010/main" val="2829964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1000" b="-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8" name="Объект 7"/>
          <p:cNvSpPr>
            <a:spLocks noGrp="1"/>
          </p:cNvSpPr>
          <p:nvPr>
            <p:ph idx="1"/>
          </p:nvPr>
        </p:nvSpPr>
        <p:spPr/>
        <p:txBody>
          <a:bodyPr/>
          <a:lstStyle/>
          <a:p>
            <a:endParaRPr lang="ru-RU"/>
          </a:p>
        </p:txBody>
      </p:sp>
      <p:grpSp>
        <p:nvGrpSpPr>
          <p:cNvPr id="7" name="Группа 6"/>
          <p:cNvGrpSpPr/>
          <p:nvPr/>
        </p:nvGrpSpPr>
        <p:grpSpPr>
          <a:xfrm>
            <a:off x="609600" y="205740"/>
            <a:ext cx="10519410" cy="1440180"/>
            <a:chOff x="609600" y="205740"/>
            <a:chExt cx="10519410" cy="1440180"/>
          </a:xfrm>
        </p:grpSpPr>
        <p:sp>
          <p:nvSpPr>
            <p:cNvPr id="5" name="Скругленный прямоугольник 4"/>
            <p:cNvSpPr/>
            <p:nvPr/>
          </p:nvSpPr>
          <p:spPr>
            <a:xfrm>
              <a:off x="609600" y="274638"/>
              <a:ext cx="10519410" cy="1279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000" b="1" dirty="0">
                  <a:solidFill>
                    <a:schemeClr val="bg2">
                      <a:lumMod val="50000"/>
                    </a:schemeClr>
                  </a:solidFill>
                  <a:latin typeface="Corbel" panose="020B0503020204020204" pitchFamily="34" charset="0"/>
                </a:rPr>
                <a:t>Показатели реализации направления деятельности по выявлению </a:t>
              </a:r>
              <a:r>
                <a:rPr lang="ru-RU" sz="2000" b="1" dirty="0" smtClean="0">
                  <a:solidFill>
                    <a:schemeClr val="bg2">
                      <a:lumMod val="50000"/>
                    </a:schemeClr>
                  </a:solidFill>
                  <a:latin typeface="Corbel" panose="020B0503020204020204" pitchFamily="34" charset="0"/>
                </a:rPr>
                <a:t>                               и поддержке одаренных </a:t>
              </a:r>
              <a:r>
                <a:rPr lang="ru-RU" sz="2000" b="1" dirty="0">
                  <a:solidFill>
                    <a:schemeClr val="bg2">
                      <a:lumMod val="50000"/>
                    </a:schemeClr>
                  </a:solidFill>
                  <a:latin typeface="Corbel" panose="020B0503020204020204" pitchFamily="34" charset="0"/>
                </a:rPr>
                <a:t>обучающихся</a:t>
              </a:r>
              <a:r>
                <a:rPr lang="ru-RU" sz="2000" dirty="0">
                  <a:solidFill>
                    <a:schemeClr val="bg2">
                      <a:lumMod val="50000"/>
                    </a:schemeClr>
                  </a:solidFill>
                  <a:latin typeface="Corbel" panose="020B0503020204020204" pitchFamily="34" charset="0"/>
                </a:rPr>
                <a:t> (по Докладу Правительства Российской Федерации Федеральному Собранию Российской Федерации </a:t>
              </a:r>
              <a:r>
                <a:rPr lang="ru-RU" sz="2000" dirty="0" smtClean="0">
                  <a:solidFill>
                    <a:schemeClr val="bg2">
                      <a:lumMod val="50000"/>
                    </a:schemeClr>
                  </a:solidFill>
                  <a:latin typeface="Corbel" panose="020B0503020204020204" pitchFamily="34" charset="0"/>
                </a:rPr>
                <a:t>         о </a:t>
              </a:r>
              <a:r>
                <a:rPr lang="ru-RU" sz="2000" dirty="0">
                  <a:solidFill>
                    <a:schemeClr val="bg2">
                      <a:lumMod val="50000"/>
                    </a:schemeClr>
                  </a:solidFill>
                  <a:latin typeface="Corbel" panose="020B0503020204020204" pitchFamily="34" charset="0"/>
                </a:rPr>
                <a:t>реализации государственной политики в сфере образования, 2020 год)</a:t>
              </a:r>
            </a:p>
          </p:txBody>
        </p:sp>
        <p:sp>
          <p:nvSpPr>
            <p:cNvPr id="6" name="Овал 5"/>
            <p:cNvSpPr/>
            <p:nvPr/>
          </p:nvSpPr>
          <p:spPr>
            <a:xfrm>
              <a:off x="1085850" y="20574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13</a:t>
              </a:r>
              <a:endParaRPr lang="ru-RU" sz="4400" b="1" dirty="0">
                <a:solidFill>
                  <a:schemeClr val="bg2">
                    <a:lumMod val="75000"/>
                  </a:schemeClr>
                </a:solidFill>
              </a:endParaRPr>
            </a:p>
          </p:txBody>
        </p:sp>
      </p:grpSp>
      <p:sp>
        <p:nvSpPr>
          <p:cNvPr id="3" name="TextBox 2"/>
          <p:cNvSpPr txBox="1"/>
          <p:nvPr/>
        </p:nvSpPr>
        <p:spPr>
          <a:xfrm>
            <a:off x="694592" y="1899138"/>
            <a:ext cx="11306908" cy="4401205"/>
          </a:xfrm>
          <a:prstGeom prst="rect">
            <a:avLst/>
          </a:prstGeom>
          <a:noFill/>
        </p:spPr>
        <p:txBody>
          <a:bodyPr wrap="square" rtlCol="0">
            <a:spAutoFit/>
          </a:bodyPr>
          <a:lstStyle/>
          <a:p>
            <a:pPr marL="285750" indent="-285750">
              <a:buFont typeface="Wingdings" panose="05000000000000000000" pitchFamily="2" charset="2"/>
              <a:buChar char="ü"/>
            </a:pPr>
            <a:r>
              <a:rPr lang="ru-RU" sz="2000" dirty="0" smtClean="0">
                <a:latin typeface="Corbel" panose="020B0503020204020204" pitchFamily="34" charset="0"/>
              </a:rPr>
              <a:t>В </a:t>
            </a:r>
            <a:r>
              <a:rPr lang="ru-RU" sz="2000" dirty="0">
                <a:latin typeface="Corbel" panose="020B0503020204020204" pitchFamily="34" charset="0"/>
              </a:rPr>
              <a:t>государственный информационный ресурс о детях, проявивших выдающиеся способности (ГИР), по итогам 2019 года включено 197,9 тыс. достижений, которые принадлежат 107,2 тыс. человек, из них по направлению «Наука» – 152,3 тыс. достижений (85,3 тыс. человек), «Искусство» – 14,7 тыс. достижений (6 тыс. человек), «Спорт» – 28,7 тыс. достижений (15,9 тыс. человек).</a:t>
            </a:r>
          </a:p>
          <a:p>
            <a:pPr marL="285750" indent="-285750">
              <a:buFont typeface="Wingdings" panose="05000000000000000000" pitchFamily="2" charset="2"/>
              <a:buChar char="ü"/>
            </a:pPr>
            <a:r>
              <a:rPr lang="ru-RU" sz="2000" dirty="0" smtClean="0">
                <a:latin typeface="Corbel" panose="020B0503020204020204" pitchFamily="34" charset="0"/>
              </a:rPr>
              <a:t>Запущены </a:t>
            </a:r>
            <a:r>
              <a:rPr lang="ru-RU" sz="2000" dirty="0">
                <a:latin typeface="Corbel" panose="020B0503020204020204" pitchFamily="34" charset="0"/>
              </a:rPr>
              <a:t>принципиально новые модели организации дополнительного образования детей (детские и мобильные технопарки «</a:t>
            </a:r>
            <a:r>
              <a:rPr lang="ru-RU" sz="2000" dirty="0" err="1">
                <a:latin typeface="Corbel" panose="020B0503020204020204" pitchFamily="34" charset="0"/>
              </a:rPr>
              <a:t>Кванториум</a:t>
            </a:r>
            <a:r>
              <a:rPr lang="ru-RU" sz="2000" dirty="0">
                <a:latin typeface="Corbel" panose="020B0503020204020204" pitchFamily="34" charset="0"/>
              </a:rPr>
              <a:t>», центры цифрового образования детей «IT-куб», региональные центры выявления и поддержки одаренных детей, ключевые центры дополнительного образования детей на базе образовательных организаций высшего образования (в форме домов научной </a:t>
            </a:r>
            <a:r>
              <a:rPr lang="ru-RU" sz="2000" dirty="0" err="1">
                <a:latin typeface="Corbel" panose="020B0503020204020204" pitchFamily="34" charset="0"/>
              </a:rPr>
              <a:t>коллаборации</a:t>
            </a:r>
            <a:r>
              <a:rPr lang="ru-RU" sz="2000" dirty="0">
                <a:latin typeface="Corbel" panose="020B0503020204020204" pitchFamily="34" charset="0"/>
              </a:rPr>
              <a:t>). Деятельностью Центров выявления и поддержки одаренных детей в 2019/20 учебном году было охвачено более 214 тыс. обучающихся.</a:t>
            </a:r>
          </a:p>
          <a:p>
            <a:pPr marL="285750" indent="-285750">
              <a:buFont typeface="Wingdings" panose="05000000000000000000" pitchFamily="2" charset="2"/>
              <a:buChar char="ü"/>
            </a:pPr>
            <a:r>
              <a:rPr lang="ru-RU" sz="2000" dirty="0" smtClean="0">
                <a:latin typeface="Corbel" panose="020B0503020204020204" pitchFamily="34" charset="0"/>
              </a:rPr>
              <a:t>Поставлена </a:t>
            </a:r>
            <a:r>
              <a:rPr lang="ru-RU" sz="2000" dirty="0">
                <a:latin typeface="Corbel" panose="020B0503020204020204" pitchFamily="34" charset="0"/>
              </a:rPr>
              <a:t>задача – обеспечение системы дополнительного образования детей высококвалифицированными педагогическими и управленческими кадрами для работы с одаренными детьми. Осуществляется повышение квалификации учителей по вопросам использования передовых образовательных технологий в работе с одаренными детьми.</a:t>
            </a:r>
          </a:p>
        </p:txBody>
      </p:sp>
    </p:spTree>
    <p:extLst>
      <p:ext uri="{BB962C8B-B14F-4D97-AF65-F5344CB8AC3E}">
        <p14:creationId xmlns:p14="http://schemas.microsoft.com/office/powerpoint/2010/main" val="2067146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32000"/>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9" name="Объект 8"/>
          <p:cNvSpPr>
            <a:spLocks noGrp="1"/>
          </p:cNvSpPr>
          <p:nvPr>
            <p:ph idx="1"/>
          </p:nvPr>
        </p:nvSpPr>
        <p:spPr/>
        <p:txBody>
          <a:bodyPr/>
          <a:lstStyle/>
          <a:p>
            <a:endParaRPr lang="ru-RU"/>
          </a:p>
        </p:txBody>
      </p:sp>
      <p:grpSp>
        <p:nvGrpSpPr>
          <p:cNvPr id="7" name="Группа 6"/>
          <p:cNvGrpSpPr/>
          <p:nvPr/>
        </p:nvGrpSpPr>
        <p:grpSpPr>
          <a:xfrm>
            <a:off x="609600" y="194310"/>
            <a:ext cx="10519410" cy="1440180"/>
            <a:chOff x="609600" y="194310"/>
            <a:chExt cx="10519410" cy="1440180"/>
          </a:xfrm>
        </p:grpSpPr>
        <p:sp>
          <p:nvSpPr>
            <p:cNvPr id="5" name="Скругленный прямоугольник 4"/>
            <p:cNvSpPr/>
            <p:nvPr/>
          </p:nvSpPr>
          <p:spPr>
            <a:xfrm>
              <a:off x="609600" y="274638"/>
              <a:ext cx="10519410" cy="1279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800" b="1" dirty="0" smtClean="0">
                  <a:solidFill>
                    <a:schemeClr val="bg2">
                      <a:lumMod val="50000"/>
                    </a:schemeClr>
                  </a:solidFill>
                  <a:latin typeface="Corbel" panose="020B0503020204020204" pitchFamily="34" charset="0"/>
                </a:rPr>
                <a:t>Полезные ресурсы</a:t>
              </a:r>
              <a:endParaRPr lang="ru-RU" sz="2800" dirty="0">
                <a:solidFill>
                  <a:schemeClr val="bg2">
                    <a:lumMod val="50000"/>
                  </a:schemeClr>
                </a:solidFill>
                <a:latin typeface="Corbel" panose="020B0503020204020204" pitchFamily="34" charset="0"/>
              </a:endParaRPr>
            </a:p>
          </p:txBody>
        </p:sp>
        <p:sp>
          <p:nvSpPr>
            <p:cNvPr id="6" name="Овал 5"/>
            <p:cNvSpPr/>
            <p:nvPr/>
          </p:nvSpPr>
          <p:spPr>
            <a:xfrm>
              <a:off x="1085850" y="19431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14</a:t>
              </a:r>
              <a:endParaRPr lang="ru-RU" sz="4400" b="1" dirty="0">
                <a:solidFill>
                  <a:schemeClr val="bg2">
                    <a:lumMod val="75000"/>
                  </a:schemeClr>
                </a:solidFill>
              </a:endParaRPr>
            </a:p>
          </p:txBody>
        </p:sp>
      </p:grpSp>
      <p:sp>
        <p:nvSpPr>
          <p:cNvPr id="3" name="TextBox 2"/>
          <p:cNvSpPr txBox="1"/>
          <p:nvPr/>
        </p:nvSpPr>
        <p:spPr>
          <a:xfrm>
            <a:off x="694592" y="1899138"/>
            <a:ext cx="10434418" cy="400110"/>
          </a:xfrm>
          <a:prstGeom prst="rect">
            <a:avLst/>
          </a:prstGeom>
          <a:noFill/>
        </p:spPr>
        <p:txBody>
          <a:bodyPr wrap="square" rtlCol="0">
            <a:spAutoFit/>
          </a:bodyPr>
          <a:lstStyle/>
          <a:p>
            <a:r>
              <a:rPr lang="ru-RU" sz="2000" b="1" dirty="0">
                <a:latin typeface="Corbel" panose="020B0503020204020204" pitchFamily="34" charset="0"/>
              </a:rPr>
              <a:t>Министерство просвещения Российской Федерации: </a:t>
            </a:r>
            <a:r>
              <a:rPr lang="ru-RU" sz="2000" b="1" u="sng" dirty="0">
                <a:latin typeface="Corbel" panose="020B0503020204020204" pitchFamily="34" charset="0"/>
                <a:hlinkClick r:id="rId3"/>
              </a:rPr>
              <a:t>https://edu.gov.ru/</a:t>
            </a:r>
            <a:endParaRPr lang="ru-RU" sz="2000" b="1" dirty="0">
              <a:latin typeface="Corbel" panose="020B0503020204020204" pitchFamily="34" charset="0"/>
            </a:endParaRPr>
          </a:p>
        </p:txBody>
      </p:sp>
      <p:pic>
        <p:nvPicPr>
          <p:cNvPr id="8" name="Рисунок 7"/>
          <p:cNvPicPr/>
          <p:nvPr/>
        </p:nvPicPr>
        <p:blipFill rotWithShape="1">
          <a:blip r:embed="rId4"/>
          <a:srcRect l="642" t="9981" r="2833" b="8246"/>
          <a:stretch/>
        </p:blipFill>
        <p:spPr bwMode="auto">
          <a:xfrm>
            <a:off x="767128" y="2613128"/>
            <a:ext cx="7814163" cy="391076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5246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32000"/>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8" name="Объект 7"/>
          <p:cNvSpPr>
            <a:spLocks noGrp="1"/>
          </p:cNvSpPr>
          <p:nvPr>
            <p:ph idx="1"/>
          </p:nvPr>
        </p:nvSpPr>
        <p:spPr/>
        <p:txBody>
          <a:bodyPr/>
          <a:lstStyle/>
          <a:p>
            <a:endParaRPr lang="ru-RU"/>
          </a:p>
        </p:txBody>
      </p:sp>
      <p:grpSp>
        <p:nvGrpSpPr>
          <p:cNvPr id="7" name="Группа 6"/>
          <p:cNvGrpSpPr/>
          <p:nvPr/>
        </p:nvGrpSpPr>
        <p:grpSpPr>
          <a:xfrm>
            <a:off x="609600" y="205740"/>
            <a:ext cx="10519410" cy="1440180"/>
            <a:chOff x="609600" y="205740"/>
            <a:chExt cx="10519410" cy="1440180"/>
          </a:xfrm>
        </p:grpSpPr>
        <p:sp>
          <p:nvSpPr>
            <p:cNvPr id="5" name="Скругленный прямоугольник 4"/>
            <p:cNvSpPr/>
            <p:nvPr/>
          </p:nvSpPr>
          <p:spPr>
            <a:xfrm>
              <a:off x="609600" y="274638"/>
              <a:ext cx="10519410" cy="1279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800" b="1" dirty="0">
                  <a:solidFill>
                    <a:schemeClr val="bg2">
                      <a:lumMod val="50000"/>
                    </a:schemeClr>
                  </a:solidFill>
                  <a:latin typeface="Corbel" panose="020B0503020204020204" pitchFamily="34" charset="0"/>
                </a:rPr>
                <a:t>Полезные ресурсы</a:t>
              </a:r>
              <a:endParaRPr lang="ru-RU" sz="2800" dirty="0">
                <a:solidFill>
                  <a:schemeClr val="bg2">
                    <a:lumMod val="50000"/>
                  </a:schemeClr>
                </a:solidFill>
                <a:latin typeface="Corbel" panose="020B0503020204020204" pitchFamily="34" charset="0"/>
              </a:endParaRPr>
            </a:p>
          </p:txBody>
        </p:sp>
        <p:sp>
          <p:nvSpPr>
            <p:cNvPr id="6" name="Овал 5"/>
            <p:cNvSpPr/>
            <p:nvPr/>
          </p:nvSpPr>
          <p:spPr>
            <a:xfrm>
              <a:off x="1085850" y="20574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14</a:t>
              </a:r>
              <a:endParaRPr lang="ru-RU" sz="4400" b="1" dirty="0">
                <a:solidFill>
                  <a:schemeClr val="bg2">
                    <a:lumMod val="75000"/>
                  </a:schemeClr>
                </a:solidFill>
              </a:endParaRPr>
            </a:p>
          </p:txBody>
        </p:sp>
      </p:grpSp>
      <p:sp>
        <p:nvSpPr>
          <p:cNvPr id="3" name="TextBox 2"/>
          <p:cNvSpPr txBox="1"/>
          <p:nvPr/>
        </p:nvSpPr>
        <p:spPr>
          <a:xfrm>
            <a:off x="694592" y="1899138"/>
            <a:ext cx="11329768" cy="400110"/>
          </a:xfrm>
          <a:prstGeom prst="rect">
            <a:avLst/>
          </a:prstGeom>
          <a:noFill/>
        </p:spPr>
        <p:txBody>
          <a:bodyPr wrap="square" rtlCol="0">
            <a:spAutoFit/>
          </a:bodyPr>
          <a:lstStyle/>
          <a:p>
            <a:r>
              <a:rPr lang="ru-RU" sz="2000" b="1" dirty="0">
                <a:latin typeface="Corbel" panose="020B0503020204020204" pitchFamily="34" charset="0"/>
              </a:rPr>
              <a:t>Государственный информационный ресурс об одаренных детях: </a:t>
            </a:r>
            <a:r>
              <a:rPr lang="ru-RU" sz="2000" b="1" dirty="0">
                <a:latin typeface="Corbel" panose="020B0503020204020204" pitchFamily="34" charset="0"/>
                <a:hlinkClick r:id="rId3"/>
              </a:rPr>
              <a:t>https://талантыроссии.рф/</a:t>
            </a:r>
            <a:endParaRPr lang="ru-RU" sz="2000" b="1" dirty="0">
              <a:latin typeface="Corbel" panose="020B0503020204020204" pitchFamily="34" charset="0"/>
            </a:endParaRPr>
          </a:p>
        </p:txBody>
      </p:sp>
      <p:pic>
        <p:nvPicPr>
          <p:cNvPr id="9" name="Рисунок 8"/>
          <p:cNvPicPr/>
          <p:nvPr/>
        </p:nvPicPr>
        <p:blipFill rotWithShape="1">
          <a:blip r:embed="rId4"/>
          <a:srcRect l="-321" t="9410" r="2352" b="5322"/>
          <a:stretch/>
        </p:blipFill>
        <p:spPr bwMode="auto">
          <a:xfrm>
            <a:off x="694592" y="2578838"/>
            <a:ext cx="7526216" cy="418244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20722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1000" b="-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grpSp>
        <p:nvGrpSpPr>
          <p:cNvPr id="7" name="Группа 6"/>
          <p:cNvGrpSpPr/>
          <p:nvPr/>
        </p:nvGrpSpPr>
        <p:grpSpPr>
          <a:xfrm>
            <a:off x="609600" y="114300"/>
            <a:ext cx="10519410" cy="1440180"/>
            <a:chOff x="609600" y="114300"/>
            <a:chExt cx="10519410" cy="1440180"/>
          </a:xfrm>
        </p:grpSpPr>
        <p:sp>
          <p:nvSpPr>
            <p:cNvPr id="5" name="Скругленный прямоугольник 4"/>
            <p:cNvSpPr/>
            <p:nvPr/>
          </p:nvSpPr>
          <p:spPr>
            <a:xfrm>
              <a:off x="609600" y="274638"/>
              <a:ext cx="10519410" cy="1143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793875"/>
              <a:r>
                <a:rPr lang="ru-RU" sz="2000" b="1" dirty="0">
                  <a:solidFill>
                    <a:schemeClr val="bg2">
                      <a:lumMod val="50000"/>
                    </a:schemeClr>
                  </a:solidFill>
                  <a:latin typeface="Corbel" panose="020B0503020204020204" pitchFamily="34" charset="0"/>
                </a:rPr>
                <a:t>Федеральные проекты и программы, регламентирующие работу </a:t>
              </a:r>
              <a:r>
                <a:rPr lang="ru-RU" sz="2000" b="1" dirty="0" smtClean="0">
                  <a:solidFill>
                    <a:schemeClr val="bg2">
                      <a:lumMod val="50000"/>
                    </a:schemeClr>
                  </a:solidFill>
                  <a:latin typeface="Corbel" panose="020B0503020204020204" pitchFamily="34" charset="0"/>
                </a:rPr>
                <a:t>                  с </a:t>
              </a:r>
              <a:r>
                <a:rPr lang="ru-RU" sz="2000" b="1" dirty="0">
                  <a:solidFill>
                    <a:schemeClr val="bg2">
                      <a:lumMod val="50000"/>
                    </a:schemeClr>
                  </a:solidFill>
                  <a:latin typeface="Corbel" panose="020B0503020204020204" pitchFamily="34" charset="0"/>
                </a:rPr>
                <a:t>одаренными детьми и молодежью </a:t>
              </a:r>
              <a:endParaRPr lang="ru-RU" sz="2000" dirty="0">
                <a:solidFill>
                  <a:schemeClr val="bg2">
                    <a:lumMod val="50000"/>
                  </a:schemeClr>
                </a:solidFill>
                <a:latin typeface="Corbel" panose="020B0503020204020204" pitchFamily="34" charset="0"/>
              </a:endParaRPr>
            </a:p>
          </p:txBody>
        </p:sp>
        <p:sp>
          <p:nvSpPr>
            <p:cNvPr id="6" name="Овал 5"/>
            <p:cNvSpPr/>
            <p:nvPr/>
          </p:nvSpPr>
          <p:spPr>
            <a:xfrm>
              <a:off x="1085850" y="11430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1</a:t>
              </a:r>
              <a:endParaRPr lang="ru-RU" sz="4400" b="1" dirty="0">
                <a:solidFill>
                  <a:schemeClr val="bg2">
                    <a:lumMod val="75000"/>
                  </a:schemeClr>
                </a:solidFill>
              </a:endParaRPr>
            </a:p>
          </p:txBody>
        </p:sp>
      </p:grpSp>
      <p:sp>
        <p:nvSpPr>
          <p:cNvPr id="8" name="TextBox 7"/>
          <p:cNvSpPr txBox="1"/>
          <p:nvPr/>
        </p:nvSpPr>
        <p:spPr>
          <a:xfrm>
            <a:off x="609600" y="1851660"/>
            <a:ext cx="11311890" cy="4770537"/>
          </a:xfrm>
          <a:prstGeom prst="rect">
            <a:avLst/>
          </a:prstGeom>
          <a:noFill/>
        </p:spPr>
        <p:txBody>
          <a:bodyPr wrap="square" rtlCol="0">
            <a:spAutoFit/>
          </a:bodyPr>
          <a:lstStyle/>
          <a:p>
            <a:pPr marL="342900" indent="-342900">
              <a:spcAft>
                <a:spcPts val="600"/>
              </a:spcAft>
              <a:buFont typeface="+mj-lt"/>
              <a:buAutoNum type="arabicPeriod"/>
            </a:pPr>
            <a:r>
              <a:rPr lang="ru-RU" b="1" i="1" dirty="0">
                <a:latin typeface="Corbel" panose="020B0503020204020204" pitchFamily="34" charset="0"/>
              </a:rPr>
              <a:t>Федеральная целевая программа «Дети России» и ее подпрограмма «Одаренные дети»</a:t>
            </a:r>
            <a:r>
              <a:rPr lang="ru-RU" dirty="0">
                <a:latin typeface="Corbel" panose="020B0503020204020204" pitchFamily="34" charset="0"/>
              </a:rPr>
              <a:t> </a:t>
            </a:r>
            <a:r>
              <a:rPr lang="ru-RU" dirty="0" smtClean="0">
                <a:latin typeface="Corbel" panose="020B0503020204020204" pitchFamily="34" charset="0"/>
              </a:rPr>
              <a:t>                              </a:t>
            </a:r>
            <a:r>
              <a:rPr lang="ru-RU" sz="1600" dirty="0" smtClean="0">
                <a:latin typeface="Corbel" panose="020B0503020204020204" pitchFamily="34" charset="0"/>
              </a:rPr>
              <a:t>(</a:t>
            </a:r>
            <a:r>
              <a:rPr lang="ru-RU" sz="1600" dirty="0">
                <a:latin typeface="Corbel" panose="020B0503020204020204" pitchFamily="34" charset="0"/>
              </a:rPr>
              <a:t>утв. постановлением Правительства Российской Федерации от 21. 03. 2007 г. № 172)</a:t>
            </a:r>
          </a:p>
          <a:p>
            <a:pPr marL="342900" indent="-342900">
              <a:buFont typeface="+mj-lt"/>
              <a:buAutoNum type="arabicPeriod"/>
            </a:pPr>
            <a:r>
              <a:rPr lang="ru-RU" b="1" i="1" dirty="0" smtClean="0">
                <a:latin typeface="Corbel" panose="020B0503020204020204" pitchFamily="34" charset="0"/>
              </a:rPr>
              <a:t>Направление </a:t>
            </a:r>
            <a:r>
              <a:rPr lang="ru-RU" b="1" i="1" dirty="0">
                <a:latin typeface="Corbel" panose="020B0503020204020204" pitchFamily="34" charset="0"/>
              </a:rPr>
              <a:t>«Государственная поддержка талантливой молодежи» приоритетного национального проекта «Образование»</a:t>
            </a:r>
            <a:endParaRPr lang="ru-RU" dirty="0">
              <a:latin typeface="Corbel" panose="020B0503020204020204" pitchFamily="34" charset="0"/>
            </a:endParaRPr>
          </a:p>
          <a:p>
            <a:pPr marL="354013"/>
            <a:r>
              <a:rPr lang="ru-RU" dirty="0">
                <a:latin typeface="Corbel" panose="020B0503020204020204" pitchFamily="34" charset="0"/>
              </a:rPr>
              <a:t>– Указ Президента Российской Федерации от 6 апреля 2006 г. N 325 «О мерах государственной поддержки талантливой молодежи»</a:t>
            </a:r>
          </a:p>
          <a:p>
            <a:pPr marL="354013"/>
            <a:r>
              <a:rPr lang="ru-RU" dirty="0">
                <a:latin typeface="Corbel" panose="020B0503020204020204" pitchFamily="34" charset="0"/>
              </a:rPr>
              <a:t>– Постановление Правительства Российской Федерации от 27 мая 2006 г. № 311 «О премиях для поддержки талантливой молодежи»</a:t>
            </a:r>
          </a:p>
          <a:p>
            <a:pPr marL="354013">
              <a:spcBef>
                <a:spcPts val="600"/>
              </a:spcBef>
              <a:spcAft>
                <a:spcPts val="600"/>
              </a:spcAft>
            </a:pPr>
            <a:r>
              <a:rPr lang="ru-RU" dirty="0">
                <a:latin typeface="Corbel" panose="020B0503020204020204" pitchFamily="34" charset="0"/>
              </a:rPr>
              <a:t>– Приказ Министерства образования и науки Российской Федерации от 28 февраля 2008 г. N 74 «Об утверждении Правил присуждения премий для поддержки талантливой молодежи и порядка выплаты указанных премий</a:t>
            </a:r>
            <a:r>
              <a:rPr lang="ru-RU" dirty="0" smtClean="0">
                <a:latin typeface="Corbel" panose="020B0503020204020204" pitchFamily="34" charset="0"/>
              </a:rPr>
              <a:t>»</a:t>
            </a:r>
          </a:p>
          <a:p>
            <a:r>
              <a:rPr lang="ru-RU" b="1" dirty="0" smtClean="0">
                <a:latin typeface="Corbel" panose="020B0503020204020204" pitchFamily="34" charset="0"/>
              </a:rPr>
              <a:t>3</a:t>
            </a:r>
            <a:r>
              <a:rPr lang="ru-RU" dirty="0" smtClean="0">
                <a:latin typeface="Corbel" panose="020B0503020204020204" pitchFamily="34" charset="0"/>
              </a:rPr>
              <a:t>. </a:t>
            </a:r>
            <a:r>
              <a:rPr lang="ru-RU" b="1" i="1" dirty="0" smtClean="0">
                <a:latin typeface="Corbel" panose="020B0503020204020204" pitchFamily="34" charset="0"/>
              </a:rPr>
              <a:t>Направление </a:t>
            </a:r>
            <a:r>
              <a:rPr lang="ru-RU" b="1" i="1" dirty="0">
                <a:latin typeface="Corbel" panose="020B0503020204020204" pitchFamily="34" charset="0"/>
              </a:rPr>
              <a:t>«Развитие системы поддержки талантливых детей» национальной образовательной инициативы «Наша новая школа»</a:t>
            </a:r>
            <a:r>
              <a:rPr lang="ru-RU" dirty="0">
                <a:latin typeface="Corbel" panose="020B0503020204020204" pitchFamily="34" charset="0"/>
              </a:rPr>
              <a:t> </a:t>
            </a:r>
            <a:endParaRPr lang="ru-RU" dirty="0" smtClean="0">
              <a:latin typeface="Corbel" panose="020B0503020204020204" pitchFamily="34" charset="0"/>
            </a:endParaRPr>
          </a:p>
          <a:p>
            <a:pPr>
              <a:spcAft>
                <a:spcPts val="600"/>
              </a:spcAft>
            </a:pPr>
            <a:r>
              <a:rPr lang="ru-RU" sz="1600" dirty="0" smtClean="0">
                <a:latin typeface="Corbel" panose="020B0503020204020204" pitchFamily="34" charset="0"/>
              </a:rPr>
              <a:t>(</a:t>
            </a:r>
            <a:r>
              <a:rPr lang="ru-RU" sz="1600" dirty="0">
                <a:latin typeface="Corbel" panose="020B0503020204020204" pitchFamily="34" charset="0"/>
              </a:rPr>
              <a:t>утв. Президентом Российской Федерации от 4 февраля 2010 г. N Пр-271</a:t>
            </a:r>
            <a:r>
              <a:rPr lang="ru-RU" sz="1600" dirty="0" smtClean="0">
                <a:latin typeface="Corbel" panose="020B0503020204020204" pitchFamily="34" charset="0"/>
              </a:rPr>
              <a:t>)</a:t>
            </a:r>
            <a:endParaRPr lang="ru-RU" sz="1600" dirty="0">
              <a:latin typeface="Corbel" panose="020B0503020204020204" pitchFamily="34" charset="0"/>
            </a:endParaRPr>
          </a:p>
          <a:p>
            <a:pPr marL="354013"/>
            <a:r>
              <a:rPr lang="ru-RU" dirty="0">
                <a:latin typeface="Corbel" panose="020B0503020204020204" pitchFamily="34" charset="0"/>
              </a:rPr>
              <a:t>– Концепция общенациональной системы выявления и развития молодых талантов (утв. Президентом Российской Федерации 03.04.2012 г. № Пр-827) и др.</a:t>
            </a:r>
          </a:p>
        </p:txBody>
      </p:sp>
    </p:spTree>
    <p:extLst>
      <p:ext uri="{BB962C8B-B14F-4D97-AF65-F5344CB8AC3E}">
        <p14:creationId xmlns:p14="http://schemas.microsoft.com/office/powerpoint/2010/main" val="1083300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alphaModFix amt="32000"/>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Объект 4"/>
          <p:cNvSpPr>
            <a:spLocks noGrp="1"/>
          </p:cNvSpPr>
          <p:nvPr>
            <p:ph idx="1"/>
          </p:nvPr>
        </p:nvSpPr>
        <p:spPr/>
        <p:txBody>
          <a:bodyPr/>
          <a:lstStyle/>
          <a:p>
            <a:endParaRPr lang="ru-RU"/>
          </a:p>
        </p:txBody>
      </p:sp>
      <p:sp>
        <p:nvSpPr>
          <p:cNvPr id="3" name="TextBox 2"/>
          <p:cNvSpPr txBox="1"/>
          <p:nvPr/>
        </p:nvSpPr>
        <p:spPr>
          <a:xfrm>
            <a:off x="652096" y="1819650"/>
            <a:ext cx="10434418" cy="400110"/>
          </a:xfrm>
          <a:prstGeom prst="rect">
            <a:avLst/>
          </a:prstGeom>
          <a:noFill/>
        </p:spPr>
        <p:txBody>
          <a:bodyPr wrap="square" rtlCol="0">
            <a:spAutoFit/>
          </a:bodyPr>
          <a:lstStyle/>
          <a:p>
            <a:r>
              <a:rPr lang="ru-RU" sz="2000" b="1" dirty="0">
                <a:latin typeface="Corbel" panose="020B0503020204020204" pitchFamily="34" charset="0"/>
              </a:rPr>
              <a:t>Образовательный центр «Сириус»:  </a:t>
            </a:r>
            <a:r>
              <a:rPr lang="ru-RU" sz="2000" b="1" dirty="0">
                <a:latin typeface="Corbel" panose="020B0503020204020204" pitchFamily="34" charset="0"/>
                <a:hlinkClick r:id="rId3"/>
              </a:rPr>
              <a:t>https://sochisirius.ru/</a:t>
            </a:r>
            <a:endParaRPr lang="ru-RU" sz="2000" b="1" dirty="0">
              <a:latin typeface="Corbel" panose="020B0503020204020204" pitchFamily="34" charset="0"/>
            </a:endParaRPr>
          </a:p>
        </p:txBody>
      </p:sp>
      <p:pic>
        <p:nvPicPr>
          <p:cNvPr id="10" name="Рисунок 9"/>
          <p:cNvPicPr/>
          <p:nvPr/>
        </p:nvPicPr>
        <p:blipFill rotWithShape="1">
          <a:blip r:embed="rId4"/>
          <a:srcRect l="481" t="9981" r="1068" b="5323"/>
          <a:stretch/>
        </p:blipFill>
        <p:spPr bwMode="auto">
          <a:xfrm>
            <a:off x="694591" y="2454153"/>
            <a:ext cx="7455877" cy="421920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1" name="Скругленный прямоугольник 10"/>
          <p:cNvSpPr/>
          <p:nvPr/>
        </p:nvSpPr>
        <p:spPr>
          <a:xfrm>
            <a:off x="609600" y="274638"/>
            <a:ext cx="10519410" cy="1279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800" b="1" dirty="0">
                <a:solidFill>
                  <a:schemeClr val="bg2">
                    <a:lumMod val="50000"/>
                  </a:schemeClr>
                </a:solidFill>
                <a:latin typeface="Corbel" panose="020B0503020204020204" pitchFamily="34" charset="0"/>
              </a:rPr>
              <a:t>Полезные ресурсы</a:t>
            </a:r>
            <a:endParaRPr lang="ru-RU" sz="2800" dirty="0">
              <a:solidFill>
                <a:schemeClr val="bg2">
                  <a:lumMod val="50000"/>
                </a:schemeClr>
              </a:solidFill>
              <a:latin typeface="Corbel" panose="020B0503020204020204" pitchFamily="34" charset="0"/>
            </a:endParaRPr>
          </a:p>
        </p:txBody>
      </p:sp>
      <p:sp>
        <p:nvSpPr>
          <p:cNvPr id="12" name="Овал 11"/>
          <p:cNvSpPr/>
          <p:nvPr/>
        </p:nvSpPr>
        <p:spPr>
          <a:xfrm>
            <a:off x="1085850" y="20574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14</a:t>
            </a:r>
            <a:endParaRPr lang="ru-RU" sz="4400" b="1" dirty="0">
              <a:solidFill>
                <a:schemeClr val="bg2">
                  <a:lumMod val="75000"/>
                </a:schemeClr>
              </a:solidFill>
            </a:endParaRPr>
          </a:p>
        </p:txBody>
      </p:sp>
    </p:spTree>
    <p:extLst>
      <p:ext uri="{BB962C8B-B14F-4D97-AF65-F5344CB8AC3E}">
        <p14:creationId xmlns:p14="http://schemas.microsoft.com/office/powerpoint/2010/main" val="966465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alphaModFix amt="32000"/>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Объект 4"/>
          <p:cNvSpPr>
            <a:spLocks noGrp="1"/>
          </p:cNvSpPr>
          <p:nvPr>
            <p:ph idx="1"/>
          </p:nvPr>
        </p:nvSpPr>
        <p:spPr/>
        <p:txBody>
          <a:bodyPr/>
          <a:lstStyle/>
          <a:p>
            <a:endParaRPr lang="ru-RU"/>
          </a:p>
        </p:txBody>
      </p:sp>
      <p:sp>
        <p:nvSpPr>
          <p:cNvPr id="3" name="TextBox 2"/>
          <p:cNvSpPr txBox="1"/>
          <p:nvPr/>
        </p:nvSpPr>
        <p:spPr>
          <a:xfrm>
            <a:off x="694592" y="1899138"/>
            <a:ext cx="10434418" cy="400110"/>
          </a:xfrm>
          <a:prstGeom prst="rect">
            <a:avLst/>
          </a:prstGeom>
          <a:noFill/>
        </p:spPr>
        <p:txBody>
          <a:bodyPr wrap="square" rtlCol="0">
            <a:spAutoFit/>
          </a:bodyPr>
          <a:lstStyle/>
          <a:p>
            <a:r>
              <a:rPr lang="ru-RU" sz="2000" b="1" dirty="0">
                <a:latin typeface="Corbel" panose="020B0503020204020204" pitchFamily="34" charset="0"/>
              </a:rPr>
              <a:t>Федеральная сеть детских технопарков «</a:t>
            </a:r>
            <a:r>
              <a:rPr lang="ru-RU" sz="2000" b="1" dirty="0" err="1">
                <a:latin typeface="Corbel" panose="020B0503020204020204" pitchFamily="34" charset="0"/>
              </a:rPr>
              <a:t>Кванториум</a:t>
            </a:r>
            <a:r>
              <a:rPr lang="ru-RU" sz="2000" b="1" dirty="0">
                <a:latin typeface="Corbel" panose="020B0503020204020204" pitchFamily="34" charset="0"/>
              </a:rPr>
              <a:t>»: </a:t>
            </a:r>
            <a:r>
              <a:rPr lang="ru-RU" sz="2000" b="1" dirty="0">
                <a:latin typeface="Corbel" panose="020B0503020204020204" pitchFamily="34" charset="0"/>
                <a:hlinkClick r:id="rId3"/>
              </a:rPr>
              <a:t>https://www.roskvantorium.ru/</a:t>
            </a:r>
            <a:endParaRPr lang="ru-RU" sz="2000" b="1" dirty="0">
              <a:latin typeface="Corbel" panose="020B0503020204020204" pitchFamily="34" charset="0"/>
            </a:endParaRPr>
          </a:p>
        </p:txBody>
      </p:sp>
      <p:pic>
        <p:nvPicPr>
          <p:cNvPr id="9" name="Рисунок 8"/>
          <p:cNvPicPr/>
          <p:nvPr/>
        </p:nvPicPr>
        <p:blipFill rotWithShape="1">
          <a:blip r:embed="rId4"/>
          <a:srcRect l="321" t="9411" r="1229" b="8174"/>
          <a:stretch/>
        </p:blipFill>
        <p:spPr bwMode="auto">
          <a:xfrm>
            <a:off x="694591" y="2501045"/>
            <a:ext cx="8001001" cy="406680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1" name="Скругленный прямоугольник 10"/>
          <p:cNvSpPr/>
          <p:nvPr/>
        </p:nvSpPr>
        <p:spPr>
          <a:xfrm>
            <a:off x="609600" y="274638"/>
            <a:ext cx="10519410" cy="1279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800" b="1" dirty="0">
                <a:solidFill>
                  <a:schemeClr val="bg2">
                    <a:lumMod val="50000"/>
                  </a:schemeClr>
                </a:solidFill>
                <a:latin typeface="Corbel" panose="020B0503020204020204" pitchFamily="34" charset="0"/>
              </a:rPr>
              <a:t>Полезные ресурсы</a:t>
            </a:r>
            <a:endParaRPr lang="ru-RU" sz="2800" dirty="0">
              <a:solidFill>
                <a:schemeClr val="bg2">
                  <a:lumMod val="50000"/>
                </a:schemeClr>
              </a:solidFill>
              <a:latin typeface="Corbel" panose="020B0503020204020204" pitchFamily="34" charset="0"/>
            </a:endParaRPr>
          </a:p>
        </p:txBody>
      </p:sp>
      <p:sp>
        <p:nvSpPr>
          <p:cNvPr id="12" name="Овал 11"/>
          <p:cNvSpPr/>
          <p:nvPr/>
        </p:nvSpPr>
        <p:spPr>
          <a:xfrm>
            <a:off x="1085850" y="20574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14</a:t>
            </a:r>
            <a:endParaRPr lang="ru-RU" sz="4400" b="1" dirty="0">
              <a:solidFill>
                <a:schemeClr val="bg2">
                  <a:lumMod val="75000"/>
                </a:schemeClr>
              </a:solidFill>
            </a:endParaRPr>
          </a:p>
        </p:txBody>
      </p:sp>
    </p:spTree>
    <p:extLst>
      <p:ext uri="{BB962C8B-B14F-4D97-AF65-F5344CB8AC3E}">
        <p14:creationId xmlns:p14="http://schemas.microsoft.com/office/powerpoint/2010/main" val="881137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Объект 4"/>
          <p:cNvSpPr>
            <a:spLocks noGrp="1"/>
          </p:cNvSpPr>
          <p:nvPr>
            <p:ph idx="1"/>
          </p:nvPr>
        </p:nvSpPr>
        <p:spPr/>
        <p:txBody>
          <a:bodyPr/>
          <a:lstStyle/>
          <a:p>
            <a:endParaRPr lang="ru-RU"/>
          </a:p>
        </p:txBody>
      </p:sp>
      <p:sp>
        <p:nvSpPr>
          <p:cNvPr id="3" name="TextBox 2"/>
          <p:cNvSpPr txBox="1"/>
          <p:nvPr/>
        </p:nvSpPr>
        <p:spPr>
          <a:xfrm>
            <a:off x="694592" y="1899138"/>
            <a:ext cx="10434418" cy="400110"/>
          </a:xfrm>
          <a:prstGeom prst="rect">
            <a:avLst/>
          </a:prstGeom>
          <a:noFill/>
        </p:spPr>
        <p:txBody>
          <a:bodyPr wrap="square" rtlCol="0">
            <a:spAutoFit/>
          </a:bodyPr>
          <a:lstStyle/>
          <a:p>
            <a:r>
              <a:rPr lang="ru-RU" sz="2000" b="1" dirty="0">
                <a:latin typeface="Corbel" panose="020B0503020204020204" pitchFamily="34" charset="0"/>
              </a:rPr>
              <a:t>Всероссийский конкурс сочинений: </a:t>
            </a:r>
            <a:r>
              <a:rPr lang="ru-RU" sz="2000" b="1" dirty="0">
                <a:latin typeface="Corbel" panose="020B0503020204020204" pitchFamily="34" charset="0"/>
                <a:hlinkClick r:id="rId2"/>
              </a:rPr>
              <a:t>https://vks.edu.ru/</a:t>
            </a:r>
            <a:endParaRPr lang="ru-RU" sz="2000" b="1" dirty="0">
              <a:latin typeface="Corbel" panose="020B0503020204020204" pitchFamily="34" charset="0"/>
            </a:endParaRPr>
          </a:p>
        </p:txBody>
      </p:sp>
      <p:pic>
        <p:nvPicPr>
          <p:cNvPr id="10" name="Рисунок 9"/>
          <p:cNvPicPr/>
          <p:nvPr/>
        </p:nvPicPr>
        <p:blipFill rotWithShape="1">
          <a:blip r:embed="rId3"/>
          <a:srcRect l="962" t="10837" r="1390" b="5323"/>
          <a:stretch/>
        </p:blipFill>
        <p:spPr bwMode="auto">
          <a:xfrm>
            <a:off x="795337" y="2578838"/>
            <a:ext cx="8005763" cy="415607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1" name="Скругленный прямоугольник 10"/>
          <p:cNvSpPr/>
          <p:nvPr/>
        </p:nvSpPr>
        <p:spPr>
          <a:xfrm>
            <a:off x="609600" y="274638"/>
            <a:ext cx="10519410" cy="1279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800" b="1" dirty="0">
                <a:solidFill>
                  <a:schemeClr val="bg2">
                    <a:lumMod val="50000"/>
                  </a:schemeClr>
                </a:solidFill>
                <a:latin typeface="Corbel" panose="020B0503020204020204" pitchFamily="34" charset="0"/>
              </a:rPr>
              <a:t>Полезные ресурсы</a:t>
            </a:r>
            <a:endParaRPr lang="ru-RU" sz="2800" dirty="0">
              <a:solidFill>
                <a:schemeClr val="bg2">
                  <a:lumMod val="50000"/>
                </a:schemeClr>
              </a:solidFill>
              <a:latin typeface="Corbel" panose="020B0503020204020204" pitchFamily="34" charset="0"/>
            </a:endParaRPr>
          </a:p>
        </p:txBody>
      </p:sp>
      <p:sp>
        <p:nvSpPr>
          <p:cNvPr id="12" name="Овал 11"/>
          <p:cNvSpPr/>
          <p:nvPr/>
        </p:nvSpPr>
        <p:spPr>
          <a:xfrm>
            <a:off x="1128579" y="194469"/>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14</a:t>
            </a:r>
            <a:endParaRPr lang="ru-RU" sz="4400" b="1" dirty="0">
              <a:solidFill>
                <a:schemeClr val="bg2">
                  <a:lumMod val="75000"/>
                </a:schemeClr>
              </a:solidFill>
            </a:endParaRPr>
          </a:p>
        </p:txBody>
      </p:sp>
    </p:spTree>
    <p:extLst>
      <p:ext uri="{BB962C8B-B14F-4D97-AF65-F5344CB8AC3E}">
        <p14:creationId xmlns:p14="http://schemas.microsoft.com/office/powerpoint/2010/main" val="7881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09600" y="193809"/>
            <a:ext cx="10546994" cy="1304657"/>
          </a:xfrm>
          <a:prstGeom prst="rect">
            <a:avLst/>
          </a:prstGeom>
        </p:spPr>
      </p:pic>
      <p:pic>
        <p:nvPicPr>
          <p:cNvPr id="5" name="Рисунок 4"/>
          <p:cNvPicPr>
            <a:picLocks noChangeAspect="1"/>
          </p:cNvPicPr>
          <p:nvPr/>
        </p:nvPicPr>
        <p:blipFill>
          <a:blip r:embed="rId3"/>
          <a:stretch>
            <a:fillRect/>
          </a:stretch>
        </p:blipFill>
        <p:spPr>
          <a:xfrm>
            <a:off x="743484" y="114553"/>
            <a:ext cx="1371719" cy="1463167"/>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dirty="0" smtClean="0"/>
              <a:t>Всероссийский конкурс «Без срока давности» </a:t>
            </a:r>
            <a:r>
              <a:rPr lang="en-US" dirty="0">
                <a:hlinkClick r:id="rId4"/>
              </a:rPr>
              <a:t>https://memory45.su</a:t>
            </a:r>
            <a:r>
              <a:rPr lang="en-US" dirty="0" smtClean="0">
                <a:hlinkClick r:id="rId4"/>
              </a:rPr>
              <a:t>/</a:t>
            </a:r>
            <a:r>
              <a:rPr lang="ru-RU" dirty="0" smtClean="0"/>
              <a:t> </a:t>
            </a:r>
          </a:p>
          <a:p>
            <a:endParaRPr lang="ru-RU" dirty="0"/>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4361" y="2678906"/>
            <a:ext cx="7171227" cy="4033815"/>
          </a:xfrm>
          <a:prstGeom prst="rect">
            <a:avLst/>
          </a:prstGeom>
        </p:spPr>
      </p:pic>
    </p:spTree>
    <p:extLst>
      <p:ext uri="{BB962C8B-B14F-4D97-AF65-F5344CB8AC3E}">
        <p14:creationId xmlns:p14="http://schemas.microsoft.com/office/powerpoint/2010/main" val="237305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grpSp>
        <p:nvGrpSpPr>
          <p:cNvPr id="7" name="Группа 6"/>
          <p:cNvGrpSpPr/>
          <p:nvPr/>
        </p:nvGrpSpPr>
        <p:grpSpPr>
          <a:xfrm>
            <a:off x="609600" y="114300"/>
            <a:ext cx="10519410" cy="1440180"/>
            <a:chOff x="609600" y="114300"/>
            <a:chExt cx="10519410" cy="1440180"/>
          </a:xfrm>
        </p:grpSpPr>
        <p:sp>
          <p:nvSpPr>
            <p:cNvPr id="5" name="Скругленный прямоугольник 4"/>
            <p:cNvSpPr/>
            <p:nvPr/>
          </p:nvSpPr>
          <p:spPr>
            <a:xfrm>
              <a:off x="609600" y="274638"/>
              <a:ext cx="1051941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000" b="1" dirty="0">
                  <a:solidFill>
                    <a:schemeClr val="bg2">
                      <a:lumMod val="50000"/>
                    </a:schemeClr>
                  </a:solidFill>
                  <a:latin typeface="Corbel" panose="020B0503020204020204" pitchFamily="34" charset="0"/>
                </a:rPr>
                <a:t>Федеральный закон от 24.07.1998 N 124-ФЗ «Об основных гарантиях прав ребенка в Российской Федерации»</a:t>
              </a:r>
              <a:endParaRPr lang="ru-RU" sz="2400" dirty="0">
                <a:solidFill>
                  <a:schemeClr val="bg2">
                    <a:lumMod val="50000"/>
                  </a:schemeClr>
                </a:solidFill>
                <a:latin typeface="Corbel" panose="020B0503020204020204" pitchFamily="34" charset="0"/>
              </a:endParaRPr>
            </a:p>
          </p:txBody>
        </p:sp>
        <p:sp>
          <p:nvSpPr>
            <p:cNvPr id="6" name="Овал 5"/>
            <p:cNvSpPr/>
            <p:nvPr/>
          </p:nvSpPr>
          <p:spPr>
            <a:xfrm>
              <a:off x="1085850" y="11430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2</a:t>
              </a:r>
              <a:endParaRPr lang="ru-RU" sz="4400" b="1" dirty="0">
                <a:solidFill>
                  <a:schemeClr val="bg2">
                    <a:lumMod val="75000"/>
                  </a:schemeClr>
                </a:solidFill>
              </a:endParaRPr>
            </a:p>
          </p:txBody>
        </p:sp>
      </p:grpSp>
      <p:sp>
        <p:nvSpPr>
          <p:cNvPr id="8" name="TextBox 7"/>
          <p:cNvSpPr txBox="1"/>
          <p:nvPr/>
        </p:nvSpPr>
        <p:spPr>
          <a:xfrm>
            <a:off x="609600" y="1749108"/>
            <a:ext cx="11311890" cy="4801314"/>
          </a:xfrm>
          <a:prstGeom prst="rect">
            <a:avLst/>
          </a:prstGeom>
          <a:noFill/>
        </p:spPr>
        <p:txBody>
          <a:bodyPr wrap="square" rtlCol="0">
            <a:spAutoFit/>
          </a:bodyPr>
          <a:lstStyle/>
          <a:p>
            <a:r>
              <a:rPr lang="ru-RU" b="1" dirty="0">
                <a:latin typeface="Corbel" panose="020B0503020204020204" pitchFamily="34" charset="0"/>
              </a:rPr>
              <a:t>Преамбула. </a:t>
            </a:r>
            <a:r>
              <a:rPr lang="ru-RU" dirty="0">
                <a:latin typeface="Corbel" panose="020B0503020204020204" pitchFamily="34" charset="0"/>
              </a:rPr>
              <a:t>Настоящий ФЗ устанавливает основные гарантии прав и законных интересов ребенка, предусмотренных Конституцией Российской Федерации, в целях создания правовых, социально-экономических условий для реализации прав и законных интересов ребенка.</a:t>
            </a:r>
          </a:p>
          <a:p>
            <a:r>
              <a:rPr lang="ru-RU" dirty="0">
                <a:latin typeface="Corbel" panose="020B0503020204020204" pitchFamily="34" charset="0"/>
              </a:rPr>
              <a:t>Государство признает детство важным этапом жизни человека и исходит из принципов приоритетности подготовки детей к полноценной жизни в обществе, развития у них общественно значимой и творческой активности, воспитания в них высоких нравственных качеств, патриотизма и гражданственности.</a:t>
            </a:r>
          </a:p>
          <a:p>
            <a:r>
              <a:rPr lang="ru-RU" b="1" dirty="0">
                <a:latin typeface="Corbel" panose="020B0503020204020204" pitchFamily="34" charset="0"/>
              </a:rPr>
              <a:t>Статья 4</a:t>
            </a:r>
            <a:r>
              <a:rPr lang="ru-RU" dirty="0">
                <a:latin typeface="Corbel" panose="020B0503020204020204" pitchFamily="34" charset="0"/>
              </a:rPr>
              <a:t>. Цели государственной политики в интересах детей.</a:t>
            </a:r>
          </a:p>
          <a:p>
            <a:r>
              <a:rPr lang="ru-RU" dirty="0">
                <a:latin typeface="Corbel" panose="020B0503020204020204" pitchFamily="34" charset="0"/>
              </a:rPr>
              <a:t>Глава II. Основные направления обеспечения прав ребенка в Российской Федерации.</a:t>
            </a:r>
          </a:p>
          <a:p>
            <a:r>
              <a:rPr lang="ru-RU" b="1" dirty="0">
                <a:latin typeface="Corbel" panose="020B0503020204020204" pitchFamily="34" charset="0"/>
              </a:rPr>
              <a:t>Статья 9.</a:t>
            </a:r>
            <a:r>
              <a:rPr lang="ru-RU" dirty="0">
                <a:latin typeface="Corbel" panose="020B0503020204020204" pitchFamily="34" charset="0"/>
              </a:rPr>
              <a:t> Меры по защите прав ребенка при осуществлении деятельности в области его образования.</a:t>
            </a:r>
          </a:p>
          <a:p>
            <a:r>
              <a:rPr lang="ru-RU" b="1" dirty="0">
                <a:latin typeface="Corbel" panose="020B0503020204020204" pitchFamily="34" charset="0"/>
              </a:rPr>
              <a:t>Статья 11.</a:t>
            </a:r>
            <a:r>
              <a:rPr lang="ru-RU" dirty="0">
                <a:latin typeface="Corbel" panose="020B0503020204020204" pitchFamily="34" charset="0"/>
              </a:rPr>
              <a:t> Защита прав и законных интересов детей в сфере профессиональной ориентации, профессионального обучения и занятости.</a:t>
            </a:r>
          </a:p>
          <a:p>
            <a:r>
              <a:rPr lang="ru-RU" b="1" dirty="0">
                <a:latin typeface="Corbel" panose="020B0503020204020204" pitchFamily="34" charset="0"/>
              </a:rPr>
              <a:t>Статья 13. </a:t>
            </a:r>
            <a:r>
              <a:rPr lang="ru-RU" dirty="0">
                <a:latin typeface="Corbel" panose="020B0503020204020204" pitchFamily="34" charset="0"/>
              </a:rPr>
              <a:t>Защита прав и законных интересов ребенка при формировании социальной инфраструктуры для детей. (решения для обеспечения жизнедеятельности, образования, развития, отдыха и оздоровления детей, оказания им медицинской помощи, профилактики заболеваний у детей, их социальной защиты и социального обслуживания)</a:t>
            </a:r>
          </a:p>
          <a:p>
            <a:r>
              <a:rPr lang="ru-RU" b="1" dirty="0">
                <a:latin typeface="Corbel" panose="020B0503020204020204" pitchFamily="34" charset="0"/>
              </a:rPr>
              <a:t>Статья 14. </a:t>
            </a:r>
            <a:r>
              <a:rPr lang="ru-RU" dirty="0">
                <a:latin typeface="Corbel" panose="020B0503020204020204" pitchFamily="34" charset="0"/>
              </a:rPr>
              <a:t>Защита ребенка от информации, пропаганды и агитации, наносящих вред его здоровью, нравственному и духовному развитию. И др.</a:t>
            </a:r>
          </a:p>
        </p:txBody>
      </p:sp>
    </p:spTree>
    <p:extLst>
      <p:ext uri="{BB962C8B-B14F-4D97-AF65-F5344CB8AC3E}">
        <p14:creationId xmlns:p14="http://schemas.microsoft.com/office/powerpoint/2010/main" val="1553409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4000" r="-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grpSp>
        <p:nvGrpSpPr>
          <p:cNvPr id="7" name="Группа 6"/>
          <p:cNvGrpSpPr/>
          <p:nvPr/>
        </p:nvGrpSpPr>
        <p:grpSpPr>
          <a:xfrm>
            <a:off x="609600" y="114300"/>
            <a:ext cx="10519410" cy="1440180"/>
            <a:chOff x="609600" y="114300"/>
            <a:chExt cx="10519410" cy="1440180"/>
          </a:xfrm>
        </p:grpSpPr>
        <p:sp>
          <p:nvSpPr>
            <p:cNvPr id="5" name="Скругленный прямоугольник 4"/>
            <p:cNvSpPr/>
            <p:nvPr/>
          </p:nvSpPr>
          <p:spPr>
            <a:xfrm>
              <a:off x="609600" y="274638"/>
              <a:ext cx="1051941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000" b="1" dirty="0">
                  <a:solidFill>
                    <a:schemeClr val="bg2">
                      <a:lumMod val="50000"/>
                    </a:schemeClr>
                  </a:solidFill>
                  <a:latin typeface="Corbel" panose="020B0503020204020204" pitchFamily="34" charset="0"/>
                </a:rPr>
                <a:t>Федеральный закон от 29.12.2012 № 273-ФЗ «Об образовании </a:t>
              </a:r>
              <a:r>
                <a:rPr lang="ru-RU" sz="2000" b="1" dirty="0" smtClean="0">
                  <a:solidFill>
                    <a:schemeClr val="bg2">
                      <a:lumMod val="50000"/>
                    </a:schemeClr>
                  </a:solidFill>
                  <a:latin typeface="Corbel" panose="020B0503020204020204" pitchFamily="34" charset="0"/>
                </a:rPr>
                <a:t>                       в </a:t>
              </a:r>
              <a:r>
                <a:rPr lang="ru-RU" sz="2000" b="1" dirty="0">
                  <a:solidFill>
                    <a:schemeClr val="bg2">
                      <a:lumMod val="50000"/>
                    </a:schemeClr>
                  </a:solidFill>
                  <a:latin typeface="Corbel" panose="020B0503020204020204" pitchFamily="34" charset="0"/>
                </a:rPr>
                <a:t>Российской Федерации» (с изменениями и дополнениями)</a:t>
              </a:r>
              <a:endParaRPr lang="ru-RU" sz="2400" dirty="0">
                <a:solidFill>
                  <a:schemeClr val="bg2">
                    <a:lumMod val="50000"/>
                  </a:schemeClr>
                </a:solidFill>
                <a:latin typeface="Corbel" panose="020B0503020204020204" pitchFamily="34" charset="0"/>
              </a:endParaRPr>
            </a:p>
          </p:txBody>
        </p:sp>
        <p:sp>
          <p:nvSpPr>
            <p:cNvPr id="6" name="Овал 5"/>
            <p:cNvSpPr/>
            <p:nvPr/>
          </p:nvSpPr>
          <p:spPr>
            <a:xfrm>
              <a:off x="1085850" y="11430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3</a:t>
              </a:r>
              <a:endParaRPr lang="ru-RU" sz="4400" b="1" dirty="0">
                <a:solidFill>
                  <a:schemeClr val="bg2">
                    <a:lumMod val="75000"/>
                  </a:schemeClr>
                </a:solidFill>
              </a:endParaRPr>
            </a:p>
          </p:txBody>
        </p:sp>
      </p:grpSp>
      <p:sp>
        <p:nvSpPr>
          <p:cNvPr id="8" name="TextBox 7"/>
          <p:cNvSpPr txBox="1"/>
          <p:nvPr/>
        </p:nvSpPr>
        <p:spPr>
          <a:xfrm>
            <a:off x="609600" y="1749108"/>
            <a:ext cx="11311890" cy="5016758"/>
          </a:xfrm>
          <a:prstGeom prst="rect">
            <a:avLst/>
          </a:prstGeom>
          <a:noFill/>
        </p:spPr>
        <p:txBody>
          <a:bodyPr wrap="square" rtlCol="0">
            <a:spAutoFit/>
          </a:bodyPr>
          <a:lstStyle/>
          <a:p>
            <a:r>
              <a:rPr lang="ru-RU" sz="2000" b="1" dirty="0">
                <a:latin typeface="Corbel" panose="020B0503020204020204" pitchFamily="34" charset="0"/>
              </a:rPr>
              <a:t>Статья 77. Организация получения образования лицами, проявившими выдающиеся способности.</a:t>
            </a:r>
            <a:endParaRPr lang="ru-RU" sz="2000" dirty="0">
              <a:latin typeface="Corbel" panose="020B0503020204020204" pitchFamily="34" charset="0"/>
            </a:endParaRPr>
          </a:p>
          <a:p>
            <a:r>
              <a:rPr lang="ru-RU" sz="2000" dirty="0">
                <a:latin typeface="Corbel" panose="020B0503020204020204" pitchFamily="34" charset="0"/>
              </a:rPr>
              <a:t>В Российской Федерации осуществляются выявление и поддержка лиц, проявивших выдающиеся способности, а также оказывается содействие в получении такими лицами образования:</a:t>
            </a:r>
          </a:p>
          <a:p>
            <a:pPr marL="285750" indent="-285750">
              <a:buFont typeface="Wingdings" panose="05000000000000000000" pitchFamily="2" charset="2"/>
              <a:buChar char="ü"/>
            </a:pPr>
            <a:r>
              <a:rPr lang="ru-RU" sz="2000" dirty="0" smtClean="0">
                <a:latin typeface="Corbel" panose="020B0503020204020204" pitchFamily="34" charset="0"/>
              </a:rPr>
              <a:t>организуются </a:t>
            </a:r>
            <a:r>
              <a:rPr lang="ru-RU" sz="2000" dirty="0">
                <a:latin typeface="Corbel" panose="020B0503020204020204" pitchFamily="34" charset="0"/>
              </a:rPr>
              <a:t>и проводятся олимпиады и иные интеллектуальные и (или) творческие конкурсы, физкультурные мероприятия и спортивные мероприятия, направленные на выявление и развитие у обучающихся интеллектуальных и творческих способностей, способностей к занятиям физической культурой и спортом, интереса к научной (научно-исследовательской) деятельности, творческой деятельности, физкультурно-спортивной деятельности, на пропаганду научных знаний, творческих и спортивных достижений;</a:t>
            </a:r>
          </a:p>
          <a:p>
            <a:pPr marL="285750" indent="-285750">
              <a:buFont typeface="Wingdings" panose="05000000000000000000" pitchFamily="2" charset="2"/>
              <a:buChar char="ü"/>
            </a:pPr>
            <a:r>
              <a:rPr lang="ru-RU" sz="2000" dirty="0" smtClean="0">
                <a:latin typeface="Corbel" panose="020B0503020204020204" pitchFamily="34" charset="0"/>
              </a:rPr>
              <a:t>проводятся </a:t>
            </a:r>
            <a:r>
              <a:rPr lang="ru-RU" sz="2000" dirty="0">
                <a:latin typeface="Corbel" panose="020B0503020204020204" pitchFamily="34" charset="0"/>
              </a:rPr>
              <a:t>всероссийская олимпиада школьников и иные олимпиады школьников;</a:t>
            </a:r>
          </a:p>
          <a:p>
            <a:pPr marL="285750" indent="-285750">
              <a:buFont typeface="Wingdings" panose="05000000000000000000" pitchFamily="2" charset="2"/>
              <a:buChar char="ü"/>
            </a:pPr>
            <a:r>
              <a:rPr lang="ru-RU" sz="2000" dirty="0" smtClean="0">
                <a:latin typeface="Corbel" panose="020B0503020204020204" pitchFamily="34" charset="0"/>
              </a:rPr>
              <a:t>для </a:t>
            </a:r>
            <a:r>
              <a:rPr lang="ru-RU" sz="2000" dirty="0">
                <a:latin typeface="Corbel" panose="020B0503020204020204" pitchFamily="34" charset="0"/>
              </a:rPr>
              <a:t>лиц, проявивших выдающиеся способности, могут предусматриваться специальные денежные поощрения и иные меры стимулирования;  </a:t>
            </a:r>
          </a:p>
          <a:p>
            <a:pPr marL="285750" indent="-285750">
              <a:buFont typeface="Wingdings" panose="05000000000000000000" pitchFamily="2" charset="2"/>
              <a:buChar char="ü"/>
            </a:pPr>
            <a:r>
              <a:rPr lang="ru-RU" sz="2000" dirty="0" smtClean="0">
                <a:latin typeface="Corbel" panose="020B0503020204020204" pitchFamily="34" charset="0"/>
              </a:rPr>
              <a:t>в </a:t>
            </a:r>
            <a:r>
              <a:rPr lang="ru-RU" sz="2000" dirty="0">
                <a:latin typeface="Corbel" panose="020B0503020204020204" pitchFamily="34" charset="0"/>
              </a:rPr>
              <a:t>образовательных организациях создаются специализированные структурные подразделения, а также действуют образовательные организации, реализующие основные и дополнительные образовательные программы</a:t>
            </a:r>
          </a:p>
        </p:txBody>
      </p:sp>
    </p:spTree>
    <p:extLst>
      <p:ext uri="{BB962C8B-B14F-4D97-AF65-F5344CB8AC3E}">
        <p14:creationId xmlns:p14="http://schemas.microsoft.com/office/powerpoint/2010/main" val="1791274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grpSp>
        <p:nvGrpSpPr>
          <p:cNvPr id="7" name="Группа 6"/>
          <p:cNvGrpSpPr/>
          <p:nvPr/>
        </p:nvGrpSpPr>
        <p:grpSpPr>
          <a:xfrm>
            <a:off x="609600" y="114300"/>
            <a:ext cx="10519410" cy="1440180"/>
            <a:chOff x="609600" y="114300"/>
            <a:chExt cx="10519410" cy="1440180"/>
          </a:xfrm>
        </p:grpSpPr>
        <p:sp>
          <p:nvSpPr>
            <p:cNvPr id="5" name="Скругленный прямоугольник 4"/>
            <p:cNvSpPr/>
            <p:nvPr/>
          </p:nvSpPr>
          <p:spPr>
            <a:xfrm>
              <a:off x="609600" y="274638"/>
              <a:ext cx="1051941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000" b="1" dirty="0">
                  <a:solidFill>
                    <a:schemeClr val="bg2">
                      <a:lumMod val="50000"/>
                    </a:schemeClr>
                  </a:solidFill>
                  <a:latin typeface="Corbel" panose="020B0503020204020204" pitchFamily="34" charset="0"/>
                </a:rPr>
                <a:t>Указ Президента Российской Федерации № 204 от 07.05.2018 </a:t>
              </a:r>
              <a:r>
                <a:rPr lang="ru-RU" sz="2000" b="1" dirty="0" smtClean="0">
                  <a:solidFill>
                    <a:schemeClr val="bg2">
                      <a:lumMod val="50000"/>
                    </a:schemeClr>
                  </a:solidFill>
                  <a:latin typeface="Corbel" panose="020B0503020204020204" pitchFamily="34" charset="0"/>
                </a:rPr>
                <a:t>                      «</a:t>
              </a:r>
              <a:r>
                <a:rPr lang="ru-RU" sz="2000" b="1" dirty="0">
                  <a:solidFill>
                    <a:schemeClr val="bg2">
                      <a:lumMod val="50000"/>
                    </a:schemeClr>
                  </a:solidFill>
                  <a:latin typeface="Corbel" panose="020B0503020204020204" pitchFamily="34" charset="0"/>
                </a:rPr>
                <a:t>О национальных целях и стратегических задачах развития Российской Федерации на период до 2024 года»</a:t>
              </a:r>
              <a:endParaRPr lang="ru-RU" sz="2400" dirty="0">
                <a:solidFill>
                  <a:schemeClr val="bg2">
                    <a:lumMod val="50000"/>
                  </a:schemeClr>
                </a:solidFill>
                <a:latin typeface="Corbel" panose="020B0503020204020204" pitchFamily="34" charset="0"/>
              </a:endParaRPr>
            </a:p>
          </p:txBody>
        </p:sp>
        <p:sp>
          <p:nvSpPr>
            <p:cNvPr id="6" name="Овал 5"/>
            <p:cNvSpPr/>
            <p:nvPr/>
          </p:nvSpPr>
          <p:spPr>
            <a:xfrm>
              <a:off x="1085850" y="11430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4</a:t>
              </a:r>
              <a:endParaRPr lang="ru-RU" sz="4400" b="1" dirty="0">
                <a:solidFill>
                  <a:schemeClr val="bg2">
                    <a:lumMod val="75000"/>
                  </a:schemeClr>
                </a:solidFill>
              </a:endParaRPr>
            </a:p>
          </p:txBody>
        </p:sp>
      </p:grpSp>
      <p:sp>
        <p:nvSpPr>
          <p:cNvPr id="8" name="TextBox 7"/>
          <p:cNvSpPr txBox="1"/>
          <p:nvPr/>
        </p:nvSpPr>
        <p:spPr>
          <a:xfrm>
            <a:off x="609600" y="2423478"/>
            <a:ext cx="11311890" cy="2754600"/>
          </a:xfrm>
          <a:prstGeom prst="rect">
            <a:avLst/>
          </a:prstGeom>
          <a:noFill/>
        </p:spPr>
        <p:txBody>
          <a:bodyPr wrap="square" rtlCol="0">
            <a:spAutoFit/>
          </a:bodyPr>
          <a:lstStyle/>
          <a:p>
            <a:pPr>
              <a:spcAft>
                <a:spcPts val="600"/>
              </a:spcAft>
            </a:pPr>
            <a:r>
              <a:rPr lang="ru-RU" sz="2400" b="1" dirty="0">
                <a:latin typeface="Corbel" panose="020B0503020204020204" pitchFamily="34" charset="0"/>
              </a:rPr>
              <a:t>Правительству Российской Федерации при разработке национального проекта </a:t>
            </a:r>
            <a:r>
              <a:rPr lang="ru-RU" sz="2400" b="1" dirty="0" smtClean="0">
                <a:latin typeface="Corbel" panose="020B0503020204020204" pitchFamily="34" charset="0"/>
              </a:rPr>
              <a:t>   в </a:t>
            </a:r>
            <a:r>
              <a:rPr lang="ru-RU" sz="2400" b="1" dirty="0">
                <a:latin typeface="Corbel" panose="020B0503020204020204" pitchFamily="34" charset="0"/>
              </a:rPr>
              <a:t>сфере образования исходить из того, что в 2024 году необходимо обеспечить:</a:t>
            </a:r>
            <a:endParaRPr lang="ru-RU" sz="2400" dirty="0">
              <a:latin typeface="Corbel" panose="020B0503020204020204" pitchFamily="34" charset="0"/>
            </a:endParaRPr>
          </a:p>
          <a:p>
            <a:r>
              <a:rPr lang="ru-RU" sz="2400" dirty="0">
                <a:latin typeface="Corbel" panose="020B0503020204020204" pitchFamily="34" charset="0"/>
              </a:rPr>
              <a:t> б) решение следующих </a:t>
            </a:r>
            <a:r>
              <a:rPr lang="ru-RU" sz="2400" b="1" u="sng" dirty="0">
                <a:latin typeface="Corbel" panose="020B0503020204020204" pitchFamily="34" charset="0"/>
              </a:rPr>
              <a:t>задач</a:t>
            </a:r>
            <a:r>
              <a:rPr lang="ru-RU" sz="2400" dirty="0">
                <a:latin typeface="Corbel" panose="020B0503020204020204" pitchFamily="34" charset="0"/>
              </a:rPr>
              <a:t>:</a:t>
            </a:r>
          </a:p>
          <a:p>
            <a:r>
              <a:rPr lang="ru-RU" sz="2400" dirty="0">
                <a:latin typeface="Corbel" panose="020B0503020204020204" pitchFamily="34" charset="0"/>
              </a:rPr>
              <a:t>формирование эффективной системы выявления, поддержки и развития способностей и талантов у детей и молодежи, основанной на принципах справедливости, всеобщности и направленной на самоопределение </a:t>
            </a:r>
            <a:r>
              <a:rPr lang="ru-RU" sz="2400" dirty="0" smtClean="0">
                <a:latin typeface="Corbel" panose="020B0503020204020204" pitchFamily="34" charset="0"/>
              </a:rPr>
              <a:t>                               и </a:t>
            </a:r>
            <a:r>
              <a:rPr lang="ru-RU" sz="2400" dirty="0">
                <a:latin typeface="Corbel" panose="020B0503020204020204" pitchFamily="34" charset="0"/>
              </a:rPr>
              <a:t>профессиональную ориентацию всех обучающихся</a:t>
            </a:r>
          </a:p>
        </p:txBody>
      </p:sp>
    </p:spTree>
    <p:extLst>
      <p:ext uri="{BB962C8B-B14F-4D97-AF65-F5344CB8AC3E}">
        <p14:creationId xmlns:p14="http://schemas.microsoft.com/office/powerpoint/2010/main" val="1660632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grpSp>
        <p:nvGrpSpPr>
          <p:cNvPr id="7" name="Группа 6"/>
          <p:cNvGrpSpPr/>
          <p:nvPr/>
        </p:nvGrpSpPr>
        <p:grpSpPr>
          <a:xfrm>
            <a:off x="609600" y="114300"/>
            <a:ext cx="10519410" cy="1440180"/>
            <a:chOff x="609600" y="114300"/>
            <a:chExt cx="10519410" cy="1440180"/>
          </a:xfrm>
        </p:grpSpPr>
        <p:sp>
          <p:nvSpPr>
            <p:cNvPr id="5" name="Скругленный прямоугольник 4"/>
            <p:cNvSpPr/>
            <p:nvPr/>
          </p:nvSpPr>
          <p:spPr>
            <a:xfrm>
              <a:off x="609600" y="274638"/>
              <a:ext cx="1051941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200" b="1" dirty="0">
                  <a:solidFill>
                    <a:schemeClr val="bg2">
                      <a:lumMod val="50000"/>
                    </a:schemeClr>
                  </a:solidFill>
                  <a:latin typeface="Corbel" panose="020B0503020204020204" pitchFamily="34" charset="0"/>
                </a:rPr>
                <a:t>Указ Президента РФ от 21 июля 2020 г. N 474 «О национальных целях развития Российской Федерации на период до 2030 года» </a:t>
              </a:r>
              <a:endParaRPr lang="ru-RU" sz="2200" dirty="0">
                <a:solidFill>
                  <a:schemeClr val="bg2">
                    <a:lumMod val="50000"/>
                  </a:schemeClr>
                </a:solidFill>
                <a:latin typeface="Corbel" panose="020B0503020204020204" pitchFamily="34" charset="0"/>
              </a:endParaRPr>
            </a:p>
          </p:txBody>
        </p:sp>
        <p:sp>
          <p:nvSpPr>
            <p:cNvPr id="6" name="Овал 5"/>
            <p:cNvSpPr/>
            <p:nvPr/>
          </p:nvSpPr>
          <p:spPr>
            <a:xfrm>
              <a:off x="1085850" y="11430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5</a:t>
              </a:r>
              <a:endParaRPr lang="ru-RU" sz="4400" b="1" dirty="0">
                <a:solidFill>
                  <a:schemeClr val="bg2">
                    <a:lumMod val="75000"/>
                  </a:schemeClr>
                </a:solidFill>
              </a:endParaRPr>
            </a:p>
          </p:txBody>
        </p:sp>
      </p:grpSp>
      <p:sp>
        <p:nvSpPr>
          <p:cNvPr id="8" name="TextBox 7"/>
          <p:cNvSpPr txBox="1"/>
          <p:nvPr/>
        </p:nvSpPr>
        <p:spPr>
          <a:xfrm>
            <a:off x="609600" y="1749108"/>
            <a:ext cx="11311890" cy="4970591"/>
          </a:xfrm>
          <a:prstGeom prst="rect">
            <a:avLst/>
          </a:prstGeom>
          <a:noFill/>
        </p:spPr>
        <p:txBody>
          <a:bodyPr wrap="square" rtlCol="0">
            <a:spAutoFit/>
          </a:bodyPr>
          <a:lstStyle/>
          <a:p>
            <a:pPr>
              <a:spcAft>
                <a:spcPts val="600"/>
              </a:spcAft>
            </a:pPr>
            <a:r>
              <a:rPr lang="ru-RU" sz="2400" b="1" dirty="0">
                <a:latin typeface="Corbel" panose="020B0503020204020204" pitchFamily="34" charset="0"/>
              </a:rPr>
              <a:t>В рамках национальной цели «Возможности для самореализации и развития талантов»:</a:t>
            </a:r>
            <a:endParaRPr lang="ru-RU" sz="2400" dirty="0">
              <a:latin typeface="Corbel" panose="020B0503020204020204" pitchFamily="34" charset="0"/>
            </a:endParaRPr>
          </a:p>
          <a:p>
            <a:pPr marL="342900" indent="-342900">
              <a:buFont typeface="Wingdings" panose="05000000000000000000" pitchFamily="2" charset="2"/>
              <a:buChar char="ü"/>
            </a:pPr>
            <a:r>
              <a:rPr lang="ru-RU" sz="2400" dirty="0" smtClean="0">
                <a:latin typeface="Corbel" panose="020B0503020204020204" pitchFamily="34" charset="0"/>
              </a:rPr>
              <a:t>вхождение </a:t>
            </a:r>
            <a:r>
              <a:rPr lang="ru-RU" sz="2400" dirty="0">
                <a:latin typeface="Corbel" panose="020B0503020204020204" pitchFamily="34" charset="0"/>
              </a:rPr>
              <a:t>Российской Федерации в число десяти ведущих стран мира по качеству общего образования;</a:t>
            </a:r>
          </a:p>
          <a:p>
            <a:pPr marL="342900" indent="-342900">
              <a:buFont typeface="Wingdings" panose="05000000000000000000" pitchFamily="2" charset="2"/>
              <a:buChar char="ü"/>
            </a:pPr>
            <a:r>
              <a:rPr lang="ru-RU" sz="2400" dirty="0" smtClean="0">
                <a:latin typeface="Corbel" panose="020B0503020204020204" pitchFamily="34" charset="0"/>
              </a:rPr>
              <a:t>формирование </a:t>
            </a:r>
            <a:r>
              <a:rPr lang="ru-RU" sz="2400" dirty="0">
                <a:latin typeface="Corbel" panose="020B0503020204020204" pitchFamily="34" charset="0"/>
              </a:rPr>
              <a:t>эффективной системы выявления, поддержки и развития способностей и талантов у детей и молодежи, основанной на принципах справедливости, всеобщности и направленной на самоопределение и профессиональную ориентацию всех обучающихся;</a:t>
            </a:r>
          </a:p>
          <a:p>
            <a:pPr marL="342900" indent="-342900">
              <a:buFont typeface="Wingdings" panose="05000000000000000000" pitchFamily="2" charset="2"/>
              <a:buChar char="ü"/>
            </a:pPr>
            <a:r>
              <a:rPr lang="ru-RU" sz="2400" dirty="0" smtClean="0">
                <a:latin typeface="Corbel" panose="020B0503020204020204" pitchFamily="34" charset="0"/>
              </a:rPr>
              <a:t>создание </a:t>
            </a:r>
            <a:r>
              <a:rPr lang="ru-RU" sz="2400" dirty="0">
                <a:latin typeface="Corbel" panose="020B0503020204020204" pitchFamily="34" charset="0"/>
              </a:rPr>
              <a:t>условий для воспитания гармонично развитой и социально ответственной личности на основе духовно-нравственных ценностей народов Российской Федерации, исторических и национально-культурных традиций;</a:t>
            </a:r>
          </a:p>
          <a:p>
            <a:pPr marL="342900" indent="-342900">
              <a:buFont typeface="Wingdings" panose="05000000000000000000" pitchFamily="2" charset="2"/>
              <a:buChar char="ü"/>
            </a:pPr>
            <a:r>
              <a:rPr lang="ru-RU" sz="2400" dirty="0" smtClean="0">
                <a:latin typeface="Corbel" panose="020B0503020204020204" pitchFamily="34" charset="0"/>
              </a:rPr>
              <a:t>увеличение </a:t>
            </a:r>
            <a:r>
              <a:rPr lang="ru-RU" sz="2400" dirty="0">
                <a:latin typeface="Corbel" panose="020B0503020204020204" pitchFamily="34" charset="0"/>
              </a:rPr>
              <a:t>числа посещений культурных мероприятий в три раза по сравнению с показателем 2019 года …</a:t>
            </a:r>
            <a:endParaRPr lang="ru-RU" sz="3200" dirty="0">
              <a:latin typeface="Corbel" panose="020B0503020204020204" pitchFamily="34" charset="0"/>
            </a:endParaRPr>
          </a:p>
        </p:txBody>
      </p:sp>
    </p:spTree>
    <p:extLst>
      <p:ext uri="{BB962C8B-B14F-4D97-AF65-F5344CB8AC3E}">
        <p14:creationId xmlns:p14="http://schemas.microsoft.com/office/powerpoint/2010/main" val="684463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grpSp>
        <p:nvGrpSpPr>
          <p:cNvPr id="7" name="Группа 6"/>
          <p:cNvGrpSpPr/>
          <p:nvPr/>
        </p:nvGrpSpPr>
        <p:grpSpPr>
          <a:xfrm>
            <a:off x="609600" y="205740"/>
            <a:ext cx="10519410" cy="1440180"/>
            <a:chOff x="609600" y="205740"/>
            <a:chExt cx="10519410" cy="1440180"/>
          </a:xfrm>
        </p:grpSpPr>
        <p:sp>
          <p:nvSpPr>
            <p:cNvPr id="5" name="Скругленный прямоугольник 4"/>
            <p:cNvSpPr/>
            <p:nvPr/>
          </p:nvSpPr>
          <p:spPr>
            <a:xfrm>
              <a:off x="609600" y="274638"/>
              <a:ext cx="10519410" cy="1279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000" b="1" dirty="0">
                  <a:solidFill>
                    <a:schemeClr val="bg2">
                      <a:lumMod val="50000"/>
                    </a:schemeClr>
                  </a:solidFill>
                  <a:latin typeface="Corbel" panose="020B0503020204020204" pitchFamily="34" charset="0"/>
                </a:rPr>
                <a:t>Национальный проект «Образование» </a:t>
              </a:r>
              <a:r>
                <a:rPr lang="ru-RU" sz="2000" dirty="0">
                  <a:solidFill>
                    <a:schemeClr val="bg2">
                      <a:lumMod val="50000"/>
                    </a:schemeClr>
                  </a:solidFill>
                  <a:latin typeface="Corbel" panose="020B0503020204020204" pitchFamily="34" charset="0"/>
                </a:rPr>
                <a:t>(утв. президиумом Совета </a:t>
              </a:r>
              <a:r>
                <a:rPr lang="ru-RU" sz="2000" dirty="0" smtClean="0">
                  <a:solidFill>
                    <a:schemeClr val="bg2">
                      <a:lumMod val="50000"/>
                    </a:schemeClr>
                  </a:solidFill>
                  <a:latin typeface="Corbel" panose="020B0503020204020204" pitchFamily="34" charset="0"/>
                </a:rPr>
                <a:t>             при </a:t>
              </a:r>
              <a:r>
                <a:rPr lang="ru-RU" sz="2000" dirty="0">
                  <a:solidFill>
                    <a:schemeClr val="bg2">
                      <a:lumMod val="50000"/>
                    </a:schemeClr>
                  </a:solidFill>
                  <a:latin typeface="Corbel" panose="020B0503020204020204" pitchFamily="34" charset="0"/>
                </a:rPr>
                <a:t>Президенте Российской Федерации по стратегическому развитию </a:t>
              </a:r>
              <a:r>
                <a:rPr lang="ru-RU" sz="2000" dirty="0" smtClean="0">
                  <a:solidFill>
                    <a:schemeClr val="bg2">
                      <a:lumMod val="50000"/>
                    </a:schemeClr>
                  </a:solidFill>
                  <a:latin typeface="Corbel" panose="020B0503020204020204" pitchFamily="34" charset="0"/>
                </a:rPr>
                <a:t>          и </a:t>
              </a:r>
              <a:r>
                <a:rPr lang="ru-RU" sz="2000" dirty="0">
                  <a:solidFill>
                    <a:schemeClr val="bg2">
                      <a:lumMod val="50000"/>
                    </a:schemeClr>
                  </a:solidFill>
                  <a:latin typeface="Corbel" panose="020B0503020204020204" pitchFamily="34" charset="0"/>
                </a:rPr>
                <a:t>национальным проектам от 24 декабря 2018 г. № 16)</a:t>
              </a:r>
            </a:p>
            <a:p>
              <a:pPr marL="1793875"/>
              <a:r>
                <a:rPr lang="ru-RU" sz="2000" b="1" dirty="0">
                  <a:solidFill>
                    <a:schemeClr val="bg2">
                      <a:lumMod val="50000"/>
                    </a:schemeClr>
                  </a:solidFill>
                  <a:latin typeface="Corbel" panose="020B0503020204020204" pitchFamily="34" charset="0"/>
                </a:rPr>
                <a:t>Федеральный проект «Успех каждого ребенка»</a:t>
              </a:r>
              <a:endParaRPr lang="ru-RU" sz="2400" dirty="0">
                <a:solidFill>
                  <a:schemeClr val="bg2">
                    <a:lumMod val="50000"/>
                  </a:schemeClr>
                </a:solidFill>
                <a:latin typeface="Corbel" panose="020B0503020204020204" pitchFamily="34" charset="0"/>
              </a:endParaRPr>
            </a:p>
          </p:txBody>
        </p:sp>
        <p:sp>
          <p:nvSpPr>
            <p:cNvPr id="6" name="Овал 5"/>
            <p:cNvSpPr/>
            <p:nvPr/>
          </p:nvSpPr>
          <p:spPr>
            <a:xfrm>
              <a:off x="1085850" y="20574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6</a:t>
              </a:r>
              <a:endParaRPr lang="ru-RU" sz="4400" b="1" dirty="0">
                <a:solidFill>
                  <a:schemeClr val="bg2">
                    <a:lumMod val="75000"/>
                  </a:schemeClr>
                </a:solidFill>
              </a:endParaRPr>
            </a:p>
          </p:txBody>
        </p:sp>
      </p:grpSp>
      <p:sp>
        <p:nvSpPr>
          <p:cNvPr id="8" name="TextBox 7"/>
          <p:cNvSpPr txBox="1"/>
          <p:nvPr/>
        </p:nvSpPr>
        <p:spPr>
          <a:xfrm>
            <a:off x="609600" y="2423478"/>
            <a:ext cx="11311890" cy="3308598"/>
          </a:xfrm>
          <a:prstGeom prst="rect">
            <a:avLst/>
          </a:prstGeom>
          <a:noFill/>
        </p:spPr>
        <p:txBody>
          <a:bodyPr wrap="square" rtlCol="0">
            <a:spAutoFit/>
          </a:bodyPr>
          <a:lstStyle/>
          <a:p>
            <a:pPr>
              <a:spcAft>
                <a:spcPts val="600"/>
              </a:spcAft>
            </a:pPr>
            <a:r>
              <a:rPr lang="ru-RU" sz="2400" b="1" dirty="0">
                <a:latin typeface="Corbel" panose="020B0503020204020204" pitchFamily="34" charset="0"/>
              </a:rPr>
              <a:t>Цели: </a:t>
            </a:r>
            <a:endParaRPr lang="ru-RU" sz="2400" dirty="0">
              <a:latin typeface="Corbel" panose="020B0503020204020204" pitchFamily="34" charset="0"/>
            </a:endParaRPr>
          </a:p>
          <a:p>
            <a:pPr marL="342900" indent="-342900">
              <a:buFont typeface="Wingdings" panose="05000000000000000000" pitchFamily="2" charset="2"/>
              <a:buChar char="ü"/>
            </a:pPr>
            <a:r>
              <a:rPr lang="ru-RU" sz="2400" dirty="0" smtClean="0">
                <a:latin typeface="Corbel" panose="020B0503020204020204" pitchFamily="34" charset="0"/>
              </a:rPr>
              <a:t>обеспечение </a:t>
            </a:r>
            <a:r>
              <a:rPr lang="ru-RU" sz="2400" dirty="0">
                <a:latin typeface="Corbel" panose="020B0503020204020204" pitchFamily="34" charset="0"/>
              </a:rPr>
              <a:t>глобальной конкурентоспособности российского образования, вхождение Российской Федерации в число 10 ведущих стран мира по качеству общего образования;</a:t>
            </a:r>
          </a:p>
          <a:p>
            <a:pPr marL="342900" indent="-342900">
              <a:buFont typeface="Wingdings" panose="05000000000000000000" pitchFamily="2" charset="2"/>
              <a:buChar char="ü"/>
            </a:pPr>
            <a:r>
              <a:rPr lang="ru-RU" sz="2400" dirty="0" smtClean="0">
                <a:latin typeface="Corbel" panose="020B0503020204020204" pitchFamily="34" charset="0"/>
              </a:rPr>
              <a:t>воспитание </a:t>
            </a:r>
            <a:r>
              <a:rPr lang="ru-RU" sz="2400" dirty="0">
                <a:latin typeface="Corbel" panose="020B0503020204020204" pitchFamily="34" charset="0"/>
              </a:rPr>
              <a:t>гармонично развитой и социально ответственной личности на основе духовно-нравственных ценностей народов Российской Федерации, исторических и национально-культурных традиций</a:t>
            </a:r>
          </a:p>
          <a:p>
            <a:endParaRPr lang="ru-RU" sz="3600" dirty="0">
              <a:latin typeface="Corbel" panose="020B0503020204020204" pitchFamily="34" charset="0"/>
            </a:endParaRPr>
          </a:p>
        </p:txBody>
      </p:sp>
    </p:spTree>
    <p:extLst>
      <p:ext uri="{BB962C8B-B14F-4D97-AF65-F5344CB8AC3E}">
        <p14:creationId xmlns:p14="http://schemas.microsoft.com/office/powerpoint/2010/main" val="1815227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grpSp>
        <p:nvGrpSpPr>
          <p:cNvPr id="7" name="Группа 6"/>
          <p:cNvGrpSpPr/>
          <p:nvPr/>
        </p:nvGrpSpPr>
        <p:grpSpPr>
          <a:xfrm>
            <a:off x="609600" y="80010"/>
            <a:ext cx="10519410" cy="1440180"/>
            <a:chOff x="609600" y="80010"/>
            <a:chExt cx="10519410" cy="1440180"/>
          </a:xfrm>
        </p:grpSpPr>
        <p:sp>
          <p:nvSpPr>
            <p:cNvPr id="5" name="Скругленный прямоугольник 4"/>
            <p:cNvSpPr/>
            <p:nvPr/>
          </p:nvSpPr>
          <p:spPr>
            <a:xfrm>
              <a:off x="609600" y="194310"/>
              <a:ext cx="10519410" cy="1223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75"/>
              <a:r>
                <a:rPr lang="ru-RU" sz="2000" b="1" dirty="0">
                  <a:solidFill>
                    <a:schemeClr val="bg2">
                      <a:lumMod val="50000"/>
                    </a:schemeClr>
                  </a:solidFill>
                  <a:latin typeface="Corbel" panose="020B0503020204020204" pitchFamily="34" charset="0"/>
                </a:rPr>
                <a:t>Национальный проект «Образование</a:t>
              </a:r>
              <a:r>
                <a:rPr lang="ru-RU" sz="2000" dirty="0">
                  <a:solidFill>
                    <a:schemeClr val="bg2">
                      <a:lumMod val="50000"/>
                    </a:schemeClr>
                  </a:solidFill>
                  <a:latin typeface="Corbel" panose="020B0503020204020204" pitchFamily="34" charset="0"/>
                </a:rPr>
                <a:t>» (утв. президиумом Совета </a:t>
              </a:r>
              <a:r>
                <a:rPr lang="ru-RU" sz="2000" dirty="0" smtClean="0">
                  <a:solidFill>
                    <a:schemeClr val="bg2">
                      <a:lumMod val="50000"/>
                    </a:schemeClr>
                  </a:solidFill>
                  <a:latin typeface="Corbel" panose="020B0503020204020204" pitchFamily="34" charset="0"/>
                </a:rPr>
                <a:t>             при </a:t>
              </a:r>
              <a:r>
                <a:rPr lang="ru-RU" sz="2000" dirty="0">
                  <a:solidFill>
                    <a:schemeClr val="bg2">
                      <a:lumMod val="50000"/>
                    </a:schemeClr>
                  </a:solidFill>
                  <a:latin typeface="Corbel" panose="020B0503020204020204" pitchFamily="34" charset="0"/>
                </a:rPr>
                <a:t>Президенте Российской Федерации по стратегическому развитию </a:t>
              </a:r>
              <a:r>
                <a:rPr lang="ru-RU" sz="2000" dirty="0" smtClean="0">
                  <a:solidFill>
                    <a:schemeClr val="bg2">
                      <a:lumMod val="50000"/>
                    </a:schemeClr>
                  </a:solidFill>
                  <a:latin typeface="Corbel" panose="020B0503020204020204" pitchFamily="34" charset="0"/>
                </a:rPr>
                <a:t>          и </a:t>
              </a:r>
              <a:r>
                <a:rPr lang="ru-RU" sz="2000" dirty="0">
                  <a:solidFill>
                    <a:schemeClr val="bg2">
                      <a:lumMod val="50000"/>
                    </a:schemeClr>
                  </a:solidFill>
                  <a:latin typeface="Corbel" panose="020B0503020204020204" pitchFamily="34" charset="0"/>
                </a:rPr>
                <a:t>национальным проектам от 24 декабря 2018 г. № 16)</a:t>
              </a:r>
            </a:p>
            <a:p>
              <a:pPr marL="1793875"/>
              <a:r>
                <a:rPr lang="ru-RU" sz="2000" b="1" dirty="0">
                  <a:solidFill>
                    <a:schemeClr val="bg2">
                      <a:lumMod val="50000"/>
                    </a:schemeClr>
                  </a:solidFill>
                  <a:latin typeface="Corbel" panose="020B0503020204020204" pitchFamily="34" charset="0"/>
                </a:rPr>
                <a:t>Федеральный проект «Успех каждого ребенка»</a:t>
              </a:r>
              <a:endParaRPr lang="ru-RU" sz="2400" dirty="0">
                <a:solidFill>
                  <a:schemeClr val="bg2">
                    <a:lumMod val="50000"/>
                  </a:schemeClr>
                </a:solidFill>
                <a:latin typeface="Corbel" panose="020B0503020204020204" pitchFamily="34" charset="0"/>
              </a:endParaRPr>
            </a:p>
          </p:txBody>
        </p:sp>
        <p:sp>
          <p:nvSpPr>
            <p:cNvPr id="6" name="Овал 5"/>
            <p:cNvSpPr/>
            <p:nvPr/>
          </p:nvSpPr>
          <p:spPr>
            <a:xfrm>
              <a:off x="1085850" y="8001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6</a:t>
              </a:r>
              <a:endParaRPr lang="ru-RU" sz="4400" b="1" dirty="0">
                <a:solidFill>
                  <a:schemeClr val="bg2">
                    <a:lumMod val="75000"/>
                  </a:schemeClr>
                </a:solidFill>
              </a:endParaRPr>
            </a:p>
          </p:txBody>
        </p:sp>
      </p:grpSp>
      <p:sp>
        <p:nvSpPr>
          <p:cNvPr id="8" name="TextBox 7"/>
          <p:cNvSpPr txBox="1"/>
          <p:nvPr/>
        </p:nvSpPr>
        <p:spPr>
          <a:xfrm>
            <a:off x="609600" y="1692276"/>
            <a:ext cx="11311890" cy="4478149"/>
          </a:xfrm>
          <a:prstGeom prst="rect">
            <a:avLst/>
          </a:prstGeom>
          <a:blipFill>
            <a:blip r:embed="rId2">
              <a:alphaModFix amt="15000"/>
            </a:blip>
            <a:stretch>
              <a:fillRect/>
            </a:stretch>
          </a:blipFill>
        </p:spPr>
        <p:txBody>
          <a:bodyPr wrap="square" rtlCol="0">
            <a:spAutoFit/>
          </a:bodyPr>
          <a:lstStyle/>
          <a:p>
            <a:pPr>
              <a:spcAft>
                <a:spcPts val="600"/>
              </a:spcAft>
            </a:pPr>
            <a:r>
              <a:rPr lang="ru-RU" sz="2000" b="1" i="1" dirty="0">
                <a:latin typeface="Corbel" panose="020B0503020204020204" pitchFamily="34" charset="0"/>
              </a:rPr>
              <a:t>Реализация проекта способствует достижению стратегически значимых задач</a:t>
            </a:r>
            <a:r>
              <a:rPr lang="ru-RU" sz="2000" dirty="0">
                <a:latin typeface="Corbel" panose="020B0503020204020204" pitchFamily="34" charset="0"/>
              </a:rPr>
              <a:t>:</a:t>
            </a:r>
          </a:p>
          <a:p>
            <a:pPr marL="342900" indent="-342900">
              <a:buFont typeface="Wingdings" panose="05000000000000000000" pitchFamily="2" charset="2"/>
              <a:buChar char="ü"/>
            </a:pPr>
            <a:r>
              <a:rPr lang="ru-RU" sz="2000" dirty="0" smtClean="0">
                <a:latin typeface="Corbel" panose="020B0503020204020204" pitchFamily="34" charset="0"/>
              </a:rPr>
              <a:t>Не </a:t>
            </a:r>
            <a:r>
              <a:rPr lang="ru-RU" sz="2000" dirty="0">
                <a:latin typeface="Corbel" panose="020B0503020204020204" pitchFamily="34" charset="0"/>
              </a:rPr>
              <a:t>менее 70% обучающихся общеобразовательных организаций вовлечены в различные формы сопровождения и наставничества, в том числе в 2019 году – не менее 3%, в 2020 – не менее 10%, </a:t>
            </a:r>
            <a:r>
              <a:rPr lang="ru-RU" sz="2000" dirty="0" smtClean="0">
                <a:latin typeface="Corbel" panose="020B0503020204020204" pitchFamily="34" charset="0"/>
              </a:rPr>
              <a:t>  в </a:t>
            </a:r>
            <a:r>
              <a:rPr lang="ru-RU" sz="2000" dirty="0">
                <a:latin typeface="Corbel" panose="020B0503020204020204" pitchFamily="34" charset="0"/>
              </a:rPr>
              <a:t>2023 – не менее 50%. В наставники обучающихся будут привлечены преподаватели вузов, работники научных организаций, представители предприятий реального сектора экономики, деятели культуры, искусства, спортсмены, что будет способствовать развитию талантов школьников, их личностному и профессиональному самоопределению.</a:t>
            </a:r>
          </a:p>
          <a:p>
            <a:pPr marL="342900" indent="-342900">
              <a:buFont typeface="Wingdings" panose="05000000000000000000" pitchFamily="2" charset="2"/>
              <a:buChar char="ü"/>
            </a:pPr>
            <a:r>
              <a:rPr lang="ru-RU" sz="2000" dirty="0" smtClean="0">
                <a:latin typeface="Corbel" panose="020B0503020204020204" pitchFamily="34" charset="0"/>
              </a:rPr>
              <a:t>Развитие </a:t>
            </a:r>
            <a:r>
              <a:rPr lang="ru-RU" sz="2000" dirty="0">
                <a:latin typeface="Corbel" panose="020B0503020204020204" pitchFamily="34" charset="0"/>
              </a:rPr>
              <a:t>одаренных и проявивших выдающиеся способности детей продолжится в центрах выявления, поддержки и развития способностей и талантов у детей и молодежи, созданных с учетом опыта Образовательного фонда «Талант и успех» (по принципу Образовательного центра «Сириус» – круглогодичного образовательного центра, реализующего краткосрочные интенсивные образовательные программы для детей, проявивших выдающиеся способности, с целью их развития по трем направлениям: наука, спорт, искусство, а также шахматы). Подобные центры к 2024 году будут созданы во всех субъектах Российской Федерации.</a:t>
            </a:r>
            <a:endParaRPr lang="ru-RU" sz="4000" dirty="0">
              <a:latin typeface="Corbel" panose="020B0503020204020204" pitchFamily="34" charset="0"/>
            </a:endParaRPr>
          </a:p>
        </p:txBody>
      </p:sp>
    </p:spTree>
    <p:extLst>
      <p:ext uri="{BB962C8B-B14F-4D97-AF65-F5344CB8AC3E}">
        <p14:creationId xmlns:p14="http://schemas.microsoft.com/office/powerpoint/2010/main" val="1077747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grpSp>
        <p:nvGrpSpPr>
          <p:cNvPr id="7" name="Группа 6"/>
          <p:cNvGrpSpPr/>
          <p:nvPr/>
        </p:nvGrpSpPr>
        <p:grpSpPr>
          <a:xfrm>
            <a:off x="609600" y="114300"/>
            <a:ext cx="10519410" cy="1440180"/>
            <a:chOff x="609600" y="114300"/>
            <a:chExt cx="10519410" cy="1440180"/>
          </a:xfrm>
        </p:grpSpPr>
        <p:sp>
          <p:nvSpPr>
            <p:cNvPr id="5" name="Скругленный прямоугольник 4"/>
            <p:cNvSpPr/>
            <p:nvPr/>
          </p:nvSpPr>
          <p:spPr>
            <a:xfrm>
              <a:off x="609600" y="274638"/>
              <a:ext cx="1051941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5950"/>
              <a:r>
                <a:rPr lang="ru-RU" sz="2000" b="1" dirty="0">
                  <a:solidFill>
                    <a:schemeClr val="bg2">
                      <a:lumMod val="50000"/>
                    </a:schemeClr>
                  </a:solidFill>
                  <a:latin typeface="Corbel" panose="020B0503020204020204" pitchFamily="34" charset="0"/>
                </a:rPr>
                <a:t>Государственная программа Российской Федерации «Развитие образования</a:t>
              </a:r>
              <a:r>
                <a:rPr lang="ru-RU" sz="2000" dirty="0">
                  <a:solidFill>
                    <a:schemeClr val="bg2">
                      <a:lumMod val="50000"/>
                    </a:schemeClr>
                  </a:solidFill>
                  <a:latin typeface="Corbel" panose="020B0503020204020204" pitchFamily="34" charset="0"/>
                </a:rPr>
                <a:t>» (утв. Постановлением Правительства Российской Федерации от 26.12.2017 г. № 1642)</a:t>
              </a:r>
            </a:p>
          </p:txBody>
        </p:sp>
        <p:sp>
          <p:nvSpPr>
            <p:cNvPr id="6" name="Овал 5"/>
            <p:cNvSpPr/>
            <p:nvPr/>
          </p:nvSpPr>
          <p:spPr>
            <a:xfrm>
              <a:off x="1085850" y="114300"/>
              <a:ext cx="1348740" cy="14401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75000"/>
                    </a:schemeClr>
                  </a:solidFill>
                </a:rPr>
                <a:t>7</a:t>
              </a:r>
              <a:endParaRPr lang="ru-RU" sz="4400" b="1" dirty="0">
                <a:solidFill>
                  <a:schemeClr val="bg2">
                    <a:lumMod val="75000"/>
                  </a:schemeClr>
                </a:solidFill>
              </a:endParaRPr>
            </a:p>
          </p:txBody>
        </p:sp>
      </p:grpSp>
      <p:sp>
        <p:nvSpPr>
          <p:cNvPr id="8" name="TextBox 7"/>
          <p:cNvSpPr txBox="1"/>
          <p:nvPr/>
        </p:nvSpPr>
        <p:spPr>
          <a:xfrm>
            <a:off x="609600" y="1863408"/>
            <a:ext cx="11311890" cy="4154984"/>
          </a:xfrm>
          <a:prstGeom prst="rect">
            <a:avLst/>
          </a:prstGeom>
          <a:blipFill>
            <a:blip r:embed="rId3">
              <a:alphaModFix amt="15000"/>
            </a:blip>
            <a:stretch>
              <a:fillRect/>
            </a:stretch>
          </a:blipFill>
        </p:spPr>
        <p:txBody>
          <a:bodyPr wrap="square" rtlCol="0">
            <a:spAutoFit/>
          </a:bodyPr>
          <a:lstStyle/>
          <a:p>
            <a:r>
              <a:rPr lang="ru-RU" sz="2400" dirty="0">
                <a:latin typeface="Corbel" panose="020B0503020204020204" pitchFamily="34" charset="0"/>
              </a:rPr>
              <a:t>Федеральный проект </a:t>
            </a:r>
            <a:r>
              <a:rPr lang="ru-RU" sz="2400" b="1" dirty="0">
                <a:latin typeface="Corbel" panose="020B0503020204020204" pitchFamily="34" charset="0"/>
              </a:rPr>
              <a:t>«Социальная активность» </a:t>
            </a:r>
            <a:r>
              <a:rPr lang="ru-RU" sz="2400" dirty="0">
                <a:latin typeface="Corbel" panose="020B0503020204020204" pitchFamily="34" charset="0"/>
              </a:rPr>
              <a:t>– развитие добровольчества (</a:t>
            </a:r>
            <a:r>
              <a:rPr lang="ru-RU" sz="2400" dirty="0" err="1">
                <a:latin typeface="Corbel" panose="020B0503020204020204" pitchFamily="34" charset="0"/>
              </a:rPr>
              <a:t>волонтерства</a:t>
            </a:r>
            <a:r>
              <a:rPr lang="ru-RU" sz="2400" dirty="0">
                <a:latin typeface="Corbel" panose="020B0503020204020204" pitchFamily="34" charset="0"/>
              </a:rPr>
              <a:t>), развитие талантов и способностей у детей и молодежи, в том числе студентов, путем поддержки общественных инициатив и проектов, вовлечения к 2024 году в добровольческую деятельность 20 процентов граждан, вовлечения 45 процентов молодежи в творческую деятельность и 70 процентов студентов в клубное студенческое движение. 2019 - 2024 годы.</a:t>
            </a:r>
          </a:p>
          <a:p>
            <a:r>
              <a:rPr lang="ru-RU" sz="2400" dirty="0">
                <a:latin typeface="Corbel" panose="020B0503020204020204" pitchFamily="34" charset="0"/>
              </a:rPr>
              <a:t>Федеральный проект </a:t>
            </a:r>
            <a:r>
              <a:rPr lang="ru-RU" sz="2400" b="1" dirty="0">
                <a:latin typeface="Corbel" panose="020B0503020204020204" pitchFamily="34" charset="0"/>
              </a:rPr>
              <a:t>«Успех каждого ребенка». </a:t>
            </a:r>
            <a:r>
              <a:rPr lang="ru-RU" sz="2400" dirty="0">
                <a:latin typeface="Corbel" panose="020B0503020204020204" pitchFamily="34" charset="0"/>
              </a:rPr>
              <a:t>Ведомственная целевая программа «Развитие дополнительного образования детей, выявление и поддержка лиц, проявивших выдающиеся способности». Создание в каждом субъекте Российской Федерации центра выявления, поддержки и развития способностей и талантов у детей и молодежи.</a:t>
            </a:r>
            <a:endParaRPr lang="ru-RU" sz="4800" dirty="0">
              <a:latin typeface="Corbel" panose="020B0503020204020204" pitchFamily="34" charset="0"/>
            </a:endParaRPr>
          </a:p>
        </p:txBody>
      </p:sp>
    </p:spTree>
    <p:extLst>
      <p:ext uri="{BB962C8B-B14F-4D97-AF65-F5344CB8AC3E}">
        <p14:creationId xmlns:p14="http://schemas.microsoft.com/office/powerpoint/2010/main" val="10013012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263</TotalTime>
  <Words>2342</Words>
  <Application>Microsoft Office PowerPoint</Application>
  <PresentationFormat>Произвольный</PresentationFormat>
  <Paragraphs>120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Главная</vt:lpstr>
      <vt:lpstr>Государственная политика в сфере выявления и поддержки одарённых обучающихся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1.2. Государственная политика в сфере выявления и поддержки одаренных обучающихся</dc:title>
  <dc:creator>Осипова Марина Борисовна</dc:creator>
  <cp:lastModifiedBy>ЛАУРА</cp:lastModifiedBy>
  <cp:revision>29</cp:revision>
  <dcterms:created xsi:type="dcterms:W3CDTF">2020-08-20T08:36:07Z</dcterms:created>
  <dcterms:modified xsi:type="dcterms:W3CDTF">2024-01-31T10:08:03Z</dcterms:modified>
</cp:coreProperties>
</file>