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59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E5C83-311B-4EC1-A836-CD466B858359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7B74C-5CCF-4000-BC2C-DC0E69B411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4206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E5C83-311B-4EC1-A836-CD466B858359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7B74C-5CCF-4000-BC2C-DC0E69B411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57791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E5C83-311B-4EC1-A836-CD466B858359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7B74C-5CCF-4000-BC2C-DC0E69B411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03650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E5C83-311B-4EC1-A836-CD466B858359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7B74C-5CCF-4000-BC2C-DC0E69B411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89879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E5C83-311B-4EC1-A836-CD466B858359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7B74C-5CCF-4000-BC2C-DC0E69B411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46626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E5C83-311B-4EC1-A836-CD466B858359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7B74C-5CCF-4000-BC2C-DC0E69B411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17609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E5C83-311B-4EC1-A836-CD466B858359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7B74C-5CCF-4000-BC2C-DC0E69B411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99200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E5C83-311B-4EC1-A836-CD466B858359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7B74C-5CCF-4000-BC2C-DC0E69B411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10416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E5C83-311B-4EC1-A836-CD466B858359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7B74C-5CCF-4000-BC2C-DC0E69B411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73620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E5C83-311B-4EC1-A836-CD466B858359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F5B7B74C-5CCF-4000-BC2C-DC0E69B411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1571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E5C83-311B-4EC1-A836-CD466B858359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7B74C-5CCF-4000-BC2C-DC0E69B411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971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E5C83-311B-4EC1-A836-CD466B858359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7B74C-5CCF-4000-BC2C-DC0E69B411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9568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E5C83-311B-4EC1-A836-CD466B858359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7B74C-5CCF-4000-BC2C-DC0E69B411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8609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E5C83-311B-4EC1-A836-CD466B858359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7B74C-5CCF-4000-BC2C-DC0E69B411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6925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E5C83-311B-4EC1-A836-CD466B858359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7B74C-5CCF-4000-BC2C-DC0E69B411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50194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E5C83-311B-4EC1-A836-CD466B858359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7B74C-5CCF-4000-BC2C-DC0E69B411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2742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E5C83-311B-4EC1-A836-CD466B858359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7B74C-5CCF-4000-BC2C-DC0E69B411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6193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0E5C83-311B-4EC1-A836-CD466B858359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5B7B74C-5CCF-4000-BC2C-DC0E69B411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80616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Правовая основа реализации программы воспитания в ОО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Шонтукова Ирина Васильевна, </a:t>
            </a:r>
            <a:r>
              <a:rPr lang="ru-RU" dirty="0" err="1" smtClean="0"/>
              <a:t>к.п.н</a:t>
            </a:r>
            <a:r>
              <a:rPr lang="ru-RU" dirty="0" smtClean="0"/>
              <a:t>., доцент, заместитель директора ГБУ ДПО ЦНППМПР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05704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1" y="99589"/>
            <a:ext cx="10018713" cy="1149790"/>
          </a:xfrm>
        </p:spPr>
        <p:txBody>
          <a:bodyPr/>
          <a:lstStyle/>
          <a:p>
            <a:pPr marL="285750" lvl="0" indent="-285750">
              <a:spcBef>
                <a:spcPct val="20000"/>
              </a:spcBef>
              <a:spcAft>
                <a:spcPts val="600"/>
              </a:spcAft>
            </a:pPr>
            <a:r>
              <a:rPr lang="ru-RU" sz="2000" b="1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</a:rPr>
              <a:t>Приказ Минпросвещения России от 11 декабря 2020 года № 712 «О внесении изменений в некоторые федеральные государственные образовательные стандарты общего образования по вопросам  воспитания обучающихся</a:t>
            </a:r>
            <a:r>
              <a:rPr lang="ru-RU" sz="2000" b="1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</a:rPr>
              <a:t>»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1249379"/>
            <a:ext cx="10018713" cy="5196688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3. В федеральном государственном образовательном стандарте среднего общего образования, утвержденном приказом Министерства образования </a:t>
            </a:r>
            <a:r>
              <a:rPr lang="ru-RU" dirty="0" smtClean="0"/>
              <a:t>и </a:t>
            </a:r>
            <a:r>
              <a:rPr lang="ru-RU" dirty="0"/>
              <a:t>науки Российской Федерации от 17 мая 2012 г. № </a:t>
            </a:r>
            <a:r>
              <a:rPr lang="ru-RU" dirty="0" smtClean="0"/>
              <a:t>413 …</a:t>
            </a:r>
          </a:p>
          <a:p>
            <a:r>
              <a:rPr lang="ru-RU" dirty="0"/>
              <a:t>3.1. В пункте 14</a:t>
            </a:r>
            <a:r>
              <a:rPr lang="ru-RU" dirty="0" smtClean="0"/>
              <a:t>:</a:t>
            </a:r>
          </a:p>
          <a:p>
            <a:r>
              <a:rPr lang="ru-RU" dirty="0"/>
              <a:t>а) абзац девятый изложить в следующей редакции: </a:t>
            </a:r>
          </a:p>
          <a:p>
            <a:r>
              <a:rPr lang="ru-RU" dirty="0"/>
              <a:t>«рабочую программу воспитания;»;</a:t>
            </a:r>
          </a:p>
          <a:p>
            <a:r>
              <a:rPr lang="ru-RU" dirty="0"/>
              <a:t>б) в абзаце четырнадцатом после слов «календарный учебный график» дополнить словами «календарный план воспитательной работы;».</a:t>
            </a:r>
          </a:p>
          <a:p>
            <a:r>
              <a:rPr lang="ru-RU" dirty="0"/>
              <a:t>3.2. В подпункте 2 пункта 18.1.2 слова «программа развития универсальных учебных действий, воспитания и социализации» заменить словами «программы развития универсальных учебных действий, рабочей программы воспитания».</a:t>
            </a:r>
          </a:p>
          <a:p>
            <a:r>
              <a:rPr lang="ru-RU" dirty="0"/>
              <a:t>3.3. В подпунктах 3 пункта 18.2.2 после слов «тематическое планирование» дополнить словами «, в том числе с учетом рабочей программы воспитания</a:t>
            </a:r>
            <a:r>
              <a:rPr lang="ru-RU" dirty="0" smtClean="0"/>
              <a:t>».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363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1" y="63375"/>
            <a:ext cx="10018713" cy="1222218"/>
          </a:xfrm>
        </p:spPr>
        <p:txBody>
          <a:bodyPr/>
          <a:lstStyle/>
          <a:p>
            <a:r>
              <a:rPr lang="ru-RU" sz="2000" b="1" dirty="0">
                <a:ln>
                  <a:noFill/>
                </a:ln>
                <a:solidFill>
                  <a:srgbClr val="30ACEC">
                    <a:lumMod val="50000"/>
                  </a:srgbClr>
                </a:solidFill>
              </a:rPr>
              <a:t>Приказ Минпросвещения России от 11 декабря 2020 года № 712 «О внесении изменений в некоторые федеральные государственные образовательные стандарты общего образования по вопросам  воспитания обучающихся»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1195057"/>
            <a:ext cx="10018713" cy="5386812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3.4. Подпункт 18.2.3 изложить в следующей редакции:</a:t>
            </a:r>
          </a:p>
          <a:p>
            <a:r>
              <a:rPr lang="ru-RU" dirty="0"/>
              <a:t>«18.2.3. Рабочая программа воспитания должна быть направлена на развитие личности обучающихся, в том числе духовно-нравственное развитие, укрепление психического здоровья и физическое воспитание, достижение результатов </a:t>
            </a:r>
          </a:p>
          <a:p>
            <a:r>
              <a:rPr lang="ru-RU" dirty="0"/>
              <a:t>освоения обучающимися образовательной программы начального общего образования. Рабочая программа воспитания может иметь модульную структуру </a:t>
            </a:r>
          </a:p>
          <a:p>
            <a:r>
              <a:rPr lang="ru-RU" dirty="0"/>
              <a:t>и включать в себя:</a:t>
            </a:r>
          </a:p>
          <a:p>
            <a:r>
              <a:rPr lang="ru-RU" dirty="0"/>
              <a:t>описание особенностей воспитательного процесса;</a:t>
            </a:r>
          </a:p>
          <a:p>
            <a:r>
              <a:rPr lang="ru-RU" dirty="0"/>
              <a:t>цель и задачи воспитания обучающихся;</a:t>
            </a:r>
          </a:p>
          <a:p>
            <a:r>
              <a:rPr lang="ru-RU" dirty="0"/>
              <a:t>виды, формы и содержание  совместной деятельности педагогических работников, обучающихся и социальных партнеров организации, осуществляющей образовательную деятельность;</a:t>
            </a:r>
          </a:p>
          <a:p>
            <a:r>
              <a:rPr lang="ru-RU" dirty="0"/>
              <a:t>основные направления самоанализа воспитательной работы в организации, осуществляющей образовательную деятельность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17189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1" y="0"/>
            <a:ext cx="10018713" cy="1095469"/>
          </a:xfrm>
        </p:spPr>
        <p:txBody>
          <a:bodyPr/>
          <a:lstStyle/>
          <a:p>
            <a:r>
              <a:rPr lang="ru-RU" sz="2000" b="1" dirty="0">
                <a:ln>
                  <a:noFill/>
                </a:ln>
                <a:solidFill>
                  <a:srgbClr val="30ACEC">
                    <a:lumMod val="50000"/>
                  </a:srgbClr>
                </a:solidFill>
              </a:rPr>
              <a:t>Приказ Минпросвещения России от 11 декабря 2020 года № 712 «О внесении изменений в некоторые федеральные государственные образовательные стандарты общего образования по вопросам  воспитания обучающихся»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1186004"/>
            <a:ext cx="10018713" cy="5314383"/>
          </a:xfrm>
        </p:spPr>
        <p:txBody>
          <a:bodyPr>
            <a:normAutofit/>
          </a:bodyPr>
          <a:lstStyle/>
          <a:p>
            <a:r>
              <a:rPr lang="ru-RU" dirty="0"/>
              <a:t>Рабочая программа воспитания реализуется в единстве урочной и внеурочной деятельности, осуществляемой организацией, осуществляющей образовательную деятельность, совместно с семьей и другими институтами воспитания.</a:t>
            </a:r>
          </a:p>
          <a:p>
            <a:r>
              <a:rPr lang="ru-RU" dirty="0"/>
              <a:t>Рабочая программа воспитания должна предусматривать приобщение обучающихся к российским традиционным духовным ценностям, включая культурные ценности своей этнической группы, правилам и нормам поведения </a:t>
            </a:r>
            <a:r>
              <a:rPr lang="ru-RU" dirty="0" smtClean="0"/>
              <a:t>в </a:t>
            </a:r>
            <a:r>
              <a:rPr lang="ru-RU" dirty="0"/>
              <a:t>российском обществе.</a:t>
            </a:r>
          </a:p>
          <a:p>
            <a:r>
              <a:rPr lang="ru-RU" dirty="0"/>
              <a:t>В разработке рабочей программы воспитания и календарного плана воспитательной работы имеют право принимать участие советы обучающихся </a:t>
            </a:r>
            <a:r>
              <a:rPr lang="ru-RU" dirty="0" smtClean="0"/>
              <a:t>и </a:t>
            </a:r>
            <a:r>
              <a:rPr lang="ru-RU" dirty="0"/>
              <a:t>советы родителей (законных представителей) несовершеннолетних обучающихся, представительные органы обучающихся (при их наличии</a:t>
            </a:r>
            <a:r>
              <a:rPr lang="ru-RU" dirty="0" smtClean="0"/>
              <a:t>).».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153011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1" y="72429"/>
            <a:ext cx="10018713" cy="914400"/>
          </a:xfrm>
        </p:spPr>
        <p:txBody>
          <a:bodyPr>
            <a:normAutofit fontScale="90000"/>
          </a:bodyPr>
          <a:lstStyle/>
          <a:p>
            <a:pPr marL="285750" lvl="0" indent="-285750">
              <a:spcBef>
                <a:spcPct val="20000"/>
              </a:spcBef>
              <a:spcAft>
                <a:spcPts val="600"/>
              </a:spcAft>
            </a:pPr>
            <a:r>
              <a:rPr lang="ru-RU" sz="1900" b="1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</a:rPr>
              <a:t>Примерная программа воспитания (ОДОБРЕНА решением федерального учебно-методического объединения по общему образованию (протокол от 2 июня 2020 г. № 2/20</a:t>
            </a:r>
            <a:r>
              <a:rPr lang="ru-RU" sz="1900" b="1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</a:rPr>
              <a:t>)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986829"/>
            <a:ext cx="10018713" cy="5558826"/>
          </a:xfrm>
        </p:spPr>
        <p:txBody>
          <a:bodyPr>
            <a:normAutofit lnSpcReduction="10000"/>
          </a:bodyPr>
          <a:lstStyle/>
          <a:p>
            <a:r>
              <a:rPr lang="ru-RU" dirty="0"/>
              <a:t>Рабочие программы воспитания образовательных организаций должны включать в себя четыре основных раздела:</a:t>
            </a:r>
          </a:p>
          <a:p>
            <a:r>
              <a:rPr lang="ru-RU" dirty="0"/>
              <a:t>раздел </a:t>
            </a:r>
            <a:r>
              <a:rPr lang="ru-RU" i="1" dirty="0"/>
              <a:t>«Особенности организуемого в школе воспитательного процесса», </a:t>
            </a:r>
            <a:r>
              <a:rPr lang="ru-RU" dirty="0"/>
              <a:t>в котором школа кратко описывает специфику своей деятельности в сфере воспитания. Здесь может быть размещена информация: о специфике расположения школы, особенностях ее социального окружения, источниках положительного или отрицательного влияния на обучающихся, значимых партнерах школы, особенностях контингента обучающихся, оригинальных воспитательных находках школы, а также важных для школы принципах и традициях воспитания.</a:t>
            </a:r>
          </a:p>
          <a:p>
            <a:r>
              <a:rPr lang="ru-RU" dirty="0"/>
              <a:t>раздел </a:t>
            </a:r>
            <a:r>
              <a:rPr lang="ru-RU" i="1" dirty="0"/>
              <a:t>«Цель и задачи воспитания», </a:t>
            </a:r>
            <a:r>
              <a:rPr lang="ru-RU" dirty="0"/>
              <a:t>в котором на основе базовых общественных ценностей формулируется цель воспитания и задачи, которые школе предстоит решать для достижения цели.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333984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1" y="0"/>
            <a:ext cx="10018713" cy="624689"/>
          </a:xfrm>
        </p:spPr>
        <p:txBody>
          <a:bodyPr/>
          <a:lstStyle/>
          <a:p>
            <a:r>
              <a:rPr lang="ru-RU" sz="1700" b="1" dirty="0">
                <a:ln>
                  <a:noFill/>
                </a:ln>
                <a:solidFill>
                  <a:srgbClr val="30ACEC">
                    <a:lumMod val="50000"/>
                  </a:srgbClr>
                </a:solidFill>
              </a:rPr>
              <a:t>Примерная программа воспитания (ОДОБРЕНА решением федерального учебно-методического объединения по общему образованию (протокол от 2 июня 2020 г. № 2/20)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778598"/>
            <a:ext cx="10018713" cy="5658415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раздел </a:t>
            </a:r>
            <a:r>
              <a:rPr lang="ru-RU" i="1" dirty="0"/>
              <a:t>«Виды, формы и содержание деятельности», </a:t>
            </a:r>
            <a:r>
              <a:rPr lang="ru-RU" dirty="0"/>
              <a:t>в котором школа показывает, каким образом будет осуществляться достижение поставленных цели и задач воспитания. Данный раздел может состоять из нескольких инвариантных и вариативных модулей, каждый из которых ориентирован на одну из поставленных школой задач воспитания и соответствует одному из направлений воспитательной работы школы. Инвариантными модулями здесь являются: «Классное руководство», «Школьный урок», «Курсы внеурочной деятельности», «Работа с родителями», «Самоуправление» и «Профориентация» (два последних модуля не являются инвариантными для образовательных организаций, реализующих только образовательные программы начального общего образования). Вариативными модулями могут быть: «Ключевые общешкольные дела», «Детские общественные объединения», «Школьные медиа», «Экскурсии, экспедиции, походы», «Организация предметно-эстетической среды</a:t>
            </a:r>
            <a:r>
              <a:rPr lang="ru-RU" dirty="0" smtClean="0"/>
              <a:t>».</a:t>
            </a:r>
          </a:p>
          <a:p>
            <a:r>
              <a:rPr lang="ru-RU" dirty="0" smtClean="0"/>
              <a:t>раздел </a:t>
            </a:r>
            <a:r>
              <a:rPr lang="ru-RU" i="1" dirty="0"/>
              <a:t>«Основные направления самоанализа воспитательной работы», </a:t>
            </a:r>
            <a:r>
              <a:rPr lang="ru-RU" dirty="0" smtClean="0"/>
              <a:t>в </a:t>
            </a:r>
            <a:r>
              <a:rPr lang="ru-RU" dirty="0"/>
              <a:t>котором необходимо показать, каким образом в школе осуществляется самоанализ организуемой в ней воспитательной работы. Здесь приводятся не результаты самоанализа, а лишь перечень основных его направлений, который может быть дополнен указанием на его критерии и способы его осуществления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52994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1" y="63374"/>
            <a:ext cx="10018713" cy="796705"/>
          </a:xfrm>
        </p:spPr>
        <p:txBody>
          <a:bodyPr/>
          <a:lstStyle/>
          <a:p>
            <a:r>
              <a:rPr lang="ru-RU" sz="1700" b="1" dirty="0">
                <a:ln>
                  <a:noFill/>
                </a:ln>
                <a:solidFill>
                  <a:srgbClr val="30ACEC">
                    <a:lumMod val="50000"/>
                  </a:srgbClr>
                </a:solidFill>
              </a:rPr>
              <a:t>Примерная программа воспитания (ОДОБРЕНА решением федерального учебно-методического объединения по общему образованию (протокол от 2 июня 2020 г. № 2/20)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1231271"/>
            <a:ext cx="10018713" cy="5260064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Образовательная организация, разрабатывая собственную рабочую программу воспитания, вправе включать в нее те вариативные модули, которые помогут </a:t>
            </a:r>
            <a:r>
              <a:rPr lang="ru-RU" dirty="0" smtClean="0"/>
              <a:t>ей </a:t>
            </a:r>
            <a:r>
              <a:rPr lang="ru-RU" dirty="0"/>
              <a:t>в наибольшей степени реализовать свой воспитательный потенциал с учетом имеющихся у нее кадровых и материальных ресурсов. Поскольку практика воспитания в школах России многообразна, и примерная программа не может охватить все это многообразие, допускается, что каждая школа по заданному в примерной программе образцу может добавлять в свою рабочую программу собственные модули. Тот или иной дополнительный модуль включается в программу при следующих условиях: новый модуль отражает реальную деятельность обучающихся и педагогических работников, эта деятельность является значимой для обучающихся и педагогических работников, эта деятельность не может быть описана ни в одном из модулей, предлагаемых примерной программой.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53626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1041149"/>
            <a:ext cx="10018713" cy="4750051"/>
          </a:xfrm>
        </p:spPr>
        <p:txBody>
          <a:bodyPr>
            <a:normAutofit/>
          </a:bodyPr>
          <a:lstStyle/>
          <a:p>
            <a:pPr algn="ctr"/>
            <a:r>
              <a:rPr lang="ru-RU" sz="6600" dirty="0" smtClean="0"/>
              <a:t>Спасибо </a:t>
            </a:r>
            <a:r>
              <a:rPr lang="ru-RU" sz="6600" smtClean="0"/>
              <a:t>за внимание!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29413069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961931"/>
          </a:xfrm>
        </p:spPr>
        <p:txBody>
          <a:bodyPr/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Нормативные документы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1874067"/>
            <a:ext cx="10018713" cy="4544840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Федеральный закон от 31 июля 2020 г. № 304-ФЗ «О внесении изменений в Федеральный закон «Об образовании в Российской Федерации» по вопросам воспитания обучающихся</a:t>
            </a:r>
            <a:r>
              <a:rPr lang="ru-RU" dirty="0" smtClean="0"/>
              <a:t>»</a:t>
            </a:r>
          </a:p>
          <a:p>
            <a:r>
              <a:rPr lang="ru-RU" dirty="0"/>
              <a:t>Приказ Минпросвещения России от 28 августа 2020г. № </a:t>
            </a:r>
            <a:r>
              <a:rPr lang="ru-RU" dirty="0" smtClean="0"/>
              <a:t>442 «Об </a:t>
            </a:r>
            <a:r>
              <a:rPr lang="ru-RU" dirty="0"/>
              <a:t>утверждении Порядка организации и осуществления образовательной деятельности по основным общеобразовательным программам – образовательным программам начального общего, основного общего и среднего общего </a:t>
            </a:r>
            <a:r>
              <a:rPr lang="ru-RU" dirty="0" smtClean="0"/>
              <a:t>образования» </a:t>
            </a:r>
          </a:p>
          <a:p>
            <a:r>
              <a:rPr lang="ru-RU" dirty="0"/>
              <a:t>Приказ Минпросвещения России от 20 ноября 2020 № </a:t>
            </a:r>
            <a:r>
              <a:rPr lang="ru-RU" dirty="0" smtClean="0"/>
              <a:t>655 «О внесении изменений в </a:t>
            </a:r>
            <a:r>
              <a:rPr lang="ru-RU" dirty="0"/>
              <a:t>Порядок организации и осуществления образовательной деятельности по основным общеобразовательным программам – образовательным программам начального общего, основного общего и среднего общего образования</a:t>
            </a:r>
            <a:r>
              <a:rPr lang="ru-RU" dirty="0" smtClean="0"/>
              <a:t>»</a:t>
            </a:r>
          </a:p>
          <a:p>
            <a:r>
              <a:rPr lang="ru-RU" dirty="0" smtClean="0"/>
              <a:t>Приказ Минпросвещения России от 11 декабря </a:t>
            </a:r>
            <a:r>
              <a:rPr lang="ru-RU" dirty="0"/>
              <a:t>2020 года № 712 «О внесении изменений в некоторые федеральные государственные образовательные стандарты общего образования по вопросам </a:t>
            </a:r>
            <a:r>
              <a:rPr lang="ru-RU" dirty="0" smtClean="0"/>
              <a:t> воспитания обучающихся»</a:t>
            </a:r>
          </a:p>
          <a:p>
            <a:r>
              <a:rPr lang="ru-RU" dirty="0" smtClean="0"/>
              <a:t>Примерная </a:t>
            </a:r>
            <a:r>
              <a:rPr lang="ru-RU" dirty="0"/>
              <a:t>программа воспитания (</a:t>
            </a:r>
            <a:r>
              <a:rPr lang="ru-RU" dirty="0" smtClean="0"/>
              <a:t>ОДОБРЕНА решением </a:t>
            </a:r>
            <a:r>
              <a:rPr lang="ru-RU" dirty="0"/>
              <a:t>федерального учебно-методического объединения по общему </a:t>
            </a:r>
            <a:r>
              <a:rPr lang="ru-RU" dirty="0" smtClean="0"/>
              <a:t>образованию (протокол </a:t>
            </a:r>
            <a:r>
              <a:rPr lang="ru-RU" dirty="0"/>
              <a:t>от 2 июня 2020 г. № 2/20</a:t>
            </a:r>
            <a:r>
              <a:rPr lang="ru-RU" dirty="0" smtClean="0"/>
              <a:t>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836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5669" y="106379"/>
            <a:ext cx="10018713" cy="1115840"/>
          </a:xfrm>
        </p:spPr>
        <p:txBody>
          <a:bodyPr>
            <a:noAutofit/>
          </a:bodyPr>
          <a:lstStyle/>
          <a:p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Федеральный закон от 31 июля 2020 г. № 304-ФЗ «О внесении изменений в Федеральный закон «Об образовании в Российской Федерации» по вопросам воспитания обучающихся» Принят Государственной Думой </a:t>
            </a:r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</a:rPr>
              <a:t>22 июля </a:t>
            </a: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2020 </a:t>
            </a:r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</a:rPr>
              <a:t>года Одобрен </a:t>
            </a: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Советом Федерации </a:t>
            </a:r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</a:rPr>
              <a:t>24 </a:t>
            </a: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июля 2020 года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1158845"/>
            <a:ext cx="10018713" cy="463235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/>
              <a:t>Статья </a:t>
            </a:r>
            <a:r>
              <a:rPr lang="ru-RU" dirty="0" smtClean="0"/>
              <a:t>1</a:t>
            </a:r>
          </a:p>
          <a:p>
            <a:pPr marL="0" indent="0">
              <a:buNone/>
            </a:pPr>
            <a:r>
              <a:rPr lang="ru-RU" dirty="0"/>
              <a:t>Внести в Федеральный закон от 29 декабря 2012 года № 273-ФЗ "Об образовании в Российской Федерации" (Собрание законодательства Российской Федерации, 2012, № 53, ст. 7598; 2014, № 23, ст. 2930; 2015, № 18, ст. 2625; 2016, № 27, ст. 4160, 4238; 2018, № 32, ст. 5110; 2019, № 30, ст. 4134; № 49, ст. 6962) следующие изменения</a:t>
            </a:r>
            <a:r>
              <a:rPr lang="ru-RU" dirty="0" smtClean="0"/>
              <a:t>:</a:t>
            </a:r>
          </a:p>
          <a:p>
            <a:pPr marL="457200" indent="-457200">
              <a:buAutoNum type="arabicParenR"/>
            </a:pPr>
            <a:r>
              <a:rPr lang="ru-RU" dirty="0" smtClean="0"/>
              <a:t>в </a:t>
            </a:r>
            <a:r>
              <a:rPr lang="ru-RU" dirty="0"/>
              <a:t>статье 2</a:t>
            </a:r>
            <a:r>
              <a:rPr lang="ru-RU" dirty="0" smtClean="0"/>
              <a:t>:</a:t>
            </a:r>
          </a:p>
          <a:p>
            <a:pPr marL="0" indent="0">
              <a:buNone/>
            </a:pPr>
            <a:r>
              <a:rPr lang="ru-RU" dirty="0"/>
              <a:t>а) пункт 2 изложить в следующей редакции</a:t>
            </a:r>
            <a:r>
              <a:rPr lang="ru-RU" dirty="0" smtClean="0"/>
              <a:t>:</a:t>
            </a:r>
          </a:p>
          <a:p>
            <a:pPr marL="0" indent="0">
              <a:buNone/>
            </a:pPr>
            <a:r>
              <a:rPr lang="ru-RU" dirty="0"/>
              <a:t>"2) воспитание - деятельность, направленная на развитие личности, создание условий для самоопределения и социализации обучающихся на основе социокультурных, духовно-нравственных ценностей и принятых в российском обществе правил и норм поведения в интересах человека, семьи, общества и государства, формирование у обучающихся чувства патриотизма, гражданственности, уважения к памяти защитников Отечества и подвигам Героев Отечества, закону и правопорядку, человеку труда и старшему поколению, взаимного уважения, бережного отношения к культурному наследию и традициям многонационального народа Российской Федерации, природе и окружающей среде;";</a:t>
            </a:r>
          </a:p>
        </p:txBody>
      </p:sp>
    </p:spTree>
    <p:extLst>
      <p:ext uri="{BB962C8B-B14F-4D97-AF65-F5344CB8AC3E}">
        <p14:creationId xmlns:p14="http://schemas.microsoft.com/office/powerpoint/2010/main" val="36465325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1" y="1"/>
            <a:ext cx="10018713" cy="1086416"/>
          </a:xfrm>
        </p:spPr>
        <p:txBody>
          <a:bodyPr/>
          <a:lstStyle/>
          <a:p>
            <a:r>
              <a:rPr lang="ru-RU" sz="1800" b="1" dirty="0">
                <a:solidFill>
                  <a:srgbClr val="30ACEC">
                    <a:lumMod val="50000"/>
                  </a:srgbClr>
                </a:solidFill>
              </a:rPr>
              <a:t>Федеральный закон от 31 июля 2020 г. № 304-ФЗ «О внесении изменений в Федеральный закон «Об образовании в Российской Федерации» по вопросам воспитания обучающихся» Принят Государственной Думой 22 июля 2020 года Одобрен Советом Федерации 24 июля 2020 года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1" y="1086418"/>
            <a:ext cx="10018713" cy="5184616"/>
          </a:xfrm>
        </p:spPr>
        <p:txBody>
          <a:bodyPr/>
          <a:lstStyle/>
          <a:p>
            <a:r>
              <a:rPr lang="ru-RU" dirty="0"/>
              <a:t>б) пункт 9 изложить в следующей редакции</a:t>
            </a:r>
            <a:r>
              <a:rPr lang="ru-RU" dirty="0" smtClean="0"/>
              <a:t>:</a:t>
            </a:r>
          </a:p>
          <a:p>
            <a:r>
              <a:rPr lang="ru-RU" dirty="0"/>
              <a:t>документация (примерный учебный план, примерный календарный учебный график, примерные рабочие программы учебных предметов, курсов, дисциплин (модулей), иных компонентов, а также в предусмотренных настоящим Федеральным законом случаях примерная рабочая программа воспитания, примерный календарный план воспитательной работы), определяющая рекомендуемые объем и содержание образования определенного уровня и (или) определенной направленности, планируемые результаты освоения образовательной программы, примерные условия образовательной деятельности, включая примерные расчеты нормативных затрат оказания государственных услуг по реализации образовательной программы;";</a:t>
            </a:r>
          </a:p>
        </p:txBody>
      </p:sp>
    </p:spTree>
    <p:extLst>
      <p:ext uri="{BB962C8B-B14F-4D97-AF65-F5344CB8AC3E}">
        <p14:creationId xmlns:p14="http://schemas.microsoft.com/office/powerpoint/2010/main" val="24455392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1" y="1"/>
            <a:ext cx="10018713" cy="986828"/>
          </a:xfrm>
        </p:spPr>
        <p:txBody>
          <a:bodyPr/>
          <a:lstStyle/>
          <a:p>
            <a:r>
              <a:rPr lang="ru-RU" sz="1800" b="1" dirty="0">
                <a:solidFill>
                  <a:srgbClr val="30ACEC">
                    <a:lumMod val="50000"/>
                  </a:srgbClr>
                </a:solidFill>
              </a:rPr>
              <a:t>Федеральный закон от 31 июля 2020 г. № 304-ФЗ «О внесении изменений в Федеральный закон «Об образовании в Российской Федерации» по вопросам воспитания обучающихся» Принят Государственной Думой 22 июля 2020 года Одобрен Советом Федерации 24 июля 2020 года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1086416"/>
            <a:ext cx="10018713" cy="5423025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2) статью 12 дополнить частью 91 следующего содержания</a:t>
            </a:r>
            <a:r>
              <a:rPr lang="ru-RU" dirty="0" smtClean="0"/>
              <a:t>:</a:t>
            </a:r>
          </a:p>
          <a:p>
            <a:r>
              <a:rPr lang="ru-RU" dirty="0"/>
              <a:t>"91. Примерные основные общеобразовательные программы</a:t>
            </a:r>
            <a:r>
              <a:rPr lang="ru-RU" dirty="0" smtClean="0"/>
              <a:t>, примерные образовательные программы среднего профессионального образования, </a:t>
            </a:r>
            <a:r>
              <a:rPr lang="ru-RU" dirty="0"/>
              <a:t>примерные </a:t>
            </a:r>
            <a:r>
              <a:rPr lang="ru-RU" dirty="0" smtClean="0"/>
              <a:t>образовательные </a:t>
            </a:r>
            <a:r>
              <a:rPr lang="ru-RU" dirty="0"/>
              <a:t>программы высшего образования (программы </a:t>
            </a:r>
            <a:r>
              <a:rPr lang="ru-RU" dirty="0" err="1"/>
              <a:t>бакалавриата</a:t>
            </a:r>
            <a:r>
              <a:rPr lang="ru-RU" dirty="0"/>
              <a:t> и программы </a:t>
            </a:r>
            <a:r>
              <a:rPr lang="ru-RU" dirty="0" err="1"/>
              <a:t>специалитета</a:t>
            </a:r>
            <a:r>
              <a:rPr lang="ru-RU" dirty="0"/>
              <a:t>) включают в себя примерную рабочую программу воспитания и примерный календарный план воспитательной работы</a:t>
            </a:r>
            <a:r>
              <a:rPr lang="ru-RU" dirty="0" smtClean="0"/>
              <a:t>.";</a:t>
            </a:r>
          </a:p>
          <a:p>
            <a:r>
              <a:rPr lang="ru-RU" dirty="0"/>
              <a:t>3) дополнить статьей 121 следующего содержания</a:t>
            </a:r>
            <a:r>
              <a:rPr lang="ru-RU" dirty="0" smtClean="0"/>
              <a:t>:</a:t>
            </a:r>
          </a:p>
          <a:p>
            <a:r>
              <a:rPr lang="ru-RU" dirty="0"/>
              <a:t>"Статья 121. Общие требования к организации воспитания </a:t>
            </a:r>
            <a:r>
              <a:rPr lang="ru-RU" dirty="0" smtClean="0"/>
              <a:t>обучающихся</a:t>
            </a:r>
          </a:p>
          <a:p>
            <a:r>
              <a:rPr lang="ru-RU" dirty="0"/>
              <a:t>1. Воспитание обучающихся при освоении ими основных образовательных программ в организациях, осуществляющих образовательную деятельность, осуществляется на основе включаемых в образовательную программу рабочей программы воспитания и календарного плана воспитательной работы, разрабатываемых и утверждаемых такими организациями самостоятельно, если иное не установлено настоящим Федеральным законом.</a:t>
            </a:r>
          </a:p>
        </p:txBody>
      </p:sp>
    </p:spTree>
    <p:extLst>
      <p:ext uri="{BB962C8B-B14F-4D97-AF65-F5344CB8AC3E}">
        <p14:creationId xmlns:p14="http://schemas.microsoft.com/office/powerpoint/2010/main" val="36578413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1" y="1"/>
            <a:ext cx="10018713" cy="1013988"/>
          </a:xfrm>
        </p:spPr>
        <p:txBody>
          <a:bodyPr/>
          <a:lstStyle/>
          <a:p>
            <a:r>
              <a:rPr lang="ru-RU" sz="1800" b="1" dirty="0">
                <a:solidFill>
                  <a:srgbClr val="30ACEC">
                    <a:lumMod val="50000"/>
                  </a:srgbClr>
                </a:solidFill>
              </a:rPr>
              <a:t>Федеральный закон от 31 июля 2020 г. № 304-ФЗ «О внесении изменений в Федеральный закон «Об образовании в Российской Федерации» по вопросам воспитания обучающихся» Принят Государственной Думой 22 июля 2020 года Одобрен Советом Федерации 24 июля 2020 года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1013989"/>
            <a:ext cx="10018713" cy="5459239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2. Воспитание обучающихся при освоении ими основных общеобразовательных программ, образовательных программ среднего профессионального образования, образовательных программ высшего образования (программ </a:t>
            </a:r>
            <a:r>
              <a:rPr lang="ru-RU" dirty="0" err="1"/>
              <a:t>бакалавриата</a:t>
            </a:r>
            <a:r>
              <a:rPr lang="ru-RU" dirty="0"/>
              <a:t> и программ </a:t>
            </a:r>
            <a:r>
              <a:rPr lang="ru-RU" dirty="0" err="1"/>
              <a:t>специалитета</a:t>
            </a:r>
            <a:r>
              <a:rPr lang="ru-RU" dirty="0"/>
              <a:t>) в организациях, осуществляющих образовательную деятельность, осуществляется на основе включаемых в такие образовательные программы рабочей программы воспитания и календарного плана воспитательной работы, разрабатываемых и утверждаемых с учетом включенных в примерные образовательные программы, указанные в части 91 статьи 12 настоящего Федерального закона, примерных рабочих программ воспитания и примерных календарных планов воспитательной работы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3. В разработке рабочих программ воспитания и календарных планов воспитательной работы имеют право принимать участие указанные в части 6 статьи 26 настоящего Федерального закона советы обучающихся, советы родителей, представительные органы обучающихся (при их наличии</a:t>
            </a:r>
            <a:r>
              <a:rPr lang="ru-RU" dirty="0" smtClean="0"/>
              <a:t>).";</a:t>
            </a:r>
            <a:endParaRPr lang="ru-RU" dirty="0"/>
          </a:p>
          <a:p>
            <a:r>
              <a:rPr lang="ru-RU" dirty="0"/>
              <a:t>4) часть 3 статьи 30 после слов "образовательной организации," дополнить словами "включая рабочую программу воспитания и календарный план воспитательной работы,".</a:t>
            </a:r>
          </a:p>
        </p:txBody>
      </p:sp>
    </p:spTree>
    <p:extLst>
      <p:ext uri="{BB962C8B-B14F-4D97-AF65-F5344CB8AC3E}">
        <p14:creationId xmlns:p14="http://schemas.microsoft.com/office/powerpoint/2010/main" val="35245848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1" y="144856"/>
            <a:ext cx="10018713" cy="869132"/>
          </a:xfrm>
        </p:spPr>
        <p:txBody>
          <a:bodyPr>
            <a:noAutofit/>
          </a:bodyPr>
          <a:lstStyle/>
          <a:p>
            <a:r>
              <a:rPr lang="ru-RU" sz="1800" b="1" dirty="0">
                <a:solidFill>
                  <a:srgbClr val="30ACEC">
                    <a:lumMod val="50000"/>
                  </a:srgbClr>
                </a:solidFill>
              </a:rPr>
              <a:t>Федеральный закон от 31 июля 2020 г. № 304-ФЗ «О внесении изменений в Федеральный закон «Об образовании в Российской Федерации» по вопросам воспитания обучающихся» Принят Государственной Думой 22 июля 2020 года Одобрен Советом Федерации 24 июля 2020 года</a:t>
            </a: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1186005"/>
            <a:ext cx="10018713" cy="5395864"/>
          </a:xfrm>
        </p:spPr>
        <p:txBody>
          <a:bodyPr>
            <a:normAutofit/>
          </a:bodyPr>
          <a:lstStyle/>
          <a:p>
            <a:r>
              <a:rPr lang="ru-RU" dirty="0"/>
              <a:t>Статья </a:t>
            </a:r>
            <a:r>
              <a:rPr lang="ru-RU" dirty="0" smtClean="0"/>
              <a:t>2</a:t>
            </a:r>
            <a:endParaRPr lang="ru-RU" dirty="0"/>
          </a:p>
          <a:p>
            <a:r>
              <a:rPr lang="ru-RU" dirty="0"/>
              <a:t>1. Настоящий Федеральный закон вступает в силу с 1 сентября 2020 года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2. Образовательные программы подлежат приведению в соответствие с положениями Федерального закона от 29 декабря 2012 года № 273-ФЗ "Об образовании в Российской Федерации" (в редакции настоящего Федерального закона) не позднее 1 сентября 2021 года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3. Организации, осуществляющие образовательную деятельность, обязаны проинформировать обучающихся и (или) их родителей (законных представителей) об изменениях, внесенных в такие программы в соответствии с Федеральным законом от 29 декабря 2012 года № 273-ФЗ "Об образовании в Российской Федерации" (в редакции настоящего Федерального закона).</a:t>
            </a:r>
          </a:p>
        </p:txBody>
      </p:sp>
    </p:spTree>
    <p:extLst>
      <p:ext uri="{BB962C8B-B14F-4D97-AF65-F5344CB8AC3E}">
        <p14:creationId xmlns:p14="http://schemas.microsoft.com/office/powerpoint/2010/main" val="39450818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0" y="233128"/>
            <a:ext cx="10018713" cy="1604726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Приказ Минпросвещения России от 28 августа 2020г. № 442 «Об утверждении Порядка организации и осуществления образовательной деятельности по основным общеобразовательным программам – образовательным программам начального общего, основного общего и среднего общего образования»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1837855"/>
            <a:ext cx="10018713" cy="4345662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п</a:t>
            </a:r>
            <a:r>
              <a:rPr lang="ru-RU" dirty="0" smtClean="0"/>
              <a:t>.12 Порядка</a:t>
            </a:r>
          </a:p>
          <a:p>
            <a:r>
              <a:rPr lang="ru-RU" dirty="0" smtClean="0"/>
              <a:t>Общеобразовательная программа включает в себя учебный план, календарный учебный график, рабочие программы учебных, курсов, дисциплин (модул</a:t>
            </a:r>
            <a:r>
              <a:rPr lang="ru-RU" dirty="0"/>
              <a:t>ей</a:t>
            </a:r>
            <a:r>
              <a:rPr lang="ru-RU" dirty="0" smtClean="0"/>
              <a:t>), оценочные и методические материалы, а также иные компоненты, обеспечивающие обучение и воспитание обучающихся.</a:t>
            </a:r>
          </a:p>
          <a:p>
            <a:r>
              <a:rPr lang="ru-RU" dirty="0" smtClean="0"/>
              <a:t>Учебный план общеобразовательной программы определяет перечень, трудоемкость, последовательность и распределение по периодам обучения учебных предметов, курсов, дисциплин (модулей), иных видов учебной деятельности обучающихся и формы их промежуточной аттестации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61657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0" y="99588"/>
            <a:ext cx="10018713" cy="1439501"/>
          </a:xfrm>
        </p:spPr>
        <p:txBody>
          <a:bodyPr>
            <a:normAutofit/>
          </a:bodyPr>
          <a:lstStyle/>
          <a:p>
            <a:pPr marL="285750" lvl="0" indent="-285750">
              <a:spcBef>
                <a:spcPct val="20000"/>
              </a:spcBef>
              <a:spcAft>
                <a:spcPts val="600"/>
              </a:spcAft>
            </a:pPr>
            <a:r>
              <a:rPr lang="ru-RU" sz="2000" b="1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</a:rPr>
              <a:t>Приказ Минпросвещения России от 20 ноября 2020 № 655 «О внесении изменений в Порядок организации и осуществления образовательной деятельности по основным общеобразовательным программам – образовательным программам начального общего, основного общего и среднего общего образования</a:t>
            </a:r>
            <a:r>
              <a:rPr lang="ru-RU" sz="2000" b="1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</a:rPr>
              <a:t>»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1647731"/>
            <a:ext cx="10018713" cy="4825497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… изложив п.12 в следующей редакции:</a:t>
            </a:r>
          </a:p>
          <a:p>
            <a:pPr lvl="0">
              <a:buClr>
                <a:srgbClr val="30ACEC">
                  <a:lumMod val="75000"/>
                </a:srgbClr>
              </a:buClr>
            </a:pPr>
            <a:r>
              <a:rPr lang="ru-RU" dirty="0" smtClean="0"/>
              <a:t>«12. </a:t>
            </a:r>
            <a:r>
              <a:rPr lang="ru-RU" dirty="0">
                <a:solidFill>
                  <a:prstClr val="black"/>
                </a:solidFill>
              </a:rPr>
              <a:t>Общеобразовательная программа включает в себя учебный план, календарный учебный график, рабочие программы учебных, курсов, дисциплин (модулей), оценочные и методические материалы</a:t>
            </a:r>
            <a:r>
              <a:rPr lang="ru-RU" dirty="0" smtClean="0">
                <a:solidFill>
                  <a:prstClr val="black"/>
                </a:solidFill>
              </a:rPr>
              <a:t>, рабочую программу воспитания и календарный план воспитательной работы.</a:t>
            </a:r>
            <a:endParaRPr lang="ru-RU" dirty="0">
              <a:solidFill>
                <a:prstClr val="black"/>
              </a:solidFill>
            </a:endParaRPr>
          </a:p>
          <a:p>
            <a:pPr lvl="0">
              <a:buClr>
                <a:srgbClr val="30ACEC">
                  <a:lumMod val="75000"/>
                </a:srgbClr>
              </a:buClr>
            </a:pPr>
            <a:r>
              <a:rPr lang="ru-RU" dirty="0">
                <a:solidFill>
                  <a:prstClr val="black"/>
                </a:solidFill>
              </a:rPr>
              <a:t>Учебный план общеобразовательной программы определяет перечень, трудоемкость, последовательность и распределение по периодам обучения учебных предметов, курсов, дисциплин (модулей), иных видов учебной деятельности обучающихся и формы их промежуточной </a:t>
            </a:r>
            <a:r>
              <a:rPr lang="ru-RU" dirty="0" smtClean="0">
                <a:solidFill>
                  <a:prstClr val="black"/>
                </a:solidFill>
              </a:rPr>
              <a:t>аттестации.</a:t>
            </a:r>
            <a:endParaRPr lang="ru-RU" dirty="0">
              <a:solidFill>
                <a:prstClr val="black"/>
              </a:solidFill>
            </a:endParaRPr>
          </a:p>
          <a:p>
            <a:r>
              <a:rPr lang="ru-RU" dirty="0" smtClean="0"/>
              <a:t>Рабочая программа воспитания и календарный план воспитательной работы разрабатываются и утверждаются образовательной организацией с учетом включенных в примерные общеобразовательные программы примерных рабочих программ воспитания и примерных календарных планов воспитательной работы».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4439173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Параллакс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Параллакс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TM03457496[[fn=Параллакс]]</Template>
  <TotalTime>127</TotalTime>
  <Words>2200</Words>
  <Application>Microsoft Office PowerPoint</Application>
  <PresentationFormat>Широкоэкранный</PresentationFormat>
  <Paragraphs>72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9" baseType="lpstr">
      <vt:lpstr>Arial</vt:lpstr>
      <vt:lpstr>Corbel</vt:lpstr>
      <vt:lpstr>Параллакс</vt:lpstr>
      <vt:lpstr>Правовая основа реализации программы воспитания в ОО</vt:lpstr>
      <vt:lpstr>Нормативные документы</vt:lpstr>
      <vt:lpstr>Федеральный закон от 31 июля 2020 г. № 304-ФЗ «О внесении изменений в Федеральный закон «Об образовании в Российской Федерации» по вопросам воспитания обучающихся» Принят Государственной Думой 22 июля 2020 года Одобрен Советом Федерации 24 июля 2020 года</vt:lpstr>
      <vt:lpstr>Федеральный закон от 31 июля 2020 г. № 304-ФЗ «О внесении изменений в Федеральный закон «Об образовании в Российской Федерации» по вопросам воспитания обучающихся» Принят Государственной Думой 22 июля 2020 года Одобрен Советом Федерации 24 июля 2020 года</vt:lpstr>
      <vt:lpstr>Федеральный закон от 31 июля 2020 г. № 304-ФЗ «О внесении изменений в Федеральный закон «Об образовании в Российской Федерации» по вопросам воспитания обучающихся» Принят Государственной Думой 22 июля 2020 года Одобрен Советом Федерации 24 июля 2020 года</vt:lpstr>
      <vt:lpstr>Федеральный закон от 31 июля 2020 г. № 304-ФЗ «О внесении изменений в Федеральный закон «Об образовании в Российской Федерации» по вопросам воспитания обучающихся» Принят Государственной Думой 22 июля 2020 года Одобрен Советом Федерации 24 июля 2020 года</vt:lpstr>
      <vt:lpstr>Федеральный закон от 31 июля 2020 г. № 304-ФЗ «О внесении изменений в Федеральный закон «Об образовании в Российской Федерации» по вопросам воспитания обучающихся» Принят Государственной Думой 22 июля 2020 года Одобрен Советом Федерации 24 июля 2020 года</vt:lpstr>
      <vt:lpstr>Приказ Минпросвещения России от 28 августа 2020г. № 442 «Об утверждении Порядка организации и осуществления образовательной деятельности по основным общеобразовательным программам – образовательным программам начального общего, основного общего и среднего общего образования»</vt:lpstr>
      <vt:lpstr>Приказ Минпросвещения России от 20 ноября 2020 № 655 «О внесении изменений в Порядок организации и осуществления образовательной деятельности по основным общеобразовательным программам – образовательным программам начального общего, основного общего и среднего общего образования»</vt:lpstr>
      <vt:lpstr>Приказ Минпросвещения России от 11 декабря 2020 года № 712 «О внесении изменений в некоторые федеральные государственные образовательные стандарты общего образования по вопросам  воспитания обучающихся»</vt:lpstr>
      <vt:lpstr>Приказ Минпросвещения России от 11 декабря 2020 года № 712 «О внесении изменений в некоторые федеральные государственные образовательные стандарты общего образования по вопросам  воспитания обучающихся»</vt:lpstr>
      <vt:lpstr>Приказ Минпросвещения России от 11 декабря 2020 года № 712 «О внесении изменений в некоторые федеральные государственные образовательные стандарты общего образования по вопросам  воспитания обучающихся»</vt:lpstr>
      <vt:lpstr>Примерная программа воспитания (ОДОБРЕНА решением федерального учебно-методического объединения по общему образованию (протокол от 2 июня 2020 г. № 2/20)</vt:lpstr>
      <vt:lpstr>Примерная программа воспитания (ОДОБРЕНА решением федерального учебно-методического объединения по общему образованию (протокол от 2 июня 2020 г. № 2/20)</vt:lpstr>
      <vt:lpstr>Примерная программа воспитания (ОДОБРЕНА решением федерального учебно-методического объединения по общему образованию (протокол от 2 июня 2020 г. № 2/20)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Правовая основа реализации программы воспитания в ОО</dc:title>
  <dc:creator>ShontukovaIV</dc:creator>
  <cp:lastModifiedBy>ShontukovaIV</cp:lastModifiedBy>
  <cp:revision>29</cp:revision>
  <dcterms:created xsi:type="dcterms:W3CDTF">2021-01-26T11:59:08Z</dcterms:created>
  <dcterms:modified xsi:type="dcterms:W3CDTF">2021-02-17T07:50:38Z</dcterms:modified>
</cp:coreProperties>
</file>