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2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77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365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987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662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760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920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041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36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57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7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56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60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69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1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27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1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E5C83-311B-4EC1-A836-CD466B858359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5B7B74C-5CCF-4000-BC2C-DC0E69B411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6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Правовая основа реализации программы воспитания в ОО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Шонтукова Ирина Васильевна, </a:t>
            </a:r>
            <a:r>
              <a:rPr lang="ru-RU" dirty="0" err="1" smtClean="0"/>
              <a:t>к.п.н</a:t>
            </a:r>
            <a:r>
              <a:rPr lang="ru-RU" dirty="0" smtClean="0"/>
              <a:t>., доцент, заместитель директора ГБУ ДПО ЦНППМПР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570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99589"/>
            <a:ext cx="10018713" cy="1149790"/>
          </a:xfrm>
        </p:spPr>
        <p:txBody>
          <a:bodyPr/>
          <a:lstStyle/>
          <a:p>
            <a:pPr marL="285750" lvl="0" indent="-285750">
              <a:spcBef>
                <a:spcPct val="20000"/>
              </a:spcBef>
              <a:spcAft>
                <a:spcPts val="600"/>
              </a:spcAft>
            </a:pPr>
            <a:r>
              <a:rPr lang="ru-RU" sz="2000" b="1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Приказ Минпросвещения России от 11 декабря 2020 года № 712 «О внесении изменений в некоторые федеральные государственные образовательные стандарты общего образования по вопросам  воспитания обучающихся</a:t>
            </a:r>
            <a:r>
              <a:rPr lang="ru-RU" sz="2000" b="1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249379"/>
            <a:ext cx="10018713" cy="519668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3. В федеральном государственном образовательном стандарте среднего общего образования, утвержденном приказом Министерства образования </a:t>
            </a:r>
            <a:r>
              <a:rPr lang="ru-RU" dirty="0" smtClean="0"/>
              <a:t>и </a:t>
            </a:r>
            <a:r>
              <a:rPr lang="ru-RU" dirty="0"/>
              <a:t>науки Российской Федерации от 17 мая 2012 г. № </a:t>
            </a:r>
            <a:r>
              <a:rPr lang="ru-RU" dirty="0" smtClean="0"/>
              <a:t>413 …</a:t>
            </a:r>
          </a:p>
          <a:p>
            <a:r>
              <a:rPr lang="ru-RU" dirty="0"/>
              <a:t>3.1. В пункте 14</a:t>
            </a:r>
            <a:r>
              <a:rPr lang="ru-RU" dirty="0" smtClean="0"/>
              <a:t>:</a:t>
            </a:r>
          </a:p>
          <a:p>
            <a:r>
              <a:rPr lang="ru-RU" dirty="0"/>
              <a:t>а) абзац девятый изложить в следующей редакции: </a:t>
            </a:r>
          </a:p>
          <a:p>
            <a:r>
              <a:rPr lang="ru-RU" dirty="0"/>
              <a:t>«рабочую программу воспитания;»;</a:t>
            </a:r>
          </a:p>
          <a:p>
            <a:r>
              <a:rPr lang="ru-RU" dirty="0"/>
              <a:t>б) в абзаце четырнадцатом после слов «календарный учебный график» дополнить словами «календарный план воспитательной работы;».</a:t>
            </a:r>
          </a:p>
          <a:p>
            <a:r>
              <a:rPr lang="ru-RU" dirty="0"/>
              <a:t>3.2. В подпункте 2 пункта 18.1.2 слова «программа развития универсальных учебных действий, воспитания и социализации» заменить словами «программы развития универсальных учебных действий, рабочей программы воспитания».</a:t>
            </a:r>
          </a:p>
          <a:p>
            <a:r>
              <a:rPr lang="ru-RU" dirty="0"/>
              <a:t>3.3. В подпунктах 3 пункта 18.2.2 после слов «тематическое планирование» дополнить словами «, в том числе с учетом рабочей программы воспитания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3375"/>
            <a:ext cx="10018713" cy="1222218"/>
          </a:xfrm>
        </p:spPr>
        <p:txBody>
          <a:bodyPr/>
          <a:lstStyle/>
          <a:p>
            <a:r>
              <a:rPr lang="ru-RU" sz="2000" b="1" dirty="0">
                <a:ln>
                  <a:noFill/>
                </a:ln>
                <a:solidFill>
                  <a:srgbClr val="30ACEC">
                    <a:lumMod val="50000"/>
                  </a:srgbClr>
                </a:solidFill>
              </a:rPr>
              <a:t>Приказ Минпросвещения России от 11 декабря 2020 года № 712 «О внесении изменений в некоторые федеральные государственные образовательные стандарты общего образования по вопросам  воспитания обучающихся»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95057"/>
            <a:ext cx="10018713" cy="538681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3.4. Подпункт 18.2.3 изложить в следующей редакции:</a:t>
            </a:r>
          </a:p>
          <a:p>
            <a:r>
              <a:rPr lang="ru-RU" dirty="0"/>
              <a:t>«18.2.3. Рабочая программа воспитания должна быть направлена на развитие личности обучающихся, в том числе духовно-нравственное развитие, укрепление психического здоровья и физическое воспитание, достижение результатов </a:t>
            </a:r>
          </a:p>
          <a:p>
            <a:r>
              <a:rPr lang="ru-RU" dirty="0"/>
              <a:t>освоения обучающимися образовательной программы начального общего образования. Рабочая программа воспитания может иметь модульную структуру </a:t>
            </a:r>
          </a:p>
          <a:p>
            <a:r>
              <a:rPr lang="ru-RU" dirty="0"/>
              <a:t>и включать в себя:</a:t>
            </a:r>
          </a:p>
          <a:p>
            <a:r>
              <a:rPr lang="ru-RU" dirty="0"/>
              <a:t>описание особенностей воспитательного процесса;</a:t>
            </a:r>
          </a:p>
          <a:p>
            <a:r>
              <a:rPr lang="ru-RU" dirty="0"/>
              <a:t>цель и задачи воспитания обучающихся;</a:t>
            </a:r>
          </a:p>
          <a:p>
            <a:r>
              <a:rPr lang="ru-RU" dirty="0"/>
              <a:t>виды, формы и содержание  совместной деятельности педагогических работников, обучающихся и социальных партнеров организации, осуществляющей образовательную деятельность;</a:t>
            </a:r>
          </a:p>
          <a:p>
            <a:r>
              <a:rPr lang="ru-RU" dirty="0"/>
              <a:t>основные направления самоанализа воспитательной работы в организации, осуществляющей образовательную деятельность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718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1095469"/>
          </a:xfrm>
        </p:spPr>
        <p:txBody>
          <a:bodyPr/>
          <a:lstStyle/>
          <a:p>
            <a:r>
              <a:rPr lang="ru-RU" sz="2000" b="1" dirty="0">
                <a:ln>
                  <a:noFill/>
                </a:ln>
                <a:solidFill>
                  <a:srgbClr val="30ACEC">
                    <a:lumMod val="50000"/>
                  </a:srgbClr>
                </a:solidFill>
              </a:rPr>
              <a:t>Приказ Минпросвещения России от 11 декабря 2020 года № 712 «О внесении изменений в некоторые федеральные государственные образовательные стандарты общего образования по вопросам  воспитания обучающихся»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86004"/>
            <a:ext cx="10018713" cy="5314383"/>
          </a:xfrm>
        </p:spPr>
        <p:txBody>
          <a:bodyPr>
            <a:normAutofit/>
          </a:bodyPr>
          <a:lstStyle/>
          <a:p>
            <a:r>
              <a:rPr lang="ru-RU" dirty="0"/>
              <a:t>Рабочая программа воспитания реализуется в единстве урочной и внеурочной деятельности, осуществляемой организацией, осуществляющей образовательную деятельность, совместно с семьей и другими институтами воспитания.</a:t>
            </a:r>
          </a:p>
          <a:p>
            <a:r>
              <a:rPr lang="ru-RU" dirty="0"/>
              <a:t>Рабочая программа воспитания должна предусматривать приобщение обучающихся к российским традиционным духовным ценностям, включая культурные ценности своей этнической группы, правилам и нормам поведения </a:t>
            </a:r>
            <a:r>
              <a:rPr lang="ru-RU" dirty="0" smtClean="0"/>
              <a:t>в </a:t>
            </a:r>
            <a:r>
              <a:rPr lang="ru-RU" dirty="0"/>
              <a:t>российском обществе.</a:t>
            </a:r>
          </a:p>
          <a:p>
            <a:r>
              <a:rPr lang="ru-RU" dirty="0"/>
              <a:t>В разработке рабочей программы воспитания и календарного плана воспитательной работы имеют право принимать участие советы обучающихся </a:t>
            </a:r>
            <a:r>
              <a:rPr lang="ru-RU" dirty="0" smtClean="0"/>
              <a:t>и </a:t>
            </a:r>
            <a:r>
              <a:rPr lang="ru-RU" dirty="0"/>
              <a:t>советы родителей (законных представителей) несовершеннолетних обучающихся, представительные органы обучающихся (при их наличии</a:t>
            </a:r>
            <a:r>
              <a:rPr lang="ru-RU" dirty="0" smtClean="0"/>
              <a:t>).».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301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72429"/>
            <a:ext cx="10018713" cy="914400"/>
          </a:xfrm>
        </p:spPr>
        <p:txBody>
          <a:bodyPr>
            <a:normAutofit fontScale="90000"/>
          </a:bodyPr>
          <a:lstStyle/>
          <a:p>
            <a:pPr marL="285750" lvl="0" indent="-285750">
              <a:spcBef>
                <a:spcPct val="20000"/>
              </a:spcBef>
              <a:spcAft>
                <a:spcPts val="600"/>
              </a:spcAft>
            </a:pPr>
            <a:r>
              <a:rPr lang="ru-RU" sz="1900" b="1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Примерная программа воспитания (ОДОБРЕНА решением федерального учебно-методического объединения по общему образованию (протокол от 2 июня 2020 г. № 2/20</a:t>
            </a:r>
            <a:r>
              <a:rPr lang="ru-RU" sz="1900" b="1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986829"/>
            <a:ext cx="10018713" cy="555882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Рабочие программы воспитания образовательных организаций должны включать в себя четыре основных раздела:</a:t>
            </a:r>
          </a:p>
          <a:p>
            <a:r>
              <a:rPr lang="ru-RU" dirty="0"/>
              <a:t>раздел </a:t>
            </a:r>
            <a:r>
              <a:rPr lang="ru-RU" i="1" dirty="0"/>
              <a:t>«Особенности организуемого в школе воспитательного процесса», </a:t>
            </a:r>
            <a:r>
              <a:rPr lang="ru-RU" dirty="0"/>
              <a:t>в котором школа кратко описывает специфику своей деятельности в сфере воспитания. Здесь может быть размещена информация: о специфике расположения школы, особенностях ее социального окружения, источниках положительного или отрицательного влияния на обучающихся, значимых партнерах школы, особенностях контингента обучающихся, оригинальных воспитательных находках школы, а также важных для школы принципах и традициях воспитания.</a:t>
            </a:r>
          </a:p>
          <a:p>
            <a:r>
              <a:rPr lang="ru-RU" dirty="0"/>
              <a:t>раздел </a:t>
            </a:r>
            <a:r>
              <a:rPr lang="ru-RU" i="1" dirty="0"/>
              <a:t>«Цель и задачи воспитания», </a:t>
            </a:r>
            <a:r>
              <a:rPr lang="ru-RU" dirty="0"/>
              <a:t>в котором на основе базовых общественных ценностей формулируется цель воспитания и задачи, которые школе предстоит решать для достижения цели.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398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624689"/>
          </a:xfrm>
        </p:spPr>
        <p:txBody>
          <a:bodyPr/>
          <a:lstStyle/>
          <a:p>
            <a:r>
              <a:rPr lang="ru-RU" sz="1700" b="1" dirty="0">
                <a:ln>
                  <a:noFill/>
                </a:ln>
                <a:solidFill>
                  <a:srgbClr val="30ACEC">
                    <a:lumMod val="50000"/>
                  </a:srgbClr>
                </a:solidFill>
              </a:rPr>
              <a:t>Примерная программа воспитания (ОДОБРЕНА решением федерального учебно-методического объединения по общему образованию (протокол от 2 июня 2020 г. № 2/20)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778598"/>
            <a:ext cx="10018713" cy="565841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раздел </a:t>
            </a:r>
            <a:r>
              <a:rPr lang="ru-RU" i="1" dirty="0"/>
              <a:t>«Виды, формы и содержание деятельности», </a:t>
            </a:r>
            <a:r>
              <a:rPr lang="ru-RU" dirty="0"/>
              <a:t>в котором школа показывает, каким образом будет осуществляться достижение поставленных цели и задач воспитания. Данный раздел может состоять из нескольких инвариантных и вариативных модулей, каждый из которых ориентирован на одну из поставленных школой задач воспитания и соответствует одному из направлений воспитательной работы школы. Инвариантными модулями здесь являются: «Классное руководство», «Школьный урок», «Курсы внеурочной деятельности», «Работа с родителями», «Самоуправление» и «Профориентация» (два последних модуля не являются инвариантными для образовательных организаций, реализующих только образовательные программы начального общего образования). Вариативными модулями могут быть: «Ключевые общешкольные дела», «Детские общественные объединения», «Школьные медиа», «Экскурсии, экспедиции, походы», «Организация предметно-эстетической среды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раздел </a:t>
            </a:r>
            <a:r>
              <a:rPr lang="ru-RU" i="1" dirty="0"/>
              <a:t>«Основные направления самоанализа воспитательной работы», </a:t>
            </a:r>
            <a:r>
              <a:rPr lang="ru-RU" dirty="0" smtClean="0"/>
              <a:t>в </a:t>
            </a:r>
            <a:r>
              <a:rPr lang="ru-RU" dirty="0"/>
              <a:t>котором необходимо показать, каким образом в школе осуществляется самоанализ организуемой в ней воспитательной работы. Здесь приводятся не результаты самоанализа, а лишь перечень основных его направлений, который может быть дополнен указанием на его критерии и способы его осуществления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299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3374"/>
            <a:ext cx="10018713" cy="796705"/>
          </a:xfrm>
        </p:spPr>
        <p:txBody>
          <a:bodyPr/>
          <a:lstStyle/>
          <a:p>
            <a:r>
              <a:rPr lang="ru-RU" sz="1700" b="1" dirty="0">
                <a:ln>
                  <a:noFill/>
                </a:ln>
                <a:solidFill>
                  <a:srgbClr val="30ACEC">
                    <a:lumMod val="50000"/>
                  </a:srgbClr>
                </a:solidFill>
              </a:rPr>
              <a:t>Примерная программа воспитания (ОДОБРЕНА решением федерального учебно-методического объединения по общему образованию (протокол от 2 июня 2020 г. № 2/20)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231271"/>
            <a:ext cx="10018713" cy="52600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Образовательная организация, разрабатывая собственную рабочую программу воспитания, вправе включать в нее те вариативные модули, которые помогут </a:t>
            </a:r>
            <a:r>
              <a:rPr lang="ru-RU" dirty="0" smtClean="0"/>
              <a:t>ей </a:t>
            </a:r>
            <a:r>
              <a:rPr lang="ru-RU" dirty="0"/>
              <a:t>в наибольшей степени реализовать свой воспитательный потенциал с учетом имеющихся у нее кадровых и материальных ресурсов. Поскольку практика воспитания в школах России многообразна, и примерная программа не может охватить все это многообразие, допускается, что каждая школа по заданному в примерной программе образцу может добавлять в свою рабочую программу собственные модули. Тот или иной дополнительный модуль включается в программу при следующих условиях: новый модуль отражает реальную деятельность обучающихся и педагогических работников, эта деятельность является значимой для обучающихся и педагогических работников, эта деятельность не может быть описана ни в одном из модулей, предлагаемых примерной программой.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362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41149"/>
            <a:ext cx="10018713" cy="4750051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Спасибо </a:t>
            </a:r>
            <a:r>
              <a:rPr lang="ru-RU" sz="6600" smtClean="0"/>
              <a:t>за внимание!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94130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61931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Нормативные документы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874067"/>
            <a:ext cx="10018713" cy="454484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</a:t>
            </a:r>
            <a:r>
              <a:rPr lang="ru-RU" dirty="0" smtClean="0"/>
              <a:t>»</a:t>
            </a:r>
          </a:p>
          <a:p>
            <a:r>
              <a:rPr lang="ru-RU" dirty="0"/>
              <a:t>Приказ Минпросвещения России от 28 августа 2020г. № </a:t>
            </a:r>
            <a:r>
              <a:rPr lang="ru-RU" dirty="0" smtClean="0"/>
              <a:t>442 «Об </a:t>
            </a:r>
            <a:r>
              <a:rPr lang="ru-RU" dirty="0"/>
              <a:t>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</a:t>
            </a:r>
            <a:r>
              <a:rPr lang="ru-RU" dirty="0" smtClean="0"/>
              <a:t>образования» </a:t>
            </a:r>
          </a:p>
          <a:p>
            <a:r>
              <a:rPr lang="ru-RU" dirty="0"/>
              <a:t>Приказ Минпросвещения России от 20 ноября 2020 № </a:t>
            </a:r>
            <a:r>
              <a:rPr lang="ru-RU" dirty="0" smtClean="0"/>
              <a:t>655 «О внесении изменений в </a:t>
            </a:r>
            <a:r>
              <a:rPr lang="ru-RU" dirty="0"/>
              <a:t>Порядок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Приказ Минпросвещения России от 11 декабря </a:t>
            </a:r>
            <a:r>
              <a:rPr lang="ru-RU" dirty="0"/>
              <a:t>2020 года № 712 «О внесении изменений в некоторые федеральные государственные образовательные стандарты общего образования по вопросам </a:t>
            </a:r>
            <a:r>
              <a:rPr lang="ru-RU" dirty="0" smtClean="0"/>
              <a:t> воспитания обучающихся»</a:t>
            </a:r>
          </a:p>
          <a:p>
            <a:r>
              <a:rPr lang="ru-RU" dirty="0" smtClean="0"/>
              <a:t>Примерная </a:t>
            </a:r>
            <a:r>
              <a:rPr lang="ru-RU" dirty="0"/>
              <a:t>программа воспитания (</a:t>
            </a:r>
            <a:r>
              <a:rPr lang="ru-RU" dirty="0" smtClean="0"/>
              <a:t>ОДОБРЕНА решением </a:t>
            </a:r>
            <a:r>
              <a:rPr lang="ru-RU" dirty="0"/>
              <a:t>федерального учебно-методического объединения по общему </a:t>
            </a:r>
            <a:r>
              <a:rPr lang="ru-RU" dirty="0" smtClean="0"/>
              <a:t>образованию (протокол </a:t>
            </a:r>
            <a:r>
              <a:rPr lang="ru-RU" dirty="0"/>
              <a:t>от 2 июня 2020 г. № 2/20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3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5669" y="106379"/>
            <a:ext cx="10018713" cy="1115840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22 июля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2020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года Одобрен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Советом Федерации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24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июля 2020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58845"/>
            <a:ext cx="10018713" cy="46323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Статья </a:t>
            </a:r>
            <a:r>
              <a:rPr lang="ru-RU" dirty="0" smtClean="0"/>
              <a:t>1</a:t>
            </a:r>
          </a:p>
          <a:p>
            <a:pPr marL="0" indent="0">
              <a:buNone/>
            </a:pPr>
            <a:r>
              <a:rPr lang="ru-RU" dirty="0"/>
              <a:t>Внести в Федеральный закон от 29 декабря 2012 года № 273-ФЗ "Об образовании в Российской Федерации" (Собрание законодательства Российской Федерации, 2012, № 53, ст. 7598; 2014, № 23, ст. 2930; 2015, № 18, ст. 2625; 2016, № 27, ст. 4160, 4238; 2018, № 32, ст. 5110; 2019, № 30, ст. 4134; № 49, ст. 6962) следующие изменения</a:t>
            </a:r>
            <a:r>
              <a:rPr lang="ru-RU" dirty="0" smtClean="0"/>
              <a:t>:</a:t>
            </a:r>
          </a:p>
          <a:p>
            <a:pPr marL="457200" indent="-457200">
              <a:buAutoNum type="arabicParenR"/>
            </a:pPr>
            <a:r>
              <a:rPr lang="ru-RU" dirty="0" smtClean="0"/>
              <a:t>в </a:t>
            </a:r>
            <a:r>
              <a:rPr lang="ru-RU" dirty="0"/>
              <a:t>статье 2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а) пункт 2 изложить в следующей редакции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"2) воспитание -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среде;";</a:t>
            </a:r>
          </a:p>
        </p:txBody>
      </p:sp>
    </p:spTree>
    <p:extLst>
      <p:ext uri="{BB962C8B-B14F-4D97-AF65-F5344CB8AC3E}">
        <p14:creationId xmlns:p14="http://schemas.microsoft.com/office/powerpoint/2010/main" val="364653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1086416"/>
          </a:xfrm>
        </p:spPr>
        <p:txBody>
          <a:bodyPr/>
          <a:lstStyle/>
          <a:p>
            <a:r>
              <a:rPr lang="ru-RU" sz="1800" b="1" dirty="0">
                <a:solidFill>
                  <a:srgbClr val="30ACEC">
                    <a:lumMod val="50000"/>
                  </a:srgbClr>
                </a:solidFill>
              </a:rPr>
              <a:t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1086418"/>
            <a:ext cx="10018713" cy="5184616"/>
          </a:xfrm>
        </p:spPr>
        <p:txBody>
          <a:bodyPr/>
          <a:lstStyle/>
          <a:p>
            <a:r>
              <a:rPr lang="ru-RU" dirty="0"/>
              <a:t>б) пункт 9 изложить в следующей редакции</a:t>
            </a:r>
            <a:r>
              <a:rPr lang="ru-RU" dirty="0" smtClean="0"/>
              <a:t>:</a:t>
            </a:r>
          </a:p>
          <a:p>
            <a:r>
              <a:rPr lang="ru-RU" dirty="0"/>
              <a:t>документация (примерный учебный план, примерный календарный учебный график, примерные рабочие программы учебных предметов, курсов, дисциплин (модулей), иных компонентов, а также в предусмотренных настоящим Федеральным законом случаях примерная рабочая программа воспитания, примерный календарный план воспитательной работы), определяющая рекомендуемые объем и содержание образования определенного уровня и (или) определенной направленности, планируемые результаты освоения образовательной программы, примерные условия образовательной деятельности, включая примерные расчеты нормативных затрат оказания государственных услуг по реализации образовательной программы;";</a:t>
            </a:r>
          </a:p>
        </p:txBody>
      </p:sp>
    </p:spTree>
    <p:extLst>
      <p:ext uri="{BB962C8B-B14F-4D97-AF65-F5344CB8AC3E}">
        <p14:creationId xmlns:p14="http://schemas.microsoft.com/office/powerpoint/2010/main" val="244553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986828"/>
          </a:xfrm>
        </p:spPr>
        <p:txBody>
          <a:bodyPr/>
          <a:lstStyle/>
          <a:p>
            <a:r>
              <a:rPr lang="ru-RU" sz="1800" b="1" dirty="0">
                <a:solidFill>
                  <a:srgbClr val="30ACEC">
                    <a:lumMod val="50000"/>
                  </a:srgbClr>
                </a:solidFill>
              </a:rPr>
              <a:t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86416"/>
            <a:ext cx="10018713" cy="542302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2) статью 12 дополнить частью 91 следующего содержания</a:t>
            </a:r>
            <a:r>
              <a:rPr lang="ru-RU" dirty="0" smtClean="0"/>
              <a:t>:</a:t>
            </a:r>
          </a:p>
          <a:p>
            <a:r>
              <a:rPr lang="ru-RU" dirty="0"/>
              <a:t>"91. Примерные основные общеобразовательные программы</a:t>
            </a:r>
            <a:r>
              <a:rPr lang="ru-RU" dirty="0" smtClean="0"/>
              <a:t>, примерные образовательные программы среднего профессионального образования, </a:t>
            </a:r>
            <a:r>
              <a:rPr lang="ru-RU" dirty="0"/>
              <a:t>примерные </a:t>
            </a:r>
            <a:r>
              <a:rPr lang="ru-RU" dirty="0" smtClean="0"/>
              <a:t>образовательные </a:t>
            </a:r>
            <a:r>
              <a:rPr lang="ru-RU" dirty="0"/>
              <a:t>программы высшего образования (программы </a:t>
            </a:r>
            <a:r>
              <a:rPr lang="ru-RU" dirty="0" err="1"/>
              <a:t>бакалавриата</a:t>
            </a:r>
            <a:r>
              <a:rPr lang="ru-RU" dirty="0"/>
              <a:t> и программы </a:t>
            </a:r>
            <a:r>
              <a:rPr lang="ru-RU" dirty="0" err="1"/>
              <a:t>специалитета</a:t>
            </a:r>
            <a:r>
              <a:rPr lang="ru-RU" dirty="0"/>
              <a:t>) включают в себя примерную рабочую программу воспитания и примерный календарный план воспитательной работы</a:t>
            </a:r>
            <a:r>
              <a:rPr lang="ru-RU" dirty="0" smtClean="0"/>
              <a:t>.";</a:t>
            </a:r>
          </a:p>
          <a:p>
            <a:r>
              <a:rPr lang="ru-RU" dirty="0"/>
              <a:t>3) дополнить статьей 121 следующего содержания</a:t>
            </a:r>
            <a:r>
              <a:rPr lang="ru-RU" dirty="0" smtClean="0"/>
              <a:t>:</a:t>
            </a:r>
          </a:p>
          <a:p>
            <a:r>
              <a:rPr lang="ru-RU" dirty="0"/>
              <a:t>"Статья 121. Общие требования к организации воспитания </a:t>
            </a:r>
            <a:r>
              <a:rPr lang="ru-RU" dirty="0" smtClean="0"/>
              <a:t>обучающихся</a:t>
            </a:r>
          </a:p>
          <a:p>
            <a:r>
              <a:rPr lang="ru-RU" dirty="0"/>
              <a:t>1. Воспитание обучающихся при освоении ими основных образовательных программ в организациях, осуществляющих образовательную деятельность, осуществляется на основе включаемых в образовательную программу рабочей программы воспитания и календарного плана воспитательной работы, разрабатываемых и утверждаемых такими организациями самостоятельно, если иное не установлено настоящим Федеральным законом.</a:t>
            </a:r>
          </a:p>
        </p:txBody>
      </p:sp>
    </p:spTree>
    <p:extLst>
      <p:ext uri="{BB962C8B-B14F-4D97-AF65-F5344CB8AC3E}">
        <p14:creationId xmlns:p14="http://schemas.microsoft.com/office/powerpoint/2010/main" val="3657841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1013988"/>
          </a:xfrm>
        </p:spPr>
        <p:txBody>
          <a:bodyPr/>
          <a:lstStyle/>
          <a:p>
            <a:r>
              <a:rPr lang="ru-RU" sz="1800" b="1" dirty="0">
                <a:solidFill>
                  <a:srgbClr val="30ACEC">
                    <a:lumMod val="50000"/>
                  </a:srgbClr>
                </a:solidFill>
              </a:rPr>
              <a:t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13989"/>
            <a:ext cx="10018713" cy="545923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2. Воспитание обучающихся при освоении ими основных общеобразовательных программ, образовательных программ среднего профессионального образования, образовательных программ высшего образования (программ </a:t>
            </a:r>
            <a:r>
              <a:rPr lang="ru-RU" dirty="0" err="1"/>
              <a:t>бакалавриата</a:t>
            </a:r>
            <a:r>
              <a:rPr lang="ru-RU" dirty="0"/>
              <a:t> и программ </a:t>
            </a:r>
            <a:r>
              <a:rPr lang="ru-RU" dirty="0" err="1"/>
              <a:t>специалитета</a:t>
            </a:r>
            <a:r>
              <a:rPr lang="ru-RU" dirty="0"/>
              <a:t>) в организациях, осуществляющих образовательную деятельность, осуществляется на основе включаемых в такие образовательные программы рабочей программы воспитания и календарного плана воспитательной работы, разрабатываемых и утверждаемых с учетом включенных в примерные образовательные программы, указанные в части 91 статьи 12 настоящего Федерального закона, примерных рабочих программ воспитания и примерных календарных планов воспитательной работы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3. В разработке рабочих программ воспитания и календарных планов воспитательной работы имеют право принимать участие указанные в части 6 статьи 26 настоящего Федерального закона советы обучающихся, советы родителей, представительные органы обучающихся (при их наличии</a:t>
            </a:r>
            <a:r>
              <a:rPr lang="ru-RU" dirty="0" smtClean="0"/>
              <a:t>).";</a:t>
            </a:r>
            <a:endParaRPr lang="ru-RU" dirty="0"/>
          </a:p>
          <a:p>
            <a:r>
              <a:rPr lang="ru-RU" dirty="0"/>
              <a:t>4) часть 3 статьи 30 после слов "образовательной организации," дополнить словами "включая рабочую программу воспитания и календарный план воспитательной работы,".</a:t>
            </a:r>
          </a:p>
        </p:txBody>
      </p:sp>
    </p:spTree>
    <p:extLst>
      <p:ext uri="{BB962C8B-B14F-4D97-AF65-F5344CB8AC3E}">
        <p14:creationId xmlns:p14="http://schemas.microsoft.com/office/powerpoint/2010/main" val="3524584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44856"/>
            <a:ext cx="10018713" cy="869132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30ACEC">
                    <a:lumMod val="50000"/>
                  </a:srgbClr>
                </a:solidFill>
              </a:rPr>
              <a:t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86005"/>
            <a:ext cx="10018713" cy="5395864"/>
          </a:xfrm>
        </p:spPr>
        <p:txBody>
          <a:bodyPr>
            <a:normAutofit/>
          </a:bodyPr>
          <a:lstStyle/>
          <a:p>
            <a:r>
              <a:rPr lang="ru-RU" dirty="0"/>
              <a:t>Статья </a:t>
            </a:r>
            <a:r>
              <a:rPr lang="ru-RU" dirty="0" smtClean="0"/>
              <a:t>2</a:t>
            </a:r>
            <a:endParaRPr lang="ru-RU" dirty="0"/>
          </a:p>
          <a:p>
            <a:r>
              <a:rPr lang="ru-RU" dirty="0"/>
              <a:t>1. Настоящий Федеральный закон вступает в силу с 1 сентября 2020 года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2. Образовательные программы подлежат приведению в соответствие с положениями Федерального закона от 29 декабря 2012 года № 273-ФЗ "Об образовании в Российской Федерации" (в редакции настоящего Федерального закона) не позднее 1 сентября 2021 года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3. Организации, осуществляющие образовательную деятельность, обязаны проинформировать обучающихся и (или) их родителей (законных представителей) об изменениях, внесенных в такие программы в соответствии с Федеральным законом от 29 декабря 2012 года № 273-ФЗ "Об образовании в Российской Федерации" (в редакции настоящего Федерального закона).</a:t>
            </a:r>
          </a:p>
        </p:txBody>
      </p:sp>
    </p:spTree>
    <p:extLst>
      <p:ext uri="{BB962C8B-B14F-4D97-AF65-F5344CB8AC3E}">
        <p14:creationId xmlns:p14="http://schemas.microsoft.com/office/powerpoint/2010/main" val="394508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33128"/>
            <a:ext cx="10018713" cy="160472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Приказ Минпросвещения России от 28 августа 2020г. № 442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837855"/>
            <a:ext cx="10018713" cy="434566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</a:t>
            </a:r>
            <a:r>
              <a:rPr lang="ru-RU" dirty="0" smtClean="0"/>
              <a:t>.12 Порядка</a:t>
            </a:r>
          </a:p>
          <a:p>
            <a:r>
              <a:rPr lang="ru-RU" dirty="0" smtClean="0"/>
              <a:t>Общеобразовательная программа включает в себя учебный план, календарный учебный график, рабочие программы учебных, курсов, дисциплин (модул</a:t>
            </a:r>
            <a:r>
              <a:rPr lang="ru-RU" dirty="0"/>
              <a:t>ей</a:t>
            </a:r>
            <a:r>
              <a:rPr lang="ru-RU" dirty="0" smtClean="0"/>
              <a:t>), оценочные и методические материалы, а также иные компоненты, обеспечивающие обучение и воспитание обучающихся.</a:t>
            </a:r>
          </a:p>
          <a:p>
            <a:r>
              <a:rPr lang="ru-RU" dirty="0" smtClean="0"/>
              <a:t>Учебный план общеобразовательной программы определяет перечень, трудоемкость, последовательность и распределение по периодам обучения учебных предметов, курсов, дисциплин (модулей), иных видов учебной деятельности обучающихся и формы их промежуточной аттестации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165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99588"/>
            <a:ext cx="10018713" cy="1439501"/>
          </a:xfrm>
        </p:spPr>
        <p:txBody>
          <a:bodyPr>
            <a:normAutofit/>
          </a:bodyPr>
          <a:lstStyle/>
          <a:p>
            <a:pPr marL="285750" lvl="0" indent="-285750">
              <a:spcBef>
                <a:spcPct val="20000"/>
              </a:spcBef>
              <a:spcAft>
                <a:spcPts val="600"/>
              </a:spcAft>
            </a:pPr>
            <a:r>
              <a:rPr lang="ru-RU" sz="2000" b="1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Приказ Минпросвещения России от 20 ноября 2020 № 655 «О внесении изменений в Порядок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</a:t>
            </a:r>
            <a:r>
              <a:rPr lang="ru-RU" sz="2000" b="1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47731"/>
            <a:ext cx="10018713" cy="482549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… изложив п.12 в следующей редакции:</a:t>
            </a:r>
          </a:p>
          <a:p>
            <a:pPr lvl="0">
              <a:buClr>
                <a:srgbClr val="30ACEC">
                  <a:lumMod val="75000"/>
                </a:srgbClr>
              </a:buClr>
            </a:pPr>
            <a:r>
              <a:rPr lang="ru-RU" dirty="0" smtClean="0"/>
              <a:t>«12. </a:t>
            </a:r>
            <a:r>
              <a:rPr lang="ru-RU" dirty="0">
                <a:solidFill>
                  <a:prstClr val="black"/>
                </a:solidFill>
              </a:rPr>
              <a:t>Общеобразовательная программа включает в себя учебный план, календарный учебный график, рабочие программы учебных, курсов, дисциплин (модулей), оценочные и методические материалы</a:t>
            </a:r>
            <a:r>
              <a:rPr lang="ru-RU" dirty="0" smtClean="0">
                <a:solidFill>
                  <a:prstClr val="black"/>
                </a:solidFill>
              </a:rPr>
              <a:t>, рабочую программу воспитания и календарный план воспитательной работы.</a:t>
            </a:r>
            <a:endParaRPr lang="ru-RU" dirty="0">
              <a:solidFill>
                <a:prstClr val="black"/>
              </a:solidFill>
            </a:endParaRPr>
          </a:p>
          <a:p>
            <a:pPr lvl="0">
              <a:buClr>
                <a:srgbClr val="30ACEC">
                  <a:lumMod val="75000"/>
                </a:srgbClr>
              </a:buClr>
            </a:pPr>
            <a:r>
              <a:rPr lang="ru-RU" dirty="0">
                <a:solidFill>
                  <a:prstClr val="black"/>
                </a:solidFill>
              </a:rPr>
              <a:t>Учебный план общеобразовательной программы определяет перечень, трудоемкость, последовательность и распределение по периодам обучения учебных предметов, курсов, дисциплин (модулей), иных видов учебной деятельности обучающихся и формы их промежуточной </a:t>
            </a:r>
            <a:r>
              <a:rPr lang="ru-RU" dirty="0" smtClean="0">
                <a:solidFill>
                  <a:prstClr val="black"/>
                </a:solidFill>
              </a:rPr>
              <a:t>аттестации.</a:t>
            </a:r>
            <a:endParaRPr lang="ru-RU" dirty="0">
              <a:solidFill>
                <a:prstClr val="black"/>
              </a:solidFill>
            </a:endParaRPr>
          </a:p>
          <a:p>
            <a:r>
              <a:rPr lang="ru-RU" dirty="0" smtClean="0"/>
              <a:t>Рабочая программа воспитания и календарный план воспитательной работы разрабатываются и утверждаются образовательной организацией с учетом включенных в примерные общеобразовательные программы примерных рабочих программ воспитания и примерных календарных планов воспитательной работы».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4391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127</TotalTime>
  <Words>2200</Words>
  <Application>Microsoft Office PowerPoint</Application>
  <PresentationFormat>Широкоэкранный</PresentationFormat>
  <Paragraphs>72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Corbel</vt:lpstr>
      <vt:lpstr>Параллакс</vt:lpstr>
      <vt:lpstr>Правовая основа реализации программы воспитания в ОО</vt:lpstr>
      <vt:lpstr>Нормативные документы</vt:lpstr>
      <vt:lpstr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vt:lpstr>
      <vt:lpstr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vt:lpstr>
      <vt:lpstr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vt:lpstr>
      <vt:lpstr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vt:lpstr>
      <vt:lpstr>Федеральный закон от 31 июля 2020 г. № 304-ФЗ «О внесении изменений в Федеральный закон «Об образовании в Российской Федерации» по вопросам воспитания обучающихся» Принят Государственной Думой 22 июля 2020 года Одобрен Советом Федерации 24 июля 2020 года</vt:lpstr>
      <vt:lpstr>Приказ Минпросвещения России от 28 августа 2020г. № 442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</vt:lpstr>
      <vt:lpstr>Приказ Минпросвещения России от 20 ноября 2020 № 655 «О внесении изменений в Порядок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</vt:lpstr>
      <vt:lpstr>Приказ Минпросвещения России от 11 декабря 2020 года № 712 «О внесении изменений в некоторые федеральные государственные образовательные стандарты общего образования по вопросам  воспитания обучающихся»</vt:lpstr>
      <vt:lpstr>Приказ Минпросвещения России от 11 декабря 2020 года № 712 «О внесении изменений в некоторые федеральные государственные образовательные стандарты общего образования по вопросам  воспитания обучающихся»</vt:lpstr>
      <vt:lpstr>Приказ Минпросвещения России от 11 декабря 2020 года № 712 «О внесении изменений в некоторые федеральные государственные образовательные стандарты общего образования по вопросам  воспитания обучающихся»</vt:lpstr>
      <vt:lpstr>Примерная программа воспитания (ОДОБРЕНА решением федерального учебно-методического объединения по общему образованию (протокол от 2 июня 2020 г. № 2/20)</vt:lpstr>
      <vt:lpstr>Примерная программа воспитания (ОДОБРЕНА решением федерального учебно-методического объединения по общему образованию (протокол от 2 июня 2020 г. № 2/20)</vt:lpstr>
      <vt:lpstr>Примерная программа воспитания (ОДОБРЕНА решением федерального учебно-методического объединения по общему образованию (протокол от 2 июня 2020 г. № 2/20)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Правовая основа реализации программы воспитания в ОО</dc:title>
  <dc:creator>ShontukovaIV</dc:creator>
  <cp:lastModifiedBy>ShontukovaIV</cp:lastModifiedBy>
  <cp:revision>29</cp:revision>
  <dcterms:created xsi:type="dcterms:W3CDTF">2021-01-26T11:59:08Z</dcterms:created>
  <dcterms:modified xsi:type="dcterms:W3CDTF">2021-02-17T07:50:38Z</dcterms:modified>
</cp:coreProperties>
</file>