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5"/>
  </p:notesMasterIdLst>
  <p:sldIdLst>
    <p:sldId id="278" r:id="rId3"/>
    <p:sldId id="279" r:id="rId4"/>
    <p:sldId id="258" r:id="rId5"/>
    <p:sldId id="257" r:id="rId6"/>
    <p:sldId id="269" r:id="rId7"/>
    <p:sldId id="284" r:id="rId8"/>
    <p:sldId id="316" r:id="rId9"/>
    <p:sldId id="283" r:id="rId10"/>
    <p:sldId id="282" r:id="rId11"/>
    <p:sldId id="317" r:id="rId12"/>
    <p:sldId id="280" r:id="rId13"/>
    <p:sldId id="275" r:id="rId14"/>
    <p:sldId id="264" r:id="rId15"/>
    <p:sldId id="265" r:id="rId16"/>
    <p:sldId id="266" r:id="rId17"/>
    <p:sldId id="267" r:id="rId18"/>
    <p:sldId id="318" r:id="rId19"/>
    <p:sldId id="281" r:id="rId20"/>
    <p:sldId id="259" r:id="rId21"/>
    <p:sldId id="277" r:id="rId22"/>
    <p:sldId id="319" r:id="rId23"/>
    <p:sldId id="285" r:id="rId24"/>
    <p:sldId id="286" r:id="rId25"/>
    <p:sldId id="287" r:id="rId26"/>
    <p:sldId id="288" r:id="rId27"/>
    <p:sldId id="289" r:id="rId28"/>
    <p:sldId id="290" r:id="rId29"/>
    <p:sldId id="292" r:id="rId30"/>
    <p:sldId id="293" r:id="rId31"/>
    <p:sldId id="294" r:id="rId32"/>
    <p:sldId id="295" r:id="rId33"/>
    <p:sldId id="296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21" r:id="rId50"/>
    <p:sldId id="322" r:id="rId51"/>
    <p:sldId id="320" r:id="rId52"/>
    <p:sldId id="323" r:id="rId53"/>
    <p:sldId id="324" r:id="rId54"/>
  </p:sldIdLst>
  <p:sldSz cx="16068675" cy="11698288"/>
  <p:notesSz cx="6858000" cy="9144000"/>
  <p:defaultTextStyle>
    <a:defPPr>
      <a:defRPr lang="ru-RU"/>
    </a:defPPr>
    <a:lvl1pPr marL="0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1pPr>
    <a:lvl2pPr marL="853783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2pPr>
    <a:lvl3pPr marL="1707567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3pPr>
    <a:lvl4pPr marL="2561351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4pPr>
    <a:lvl5pPr marL="3415134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5pPr>
    <a:lvl6pPr marL="4268918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6pPr>
    <a:lvl7pPr marL="5122701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7pPr>
    <a:lvl8pPr marL="5976487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8pPr>
    <a:lvl9pPr marL="6830269" algn="l" defTabSz="1707567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25B94"/>
    <a:srgbClr val="E9EDF4"/>
    <a:srgbClr val="D0D8E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96" autoAdjust="0"/>
    <p:restoredTop sz="94660"/>
  </p:normalViewPr>
  <p:slideViewPr>
    <p:cSldViewPr snapToGrid="0">
      <p:cViewPr varScale="1">
        <p:scale>
          <a:sx n="34" d="100"/>
          <a:sy n="34" d="100"/>
        </p:scale>
        <p:origin x="-84" y="-156"/>
      </p:cViewPr>
      <p:guideLst>
        <p:guide orient="horz" pos="3685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C830B-0F21-4D93-8F45-47C42D145014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A159F1-EF48-4517-BB1C-2BDD0DD7D96D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ГВЭ</a:t>
          </a:r>
          <a:endParaRPr lang="ru-RU" dirty="0"/>
        </a:p>
      </dgm:t>
    </dgm:pt>
    <dgm:pt modelId="{FE5E49E4-70AC-42C8-B932-70CD6EFFF16B}" type="parTrans" cxnId="{D4CFECBC-1C59-4BE4-8628-4C98236D0BC4}">
      <dgm:prSet/>
      <dgm:spPr/>
      <dgm:t>
        <a:bodyPr/>
        <a:lstStyle/>
        <a:p>
          <a:endParaRPr lang="ru-RU"/>
        </a:p>
      </dgm:t>
    </dgm:pt>
    <dgm:pt modelId="{655E7B60-63ED-4FD8-851E-6FAD5BB3B8B3}" type="sibTrans" cxnId="{D4CFECBC-1C59-4BE4-8628-4C98236D0BC4}">
      <dgm:prSet/>
      <dgm:spPr/>
      <dgm:t>
        <a:bodyPr/>
        <a:lstStyle/>
        <a:p>
          <a:endParaRPr lang="ru-RU"/>
        </a:p>
      </dgm:t>
    </dgm:pt>
    <dgm:pt modelId="{C787B713-44F5-4D8A-8B9E-C453968A5BF2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ППЭ с ауд. для ГВЭ</a:t>
          </a:r>
          <a:endParaRPr lang="ru-RU" dirty="0"/>
        </a:p>
      </dgm:t>
    </dgm:pt>
    <dgm:pt modelId="{C057E203-AF11-49CA-A759-EE8A57FA57A7}" type="parTrans" cxnId="{C99CEEFD-D085-4AA2-91FB-B4DC1CD87119}">
      <dgm:prSet/>
      <dgm:spPr/>
      <dgm:t>
        <a:bodyPr/>
        <a:lstStyle/>
        <a:p>
          <a:endParaRPr lang="ru-RU"/>
        </a:p>
      </dgm:t>
    </dgm:pt>
    <dgm:pt modelId="{96644716-CDF4-4630-B61C-817D7A3E4A65}" type="sibTrans" cxnId="{C99CEEFD-D085-4AA2-91FB-B4DC1CD87119}">
      <dgm:prSet/>
      <dgm:spPr/>
      <dgm:t>
        <a:bodyPr/>
        <a:lstStyle/>
        <a:p>
          <a:endParaRPr lang="ru-RU"/>
        </a:p>
      </dgm:t>
    </dgm:pt>
    <dgm:pt modelId="{BD1BC743-C207-4F5F-A7CA-F4F54FEB6605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ППЭ для ГВЭ</a:t>
          </a:r>
          <a:endParaRPr lang="ru-RU" dirty="0"/>
        </a:p>
      </dgm:t>
    </dgm:pt>
    <dgm:pt modelId="{B948156B-F2AD-42ED-9C16-D8C36AD3C76D}" type="parTrans" cxnId="{9D208672-69E5-4BA3-91E7-D00664B58FA1}">
      <dgm:prSet/>
      <dgm:spPr/>
      <dgm:t>
        <a:bodyPr/>
        <a:lstStyle/>
        <a:p>
          <a:endParaRPr lang="ru-RU"/>
        </a:p>
      </dgm:t>
    </dgm:pt>
    <dgm:pt modelId="{0463B982-CE2D-4FC0-A5F8-71FD14A553F6}" type="sibTrans" cxnId="{9D208672-69E5-4BA3-91E7-D00664B58FA1}">
      <dgm:prSet/>
      <dgm:spPr/>
      <dgm:t>
        <a:bodyPr/>
        <a:lstStyle/>
        <a:p>
          <a:endParaRPr lang="ru-RU"/>
        </a:p>
      </dgm:t>
    </dgm:pt>
    <dgm:pt modelId="{BBB257B4-E5CE-4CC2-9FB3-9A0C4040A479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ППЭ на дому</a:t>
          </a:r>
          <a:endParaRPr lang="ru-RU" dirty="0"/>
        </a:p>
      </dgm:t>
    </dgm:pt>
    <dgm:pt modelId="{6CBD7245-8E33-4D28-B965-3B1DA18EF216}" type="parTrans" cxnId="{43C6E945-2E2E-4023-88B9-F522E5C679B0}">
      <dgm:prSet/>
      <dgm:spPr/>
      <dgm:t>
        <a:bodyPr/>
        <a:lstStyle/>
        <a:p>
          <a:endParaRPr lang="ru-RU"/>
        </a:p>
      </dgm:t>
    </dgm:pt>
    <dgm:pt modelId="{43EA1844-5D6E-4D0A-BFBE-9C406AD81B38}" type="sibTrans" cxnId="{43C6E945-2E2E-4023-88B9-F522E5C679B0}">
      <dgm:prSet/>
      <dgm:spPr/>
      <dgm:t>
        <a:bodyPr/>
        <a:lstStyle/>
        <a:p>
          <a:endParaRPr lang="ru-RU"/>
        </a:p>
      </dgm:t>
    </dgm:pt>
    <dgm:pt modelId="{7F46F826-05AF-41A3-8B81-FB8668532CCC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ППЭ в мед. учреждении</a:t>
          </a:r>
          <a:endParaRPr lang="ru-RU" dirty="0"/>
        </a:p>
      </dgm:t>
    </dgm:pt>
    <dgm:pt modelId="{B6F11F14-506C-4F0F-B5E6-1C093189D654}" type="parTrans" cxnId="{64F8EB3B-9F8C-438E-ADB7-E59793137204}">
      <dgm:prSet/>
      <dgm:spPr/>
      <dgm:t>
        <a:bodyPr/>
        <a:lstStyle/>
        <a:p>
          <a:endParaRPr lang="ru-RU"/>
        </a:p>
      </dgm:t>
    </dgm:pt>
    <dgm:pt modelId="{E2438266-B5BC-42E1-BFE7-CFE4F00C53A7}" type="sibTrans" cxnId="{64F8EB3B-9F8C-438E-ADB7-E59793137204}">
      <dgm:prSet/>
      <dgm:spPr/>
      <dgm:t>
        <a:bodyPr/>
        <a:lstStyle/>
        <a:p>
          <a:endParaRPr lang="ru-RU"/>
        </a:p>
      </dgm:t>
    </dgm:pt>
    <dgm:pt modelId="{41A18AE7-055C-4677-A512-FFF39C97B7C9}" type="pres">
      <dgm:prSet presAssocID="{47EC830B-0F21-4D93-8F45-47C42D14501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D7AA8E-00C2-4807-ADD6-EC4B76A9BD3A}" type="pres">
      <dgm:prSet presAssocID="{DAA159F1-EF48-4517-BB1C-2BDD0DD7D96D}" presName="centerShape" presStyleLbl="node0" presStyleIdx="0" presStyleCnt="1"/>
      <dgm:spPr/>
      <dgm:t>
        <a:bodyPr/>
        <a:lstStyle/>
        <a:p>
          <a:endParaRPr lang="ru-RU"/>
        </a:p>
      </dgm:t>
    </dgm:pt>
    <dgm:pt modelId="{D7ECBD45-42B3-40FF-8D23-380A08102B3C}" type="pres">
      <dgm:prSet presAssocID="{C057E203-AF11-49CA-A759-EE8A57FA57A7}" presName="Name9" presStyleLbl="parChTrans1D2" presStyleIdx="0" presStyleCnt="4"/>
      <dgm:spPr/>
      <dgm:t>
        <a:bodyPr/>
        <a:lstStyle/>
        <a:p>
          <a:endParaRPr lang="ru-RU"/>
        </a:p>
      </dgm:t>
    </dgm:pt>
    <dgm:pt modelId="{BD8A9CA8-72B8-4B94-B9A2-9DF93353723C}" type="pres">
      <dgm:prSet presAssocID="{C057E203-AF11-49CA-A759-EE8A57FA57A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A636483-E2C3-4DE2-A7F9-C9217FCF6136}" type="pres">
      <dgm:prSet presAssocID="{C787B713-44F5-4D8A-8B9E-C453968A5B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B9DBF-B5A2-47C3-BE78-1FBACDCB48EE}" type="pres">
      <dgm:prSet presAssocID="{B948156B-F2AD-42ED-9C16-D8C36AD3C76D}" presName="Name9" presStyleLbl="parChTrans1D2" presStyleIdx="1" presStyleCnt="4"/>
      <dgm:spPr/>
      <dgm:t>
        <a:bodyPr/>
        <a:lstStyle/>
        <a:p>
          <a:endParaRPr lang="ru-RU"/>
        </a:p>
      </dgm:t>
    </dgm:pt>
    <dgm:pt modelId="{193C589C-E835-49E0-9132-F270878EF47A}" type="pres">
      <dgm:prSet presAssocID="{B948156B-F2AD-42ED-9C16-D8C36AD3C76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E311F7A-94D4-4452-8649-0D12D2C2BFE8}" type="pres">
      <dgm:prSet presAssocID="{BD1BC743-C207-4F5F-A7CA-F4F54FEB660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5BA9B-3DF8-4AEB-880D-8D217FAA7CAF}" type="pres">
      <dgm:prSet presAssocID="{6CBD7245-8E33-4D28-B965-3B1DA18EF216}" presName="Name9" presStyleLbl="parChTrans1D2" presStyleIdx="2" presStyleCnt="4"/>
      <dgm:spPr/>
      <dgm:t>
        <a:bodyPr/>
        <a:lstStyle/>
        <a:p>
          <a:endParaRPr lang="ru-RU"/>
        </a:p>
      </dgm:t>
    </dgm:pt>
    <dgm:pt modelId="{EF7D15DA-1B06-459A-8F3D-57E15CED7C69}" type="pres">
      <dgm:prSet presAssocID="{6CBD7245-8E33-4D28-B965-3B1DA18EF21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07834377-BCF0-47AF-AFB1-BDD6FDA59274}" type="pres">
      <dgm:prSet presAssocID="{BBB257B4-E5CE-4CC2-9FB3-9A0C4040A4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005C24-BA32-4246-925C-C3293C122718}" type="pres">
      <dgm:prSet presAssocID="{B6F11F14-506C-4F0F-B5E6-1C093189D654}" presName="Name9" presStyleLbl="parChTrans1D2" presStyleIdx="3" presStyleCnt="4"/>
      <dgm:spPr/>
      <dgm:t>
        <a:bodyPr/>
        <a:lstStyle/>
        <a:p>
          <a:endParaRPr lang="ru-RU"/>
        </a:p>
      </dgm:t>
    </dgm:pt>
    <dgm:pt modelId="{3DB720EB-B4E4-4131-AC2C-D1A165C091FD}" type="pres">
      <dgm:prSet presAssocID="{B6F11F14-506C-4F0F-B5E6-1C093189D654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9473687-5878-49A6-8CB0-88F932FD0CDD}" type="pres">
      <dgm:prSet presAssocID="{7F46F826-05AF-41A3-8B81-FB8668532C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49CECE-5602-480F-BBED-CEC8FB2F4F17}" type="presOf" srcId="{DAA159F1-EF48-4517-BB1C-2BDD0DD7D96D}" destId="{27D7AA8E-00C2-4807-ADD6-EC4B76A9BD3A}" srcOrd="0" destOrd="0" presId="urn:microsoft.com/office/officeart/2005/8/layout/radial1"/>
    <dgm:cxn modelId="{654A08AE-239F-4823-B70E-E015ACCE69D2}" type="presOf" srcId="{BD1BC743-C207-4F5F-A7CA-F4F54FEB6605}" destId="{5E311F7A-94D4-4452-8649-0D12D2C2BFE8}" srcOrd="0" destOrd="0" presId="urn:microsoft.com/office/officeart/2005/8/layout/radial1"/>
    <dgm:cxn modelId="{C99CEEFD-D085-4AA2-91FB-B4DC1CD87119}" srcId="{DAA159F1-EF48-4517-BB1C-2BDD0DD7D96D}" destId="{C787B713-44F5-4D8A-8B9E-C453968A5BF2}" srcOrd="0" destOrd="0" parTransId="{C057E203-AF11-49CA-A759-EE8A57FA57A7}" sibTransId="{96644716-CDF4-4630-B61C-817D7A3E4A65}"/>
    <dgm:cxn modelId="{3434E3C4-3567-49F6-9D26-CF353F70EEC0}" type="presOf" srcId="{B6F11F14-506C-4F0F-B5E6-1C093189D654}" destId="{3DB720EB-B4E4-4131-AC2C-D1A165C091FD}" srcOrd="1" destOrd="0" presId="urn:microsoft.com/office/officeart/2005/8/layout/radial1"/>
    <dgm:cxn modelId="{98E67283-5FFF-4CA9-9B10-DFE5CB76EB6F}" type="presOf" srcId="{6CBD7245-8E33-4D28-B965-3B1DA18EF216}" destId="{EF7D15DA-1B06-459A-8F3D-57E15CED7C69}" srcOrd="1" destOrd="0" presId="urn:microsoft.com/office/officeart/2005/8/layout/radial1"/>
    <dgm:cxn modelId="{16FC41D6-5D75-439C-94C9-67F53C519CF7}" type="presOf" srcId="{C787B713-44F5-4D8A-8B9E-C453968A5BF2}" destId="{AA636483-E2C3-4DE2-A7F9-C9217FCF6136}" srcOrd="0" destOrd="0" presId="urn:microsoft.com/office/officeart/2005/8/layout/radial1"/>
    <dgm:cxn modelId="{01C2B32F-9BB3-43E1-89D0-27D2E0A13C2E}" type="presOf" srcId="{BBB257B4-E5CE-4CC2-9FB3-9A0C4040A479}" destId="{07834377-BCF0-47AF-AFB1-BDD6FDA59274}" srcOrd="0" destOrd="0" presId="urn:microsoft.com/office/officeart/2005/8/layout/radial1"/>
    <dgm:cxn modelId="{E296313C-D5E6-4299-A29C-4C9FE0E9A910}" type="presOf" srcId="{7F46F826-05AF-41A3-8B81-FB8668532CCC}" destId="{39473687-5878-49A6-8CB0-88F932FD0CDD}" srcOrd="0" destOrd="0" presId="urn:microsoft.com/office/officeart/2005/8/layout/radial1"/>
    <dgm:cxn modelId="{31B7935B-0029-468C-ACA0-5C2164107C1F}" type="presOf" srcId="{B948156B-F2AD-42ED-9C16-D8C36AD3C76D}" destId="{193C589C-E835-49E0-9132-F270878EF47A}" srcOrd="1" destOrd="0" presId="urn:microsoft.com/office/officeart/2005/8/layout/radial1"/>
    <dgm:cxn modelId="{43C6E945-2E2E-4023-88B9-F522E5C679B0}" srcId="{DAA159F1-EF48-4517-BB1C-2BDD0DD7D96D}" destId="{BBB257B4-E5CE-4CC2-9FB3-9A0C4040A479}" srcOrd="2" destOrd="0" parTransId="{6CBD7245-8E33-4D28-B965-3B1DA18EF216}" sibTransId="{43EA1844-5D6E-4D0A-BFBE-9C406AD81B38}"/>
    <dgm:cxn modelId="{64F8EB3B-9F8C-438E-ADB7-E59793137204}" srcId="{DAA159F1-EF48-4517-BB1C-2BDD0DD7D96D}" destId="{7F46F826-05AF-41A3-8B81-FB8668532CCC}" srcOrd="3" destOrd="0" parTransId="{B6F11F14-506C-4F0F-B5E6-1C093189D654}" sibTransId="{E2438266-B5BC-42E1-BFE7-CFE4F00C53A7}"/>
    <dgm:cxn modelId="{03B7B9A7-834B-4FFB-9020-8691C72B0AE4}" type="presOf" srcId="{B948156B-F2AD-42ED-9C16-D8C36AD3C76D}" destId="{C53B9DBF-B5A2-47C3-BE78-1FBACDCB48EE}" srcOrd="0" destOrd="0" presId="urn:microsoft.com/office/officeart/2005/8/layout/radial1"/>
    <dgm:cxn modelId="{D4CFECBC-1C59-4BE4-8628-4C98236D0BC4}" srcId="{47EC830B-0F21-4D93-8F45-47C42D145014}" destId="{DAA159F1-EF48-4517-BB1C-2BDD0DD7D96D}" srcOrd="0" destOrd="0" parTransId="{FE5E49E4-70AC-42C8-B932-70CD6EFFF16B}" sibTransId="{655E7B60-63ED-4FD8-851E-6FAD5BB3B8B3}"/>
    <dgm:cxn modelId="{9D208672-69E5-4BA3-91E7-D00664B58FA1}" srcId="{DAA159F1-EF48-4517-BB1C-2BDD0DD7D96D}" destId="{BD1BC743-C207-4F5F-A7CA-F4F54FEB6605}" srcOrd="1" destOrd="0" parTransId="{B948156B-F2AD-42ED-9C16-D8C36AD3C76D}" sibTransId="{0463B982-CE2D-4FC0-A5F8-71FD14A553F6}"/>
    <dgm:cxn modelId="{7740B8B3-4F3D-480F-9531-B565518EF9DF}" type="presOf" srcId="{6CBD7245-8E33-4D28-B965-3B1DA18EF216}" destId="{DAF5BA9B-3DF8-4AEB-880D-8D217FAA7CAF}" srcOrd="0" destOrd="0" presId="urn:microsoft.com/office/officeart/2005/8/layout/radial1"/>
    <dgm:cxn modelId="{F980AACC-3B7C-461A-B1C5-DF65B3A94596}" type="presOf" srcId="{C057E203-AF11-49CA-A759-EE8A57FA57A7}" destId="{D7ECBD45-42B3-40FF-8D23-380A08102B3C}" srcOrd="0" destOrd="0" presId="urn:microsoft.com/office/officeart/2005/8/layout/radial1"/>
    <dgm:cxn modelId="{D45B42F7-0E3C-40AF-854E-64C554239BDD}" type="presOf" srcId="{C057E203-AF11-49CA-A759-EE8A57FA57A7}" destId="{BD8A9CA8-72B8-4B94-B9A2-9DF93353723C}" srcOrd="1" destOrd="0" presId="urn:microsoft.com/office/officeart/2005/8/layout/radial1"/>
    <dgm:cxn modelId="{7E802728-04E0-4497-ADD7-BFEA340B2BA7}" type="presOf" srcId="{47EC830B-0F21-4D93-8F45-47C42D145014}" destId="{41A18AE7-055C-4677-A512-FFF39C97B7C9}" srcOrd="0" destOrd="0" presId="urn:microsoft.com/office/officeart/2005/8/layout/radial1"/>
    <dgm:cxn modelId="{736AB6FB-535D-484E-9946-188B05167125}" type="presOf" srcId="{B6F11F14-506C-4F0F-B5E6-1C093189D654}" destId="{F6005C24-BA32-4246-925C-C3293C122718}" srcOrd="0" destOrd="0" presId="urn:microsoft.com/office/officeart/2005/8/layout/radial1"/>
    <dgm:cxn modelId="{44253424-4AD3-4D59-82E1-90B98B05F63E}" type="presParOf" srcId="{41A18AE7-055C-4677-A512-FFF39C97B7C9}" destId="{27D7AA8E-00C2-4807-ADD6-EC4B76A9BD3A}" srcOrd="0" destOrd="0" presId="urn:microsoft.com/office/officeart/2005/8/layout/radial1"/>
    <dgm:cxn modelId="{C7680633-FE25-4D78-A5D8-DEF5C8B1BE8D}" type="presParOf" srcId="{41A18AE7-055C-4677-A512-FFF39C97B7C9}" destId="{D7ECBD45-42B3-40FF-8D23-380A08102B3C}" srcOrd="1" destOrd="0" presId="urn:microsoft.com/office/officeart/2005/8/layout/radial1"/>
    <dgm:cxn modelId="{3D434DBC-E516-416B-80E3-07E7FBFF99DB}" type="presParOf" srcId="{D7ECBD45-42B3-40FF-8D23-380A08102B3C}" destId="{BD8A9CA8-72B8-4B94-B9A2-9DF93353723C}" srcOrd="0" destOrd="0" presId="urn:microsoft.com/office/officeart/2005/8/layout/radial1"/>
    <dgm:cxn modelId="{E02A3329-038B-46A4-A764-6E071E65755F}" type="presParOf" srcId="{41A18AE7-055C-4677-A512-FFF39C97B7C9}" destId="{AA636483-E2C3-4DE2-A7F9-C9217FCF6136}" srcOrd="2" destOrd="0" presId="urn:microsoft.com/office/officeart/2005/8/layout/radial1"/>
    <dgm:cxn modelId="{813268EF-1556-44D8-B2E5-55FF00317061}" type="presParOf" srcId="{41A18AE7-055C-4677-A512-FFF39C97B7C9}" destId="{C53B9DBF-B5A2-47C3-BE78-1FBACDCB48EE}" srcOrd="3" destOrd="0" presId="urn:microsoft.com/office/officeart/2005/8/layout/radial1"/>
    <dgm:cxn modelId="{1AF8BC3A-43F9-4A35-B319-F36D2570227F}" type="presParOf" srcId="{C53B9DBF-B5A2-47C3-BE78-1FBACDCB48EE}" destId="{193C589C-E835-49E0-9132-F270878EF47A}" srcOrd="0" destOrd="0" presId="urn:microsoft.com/office/officeart/2005/8/layout/radial1"/>
    <dgm:cxn modelId="{D0CE0B81-047C-41D4-8E78-CAEACA65AFA7}" type="presParOf" srcId="{41A18AE7-055C-4677-A512-FFF39C97B7C9}" destId="{5E311F7A-94D4-4452-8649-0D12D2C2BFE8}" srcOrd="4" destOrd="0" presId="urn:microsoft.com/office/officeart/2005/8/layout/radial1"/>
    <dgm:cxn modelId="{6B370A09-4279-4F1C-A7AE-F097EA27DA58}" type="presParOf" srcId="{41A18AE7-055C-4677-A512-FFF39C97B7C9}" destId="{DAF5BA9B-3DF8-4AEB-880D-8D217FAA7CAF}" srcOrd="5" destOrd="0" presId="urn:microsoft.com/office/officeart/2005/8/layout/radial1"/>
    <dgm:cxn modelId="{F4487F91-428B-4371-AC86-EF9CC1BCF111}" type="presParOf" srcId="{DAF5BA9B-3DF8-4AEB-880D-8D217FAA7CAF}" destId="{EF7D15DA-1B06-459A-8F3D-57E15CED7C69}" srcOrd="0" destOrd="0" presId="urn:microsoft.com/office/officeart/2005/8/layout/radial1"/>
    <dgm:cxn modelId="{40B022B0-46CD-4C13-95D3-2555B8429E08}" type="presParOf" srcId="{41A18AE7-055C-4677-A512-FFF39C97B7C9}" destId="{07834377-BCF0-47AF-AFB1-BDD6FDA59274}" srcOrd="6" destOrd="0" presId="urn:microsoft.com/office/officeart/2005/8/layout/radial1"/>
    <dgm:cxn modelId="{AB1F6DB5-0234-4079-9370-28CEEC968016}" type="presParOf" srcId="{41A18AE7-055C-4677-A512-FFF39C97B7C9}" destId="{F6005C24-BA32-4246-925C-C3293C122718}" srcOrd="7" destOrd="0" presId="urn:microsoft.com/office/officeart/2005/8/layout/radial1"/>
    <dgm:cxn modelId="{9078C696-D546-4F69-94B1-98796CBCEC9E}" type="presParOf" srcId="{F6005C24-BA32-4246-925C-C3293C122718}" destId="{3DB720EB-B4E4-4131-AC2C-D1A165C091FD}" srcOrd="0" destOrd="0" presId="urn:microsoft.com/office/officeart/2005/8/layout/radial1"/>
    <dgm:cxn modelId="{82B2F429-9F92-48BE-9926-63EB132F6AB0}" type="presParOf" srcId="{41A18AE7-055C-4677-A512-FFF39C97B7C9}" destId="{39473687-5878-49A6-8CB0-88F932FD0CDD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437E6D-40B8-405F-92CF-F7245F538DE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627948-48FE-491D-8C36-B41B4AA0C6EA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</a:rPr>
            <a:t>Ответы</a:t>
          </a:r>
          <a:endParaRPr lang="ru-RU" sz="2800" dirty="0">
            <a:solidFill>
              <a:srgbClr val="002060"/>
            </a:solidFill>
          </a:endParaRPr>
        </a:p>
      </dgm:t>
    </dgm:pt>
    <dgm:pt modelId="{9F727BAC-A066-4393-8A6E-361D1BF72AD6}" type="parTrans" cxnId="{5AA9FE85-1E41-402C-98F4-C238D79621B2}">
      <dgm:prSet/>
      <dgm:spPr/>
      <dgm:t>
        <a:bodyPr/>
        <a:lstStyle/>
        <a:p>
          <a:endParaRPr lang="ru-RU" sz="4000">
            <a:solidFill>
              <a:srgbClr val="002060"/>
            </a:solidFill>
          </a:endParaRPr>
        </a:p>
      </dgm:t>
    </dgm:pt>
    <dgm:pt modelId="{CEC34590-B51E-431A-9560-3BB0FC555DC2}" type="sibTrans" cxnId="{5AA9FE85-1E41-402C-98F4-C238D79621B2}">
      <dgm:prSet/>
      <dgm:spPr/>
      <dgm:t>
        <a:bodyPr/>
        <a:lstStyle/>
        <a:p>
          <a:endParaRPr lang="ru-RU" sz="4000">
            <a:solidFill>
              <a:srgbClr val="002060"/>
            </a:solidFill>
          </a:endParaRPr>
        </a:p>
      </dgm:t>
    </dgm:pt>
    <dgm:pt modelId="{34059036-507C-48EA-8DB9-EC935BFDDABA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</a:rPr>
            <a:t>Запись на аудионоситель</a:t>
          </a:r>
          <a:endParaRPr lang="ru-RU" sz="2800" dirty="0">
            <a:solidFill>
              <a:srgbClr val="002060"/>
            </a:solidFill>
          </a:endParaRPr>
        </a:p>
      </dgm:t>
    </dgm:pt>
    <dgm:pt modelId="{13DA0360-2D40-42C4-9D5F-4EFC51C1CDDD}" type="parTrans" cxnId="{667B44E7-7D23-4C97-95A1-8CE6F92DB333}">
      <dgm:prSet/>
      <dgm:spPr/>
      <dgm:t>
        <a:bodyPr/>
        <a:lstStyle/>
        <a:p>
          <a:endParaRPr lang="ru-RU" sz="4000">
            <a:solidFill>
              <a:srgbClr val="002060"/>
            </a:solidFill>
          </a:endParaRPr>
        </a:p>
      </dgm:t>
    </dgm:pt>
    <dgm:pt modelId="{8ADCBF32-D4D1-4D4A-BDCA-3379F255EB99}" type="sibTrans" cxnId="{667B44E7-7D23-4C97-95A1-8CE6F92DB333}">
      <dgm:prSet/>
      <dgm:spPr/>
      <dgm:t>
        <a:bodyPr/>
        <a:lstStyle/>
        <a:p>
          <a:endParaRPr lang="ru-RU" sz="4000">
            <a:solidFill>
              <a:srgbClr val="002060"/>
            </a:solidFill>
          </a:endParaRPr>
        </a:p>
      </dgm:t>
    </dgm:pt>
    <dgm:pt modelId="{4C2237D5-8BE9-438E-AC72-FCC949EACEDE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</a:rPr>
            <a:t>Запись на аудионоситель</a:t>
          </a:r>
        </a:p>
        <a:p>
          <a:pPr>
            <a:lnSpc>
              <a:spcPct val="50000"/>
            </a:lnSpc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</a:rPr>
            <a:t>+</a:t>
          </a:r>
        </a:p>
        <a:p>
          <a:pPr>
            <a:lnSpc>
              <a:spcPct val="50000"/>
            </a:lnSpc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</a:rPr>
            <a:t>протоколирование</a:t>
          </a:r>
          <a:endParaRPr lang="ru-RU" sz="2800" dirty="0">
            <a:solidFill>
              <a:srgbClr val="002060"/>
            </a:solidFill>
          </a:endParaRPr>
        </a:p>
      </dgm:t>
    </dgm:pt>
    <dgm:pt modelId="{B3ED1EC4-8906-4E97-8648-8B723E79FEF4}" type="parTrans" cxnId="{93F1760C-3B19-4F8F-9723-FB2D9C065E1F}">
      <dgm:prSet/>
      <dgm:spPr/>
      <dgm:t>
        <a:bodyPr/>
        <a:lstStyle/>
        <a:p>
          <a:endParaRPr lang="ru-RU" sz="4000">
            <a:solidFill>
              <a:srgbClr val="002060"/>
            </a:solidFill>
          </a:endParaRPr>
        </a:p>
      </dgm:t>
    </dgm:pt>
    <dgm:pt modelId="{E5D6759E-0DD0-446F-A45E-21939DC55AC4}" type="sibTrans" cxnId="{93F1760C-3B19-4F8F-9723-FB2D9C065E1F}">
      <dgm:prSet/>
      <dgm:spPr/>
      <dgm:t>
        <a:bodyPr/>
        <a:lstStyle/>
        <a:p>
          <a:endParaRPr lang="ru-RU" sz="4000">
            <a:solidFill>
              <a:srgbClr val="002060"/>
            </a:solidFill>
          </a:endParaRPr>
        </a:p>
      </dgm:t>
    </dgm:pt>
    <dgm:pt modelId="{EA6590D2-AF26-4492-8D99-4421E00DCCE7}" type="pres">
      <dgm:prSet presAssocID="{DF437E6D-40B8-405F-92CF-F7245F538DE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972FB25-D092-44C2-8120-3D345E726032}" type="pres">
      <dgm:prSet presAssocID="{10627948-48FE-491D-8C36-B41B4AA0C6EA}" presName="hierRoot1" presStyleCnt="0"/>
      <dgm:spPr/>
    </dgm:pt>
    <dgm:pt modelId="{A5760854-E2B1-49E6-B46A-88B4F32BA121}" type="pres">
      <dgm:prSet presAssocID="{10627948-48FE-491D-8C36-B41B4AA0C6EA}" presName="composite" presStyleCnt="0"/>
      <dgm:spPr/>
    </dgm:pt>
    <dgm:pt modelId="{E0B9DF78-F1A5-43B3-86A9-68C455E14564}" type="pres">
      <dgm:prSet presAssocID="{10627948-48FE-491D-8C36-B41B4AA0C6EA}" presName="background" presStyleLbl="node0" presStyleIdx="0" presStyleCnt="1"/>
      <dgm:spPr>
        <a:solidFill>
          <a:srgbClr val="025B94"/>
        </a:solidFill>
      </dgm:spPr>
    </dgm:pt>
    <dgm:pt modelId="{0261D277-700F-4B03-AE19-F8A729A0FDC4}" type="pres">
      <dgm:prSet presAssocID="{10627948-48FE-491D-8C36-B41B4AA0C6E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A80642-24F1-4687-910E-1BE4A2C2DB79}" type="pres">
      <dgm:prSet presAssocID="{10627948-48FE-491D-8C36-B41B4AA0C6EA}" presName="hierChild2" presStyleCnt="0"/>
      <dgm:spPr/>
    </dgm:pt>
    <dgm:pt modelId="{33863610-B7C3-45BF-AE32-09B059DC9987}" type="pres">
      <dgm:prSet presAssocID="{13DA0360-2D40-42C4-9D5F-4EFC51C1CDD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C01741E-20FA-4D5D-A41D-4D330E59E868}" type="pres">
      <dgm:prSet presAssocID="{34059036-507C-48EA-8DB9-EC935BFDDABA}" presName="hierRoot2" presStyleCnt="0"/>
      <dgm:spPr/>
    </dgm:pt>
    <dgm:pt modelId="{898331E3-854A-4C96-8CCB-6339FFC798F7}" type="pres">
      <dgm:prSet presAssocID="{34059036-507C-48EA-8DB9-EC935BFDDABA}" presName="composite2" presStyleCnt="0"/>
      <dgm:spPr/>
    </dgm:pt>
    <dgm:pt modelId="{505C1525-E50E-42D0-A925-01CAE16D88EB}" type="pres">
      <dgm:prSet presAssocID="{34059036-507C-48EA-8DB9-EC935BFDDABA}" presName="background2" presStyleLbl="node2" presStyleIdx="0" presStyleCnt="2"/>
      <dgm:spPr>
        <a:solidFill>
          <a:srgbClr val="025B94"/>
        </a:solidFill>
      </dgm:spPr>
    </dgm:pt>
    <dgm:pt modelId="{F2DC95A6-1C77-44DA-A7DC-D6607129F40D}" type="pres">
      <dgm:prSet presAssocID="{34059036-507C-48EA-8DB9-EC935BFDDABA}" presName="text2" presStyleLbl="fgAcc2" presStyleIdx="0" presStyleCnt="2" custScaleX="353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5ABC8E-1BAE-4365-A41A-1966F9E27B2E}" type="pres">
      <dgm:prSet presAssocID="{34059036-507C-48EA-8DB9-EC935BFDDABA}" presName="hierChild3" presStyleCnt="0"/>
      <dgm:spPr/>
    </dgm:pt>
    <dgm:pt modelId="{30B8E917-111F-4471-9220-DC5F86CF547F}" type="pres">
      <dgm:prSet presAssocID="{B3ED1EC4-8906-4E97-8648-8B723E79FEF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04B4516-C26B-4DD6-90FD-63F3FD660E14}" type="pres">
      <dgm:prSet presAssocID="{4C2237D5-8BE9-438E-AC72-FCC949EACEDE}" presName="hierRoot2" presStyleCnt="0"/>
      <dgm:spPr/>
    </dgm:pt>
    <dgm:pt modelId="{730EE271-3229-4702-B4BB-BD8B0D55C8EB}" type="pres">
      <dgm:prSet presAssocID="{4C2237D5-8BE9-438E-AC72-FCC949EACEDE}" presName="composite2" presStyleCnt="0"/>
      <dgm:spPr/>
    </dgm:pt>
    <dgm:pt modelId="{4DA5616C-0C11-4273-BFEC-9C58846D364A}" type="pres">
      <dgm:prSet presAssocID="{4C2237D5-8BE9-438E-AC72-FCC949EACEDE}" presName="background2" presStyleLbl="node2" presStyleIdx="1" presStyleCnt="2"/>
      <dgm:spPr>
        <a:solidFill>
          <a:srgbClr val="025B94"/>
        </a:solidFill>
      </dgm:spPr>
    </dgm:pt>
    <dgm:pt modelId="{CCEC548D-79A8-46A0-9B54-B999A49F894D}" type="pres">
      <dgm:prSet presAssocID="{4C2237D5-8BE9-438E-AC72-FCC949EACEDE}" presName="text2" presStyleLbl="fgAcc2" presStyleIdx="1" presStyleCnt="2" custScaleX="353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0C487D-58CC-4DBD-AB8E-ABD810A1340D}" type="pres">
      <dgm:prSet presAssocID="{4C2237D5-8BE9-438E-AC72-FCC949EACEDE}" presName="hierChild3" presStyleCnt="0"/>
      <dgm:spPr/>
    </dgm:pt>
  </dgm:ptLst>
  <dgm:cxnLst>
    <dgm:cxn modelId="{B3C0EF69-220D-4D14-BCEF-BBBB6DFBB632}" type="presOf" srcId="{DF437E6D-40B8-405F-92CF-F7245F538DE2}" destId="{EA6590D2-AF26-4492-8D99-4421E00DCCE7}" srcOrd="0" destOrd="0" presId="urn:microsoft.com/office/officeart/2005/8/layout/hierarchy1"/>
    <dgm:cxn modelId="{667B44E7-7D23-4C97-95A1-8CE6F92DB333}" srcId="{10627948-48FE-491D-8C36-B41B4AA0C6EA}" destId="{34059036-507C-48EA-8DB9-EC935BFDDABA}" srcOrd="0" destOrd="0" parTransId="{13DA0360-2D40-42C4-9D5F-4EFC51C1CDDD}" sibTransId="{8ADCBF32-D4D1-4D4A-BDCA-3379F255EB99}"/>
    <dgm:cxn modelId="{93F1760C-3B19-4F8F-9723-FB2D9C065E1F}" srcId="{10627948-48FE-491D-8C36-B41B4AA0C6EA}" destId="{4C2237D5-8BE9-438E-AC72-FCC949EACEDE}" srcOrd="1" destOrd="0" parTransId="{B3ED1EC4-8906-4E97-8648-8B723E79FEF4}" sibTransId="{E5D6759E-0DD0-446F-A45E-21939DC55AC4}"/>
    <dgm:cxn modelId="{F0DC3274-2CA6-416D-978E-99CD658953CA}" type="presOf" srcId="{10627948-48FE-491D-8C36-B41B4AA0C6EA}" destId="{0261D277-700F-4B03-AE19-F8A729A0FDC4}" srcOrd="0" destOrd="0" presId="urn:microsoft.com/office/officeart/2005/8/layout/hierarchy1"/>
    <dgm:cxn modelId="{A49470A7-4B28-4362-AB13-6AFAAC104F1E}" type="presOf" srcId="{B3ED1EC4-8906-4E97-8648-8B723E79FEF4}" destId="{30B8E917-111F-4471-9220-DC5F86CF547F}" srcOrd="0" destOrd="0" presId="urn:microsoft.com/office/officeart/2005/8/layout/hierarchy1"/>
    <dgm:cxn modelId="{5AA9FE85-1E41-402C-98F4-C238D79621B2}" srcId="{DF437E6D-40B8-405F-92CF-F7245F538DE2}" destId="{10627948-48FE-491D-8C36-B41B4AA0C6EA}" srcOrd="0" destOrd="0" parTransId="{9F727BAC-A066-4393-8A6E-361D1BF72AD6}" sibTransId="{CEC34590-B51E-431A-9560-3BB0FC555DC2}"/>
    <dgm:cxn modelId="{CFABC850-9E4A-4EA7-AAF8-8F075517D37A}" type="presOf" srcId="{13DA0360-2D40-42C4-9D5F-4EFC51C1CDDD}" destId="{33863610-B7C3-45BF-AE32-09B059DC9987}" srcOrd="0" destOrd="0" presId="urn:microsoft.com/office/officeart/2005/8/layout/hierarchy1"/>
    <dgm:cxn modelId="{CC0308EE-10DC-4047-9674-339D61ADA26E}" type="presOf" srcId="{4C2237D5-8BE9-438E-AC72-FCC949EACEDE}" destId="{CCEC548D-79A8-46A0-9B54-B999A49F894D}" srcOrd="0" destOrd="0" presId="urn:microsoft.com/office/officeart/2005/8/layout/hierarchy1"/>
    <dgm:cxn modelId="{FFA974C2-0825-4018-8B7A-FC2A24D2BC23}" type="presOf" srcId="{34059036-507C-48EA-8DB9-EC935BFDDABA}" destId="{F2DC95A6-1C77-44DA-A7DC-D6607129F40D}" srcOrd="0" destOrd="0" presId="urn:microsoft.com/office/officeart/2005/8/layout/hierarchy1"/>
    <dgm:cxn modelId="{405C9356-6E60-4633-933E-04003346E12A}" type="presParOf" srcId="{EA6590D2-AF26-4492-8D99-4421E00DCCE7}" destId="{E972FB25-D092-44C2-8120-3D345E726032}" srcOrd="0" destOrd="0" presId="urn:microsoft.com/office/officeart/2005/8/layout/hierarchy1"/>
    <dgm:cxn modelId="{07AC6275-DE6A-4E80-8D4F-22834E19E737}" type="presParOf" srcId="{E972FB25-D092-44C2-8120-3D345E726032}" destId="{A5760854-E2B1-49E6-B46A-88B4F32BA121}" srcOrd="0" destOrd="0" presId="urn:microsoft.com/office/officeart/2005/8/layout/hierarchy1"/>
    <dgm:cxn modelId="{5CD6A966-7967-44B8-ACAA-2D4160538108}" type="presParOf" srcId="{A5760854-E2B1-49E6-B46A-88B4F32BA121}" destId="{E0B9DF78-F1A5-43B3-86A9-68C455E14564}" srcOrd="0" destOrd="0" presId="urn:microsoft.com/office/officeart/2005/8/layout/hierarchy1"/>
    <dgm:cxn modelId="{3118CCC0-763E-44D6-A3F7-67672EA43775}" type="presParOf" srcId="{A5760854-E2B1-49E6-B46A-88B4F32BA121}" destId="{0261D277-700F-4B03-AE19-F8A729A0FDC4}" srcOrd="1" destOrd="0" presId="urn:microsoft.com/office/officeart/2005/8/layout/hierarchy1"/>
    <dgm:cxn modelId="{88D37DA1-0F59-4F5F-9979-9B730A2B170A}" type="presParOf" srcId="{E972FB25-D092-44C2-8120-3D345E726032}" destId="{05A80642-24F1-4687-910E-1BE4A2C2DB79}" srcOrd="1" destOrd="0" presId="urn:microsoft.com/office/officeart/2005/8/layout/hierarchy1"/>
    <dgm:cxn modelId="{8498E7AB-93C4-45A9-9480-BB31BBF80AF9}" type="presParOf" srcId="{05A80642-24F1-4687-910E-1BE4A2C2DB79}" destId="{33863610-B7C3-45BF-AE32-09B059DC9987}" srcOrd="0" destOrd="0" presId="urn:microsoft.com/office/officeart/2005/8/layout/hierarchy1"/>
    <dgm:cxn modelId="{82A499D1-C5F3-41E9-A31A-443D11096E51}" type="presParOf" srcId="{05A80642-24F1-4687-910E-1BE4A2C2DB79}" destId="{6C01741E-20FA-4D5D-A41D-4D330E59E868}" srcOrd="1" destOrd="0" presId="urn:microsoft.com/office/officeart/2005/8/layout/hierarchy1"/>
    <dgm:cxn modelId="{3BC0D4CD-DA1B-42F5-9E03-890BAD984E27}" type="presParOf" srcId="{6C01741E-20FA-4D5D-A41D-4D330E59E868}" destId="{898331E3-854A-4C96-8CCB-6339FFC798F7}" srcOrd="0" destOrd="0" presId="urn:microsoft.com/office/officeart/2005/8/layout/hierarchy1"/>
    <dgm:cxn modelId="{D05B3C76-F676-4088-B86E-983BC26F04A2}" type="presParOf" srcId="{898331E3-854A-4C96-8CCB-6339FFC798F7}" destId="{505C1525-E50E-42D0-A925-01CAE16D88EB}" srcOrd="0" destOrd="0" presId="urn:microsoft.com/office/officeart/2005/8/layout/hierarchy1"/>
    <dgm:cxn modelId="{0C36FE3E-742C-40D2-A960-C9B13236BF04}" type="presParOf" srcId="{898331E3-854A-4C96-8CCB-6339FFC798F7}" destId="{F2DC95A6-1C77-44DA-A7DC-D6607129F40D}" srcOrd="1" destOrd="0" presId="urn:microsoft.com/office/officeart/2005/8/layout/hierarchy1"/>
    <dgm:cxn modelId="{A8E18BF9-B90F-40BD-A490-C8E162B46B72}" type="presParOf" srcId="{6C01741E-20FA-4D5D-A41D-4D330E59E868}" destId="{8E5ABC8E-1BAE-4365-A41A-1966F9E27B2E}" srcOrd="1" destOrd="0" presId="urn:microsoft.com/office/officeart/2005/8/layout/hierarchy1"/>
    <dgm:cxn modelId="{8EF15B18-8EE7-4771-B849-BC36384E0D63}" type="presParOf" srcId="{05A80642-24F1-4687-910E-1BE4A2C2DB79}" destId="{30B8E917-111F-4471-9220-DC5F86CF547F}" srcOrd="2" destOrd="0" presId="urn:microsoft.com/office/officeart/2005/8/layout/hierarchy1"/>
    <dgm:cxn modelId="{DDE2F7C7-BDFC-471A-8517-6FDF4A9D2B50}" type="presParOf" srcId="{05A80642-24F1-4687-910E-1BE4A2C2DB79}" destId="{B04B4516-C26B-4DD6-90FD-63F3FD660E14}" srcOrd="3" destOrd="0" presId="urn:microsoft.com/office/officeart/2005/8/layout/hierarchy1"/>
    <dgm:cxn modelId="{43AA1BB7-3A48-45BF-AB35-DEEFAAE84E63}" type="presParOf" srcId="{B04B4516-C26B-4DD6-90FD-63F3FD660E14}" destId="{730EE271-3229-4702-B4BB-BD8B0D55C8EB}" srcOrd="0" destOrd="0" presId="urn:microsoft.com/office/officeart/2005/8/layout/hierarchy1"/>
    <dgm:cxn modelId="{53C3C789-B82E-44E2-A3AA-97ED95A40FF0}" type="presParOf" srcId="{730EE271-3229-4702-B4BB-BD8B0D55C8EB}" destId="{4DA5616C-0C11-4273-BFEC-9C58846D364A}" srcOrd="0" destOrd="0" presId="urn:microsoft.com/office/officeart/2005/8/layout/hierarchy1"/>
    <dgm:cxn modelId="{C3F40B33-921C-4E5D-8610-1ABF54A6B154}" type="presParOf" srcId="{730EE271-3229-4702-B4BB-BD8B0D55C8EB}" destId="{CCEC548D-79A8-46A0-9B54-B999A49F894D}" srcOrd="1" destOrd="0" presId="urn:microsoft.com/office/officeart/2005/8/layout/hierarchy1"/>
    <dgm:cxn modelId="{395E0EC1-C81E-445C-877F-898C3C9CD6BA}" type="presParOf" srcId="{B04B4516-C26B-4DD6-90FD-63F3FD660E14}" destId="{980C487D-58CC-4DBD-AB8E-ABD810A1340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280FB0-3DD9-444C-A9A0-0922FA4ADAB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79658D2-0186-49DE-8B37-BFB7608E9B7D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Инструктаж, выдача ИК</a:t>
          </a:r>
          <a:endParaRPr lang="ru-RU" dirty="0"/>
        </a:p>
      </dgm:t>
    </dgm:pt>
    <dgm:pt modelId="{D430D5E5-4BAD-4524-AA8E-FAF675BB2DF4}" type="parTrans" cxnId="{9C219007-CDEE-4ADE-9578-CBFD30665612}">
      <dgm:prSet/>
      <dgm:spPr/>
      <dgm:t>
        <a:bodyPr/>
        <a:lstStyle/>
        <a:p>
          <a:endParaRPr lang="ru-RU"/>
        </a:p>
      </dgm:t>
    </dgm:pt>
    <dgm:pt modelId="{B750A2D2-BB12-427E-B0ED-F1448CFCB1D5}" type="sibTrans" cxnId="{9C219007-CDEE-4ADE-9578-CBFD30665612}">
      <dgm:prSet/>
      <dgm:spPr/>
      <dgm:t>
        <a:bodyPr/>
        <a:lstStyle/>
        <a:p>
          <a:endParaRPr lang="ru-RU"/>
        </a:p>
      </dgm:t>
    </dgm:pt>
    <dgm:pt modelId="{0D5FFBF4-F71D-4CE8-862E-A23A57130B9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Подготовка</a:t>
          </a:r>
          <a:endParaRPr lang="ru-RU" dirty="0"/>
        </a:p>
      </dgm:t>
    </dgm:pt>
    <dgm:pt modelId="{6DD7F701-1695-4F6B-B68F-E61246460E36}" type="parTrans" cxnId="{E08A3A5E-7620-4E27-A2B5-61E054D0A11E}">
      <dgm:prSet/>
      <dgm:spPr/>
      <dgm:t>
        <a:bodyPr/>
        <a:lstStyle/>
        <a:p>
          <a:endParaRPr lang="ru-RU"/>
        </a:p>
      </dgm:t>
    </dgm:pt>
    <dgm:pt modelId="{95EBB8A3-F937-49CA-86D4-6DD72BCDB5EE}" type="sibTrans" cxnId="{E08A3A5E-7620-4E27-A2B5-61E054D0A11E}">
      <dgm:prSet/>
      <dgm:spPr/>
      <dgm:t>
        <a:bodyPr/>
        <a:lstStyle/>
        <a:p>
          <a:endParaRPr lang="ru-RU"/>
        </a:p>
      </dgm:t>
    </dgm:pt>
    <dgm:pt modelId="{CC305D41-2508-4259-810A-9D5E1A57B566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Ответ</a:t>
          </a:r>
          <a:endParaRPr lang="ru-RU" dirty="0"/>
        </a:p>
      </dgm:t>
    </dgm:pt>
    <dgm:pt modelId="{BB0D0657-BF52-450A-9634-5792B9CA6EA9}" type="parTrans" cxnId="{7A30FF47-C7E6-4C5C-9E57-B8191AA3F36D}">
      <dgm:prSet/>
      <dgm:spPr/>
      <dgm:t>
        <a:bodyPr/>
        <a:lstStyle/>
        <a:p>
          <a:endParaRPr lang="ru-RU"/>
        </a:p>
      </dgm:t>
    </dgm:pt>
    <dgm:pt modelId="{ABCBB2A1-F0F5-4566-8B04-83ADBAE1B759}" type="sibTrans" cxnId="{7A30FF47-C7E6-4C5C-9E57-B8191AA3F36D}">
      <dgm:prSet/>
      <dgm:spPr/>
      <dgm:t>
        <a:bodyPr/>
        <a:lstStyle/>
        <a:p>
          <a:endParaRPr lang="ru-RU"/>
        </a:p>
      </dgm:t>
    </dgm:pt>
    <dgm:pt modelId="{C4624C4E-4569-41AA-94B2-DF8AA6C51A73}">
      <dgm:prSet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Прослушивание записи (просмотр протокола)</a:t>
          </a:r>
          <a:endParaRPr lang="ru-RU" dirty="0"/>
        </a:p>
      </dgm:t>
    </dgm:pt>
    <dgm:pt modelId="{1F50C1D1-B3B0-4934-877A-3B645E70F4D4}" type="parTrans" cxnId="{173D8715-1230-4263-BC2B-1959150B9B0D}">
      <dgm:prSet/>
      <dgm:spPr/>
      <dgm:t>
        <a:bodyPr/>
        <a:lstStyle/>
        <a:p>
          <a:endParaRPr lang="ru-RU"/>
        </a:p>
      </dgm:t>
    </dgm:pt>
    <dgm:pt modelId="{54CA3CC0-7177-4775-BCCE-F9005675D76C}" type="sibTrans" cxnId="{173D8715-1230-4263-BC2B-1959150B9B0D}">
      <dgm:prSet/>
      <dgm:spPr/>
      <dgm:t>
        <a:bodyPr/>
        <a:lstStyle/>
        <a:p>
          <a:endParaRPr lang="ru-RU"/>
        </a:p>
      </dgm:t>
    </dgm:pt>
    <dgm:pt modelId="{5E93651D-57D9-4495-B9A7-2168F3AFDC29}" type="pres">
      <dgm:prSet presAssocID="{F5280FB0-3DD9-444C-A9A0-0922FA4ADABC}" presName="Name0" presStyleCnt="0">
        <dgm:presLayoutVars>
          <dgm:dir/>
          <dgm:animLvl val="lvl"/>
          <dgm:resizeHandles val="exact"/>
        </dgm:presLayoutVars>
      </dgm:prSet>
      <dgm:spPr/>
    </dgm:pt>
    <dgm:pt modelId="{D46929C5-ECF2-43CF-9222-73592EC5924E}" type="pres">
      <dgm:prSet presAssocID="{179658D2-0186-49DE-8B37-BFB7608E9B7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75A49-CA60-43E3-ABB4-1EF41862F04D}" type="pres">
      <dgm:prSet presAssocID="{B750A2D2-BB12-427E-B0ED-F1448CFCB1D5}" presName="parTxOnlySpace" presStyleCnt="0"/>
      <dgm:spPr/>
    </dgm:pt>
    <dgm:pt modelId="{0892D518-CCCC-4942-8990-FE77D13294D5}" type="pres">
      <dgm:prSet presAssocID="{0D5FFBF4-F71D-4CE8-862E-A23A57130B91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10C9F-DDAB-4A0E-98CF-723739FEF81E}" type="pres">
      <dgm:prSet presAssocID="{95EBB8A3-F937-49CA-86D4-6DD72BCDB5EE}" presName="parTxOnlySpace" presStyleCnt="0"/>
      <dgm:spPr/>
    </dgm:pt>
    <dgm:pt modelId="{AACF87A4-F2C2-4E98-9EBA-EDBD07D11CCE}" type="pres">
      <dgm:prSet presAssocID="{CC305D41-2508-4259-810A-9D5E1A57B56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36DEB-B5CF-43F2-80AA-2FB97D1FFC82}" type="pres">
      <dgm:prSet presAssocID="{ABCBB2A1-F0F5-4566-8B04-83ADBAE1B759}" presName="parTxOnlySpace" presStyleCnt="0"/>
      <dgm:spPr/>
    </dgm:pt>
    <dgm:pt modelId="{255CC835-D388-4585-AC80-A3BD7492AB80}" type="pres">
      <dgm:prSet presAssocID="{C4624C4E-4569-41AA-94B2-DF8AA6C51A73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DFE6B2-232F-4580-87C3-C6C7CEF4E191}" type="presOf" srcId="{CC305D41-2508-4259-810A-9D5E1A57B566}" destId="{AACF87A4-F2C2-4E98-9EBA-EDBD07D11CCE}" srcOrd="0" destOrd="0" presId="urn:microsoft.com/office/officeart/2005/8/layout/chevron1"/>
    <dgm:cxn modelId="{10AAE00D-9090-4473-B6A2-34E23E27917F}" type="presOf" srcId="{F5280FB0-3DD9-444C-A9A0-0922FA4ADABC}" destId="{5E93651D-57D9-4495-B9A7-2168F3AFDC29}" srcOrd="0" destOrd="0" presId="urn:microsoft.com/office/officeart/2005/8/layout/chevron1"/>
    <dgm:cxn modelId="{9C219007-CDEE-4ADE-9578-CBFD30665612}" srcId="{F5280FB0-3DD9-444C-A9A0-0922FA4ADABC}" destId="{179658D2-0186-49DE-8B37-BFB7608E9B7D}" srcOrd="0" destOrd="0" parTransId="{D430D5E5-4BAD-4524-AA8E-FAF675BB2DF4}" sibTransId="{B750A2D2-BB12-427E-B0ED-F1448CFCB1D5}"/>
    <dgm:cxn modelId="{B1B708E0-7970-4E95-9320-82B8208D490A}" type="presOf" srcId="{C4624C4E-4569-41AA-94B2-DF8AA6C51A73}" destId="{255CC835-D388-4585-AC80-A3BD7492AB80}" srcOrd="0" destOrd="0" presId="urn:microsoft.com/office/officeart/2005/8/layout/chevron1"/>
    <dgm:cxn modelId="{5232D7C0-10B1-4956-A2D4-B0FF63BBCAA7}" type="presOf" srcId="{0D5FFBF4-F71D-4CE8-862E-A23A57130B91}" destId="{0892D518-CCCC-4942-8990-FE77D13294D5}" srcOrd="0" destOrd="0" presId="urn:microsoft.com/office/officeart/2005/8/layout/chevron1"/>
    <dgm:cxn modelId="{7A30FF47-C7E6-4C5C-9E57-B8191AA3F36D}" srcId="{F5280FB0-3DD9-444C-A9A0-0922FA4ADABC}" destId="{CC305D41-2508-4259-810A-9D5E1A57B566}" srcOrd="2" destOrd="0" parTransId="{BB0D0657-BF52-450A-9634-5792B9CA6EA9}" sibTransId="{ABCBB2A1-F0F5-4566-8B04-83ADBAE1B759}"/>
    <dgm:cxn modelId="{173D8715-1230-4263-BC2B-1959150B9B0D}" srcId="{F5280FB0-3DD9-444C-A9A0-0922FA4ADABC}" destId="{C4624C4E-4569-41AA-94B2-DF8AA6C51A73}" srcOrd="3" destOrd="0" parTransId="{1F50C1D1-B3B0-4934-877A-3B645E70F4D4}" sibTransId="{54CA3CC0-7177-4775-BCCE-F9005675D76C}"/>
    <dgm:cxn modelId="{E08A3A5E-7620-4E27-A2B5-61E054D0A11E}" srcId="{F5280FB0-3DD9-444C-A9A0-0922FA4ADABC}" destId="{0D5FFBF4-F71D-4CE8-862E-A23A57130B91}" srcOrd="1" destOrd="0" parTransId="{6DD7F701-1695-4F6B-B68F-E61246460E36}" sibTransId="{95EBB8A3-F937-49CA-86D4-6DD72BCDB5EE}"/>
    <dgm:cxn modelId="{150DC6C1-4A92-4E49-BDA8-E5D84F442622}" type="presOf" srcId="{179658D2-0186-49DE-8B37-BFB7608E9B7D}" destId="{D46929C5-ECF2-43CF-9222-73592EC5924E}" srcOrd="0" destOrd="0" presId="urn:microsoft.com/office/officeart/2005/8/layout/chevron1"/>
    <dgm:cxn modelId="{5277CDA0-5BB8-424A-A87D-10E3F8520940}" type="presParOf" srcId="{5E93651D-57D9-4495-B9A7-2168F3AFDC29}" destId="{D46929C5-ECF2-43CF-9222-73592EC5924E}" srcOrd="0" destOrd="0" presId="urn:microsoft.com/office/officeart/2005/8/layout/chevron1"/>
    <dgm:cxn modelId="{C55DA883-EF68-423B-96B6-34F8554B9A16}" type="presParOf" srcId="{5E93651D-57D9-4495-B9A7-2168F3AFDC29}" destId="{CC675A49-CA60-43E3-ABB4-1EF41862F04D}" srcOrd="1" destOrd="0" presId="urn:microsoft.com/office/officeart/2005/8/layout/chevron1"/>
    <dgm:cxn modelId="{29C5383B-2FD9-4E10-903B-CE69AEDA9F0F}" type="presParOf" srcId="{5E93651D-57D9-4495-B9A7-2168F3AFDC29}" destId="{0892D518-CCCC-4942-8990-FE77D13294D5}" srcOrd="2" destOrd="0" presId="urn:microsoft.com/office/officeart/2005/8/layout/chevron1"/>
    <dgm:cxn modelId="{6A0B3720-ECAA-4DE0-A3C2-725CB436B448}" type="presParOf" srcId="{5E93651D-57D9-4495-B9A7-2168F3AFDC29}" destId="{AE110C9F-DDAB-4A0E-98CF-723739FEF81E}" srcOrd="3" destOrd="0" presId="urn:microsoft.com/office/officeart/2005/8/layout/chevron1"/>
    <dgm:cxn modelId="{9D09C440-1C71-42F7-852D-1E5EB64A8B85}" type="presParOf" srcId="{5E93651D-57D9-4495-B9A7-2168F3AFDC29}" destId="{AACF87A4-F2C2-4E98-9EBA-EDBD07D11CCE}" srcOrd="4" destOrd="0" presId="urn:microsoft.com/office/officeart/2005/8/layout/chevron1"/>
    <dgm:cxn modelId="{C6A3273B-19D0-4A06-A441-29F2C434A0D8}" type="presParOf" srcId="{5E93651D-57D9-4495-B9A7-2168F3AFDC29}" destId="{3D136DEB-B5CF-43F2-80AA-2FB97D1FFC82}" srcOrd="5" destOrd="0" presId="urn:microsoft.com/office/officeart/2005/8/layout/chevron1"/>
    <dgm:cxn modelId="{418D0315-81F0-424A-9407-9FC9FFB39279}" type="presParOf" srcId="{5E93651D-57D9-4495-B9A7-2168F3AFDC29}" destId="{255CC835-D388-4585-AC80-A3BD7492AB80}" srcOrd="6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47B17E-E687-4755-B098-4660B1A3638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FF17814-69E5-4543-9897-3D8F8B26F943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Упаковка ЭМ</a:t>
          </a:r>
          <a:endParaRPr lang="ru-RU" dirty="0"/>
        </a:p>
      </dgm:t>
    </dgm:pt>
    <dgm:pt modelId="{394DC5F7-ACC2-426C-A2D8-CBF5BB1F4F0B}" type="parTrans" cxnId="{3D90E122-0824-4CC2-9A42-46C3BBB7BEF8}">
      <dgm:prSet/>
      <dgm:spPr/>
      <dgm:t>
        <a:bodyPr/>
        <a:lstStyle/>
        <a:p>
          <a:endParaRPr lang="ru-RU"/>
        </a:p>
      </dgm:t>
    </dgm:pt>
    <dgm:pt modelId="{04A5C745-86DC-4C5D-B4B8-E59510230D35}" type="sibTrans" cxnId="{3D90E122-0824-4CC2-9A42-46C3BBB7BEF8}">
      <dgm:prSet/>
      <dgm:spPr/>
      <dgm:t>
        <a:bodyPr/>
        <a:lstStyle/>
        <a:p>
          <a:endParaRPr lang="ru-RU"/>
        </a:p>
      </dgm:t>
    </dgm:pt>
    <dgm:pt modelId="{B3E1C31B-476D-4B69-962A-97365F397525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Сдача ЭМ руководителю</a:t>
          </a:r>
          <a:endParaRPr lang="ru-RU" dirty="0"/>
        </a:p>
      </dgm:t>
    </dgm:pt>
    <dgm:pt modelId="{D6974946-9A43-42EC-A833-320B0F000073}" type="parTrans" cxnId="{568D23E8-8091-47F6-BC3E-EFE9A18B3C9A}">
      <dgm:prSet/>
      <dgm:spPr/>
      <dgm:t>
        <a:bodyPr/>
        <a:lstStyle/>
        <a:p>
          <a:endParaRPr lang="ru-RU"/>
        </a:p>
      </dgm:t>
    </dgm:pt>
    <dgm:pt modelId="{7E20223F-CC02-4DE9-A50E-2E41FF82DCAE}" type="sibTrans" cxnId="{568D23E8-8091-47F6-BC3E-EFE9A18B3C9A}">
      <dgm:prSet/>
      <dgm:spPr/>
      <dgm:t>
        <a:bodyPr/>
        <a:lstStyle/>
        <a:p>
          <a:endParaRPr lang="ru-RU"/>
        </a:p>
      </dgm:t>
    </dgm:pt>
    <dgm:pt modelId="{21D90B63-6EDB-4476-B91F-9DFA5EE54CFC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Передача материалов в РЦОИ</a:t>
          </a:r>
          <a:endParaRPr lang="ru-RU" dirty="0"/>
        </a:p>
      </dgm:t>
    </dgm:pt>
    <dgm:pt modelId="{53DEDBC4-1666-4A49-A758-F600C37F143B}" type="parTrans" cxnId="{9FFF2B2C-27CB-472A-A372-EAEBF744DE01}">
      <dgm:prSet/>
      <dgm:spPr/>
      <dgm:t>
        <a:bodyPr/>
        <a:lstStyle/>
        <a:p>
          <a:endParaRPr lang="ru-RU"/>
        </a:p>
      </dgm:t>
    </dgm:pt>
    <dgm:pt modelId="{B9695535-2270-47F1-B178-DD9059458AB0}" type="sibTrans" cxnId="{9FFF2B2C-27CB-472A-A372-EAEBF744DE01}">
      <dgm:prSet/>
      <dgm:spPr/>
      <dgm:t>
        <a:bodyPr/>
        <a:lstStyle/>
        <a:p>
          <a:endParaRPr lang="ru-RU"/>
        </a:p>
      </dgm:t>
    </dgm:pt>
    <dgm:pt modelId="{3E66A3CD-4ABD-4235-9B53-D763C4F3ED6A}" type="pres">
      <dgm:prSet presAssocID="{3047B17E-E687-4755-B098-4660B1A36386}" presName="Name0" presStyleCnt="0">
        <dgm:presLayoutVars>
          <dgm:dir/>
          <dgm:animLvl val="lvl"/>
          <dgm:resizeHandles val="exact"/>
        </dgm:presLayoutVars>
      </dgm:prSet>
      <dgm:spPr/>
    </dgm:pt>
    <dgm:pt modelId="{97B7CE38-E4E0-4CA1-BA35-E71403791AC3}" type="pres">
      <dgm:prSet presAssocID="{CFF17814-69E5-4543-9897-3D8F8B26F943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19A4D-F77D-4784-951C-E4C5A8CBDC55}" type="pres">
      <dgm:prSet presAssocID="{04A5C745-86DC-4C5D-B4B8-E59510230D35}" presName="parTxOnlySpace" presStyleCnt="0"/>
      <dgm:spPr/>
    </dgm:pt>
    <dgm:pt modelId="{3EDF9963-1524-43CC-8E96-13A0AF44C250}" type="pres">
      <dgm:prSet presAssocID="{B3E1C31B-476D-4B69-962A-97365F39752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36689-E59F-4041-AD9D-7E28DB39B6C3}" type="pres">
      <dgm:prSet presAssocID="{7E20223F-CC02-4DE9-A50E-2E41FF82DCAE}" presName="parTxOnlySpace" presStyleCnt="0"/>
      <dgm:spPr/>
    </dgm:pt>
    <dgm:pt modelId="{2F91A3A7-EDBC-4757-A596-793E61FC231F}" type="pres">
      <dgm:prSet presAssocID="{21D90B63-6EDB-4476-B91F-9DFA5EE54CF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D0687-44F8-443B-A5BE-6BB5D9362DE8}" type="presOf" srcId="{B3E1C31B-476D-4B69-962A-97365F397525}" destId="{3EDF9963-1524-43CC-8E96-13A0AF44C250}" srcOrd="0" destOrd="0" presId="urn:microsoft.com/office/officeart/2005/8/layout/chevron1"/>
    <dgm:cxn modelId="{ED1CB42F-9396-4934-8A1C-CD376A1373BB}" type="presOf" srcId="{CFF17814-69E5-4543-9897-3D8F8B26F943}" destId="{97B7CE38-E4E0-4CA1-BA35-E71403791AC3}" srcOrd="0" destOrd="0" presId="urn:microsoft.com/office/officeart/2005/8/layout/chevron1"/>
    <dgm:cxn modelId="{3D90E122-0824-4CC2-9A42-46C3BBB7BEF8}" srcId="{3047B17E-E687-4755-B098-4660B1A36386}" destId="{CFF17814-69E5-4543-9897-3D8F8B26F943}" srcOrd="0" destOrd="0" parTransId="{394DC5F7-ACC2-426C-A2D8-CBF5BB1F4F0B}" sibTransId="{04A5C745-86DC-4C5D-B4B8-E59510230D35}"/>
    <dgm:cxn modelId="{568D23E8-8091-47F6-BC3E-EFE9A18B3C9A}" srcId="{3047B17E-E687-4755-B098-4660B1A36386}" destId="{B3E1C31B-476D-4B69-962A-97365F397525}" srcOrd="1" destOrd="0" parTransId="{D6974946-9A43-42EC-A833-320B0F000073}" sibTransId="{7E20223F-CC02-4DE9-A50E-2E41FF82DCAE}"/>
    <dgm:cxn modelId="{2DF67878-AEE5-4B82-BBAE-A0F71C65EE3B}" type="presOf" srcId="{3047B17E-E687-4755-B098-4660B1A36386}" destId="{3E66A3CD-4ABD-4235-9B53-D763C4F3ED6A}" srcOrd="0" destOrd="0" presId="urn:microsoft.com/office/officeart/2005/8/layout/chevron1"/>
    <dgm:cxn modelId="{7C3E7964-AB9A-4D55-81BC-3DEABB5CC4EA}" type="presOf" srcId="{21D90B63-6EDB-4476-B91F-9DFA5EE54CFC}" destId="{2F91A3A7-EDBC-4757-A596-793E61FC231F}" srcOrd="0" destOrd="0" presId="urn:microsoft.com/office/officeart/2005/8/layout/chevron1"/>
    <dgm:cxn modelId="{9FFF2B2C-27CB-472A-A372-EAEBF744DE01}" srcId="{3047B17E-E687-4755-B098-4660B1A36386}" destId="{21D90B63-6EDB-4476-B91F-9DFA5EE54CFC}" srcOrd="2" destOrd="0" parTransId="{53DEDBC4-1666-4A49-A758-F600C37F143B}" sibTransId="{B9695535-2270-47F1-B178-DD9059458AB0}"/>
    <dgm:cxn modelId="{B06A0D3D-0314-45FB-8AFB-30C01F3B507D}" type="presParOf" srcId="{3E66A3CD-4ABD-4235-9B53-D763C4F3ED6A}" destId="{97B7CE38-E4E0-4CA1-BA35-E71403791AC3}" srcOrd="0" destOrd="0" presId="urn:microsoft.com/office/officeart/2005/8/layout/chevron1"/>
    <dgm:cxn modelId="{A5D0E738-0A71-45B0-9D51-D65FF2881793}" type="presParOf" srcId="{3E66A3CD-4ABD-4235-9B53-D763C4F3ED6A}" destId="{3BC19A4D-F77D-4784-951C-E4C5A8CBDC55}" srcOrd="1" destOrd="0" presId="urn:microsoft.com/office/officeart/2005/8/layout/chevron1"/>
    <dgm:cxn modelId="{54EF24C9-2EEC-41B1-BE0B-065BB29A7A83}" type="presParOf" srcId="{3E66A3CD-4ABD-4235-9B53-D763C4F3ED6A}" destId="{3EDF9963-1524-43CC-8E96-13A0AF44C250}" srcOrd="2" destOrd="0" presId="urn:microsoft.com/office/officeart/2005/8/layout/chevron1"/>
    <dgm:cxn modelId="{91B1CD61-6AA7-4AD3-BF2D-47D5C4F82368}" type="presParOf" srcId="{3E66A3CD-4ABD-4235-9B53-D763C4F3ED6A}" destId="{F0F36689-E59F-4041-AD9D-7E28DB39B6C3}" srcOrd="3" destOrd="0" presId="urn:microsoft.com/office/officeart/2005/8/layout/chevron1"/>
    <dgm:cxn modelId="{68F3DB23-B2A0-49F0-9215-6CDF762C23BC}" type="presParOf" srcId="{3E66A3CD-4ABD-4235-9B53-D763C4F3ED6A}" destId="{2F91A3A7-EDBC-4757-A596-793E61FC231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D7AA8E-00C2-4807-ADD6-EC4B76A9BD3A}">
      <dsp:nvSpPr>
        <dsp:cNvPr id="0" name=""/>
        <dsp:cNvSpPr/>
      </dsp:nvSpPr>
      <dsp:spPr>
        <a:xfrm>
          <a:off x="5417406" y="3161387"/>
          <a:ext cx="2401500" cy="2401500"/>
        </a:xfrm>
        <a:prstGeom prst="ellipse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ГВЭ</a:t>
          </a:r>
          <a:endParaRPr lang="ru-RU" sz="6500" kern="1200" dirty="0"/>
        </a:p>
      </dsp:txBody>
      <dsp:txXfrm>
        <a:off x="5417406" y="3161387"/>
        <a:ext cx="2401500" cy="2401500"/>
      </dsp:txXfrm>
    </dsp:sp>
    <dsp:sp modelId="{D7ECBD45-42B3-40FF-8D23-380A08102B3C}">
      <dsp:nvSpPr>
        <dsp:cNvPr id="0" name=""/>
        <dsp:cNvSpPr/>
      </dsp:nvSpPr>
      <dsp:spPr>
        <a:xfrm rot="16200000">
          <a:off x="6255222" y="2782124"/>
          <a:ext cx="725868" cy="32657"/>
        </a:xfrm>
        <a:custGeom>
          <a:avLst/>
          <a:gdLst/>
          <a:ahLst/>
          <a:cxnLst/>
          <a:rect l="0" t="0" r="0" b="0"/>
          <a:pathLst>
            <a:path>
              <a:moveTo>
                <a:pt x="0" y="16328"/>
              </a:moveTo>
              <a:lnTo>
                <a:pt x="725868" y="16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6600010" y="2780306"/>
        <a:ext cx="36293" cy="36293"/>
      </dsp:txXfrm>
    </dsp:sp>
    <dsp:sp modelId="{AA636483-E2C3-4DE2-A7F9-C9217FCF6136}">
      <dsp:nvSpPr>
        <dsp:cNvPr id="0" name=""/>
        <dsp:cNvSpPr/>
      </dsp:nvSpPr>
      <dsp:spPr>
        <a:xfrm>
          <a:off x="5417406" y="34018"/>
          <a:ext cx="2401500" cy="2401500"/>
        </a:xfrm>
        <a:prstGeom prst="ellipse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ППЭ с ауд. для ГВЭ</a:t>
          </a:r>
          <a:endParaRPr lang="ru-RU" sz="2400" kern="1200" dirty="0"/>
        </a:p>
      </dsp:txBody>
      <dsp:txXfrm>
        <a:off x="5417406" y="34018"/>
        <a:ext cx="2401500" cy="2401500"/>
      </dsp:txXfrm>
    </dsp:sp>
    <dsp:sp modelId="{C53B9DBF-B5A2-47C3-BE78-1FBACDCB48EE}">
      <dsp:nvSpPr>
        <dsp:cNvPr id="0" name=""/>
        <dsp:cNvSpPr/>
      </dsp:nvSpPr>
      <dsp:spPr>
        <a:xfrm>
          <a:off x="7818907" y="4345808"/>
          <a:ext cx="725868" cy="32657"/>
        </a:xfrm>
        <a:custGeom>
          <a:avLst/>
          <a:gdLst/>
          <a:ahLst/>
          <a:cxnLst/>
          <a:rect l="0" t="0" r="0" b="0"/>
          <a:pathLst>
            <a:path>
              <a:moveTo>
                <a:pt x="0" y="16328"/>
              </a:moveTo>
              <a:lnTo>
                <a:pt x="725868" y="16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163694" y="4343990"/>
        <a:ext cx="36293" cy="36293"/>
      </dsp:txXfrm>
    </dsp:sp>
    <dsp:sp modelId="{5E311F7A-94D4-4452-8649-0D12D2C2BFE8}">
      <dsp:nvSpPr>
        <dsp:cNvPr id="0" name=""/>
        <dsp:cNvSpPr/>
      </dsp:nvSpPr>
      <dsp:spPr>
        <a:xfrm>
          <a:off x="8544775" y="3161387"/>
          <a:ext cx="2401500" cy="2401500"/>
        </a:xfrm>
        <a:prstGeom prst="ellipse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ППЭ для ГВЭ</a:t>
          </a:r>
          <a:endParaRPr lang="ru-RU" sz="2400" kern="1200" dirty="0"/>
        </a:p>
      </dsp:txBody>
      <dsp:txXfrm>
        <a:off x="8544775" y="3161387"/>
        <a:ext cx="2401500" cy="2401500"/>
      </dsp:txXfrm>
    </dsp:sp>
    <dsp:sp modelId="{DAF5BA9B-3DF8-4AEB-880D-8D217FAA7CAF}">
      <dsp:nvSpPr>
        <dsp:cNvPr id="0" name=""/>
        <dsp:cNvSpPr/>
      </dsp:nvSpPr>
      <dsp:spPr>
        <a:xfrm rot="5400000">
          <a:off x="6255222" y="5909492"/>
          <a:ext cx="725868" cy="32657"/>
        </a:xfrm>
        <a:custGeom>
          <a:avLst/>
          <a:gdLst/>
          <a:ahLst/>
          <a:cxnLst/>
          <a:rect l="0" t="0" r="0" b="0"/>
          <a:pathLst>
            <a:path>
              <a:moveTo>
                <a:pt x="0" y="16328"/>
              </a:moveTo>
              <a:lnTo>
                <a:pt x="725868" y="16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5400000">
        <a:off x="6600010" y="5907675"/>
        <a:ext cx="36293" cy="36293"/>
      </dsp:txXfrm>
    </dsp:sp>
    <dsp:sp modelId="{07834377-BCF0-47AF-AFB1-BDD6FDA59274}">
      <dsp:nvSpPr>
        <dsp:cNvPr id="0" name=""/>
        <dsp:cNvSpPr/>
      </dsp:nvSpPr>
      <dsp:spPr>
        <a:xfrm>
          <a:off x="5417406" y="6288755"/>
          <a:ext cx="2401500" cy="2401500"/>
        </a:xfrm>
        <a:prstGeom prst="ellipse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ППЭ на дому</a:t>
          </a:r>
          <a:endParaRPr lang="ru-RU" sz="2400" kern="1200" dirty="0"/>
        </a:p>
      </dsp:txBody>
      <dsp:txXfrm>
        <a:off x="5417406" y="6288755"/>
        <a:ext cx="2401500" cy="2401500"/>
      </dsp:txXfrm>
    </dsp:sp>
    <dsp:sp modelId="{F6005C24-BA32-4246-925C-C3293C122718}">
      <dsp:nvSpPr>
        <dsp:cNvPr id="0" name=""/>
        <dsp:cNvSpPr/>
      </dsp:nvSpPr>
      <dsp:spPr>
        <a:xfrm rot="10800000">
          <a:off x="4691538" y="4345808"/>
          <a:ext cx="725868" cy="32657"/>
        </a:xfrm>
        <a:custGeom>
          <a:avLst/>
          <a:gdLst/>
          <a:ahLst/>
          <a:cxnLst/>
          <a:rect l="0" t="0" r="0" b="0"/>
          <a:pathLst>
            <a:path>
              <a:moveTo>
                <a:pt x="0" y="16328"/>
              </a:moveTo>
              <a:lnTo>
                <a:pt x="725868" y="16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036325" y="4343990"/>
        <a:ext cx="36293" cy="36293"/>
      </dsp:txXfrm>
    </dsp:sp>
    <dsp:sp modelId="{39473687-5878-49A6-8CB0-88F932FD0CDD}">
      <dsp:nvSpPr>
        <dsp:cNvPr id="0" name=""/>
        <dsp:cNvSpPr/>
      </dsp:nvSpPr>
      <dsp:spPr>
        <a:xfrm>
          <a:off x="2290038" y="3161387"/>
          <a:ext cx="2401500" cy="2401500"/>
        </a:xfrm>
        <a:prstGeom prst="ellipse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ППЭ в мед. учреждении</a:t>
          </a:r>
          <a:endParaRPr lang="ru-RU" sz="2400" kern="1200" dirty="0"/>
        </a:p>
      </dsp:txBody>
      <dsp:txXfrm>
        <a:off x="2290038" y="3161387"/>
        <a:ext cx="2401500" cy="24015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B7CE38-E4E0-4CA1-BA35-E71403791AC3}">
      <dsp:nvSpPr>
        <dsp:cNvPr id="0" name=""/>
        <dsp:cNvSpPr/>
      </dsp:nvSpPr>
      <dsp:spPr>
        <a:xfrm>
          <a:off x="4236" y="557737"/>
          <a:ext cx="5162018" cy="2064807"/>
        </a:xfrm>
        <a:prstGeom prst="chevron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Упаковка ЭМ</a:t>
          </a:r>
          <a:endParaRPr lang="ru-RU" sz="3700" kern="1200" dirty="0"/>
        </a:p>
      </dsp:txBody>
      <dsp:txXfrm>
        <a:off x="4236" y="557737"/>
        <a:ext cx="5162018" cy="2064807"/>
      </dsp:txXfrm>
    </dsp:sp>
    <dsp:sp modelId="{3EDF9963-1524-43CC-8E96-13A0AF44C250}">
      <dsp:nvSpPr>
        <dsp:cNvPr id="0" name=""/>
        <dsp:cNvSpPr/>
      </dsp:nvSpPr>
      <dsp:spPr>
        <a:xfrm>
          <a:off x="4650053" y="557737"/>
          <a:ext cx="5162018" cy="2064807"/>
        </a:xfrm>
        <a:prstGeom prst="chevron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Сдача ЭМ руководителю</a:t>
          </a:r>
          <a:endParaRPr lang="ru-RU" sz="3700" kern="1200" dirty="0"/>
        </a:p>
      </dsp:txBody>
      <dsp:txXfrm>
        <a:off x="4650053" y="557737"/>
        <a:ext cx="5162018" cy="2064807"/>
      </dsp:txXfrm>
    </dsp:sp>
    <dsp:sp modelId="{2F91A3A7-EDBC-4757-A596-793E61FC231F}">
      <dsp:nvSpPr>
        <dsp:cNvPr id="0" name=""/>
        <dsp:cNvSpPr/>
      </dsp:nvSpPr>
      <dsp:spPr>
        <a:xfrm>
          <a:off x="9295869" y="557737"/>
          <a:ext cx="5162018" cy="2064807"/>
        </a:xfrm>
        <a:prstGeom prst="chevron">
          <a:avLst/>
        </a:prstGeom>
        <a:solidFill>
          <a:srgbClr val="025B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Передача материалов в РЦОИ</a:t>
          </a:r>
          <a:endParaRPr lang="ru-RU" sz="3700" kern="1200" dirty="0"/>
        </a:p>
      </dsp:txBody>
      <dsp:txXfrm>
        <a:off x="9295869" y="557737"/>
        <a:ext cx="5162018" cy="2064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5EB83-6A49-4F47-82A1-06F8A04C9ABA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4738" y="685800"/>
            <a:ext cx="4708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33A0D-A0BE-4DA1-8073-17F72D29C0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96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38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74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12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51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87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25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61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01" algn="l" defTabSz="9140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C970FB-D036-4CBA-B4B4-8669424C2E92}" type="slidenum">
              <a:rPr lang="ru-RU" altLang="ru-RU" smtClean="0">
                <a:latin typeface="Calibri" panose="020F0502020204030204" pitchFamily="34" charset="0"/>
              </a:rPr>
              <a:pPr/>
              <a:t>17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493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9" y="2320755"/>
            <a:ext cx="13658374" cy="3529187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8" y="6929266"/>
            <a:ext cx="7128793" cy="1872209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3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7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1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5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68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2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6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0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1" y="2176736"/>
            <a:ext cx="3513339" cy="82732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151" y="3146879"/>
            <a:ext cx="13658374" cy="2507550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3572" y="6912982"/>
            <a:ext cx="7275103" cy="19036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7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59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38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18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98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7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57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36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5260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46010" y="4017056"/>
            <a:ext cx="11507210" cy="2323410"/>
          </a:xfrm>
        </p:spPr>
        <p:txBody>
          <a:bodyPr anchor="t"/>
          <a:lstStyle>
            <a:lvl1pPr algn="l">
              <a:defRPr sz="68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478931" y="0"/>
            <a:ext cx="12527367" cy="179574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79049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8945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97814" y="10711838"/>
            <a:ext cx="4049250" cy="738648"/>
          </a:xfrm>
          <a:prstGeom prst="rect">
            <a:avLst/>
          </a:prstGeom>
          <a:noFill/>
        </p:spPr>
        <p:txBody>
          <a:bodyPr wrap="square" lIns="91409" tIns="45703" rIns="91409" bIns="4570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8724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97814" y="10711838"/>
            <a:ext cx="4049250" cy="738648"/>
          </a:xfrm>
          <a:prstGeom prst="rect">
            <a:avLst/>
          </a:prstGeom>
          <a:noFill/>
        </p:spPr>
        <p:txBody>
          <a:bodyPr wrap="square" lIns="91409" tIns="45703" rIns="91409" bIns="4570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487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9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6581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9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2" cy="6871821"/>
          </a:xfrm>
        </p:spPr>
        <p:txBody>
          <a:bodyPr anchor="t"/>
          <a:lstStyle>
            <a:lvl1pPr algn="ctr">
              <a:defRPr sz="75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6" y="160512"/>
            <a:ext cx="11809313" cy="1440160"/>
          </a:xfrm>
        </p:spPr>
        <p:txBody>
          <a:bodyPr anchor="b"/>
          <a:lstStyle>
            <a:lvl1pPr marL="0" indent="0" algn="ctr">
              <a:buNone/>
              <a:defRPr sz="36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3783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2pPr>
            <a:lvl3pPr marL="1707567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135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513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6891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270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648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026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6" y="2729607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6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3" y="2729607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6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9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7" y="2618580"/>
            <a:ext cx="7099790" cy="1091299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3783" indent="0">
              <a:buNone/>
              <a:defRPr sz="3600" b="1"/>
            </a:lvl2pPr>
            <a:lvl3pPr marL="1707567" indent="0">
              <a:buNone/>
              <a:defRPr sz="3500" b="1"/>
            </a:lvl3pPr>
            <a:lvl4pPr marL="2561351" indent="0">
              <a:buNone/>
              <a:defRPr sz="2900" b="1"/>
            </a:lvl4pPr>
            <a:lvl5pPr marL="3415134" indent="0">
              <a:buNone/>
              <a:defRPr sz="2900" b="1"/>
            </a:lvl5pPr>
            <a:lvl6pPr marL="4268918" indent="0">
              <a:buNone/>
              <a:defRPr sz="2900" b="1"/>
            </a:lvl6pPr>
            <a:lvl7pPr marL="5122701" indent="0">
              <a:buNone/>
              <a:defRPr sz="2900" b="1"/>
            </a:lvl7pPr>
            <a:lvl8pPr marL="5976487" indent="0">
              <a:buNone/>
              <a:defRPr sz="2900" b="1"/>
            </a:lvl8pPr>
            <a:lvl9pPr marL="6830269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7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600"/>
            </a:lvl2pPr>
            <a:lvl3pPr>
              <a:defRPr sz="35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3" y="2618580"/>
            <a:ext cx="7102578" cy="1091299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3783" indent="0">
              <a:buNone/>
              <a:defRPr sz="3600" b="1"/>
            </a:lvl2pPr>
            <a:lvl3pPr marL="1707567" indent="0">
              <a:buNone/>
              <a:defRPr sz="3500" b="1"/>
            </a:lvl3pPr>
            <a:lvl4pPr marL="2561351" indent="0">
              <a:buNone/>
              <a:defRPr sz="2900" b="1"/>
            </a:lvl4pPr>
            <a:lvl5pPr marL="3415134" indent="0">
              <a:buNone/>
              <a:defRPr sz="2900" b="1"/>
            </a:lvl5pPr>
            <a:lvl6pPr marL="4268918" indent="0">
              <a:buNone/>
              <a:defRPr sz="2900" b="1"/>
            </a:lvl6pPr>
            <a:lvl7pPr marL="5122701" indent="0">
              <a:buNone/>
              <a:defRPr sz="2900" b="1"/>
            </a:lvl7pPr>
            <a:lvl8pPr marL="5976487" indent="0">
              <a:buNone/>
              <a:defRPr sz="2900" b="1"/>
            </a:lvl8pPr>
            <a:lvl9pPr marL="6830269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3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600"/>
            </a:lvl2pPr>
            <a:lvl3pPr>
              <a:defRPr sz="35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9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9" y="304530"/>
            <a:ext cx="12271465" cy="1512168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41" y="2104728"/>
            <a:ext cx="5286483" cy="1584813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5" y="2104728"/>
            <a:ext cx="8982836" cy="8345209"/>
          </a:xfrm>
        </p:spPr>
        <p:txBody>
          <a:bodyPr/>
          <a:lstStyle>
            <a:lvl1pPr>
              <a:defRPr sz="6100"/>
            </a:lvl1pPr>
            <a:lvl2pPr>
              <a:defRPr sz="5200"/>
            </a:lvl2pPr>
            <a:lvl3pPr>
              <a:defRPr sz="45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5" y="3761549"/>
            <a:ext cx="5286483" cy="6688390"/>
          </a:xfrm>
        </p:spPr>
        <p:txBody>
          <a:bodyPr/>
          <a:lstStyle>
            <a:lvl1pPr marL="0" indent="0">
              <a:buNone/>
              <a:defRPr sz="2600"/>
            </a:lvl1pPr>
            <a:lvl2pPr marL="853783" indent="0">
              <a:buNone/>
              <a:defRPr sz="2300"/>
            </a:lvl2pPr>
            <a:lvl3pPr marL="1707567" indent="0">
              <a:buNone/>
              <a:defRPr sz="1900"/>
            </a:lvl3pPr>
            <a:lvl4pPr marL="2561351" indent="0">
              <a:buNone/>
              <a:defRPr sz="1600"/>
            </a:lvl4pPr>
            <a:lvl5pPr marL="3415134" indent="0">
              <a:buNone/>
              <a:defRPr sz="1600"/>
            </a:lvl5pPr>
            <a:lvl6pPr marL="4268918" indent="0">
              <a:buNone/>
              <a:defRPr sz="1600"/>
            </a:lvl6pPr>
            <a:lvl7pPr marL="5122701" indent="0">
              <a:buNone/>
              <a:defRPr sz="1600"/>
            </a:lvl7pPr>
            <a:lvl8pPr marL="5976487" indent="0">
              <a:buNone/>
              <a:defRPr sz="1600"/>
            </a:lvl8pPr>
            <a:lvl9pPr marL="6830269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3"/>
            <a:ext cx="9641205" cy="966734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5" y="2608788"/>
            <a:ext cx="9637292" cy="5455453"/>
          </a:xfrm>
        </p:spPr>
        <p:txBody>
          <a:bodyPr/>
          <a:lstStyle>
            <a:lvl1pPr marL="0" indent="0">
              <a:buNone/>
              <a:defRPr sz="6100"/>
            </a:lvl1pPr>
            <a:lvl2pPr marL="853783" indent="0">
              <a:buNone/>
              <a:defRPr sz="5200"/>
            </a:lvl2pPr>
            <a:lvl3pPr marL="1707567" indent="0">
              <a:buNone/>
              <a:defRPr sz="4500"/>
            </a:lvl3pPr>
            <a:lvl4pPr marL="2561351" indent="0">
              <a:buNone/>
              <a:defRPr sz="3600"/>
            </a:lvl4pPr>
            <a:lvl5pPr marL="3415134" indent="0">
              <a:buNone/>
              <a:defRPr sz="3600"/>
            </a:lvl5pPr>
            <a:lvl6pPr marL="4268918" indent="0">
              <a:buNone/>
              <a:defRPr sz="3600"/>
            </a:lvl6pPr>
            <a:lvl7pPr marL="5122701" indent="0">
              <a:buNone/>
              <a:defRPr sz="3600"/>
            </a:lvl7pPr>
            <a:lvl8pPr marL="5976487" indent="0">
              <a:buNone/>
              <a:defRPr sz="3600"/>
            </a:lvl8pPr>
            <a:lvl9pPr marL="6830269" indent="0">
              <a:buNone/>
              <a:defRPr sz="36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4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3783" indent="0">
              <a:buNone/>
              <a:defRPr sz="2300"/>
            </a:lvl2pPr>
            <a:lvl3pPr marL="1707567" indent="0">
              <a:buNone/>
              <a:defRPr sz="1900"/>
            </a:lvl3pPr>
            <a:lvl4pPr marL="2561351" indent="0">
              <a:buNone/>
              <a:defRPr sz="1600"/>
            </a:lvl4pPr>
            <a:lvl5pPr marL="3415134" indent="0">
              <a:buNone/>
              <a:defRPr sz="1600"/>
            </a:lvl5pPr>
            <a:lvl6pPr marL="4268918" indent="0">
              <a:buNone/>
              <a:defRPr sz="1600"/>
            </a:lvl6pPr>
            <a:lvl7pPr marL="5122701" indent="0">
              <a:buNone/>
              <a:defRPr sz="1600"/>
            </a:lvl7pPr>
            <a:lvl8pPr marL="5976487" indent="0">
              <a:buNone/>
              <a:defRPr sz="1600"/>
            </a:lvl8pPr>
            <a:lvl9pPr marL="6830269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9" y="468477"/>
            <a:ext cx="12271465" cy="1348220"/>
          </a:xfrm>
          <a:prstGeom prst="rect">
            <a:avLst/>
          </a:prstGeom>
        </p:spPr>
        <p:txBody>
          <a:bodyPr vert="horz" lIns="170756" tIns="85379" rIns="170756" bIns="8537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7"/>
            <a:ext cx="14461808" cy="7720329"/>
          </a:xfrm>
          <a:prstGeom prst="rect">
            <a:avLst/>
          </a:prstGeom>
        </p:spPr>
        <p:txBody>
          <a:bodyPr vert="horz" lIns="170756" tIns="85379" rIns="170756" bIns="8537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7"/>
            <a:ext cx="3749358" cy="622826"/>
          </a:xfrm>
          <a:prstGeom prst="rect">
            <a:avLst/>
          </a:prstGeom>
        </p:spPr>
        <p:txBody>
          <a:bodyPr vert="horz" lIns="170756" tIns="85379" rIns="170756" bIns="8537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7"/>
            <a:ext cx="5088414" cy="622826"/>
          </a:xfrm>
          <a:prstGeom prst="rect">
            <a:avLst/>
          </a:prstGeom>
        </p:spPr>
        <p:txBody>
          <a:bodyPr vert="horz" lIns="170756" tIns="85379" rIns="170756" bIns="8537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7"/>
            <a:ext cx="3749358" cy="622826"/>
          </a:xfrm>
          <a:prstGeom prst="rect">
            <a:avLst/>
          </a:prstGeom>
        </p:spPr>
        <p:txBody>
          <a:bodyPr vert="horz" lIns="170756" tIns="85379" rIns="170756" bIns="8537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7567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337" indent="-640337" algn="l" defTabSz="170756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398" indent="-533614" algn="l" defTabSz="1707567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4457" indent="-426894" algn="l" defTabSz="170756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8243" indent="-426894" algn="l" defTabSz="1707567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842024" indent="-426894" algn="l" defTabSz="1707567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695809" indent="-426894" algn="l" defTabSz="17075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549593" indent="-426894" algn="l" defTabSz="17075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3376" indent="-426894" algn="l" defTabSz="17075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257160" indent="-426894" algn="l" defTabSz="170756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53783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07567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561351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415134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268918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122701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976487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830269" algn="l" defTabSz="1707567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434" y="468474"/>
            <a:ext cx="14461808" cy="1949715"/>
          </a:xfrm>
          <a:prstGeom prst="rect">
            <a:avLst/>
          </a:prstGeom>
        </p:spPr>
        <p:txBody>
          <a:bodyPr vert="horz" lIns="91409" tIns="45703" rIns="91409" bIns="4570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5"/>
            <a:ext cx="14461808" cy="7720329"/>
          </a:xfrm>
          <a:prstGeom prst="rect">
            <a:avLst/>
          </a:prstGeom>
        </p:spPr>
        <p:txBody>
          <a:bodyPr vert="horz" lIns="91409" tIns="45703" rIns="91409" bIns="4570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2"/>
            <a:ext cx="3749358" cy="622826"/>
          </a:xfrm>
          <a:prstGeom prst="rect">
            <a:avLst/>
          </a:prstGeom>
        </p:spPr>
        <p:txBody>
          <a:bodyPr vert="horz" lIns="91409" tIns="45703" rIns="91409" bIns="4570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2"/>
            <a:ext cx="5088414" cy="622826"/>
          </a:xfrm>
          <a:prstGeom prst="rect">
            <a:avLst/>
          </a:prstGeom>
        </p:spPr>
        <p:txBody>
          <a:bodyPr vert="horz" lIns="91409" tIns="45703" rIns="91409" bIns="4570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2"/>
            <a:ext cx="3749358" cy="622826"/>
          </a:xfrm>
          <a:prstGeom prst="rect">
            <a:avLst/>
          </a:prstGeom>
        </p:spPr>
        <p:txBody>
          <a:bodyPr vert="horz" lIns="91409" tIns="45703" rIns="91409" bIns="4570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189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1559232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4710" indent="-584710" algn="l" defTabSz="1559232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266873" indent="-487258" algn="l" defTabSz="1559232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1949036" indent="-389807" algn="l" defTabSz="1559232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728651" indent="-389807" algn="l" defTabSz="1559232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08264" indent="-389807" algn="l" defTabSz="1559232" rtl="0" eaLnBrk="1" latinLnBrk="0" hangingPunct="1">
        <a:spcBef>
          <a:spcPct val="20000"/>
        </a:spcBef>
        <a:buFont typeface="Arial" pitchFamily="34" charset="0"/>
        <a:buChar char="»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287880" indent="-389807" algn="l" defTabSz="155923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067494" indent="-389807" algn="l" defTabSz="155923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847109" indent="-389807" algn="l" defTabSz="155923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626724" indent="-389807" algn="l" defTabSz="155923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79615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59232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38845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18458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898071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677688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57301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36916" algn="l" defTabSz="1559232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audio" Target="../media/audio1.wav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9" y="2320751"/>
            <a:ext cx="13658374" cy="3844522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4000" dirty="0" smtClean="0">
                <a:latin typeface="Arial" charset="0"/>
                <a:cs typeface="Arial" charset="0"/>
              </a:rPr>
            </a:br>
            <a:r>
              <a:rPr lang="ru-RU" sz="40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862659" y="6915412"/>
            <a:ext cx="7206019" cy="1872209"/>
          </a:xfrm>
        </p:spPr>
        <p:txBody>
          <a:bodyPr>
            <a:normAutofit/>
          </a:bodyPr>
          <a:lstStyle/>
          <a:p>
            <a:r>
              <a:rPr lang="ru-RU" sz="3600" b="1" dirty="0"/>
              <a:t>Особенности организации и проведения </a:t>
            </a:r>
            <a:r>
              <a:rPr lang="ru-RU" sz="3600" b="1" dirty="0" smtClean="0"/>
              <a:t>государственного </a:t>
            </a:r>
            <a:r>
              <a:rPr lang="ru-RU" sz="3600" b="1" dirty="0"/>
              <a:t>выпускного </a:t>
            </a:r>
            <a:r>
              <a:rPr lang="ru-RU" sz="3600" b="1" dirty="0" smtClean="0"/>
              <a:t>экзамена</a:t>
            </a:r>
            <a:endParaRPr lang="ru-RU" sz="3600" b="1" dirty="0"/>
          </a:p>
        </p:txBody>
      </p:sp>
    </p:spTree>
    <p:extLst>
      <p:ext uri="{BB962C8B-B14F-4D97-AF65-F5344CB8AC3E}">
        <p14:creationId xmlns="" xmlns:p14="http://schemas.microsoft.com/office/powerpoint/2010/main" val="235474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 экзамена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Член ГЭК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652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306" y="2313025"/>
            <a:ext cx="5615461" cy="38961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b="33117"/>
          <a:stretch/>
        </p:blipFill>
        <p:spPr>
          <a:xfrm>
            <a:off x="1663778" y="3752089"/>
            <a:ext cx="2949004" cy="2464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18" y="2579686"/>
            <a:ext cx="5305497" cy="830966"/>
          </a:xfrm>
          <a:prstGeom prst="rect">
            <a:avLst/>
          </a:prstGeom>
        </p:spPr>
        <p:txBody>
          <a:bodyPr wrap="square" lIns="91400" tIns="45702" rIns="91400" bIns="45702">
            <a:spAutoFit/>
          </a:bodyPr>
          <a:lstStyle/>
          <a:p>
            <a:pPr algn="ctr"/>
            <a:r>
              <a:rPr lang="ru-RU" sz="2400" dirty="0"/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306" y="7291478"/>
            <a:ext cx="5615461" cy="39151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5639" y="7488673"/>
            <a:ext cx="1335510" cy="27698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04700" y="7599388"/>
            <a:ext cx="2542033" cy="25419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01813" y="10258518"/>
            <a:ext cx="5260509" cy="830960"/>
          </a:xfrm>
          <a:prstGeom prst="rect">
            <a:avLst/>
          </a:prstGeom>
        </p:spPr>
        <p:txBody>
          <a:bodyPr wrap="square" lIns="91400" tIns="45702" rIns="91400" bIns="45702">
            <a:spAutoFit/>
          </a:bodyPr>
          <a:lstStyle/>
          <a:p>
            <a:pPr algn="ctr"/>
            <a:r>
              <a:rPr lang="ru-RU" sz="2400" dirty="0"/>
              <a:t>Специально выделенное место</a:t>
            </a:r>
          </a:p>
          <a:p>
            <a:pPr algn="ctr"/>
            <a:r>
              <a:rPr lang="ru-RU" sz="2400" dirty="0"/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087" y="5220160"/>
            <a:ext cx="941297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r>
              <a:rPr lang="ru-RU" sz="2100" b="1" dirty="0"/>
              <a:t>В</a:t>
            </a:r>
          </a:p>
          <a:p>
            <a:pPr algn="ctr"/>
            <a:r>
              <a:rPr lang="ru-RU" sz="2100" b="1" dirty="0"/>
              <a:t>Х</a:t>
            </a:r>
          </a:p>
          <a:p>
            <a:pPr algn="ctr"/>
            <a:r>
              <a:rPr lang="ru-RU" sz="2100" b="1" dirty="0"/>
              <a:t>О</a:t>
            </a:r>
          </a:p>
          <a:p>
            <a:pPr algn="ctr"/>
            <a:r>
              <a:rPr lang="ru-RU" sz="2100" b="1" dirty="0"/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82011" y="5219029"/>
            <a:ext cx="943149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>Х</a:t>
            </a:r>
            <a:br>
              <a:rPr lang="ru-RU" sz="2000" b="1" dirty="0"/>
            </a:br>
            <a:r>
              <a:rPr lang="ru-RU" sz="2000" b="1" dirty="0"/>
              <a:t>О</a:t>
            </a:r>
            <a:br>
              <a:rPr lang="ru-RU" sz="2000" b="1" dirty="0"/>
            </a:br>
            <a:r>
              <a:rPr lang="ru-RU" sz="2000" b="1" dirty="0"/>
              <a:t>Д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П</a:t>
            </a:r>
            <a:br>
              <a:rPr lang="ru-RU" sz="2000" b="1" dirty="0"/>
            </a:br>
            <a:r>
              <a:rPr lang="ru-RU" sz="2000" b="1" dirty="0" err="1"/>
              <a:t>П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8783" y="6137134"/>
            <a:ext cx="3212656" cy="50695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r>
              <a:rPr lang="ru-RU" sz="2400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6043" y="6270779"/>
            <a:ext cx="1523916" cy="20413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/>
          <a:srcRect t="-1" b="45438"/>
          <a:stretch/>
        </p:blipFill>
        <p:spPr>
          <a:xfrm>
            <a:off x="7807088" y="9254686"/>
            <a:ext cx="1275593" cy="158255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126079" y="6137134"/>
            <a:ext cx="2779345" cy="50695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r>
              <a:rPr lang="ru-RU" sz="2100" dirty="0"/>
              <a:t>Помещение для руководителя </a:t>
            </a:r>
            <a:r>
              <a:rPr lang="ru-RU" sz="2100" dirty="0" smtClean="0"/>
              <a:t>ППЭ</a:t>
            </a:r>
            <a:endParaRPr lang="ru-RU" sz="21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324189" y="6593315"/>
            <a:ext cx="2021525" cy="183278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126079" y="2313028"/>
            <a:ext cx="277934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r>
              <a:rPr lang="ru-RU" sz="2100" dirty="0"/>
              <a:t>Помещение для медицинских </a:t>
            </a:r>
          </a:p>
          <a:p>
            <a:pPr algn="ctr"/>
            <a:r>
              <a:rPr lang="ru-RU" sz="2100" dirty="0"/>
              <a:t>работников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684325" y="2579684"/>
            <a:ext cx="1442489" cy="18808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3050061" y="2313025"/>
            <a:ext cx="2763179" cy="8893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r>
              <a:rPr lang="ru-RU" sz="2100" dirty="0"/>
              <a:t>Аудитории для участников ГИА, в том числе для участников </a:t>
            </a:r>
            <a:br>
              <a:rPr lang="ru-RU" sz="2100" dirty="0"/>
            </a:br>
            <a:r>
              <a:rPr lang="ru-RU" sz="2100" dirty="0"/>
              <a:t>с ОВЗ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 cstate="print"/>
          <a:srcRect b="35576"/>
          <a:stretch/>
        </p:blipFill>
        <p:spPr>
          <a:xfrm>
            <a:off x="13332340" y="3550906"/>
            <a:ext cx="2207594" cy="23195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 cstate="print"/>
          <a:srcRect b="30319"/>
          <a:stretch/>
        </p:blipFill>
        <p:spPr>
          <a:xfrm>
            <a:off x="13363457" y="8291399"/>
            <a:ext cx="2255640" cy="231029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768784" y="2313028"/>
            <a:ext cx="3215076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0" tIns="45702" rIns="91400" bIns="45702" rtlCol="0" anchor="ctr"/>
          <a:lstStyle/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endParaRPr lang="ru-RU" sz="2100" dirty="0"/>
          </a:p>
          <a:p>
            <a:pPr algn="ctr"/>
            <a:r>
              <a:rPr lang="ru-RU" sz="2100" dirty="0"/>
              <a:t>Помещение для общественных наблюдателей, представителей СМИ </a:t>
            </a:r>
            <a:br>
              <a:rPr lang="ru-RU" sz="2100" dirty="0"/>
            </a:br>
            <a:r>
              <a:rPr lang="ru-RU" sz="21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 cstate="print"/>
          <a:srcRect b="4635"/>
          <a:stretch/>
        </p:blipFill>
        <p:spPr>
          <a:xfrm>
            <a:off x="7400753" y="2343097"/>
            <a:ext cx="1981606" cy="1304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778" y="216082"/>
            <a:ext cx="12271465" cy="1512168"/>
          </a:xfrm>
        </p:spPr>
        <p:txBody>
          <a:bodyPr>
            <a:normAutofit/>
          </a:bodyPr>
          <a:lstStyle/>
          <a:p>
            <a:r>
              <a:rPr lang="ru-RU" sz="4400" dirty="0"/>
              <a:t>Подготовка помещений ППЭ</a:t>
            </a:r>
          </a:p>
        </p:txBody>
      </p:sp>
    </p:spTree>
    <p:extLst>
      <p:ext uri="{BB962C8B-B14F-4D97-AF65-F5344CB8AC3E}">
        <p14:creationId xmlns="" xmlns:p14="http://schemas.microsoft.com/office/powerpoint/2010/main" val="255506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6729" y="226177"/>
            <a:ext cx="12654642" cy="1446516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pPr algn="ctr">
              <a:spcBef>
                <a:spcPct val="0"/>
              </a:spcBef>
              <a:spcAft>
                <a:spcPts val="999"/>
              </a:spcAft>
            </a:pPr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rPr>
              <a:t>Особенности организации ППЭ для участников с ОВЗ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408" y="7300887"/>
            <a:ext cx="10563867" cy="1141460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algn="just"/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649" indent="-285649" algn="just">
              <a:spcBef>
                <a:spcPts val="999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превышать 12 человек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/>
          </a:p>
          <a:p>
            <a:pPr algn="just">
              <a:spcBef>
                <a:spcPts val="999"/>
              </a:spcBef>
            </a:pP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407" y="9355914"/>
            <a:ext cx="12032148" cy="1318555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algn="just"/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649" indent="-285649" algn="just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родолжительность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для участника с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инвалидов 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часа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  <a:p>
            <a:pPr algn="just"/>
            <a:endParaRPr lang="ru-RU" sz="9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42826" y="8616791"/>
            <a:ext cx="2492112" cy="2796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377019" y="2510053"/>
            <a:ext cx="10376199" cy="1752343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marL="285649" indent="-285649"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беспрепятственный доступ в ППЭ (наличие пандусов, поручней, расширенных дверей и других приспособлений);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77019" y="4821354"/>
            <a:ext cx="10376199" cy="1310189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marL="285649" indent="-285649" algn="just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аличие помещения для организации питания и перерывов для медико-профилактических процедур;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187" y="3542860"/>
            <a:ext cx="2845985" cy="2762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60" y="2125845"/>
            <a:ext cx="2589185" cy="2948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861" y="6436361"/>
            <a:ext cx="2590403" cy="2233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9065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900" dirty="0" smtClean="0"/>
              <a:t>Специализированные </a:t>
            </a:r>
            <a:r>
              <a:rPr lang="ru-RU" sz="4900" dirty="0"/>
              <a:t>условия</a:t>
            </a:r>
            <a:br>
              <a:rPr lang="ru-RU" sz="4900" dirty="0"/>
            </a:br>
            <a:endParaRPr lang="ru-RU" sz="49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31" y="2487011"/>
            <a:ext cx="14461808" cy="7720329"/>
          </a:xfrm>
          <a:prstGeom prst="rect">
            <a:avLst/>
          </a:prstGeom>
        </p:spPr>
        <p:txBody>
          <a:bodyPr lIns="91409" tIns="45703" rIns="91409" bIns="45703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Для слепых участников экзамена: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экзаменационные материалы оформляются рельефно-точечным шрифтом Брайля или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в виде электронного документа, доступного с помощью компьютера;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письменная экзаменационная работа выполняется рельефно-точечным шрифтом Брайля или на компьютере;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на каждый рабочий стол необходимое количество черновиков по системе Брайля;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на каждый рабочий стол необходимое количество правил по заполнению ответов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на задания;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ГВЭ по всем предметам по желанию участников проводится в устной форме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36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Специализированные условия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158106"/>
            <a:ext cx="14461808" cy="5271844"/>
          </a:xfrm>
          <a:prstGeom prst="rect">
            <a:avLst/>
          </a:prstGeom>
        </p:spPr>
        <p:txBody>
          <a:bodyPr lIns="91409" tIns="45703" rIns="91409" bIns="45703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Для слабовидящих участников экзамена: 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экзаменационные материалы предоставляются в увеличенном размере;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технические средства для масштабирования КИМ, бланков регистрации и бланков № 1 до формата A3.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6345" y="4421415"/>
            <a:ext cx="2577718" cy="3402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29508" y="4781010"/>
            <a:ext cx="3782131" cy="52978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3434" y="7998683"/>
            <a:ext cx="14461808" cy="1200294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Важно! </a:t>
            </a:r>
            <a:r>
              <a:rPr lang="ru-RU" sz="2400" b="1" i="1" dirty="0">
                <a:solidFill>
                  <a:srgbClr val="FF0000"/>
                </a:solidFill>
              </a:rPr>
              <a:t>Доставка материалов в ППЭ, где проводится </a:t>
            </a:r>
            <a:r>
              <a:rPr lang="ru-RU" sz="2400" b="1" i="1" dirty="0" smtClean="0">
                <a:solidFill>
                  <a:srgbClr val="FF0000"/>
                </a:solidFill>
              </a:rPr>
              <a:t>экзамен </a:t>
            </a:r>
            <a:r>
              <a:rPr lang="ru-RU" sz="2400" b="1" i="1" dirty="0">
                <a:solidFill>
                  <a:srgbClr val="FF0000"/>
                </a:solidFill>
              </a:rPr>
              <a:t>для слабовидящих, может осуществляться за 3 часа до начала экзамена (в случае, если увеличение и переупаковка экзаменационных материалов </a:t>
            </a:r>
            <a:r>
              <a:rPr lang="ru-RU" sz="2400" b="1" i="1" dirty="0" smtClean="0">
                <a:solidFill>
                  <a:srgbClr val="FF0000"/>
                </a:solidFill>
              </a:rPr>
              <a:t>производятся </a:t>
            </a:r>
            <a:r>
              <a:rPr lang="ru-RU" sz="2400" b="1" i="1" dirty="0">
                <a:solidFill>
                  <a:srgbClr val="FF0000"/>
                </a:solidFill>
              </a:rPr>
              <a:t>до начала экзамена).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3436" y="9614203"/>
            <a:ext cx="14461806" cy="954073"/>
          </a:xfrm>
          <a:prstGeom prst="rect">
            <a:avLst/>
          </a:prstGeom>
          <a:noFill/>
        </p:spPr>
        <p:txBody>
          <a:bodyPr wrap="square" lIns="91409" tIns="45703" rIns="91409" bIns="45703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Должны быть предусмотрены отдельные аудитории для глухих участников ЕГЭ (ГВЭ) 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при </a:t>
            </a:r>
            <a:r>
              <a:rPr lang="ru-RU" sz="2800" dirty="0">
                <a:solidFill>
                  <a:srgbClr val="002060"/>
                </a:solidFill>
              </a:rPr>
              <a:t>нахождении в аудитории </a:t>
            </a:r>
            <a:r>
              <a:rPr lang="ru-RU" sz="2800" dirty="0" smtClean="0">
                <a:solidFill>
                  <a:srgbClr val="002060"/>
                </a:solidFill>
              </a:rPr>
              <a:t>ассистента-</a:t>
            </a:r>
            <a:r>
              <a:rPr lang="ru-RU" sz="2800" dirty="0" err="1" smtClean="0">
                <a:solidFill>
                  <a:srgbClr val="002060"/>
                </a:solidFill>
              </a:rPr>
              <a:t>сурдопереводчика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803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900" dirty="0" smtClean="0"/>
              <a:t>Специализированные </a:t>
            </a:r>
            <a:r>
              <a:rPr lang="ru-RU" sz="4900" dirty="0"/>
              <a:t>условия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7"/>
            <a:ext cx="14461808" cy="7720329"/>
          </a:xfrm>
          <a:prstGeom prst="rect">
            <a:avLst/>
          </a:prstGeom>
        </p:spPr>
        <p:txBody>
          <a:bodyPr lIns="91409" tIns="45703" rIns="91409" bIns="45703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Для глухих и слабослышащих участников экзамена: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звукоусиливающая аппаратура как коллективного, так и индивидуального пользования;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на каждый рабочий стол необходимое количество правил по заполнению бланков ГВЭ;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привлекается ассистент-</a:t>
            </a:r>
            <a:r>
              <a:rPr lang="ru-RU" sz="2800" dirty="0" err="1" smtClean="0">
                <a:solidFill>
                  <a:srgbClr val="002060"/>
                </a:solidFill>
              </a:rPr>
              <a:t>сурдопереводчик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ГВЭ по всем предметам по желанию участников проводится в письменной форме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4176" y="8728223"/>
            <a:ext cx="13706303" cy="1145100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/>
            <a:r>
              <a:rPr lang="ru-RU" sz="3100" dirty="0">
                <a:solidFill>
                  <a:srgbClr val="E2001A"/>
                </a:solidFill>
                <a:ea typeface="Calibri" panose="020F0502020204030204" pitchFamily="34" charset="0"/>
              </a:rPr>
              <a:t>Отсутствие специальной звукоусиливающей электроакустической аппаратуры (ЗУЭА) не является препятствием для проведения </a:t>
            </a:r>
            <a:r>
              <a:rPr lang="ru-RU" sz="3100" dirty="0" smtClean="0">
                <a:solidFill>
                  <a:srgbClr val="E2001A"/>
                </a:solidFill>
                <a:ea typeface="Calibri" panose="020F0502020204030204" pitchFamily="34" charset="0"/>
              </a:rPr>
              <a:t>ГВЭ </a:t>
            </a:r>
            <a:endParaRPr lang="ru-RU" sz="3100" dirty="0">
              <a:solidFill>
                <a:srgbClr val="E2001A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8230" y="8516883"/>
            <a:ext cx="14092676" cy="1643703"/>
          </a:xfrm>
          <a:prstGeom prst="roundRect">
            <a:avLst/>
          </a:prstGeom>
          <a:noFill/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39" tIns="79319" rIns="158639" bIns="79319" rtlCol="0" anchor="ctr"/>
          <a:lstStyle/>
          <a:p>
            <a:pPr algn="ctr"/>
            <a:endParaRPr lang="ru-RU" sz="1700" dirty="0"/>
          </a:p>
        </p:txBody>
      </p:sp>
    </p:spTree>
    <p:extLst>
      <p:ext uri="{BB962C8B-B14F-4D97-AF65-F5344CB8AC3E}">
        <p14:creationId xmlns="" xmlns:p14="http://schemas.microsoft.com/office/powerpoint/2010/main" val="11890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Специализированные условия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Для участников экзамена с нарушениями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опорно-двигательного </a:t>
            </a:r>
            <a:r>
              <a:rPr lang="ru-RU" b="1" dirty="0">
                <a:solidFill>
                  <a:srgbClr val="002060"/>
                </a:solidFill>
              </a:rPr>
              <a:t>аппарата: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ГВЭ по всем учебным предметам по желанию участников выполняется в устной форме;</a:t>
            </a:r>
          </a:p>
          <a:p>
            <a:r>
              <a:rPr lang="ru-RU" dirty="0">
                <a:solidFill>
                  <a:srgbClr val="002060"/>
                </a:solidFill>
              </a:rPr>
              <a:t>письменные задания могут выполнятся </a:t>
            </a:r>
            <a:r>
              <a:rPr lang="ru-RU" dirty="0" smtClean="0">
                <a:solidFill>
                  <a:srgbClr val="002060"/>
                </a:solidFill>
              </a:rPr>
              <a:t>на компьютере </a:t>
            </a:r>
            <a:r>
              <a:rPr lang="ru-RU" dirty="0">
                <a:solidFill>
                  <a:srgbClr val="002060"/>
                </a:solidFill>
              </a:rPr>
              <a:t>со специализированным программным обеспечением; </a:t>
            </a:r>
          </a:p>
          <a:p>
            <a:r>
              <a:rPr lang="ru-RU" dirty="0">
                <a:solidFill>
                  <a:srgbClr val="002060"/>
                </a:solidFill>
              </a:rPr>
              <a:t>перенос ответов участника с компьютера в бланки ответов осуществляется ассистентом (организатором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286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8834983" y="2288207"/>
            <a:ext cx="7136054" cy="6386034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anchor="ctr"/>
          <a:lstStyle/>
          <a:p>
            <a:pPr>
              <a:defRPr/>
            </a:pP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6912" y="2288208"/>
            <a:ext cx="8274252" cy="462515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anchor="ctr"/>
          <a:lstStyle/>
          <a:p>
            <a:pPr>
              <a:defRPr/>
            </a:pPr>
            <a:endParaRPr lang="ru-RU" sz="59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5023" y="2472348"/>
            <a:ext cx="8120817" cy="3702211"/>
          </a:xfrm>
          <a:prstGeom prst="rect">
            <a:avLst/>
          </a:prstGeom>
        </p:spPr>
        <p:txBody>
          <a:bodyPr lIns="158667" tIns="79333" rIns="158667" bIns="79333">
            <a:spAutoFit/>
          </a:bodyPr>
          <a:lstStyle/>
          <a:p>
            <a:pPr algn="ctr">
              <a:spcAft>
                <a:spcPts val="1735"/>
              </a:spcAft>
              <a:defRPr/>
            </a:pPr>
            <a:r>
              <a:rPr lang="ru-RU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Ассистенты оказывают участникам ЕГЭ с ограниченными возможностями здоровья необходимую техническую  помощь с учетом их индивидуальных особенностей:</a:t>
            </a:r>
            <a:endParaRPr lang="ru-RU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495872" indent="-495872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содействие в перемещении</a:t>
            </a:r>
          </a:p>
          <a:p>
            <a:pPr marL="495872" indent="-495872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оказание помощи в фиксации положения тела, ручки в кисти руки</a:t>
            </a:r>
          </a:p>
          <a:p>
            <a:pPr marL="495872" indent="-495872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вызов медперсонала</a:t>
            </a:r>
          </a:p>
          <a:p>
            <a:pPr marL="495872" indent="-495872" algn="just"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помощь в общении с сотрудниками ППЭ </a:t>
            </a:r>
            <a:b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solidFill>
                  <a:schemeClr val="bg1"/>
                </a:solidFill>
                <a:cs typeface="Times New Roman" panose="02020603050405020304" pitchFamily="18" charset="0"/>
              </a:rPr>
              <a:t>сурдоперевод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- для глухих)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8166" y="7200277"/>
            <a:ext cx="2525167" cy="1638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948150" y="8919903"/>
            <a:ext cx="14252581" cy="1123795"/>
          </a:xfrm>
          <a:prstGeom prst="round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Перенос ответов участника государственной итоговой аттестации с компьютера </a:t>
            </a:r>
            <a:b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в стандартные бланки ответов осуществляется ассистентом в присутствии  члена ГЭК</a:t>
            </a:r>
          </a:p>
        </p:txBody>
      </p:sp>
      <p:pic>
        <p:nvPicPr>
          <p:cNvPr id="14343" name="Picture 8" descr="http://silvertech.info/wp-content/uploads/2013/08/teacher_and_student_400_clr_1177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46" y="7323108"/>
            <a:ext cx="2379614" cy="182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932622" y="2523798"/>
            <a:ext cx="6937986" cy="6069525"/>
          </a:xfrm>
          <a:prstGeom prst="rect">
            <a:avLst/>
          </a:prstGeom>
        </p:spPr>
        <p:txBody>
          <a:bodyPr lIns="158667" tIns="79333" rIns="158667" bIns="79333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штатный сотрудник образовательного учреждения, (коррекционного) образовательного учреждения </a:t>
            </a:r>
          </a:p>
          <a:p>
            <a:pPr>
              <a:defRPr/>
            </a:pPr>
            <a:endParaRPr lang="ru-RU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специалисты по предмету, по которому проводится единый государственный экзамен в данный день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 учителя, обучавшие данного участника</a:t>
            </a:r>
          </a:p>
          <a:p>
            <a:pPr>
              <a:defRPr/>
            </a:pPr>
            <a:endParaRPr lang="ru-RU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состав определяется ОИВ по согласованию </a:t>
            </a:r>
            <a:b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с    ГЭК</a:t>
            </a:r>
          </a:p>
          <a:p>
            <a:pPr>
              <a:defRPr/>
            </a:pPr>
            <a:endParaRPr lang="ru-RU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         информируются о месте расположения пункта проведения экзаменов, в который они направляются, не ранее чем за 3 рабочих дня </a:t>
            </a:r>
            <a:b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до проведения экзамена</a:t>
            </a:r>
          </a:p>
        </p:txBody>
      </p:sp>
      <p:pic>
        <p:nvPicPr>
          <p:cNvPr id="14345" name="Picture 4" descr="http://windows-9.net/wp-content/uploads/2013/11/vosklitsatelnyiy-zna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179" y="5849144"/>
            <a:ext cx="694636" cy="67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люс 16"/>
          <p:cNvSpPr/>
          <p:nvPr/>
        </p:nvSpPr>
        <p:spPr>
          <a:xfrm>
            <a:off x="9242279" y="2523798"/>
            <a:ext cx="410085" cy="446810"/>
          </a:xfrm>
          <a:prstGeom prst="mathPlu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18" name="Минус 17"/>
          <p:cNvSpPr/>
          <p:nvPr/>
        </p:nvSpPr>
        <p:spPr>
          <a:xfrm>
            <a:off x="9038630" y="3959005"/>
            <a:ext cx="613734" cy="492845"/>
          </a:xfrm>
          <a:prstGeom prst="mathMin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anchor="ctr"/>
          <a:lstStyle/>
          <a:p>
            <a:pPr>
              <a:defRPr/>
            </a:pPr>
            <a:endParaRPr lang="ru-RU" sz="2400"/>
          </a:p>
        </p:txBody>
      </p:sp>
      <p:sp>
        <p:nvSpPr>
          <p:cNvPr id="14350" name="Заголовок 1"/>
          <p:cNvSpPr>
            <a:spLocks noGrp="1"/>
          </p:cNvSpPr>
          <p:nvPr>
            <p:ph type="title"/>
          </p:nvPr>
        </p:nvSpPr>
        <p:spPr>
          <a:xfrm>
            <a:off x="3037986" y="-29788"/>
            <a:ext cx="12969317" cy="1825151"/>
          </a:xfrm>
        </p:spPr>
        <p:txBody>
          <a:bodyPr>
            <a:normAutofit/>
          </a:bodyPr>
          <a:lstStyle/>
          <a:p>
            <a:r>
              <a:rPr lang="ru-RU" altLang="ru-RU" sz="4400" dirty="0" smtClean="0"/>
              <a:t>Ассистенты</a:t>
            </a:r>
            <a:endParaRPr lang="ru-RU" altLang="ru-RU" sz="4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48150" y="10025376"/>
            <a:ext cx="14252581" cy="1123795"/>
          </a:xfrm>
          <a:prstGeom prst="roundRect">
            <a:avLst/>
          </a:prstGeom>
          <a:solidFill>
            <a:srgbClr val="006AB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Ассистентом может быть назначен родитель участника ЕГЭ, </a:t>
            </a:r>
            <a:b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социальный работник, прикреплённый к участнику ЕГЭ </a:t>
            </a:r>
            <a:b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(при этом обязательно внесение сведений о них в РИС)</a:t>
            </a:r>
          </a:p>
        </p:txBody>
      </p:sp>
      <p:sp>
        <p:nvSpPr>
          <p:cNvPr id="19" name="Управляющая кнопка: звук 18">
            <a:hlinkClick r:id="" action="ppaction://noaction" highlightClick="1">
              <a:snd r:embed="rId6" name="applause.wav"/>
            </a:hlinkClick>
          </p:cNvPr>
          <p:cNvSpPr/>
          <p:nvPr/>
        </p:nvSpPr>
        <p:spPr>
          <a:xfrm>
            <a:off x="9046650" y="6891611"/>
            <a:ext cx="632695" cy="368493"/>
          </a:xfrm>
          <a:prstGeom prst="actionButtonSound">
            <a:avLst/>
          </a:prstGeom>
          <a:noFill/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 sz="1800"/>
          </a:p>
        </p:txBody>
      </p:sp>
      <p:sp>
        <p:nvSpPr>
          <p:cNvPr id="22" name="Минус 21"/>
          <p:cNvSpPr/>
          <p:nvPr/>
        </p:nvSpPr>
        <p:spPr>
          <a:xfrm>
            <a:off x="9046650" y="4989332"/>
            <a:ext cx="613734" cy="492845"/>
          </a:xfrm>
          <a:prstGeom prst="mathMin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anchor="ctr"/>
          <a:lstStyle/>
          <a:p>
            <a:pPr>
              <a:defRPr/>
            </a:pPr>
            <a:endParaRPr lang="ru-RU" sz="2400"/>
          </a:p>
        </p:txBody>
      </p:sp>
    </p:spTree>
    <p:extLst>
      <p:ext uri="{BB962C8B-B14F-4D97-AF65-F5344CB8AC3E}">
        <p14:creationId xmlns="" xmlns:p14="http://schemas.microsoft.com/office/powerpoint/2010/main" val="1048700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Подготовка к проведению ГВЭ в РЦОИ и ППЭ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289" y="2786744"/>
            <a:ext cx="15000514" cy="6281685"/>
          </a:xfrm>
          <a:prstGeom prst="rect">
            <a:avLst/>
          </a:prstGeom>
          <a:noFill/>
        </p:spPr>
        <p:txBody>
          <a:bodyPr wrap="square" lIns="91409" tIns="45703" rIns="91409" bIns="45703" rtlCol="0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</a:pPr>
            <a:r>
              <a:rPr lang="ru-RU" sz="3600" b="1" dirty="0">
                <a:solidFill>
                  <a:srgbClr val="0070C0"/>
                </a:solidFill>
              </a:rPr>
              <a:t>Планирование ГВЭ выполняется автоматизировано с использованием программного обеспечения </a:t>
            </a:r>
            <a:r>
              <a:rPr lang="ru-RU" sz="3600" b="1" dirty="0" smtClean="0">
                <a:solidFill>
                  <a:srgbClr val="0070C0"/>
                </a:solidFill>
              </a:rPr>
              <a:t>«</a:t>
            </a:r>
            <a:r>
              <a:rPr lang="ru-RU" sz="3600" b="1" dirty="0">
                <a:solidFill>
                  <a:srgbClr val="0070C0"/>
                </a:solidFill>
              </a:rPr>
              <a:t>Планирование ГИА» в </a:t>
            </a:r>
            <a:r>
              <a:rPr lang="ru-RU" sz="3600" b="1" dirty="0" smtClean="0">
                <a:solidFill>
                  <a:srgbClr val="0070C0"/>
                </a:solidFill>
              </a:rPr>
              <a:t>РЦОИ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</a:rPr>
              <a:t>и </a:t>
            </a:r>
            <a:r>
              <a:rPr lang="ru-RU" sz="3600" b="1" dirty="0">
                <a:solidFill>
                  <a:srgbClr val="0070C0"/>
                </a:solidFill>
              </a:rPr>
              <a:t>включает в себя, </a:t>
            </a:r>
            <a:r>
              <a:rPr lang="ru-RU" sz="3600" b="1" dirty="0" smtClean="0">
                <a:solidFill>
                  <a:srgbClr val="0070C0"/>
                </a:solidFill>
              </a:rPr>
              <a:t>следующие </a:t>
            </a:r>
            <a:r>
              <a:rPr lang="ru-RU" sz="3600" b="1" dirty="0">
                <a:solidFill>
                  <a:srgbClr val="0070C0"/>
                </a:solidFill>
              </a:rPr>
              <a:t>этапы: </a:t>
            </a:r>
          </a:p>
          <a:p>
            <a:pPr marL="571297" indent="-5712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</a:rPr>
              <a:t>назначение ППЭ и аудиторий ППЭ на ГВЭ; </a:t>
            </a:r>
          </a:p>
          <a:p>
            <a:pPr marL="571297" indent="-5712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</a:rPr>
              <a:t>распределение работников по ППЭ; </a:t>
            </a:r>
          </a:p>
          <a:p>
            <a:pPr marL="571297" indent="-5712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</a:rPr>
              <a:t>распределение участников по ППЭ;</a:t>
            </a:r>
          </a:p>
          <a:p>
            <a:pPr marL="571297" indent="-5712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</a:rPr>
              <a:t>распределение участников и организаторов по аудиториям ППЭ;</a:t>
            </a:r>
          </a:p>
          <a:p>
            <a:pPr marL="571297" indent="-5712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</a:rPr>
              <a:t>печать бланков ГВЭ; </a:t>
            </a:r>
          </a:p>
          <a:p>
            <a:pPr marL="571297" indent="-571297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rgbClr val="0070C0"/>
                </a:solidFill>
              </a:rPr>
              <a:t>формирование комплекта отчетных форм ППЭ для </a:t>
            </a:r>
            <a:r>
              <a:rPr lang="ru-RU" sz="3600" b="1" dirty="0" smtClean="0">
                <a:solidFill>
                  <a:srgbClr val="0070C0"/>
                </a:solidFill>
              </a:rPr>
              <a:t>ГВЭ</a:t>
            </a:r>
            <a:endParaRPr lang="ru-RU" sz="36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690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Лица, имеющие право находиться в ППЭ </a:t>
            </a:r>
            <a:br>
              <a:rPr lang="ru-RU" sz="4400" dirty="0"/>
            </a:br>
            <a:r>
              <a:rPr lang="ru-RU" sz="4400" dirty="0"/>
              <a:t>в день </a:t>
            </a:r>
            <a:r>
              <a:rPr lang="ru-RU" sz="4400" dirty="0" smtClean="0"/>
              <a:t>экзамена</a:t>
            </a:r>
            <a:endParaRPr lang="ru-RU" sz="4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66110" y="2164706"/>
            <a:ext cx="14461808" cy="7986650"/>
          </a:xfrm>
          <a:prstGeom prst="rect">
            <a:avLst/>
          </a:prstGeom>
        </p:spPr>
        <p:txBody>
          <a:bodyPr lIns="91409" tIns="45703" rIns="91409" bIns="45703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00" b="1" dirty="0" smtClean="0">
                <a:solidFill>
                  <a:srgbClr val="0070C0"/>
                </a:solidFill>
              </a:rPr>
              <a:t>Представители СМИ</a:t>
            </a:r>
          </a:p>
          <a:p>
            <a:r>
              <a:rPr lang="ru-RU" sz="3100" dirty="0" smtClean="0">
                <a:solidFill>
                  <a:srgbClr val="0070C0"/>
                </a:solidFill>
              </a:rPr>
              <a:t>присутствуют в аудиториях только до начала заполнения бланков регистрации</a:t>
            </a:r>
          </a:p>
          <a:p>
            <a:endParaRPr lang="ru-RU" sz="31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100" b="1" dirty="0" smtClean="0">
                <a:solidFill>
                  <a:srgbClr val="0070C0"/>
                </a:solidFill>
              </a:rPr>
              <a:t>Общественные наблюдатели</a:t>
            </a:r>
          </a:p>
          <a:p>
            <a:r>
              <a:rPr lang="ru-RU" sz="3100" dirty="0" smtClean="0">
                <a:solidFill>
                  <a:srgbClr val="0070C0"/>
                </a:solidFill>
              </a:rPr>
              <a:t>могут свободно перемещаться по ППЭ (в каждой аудитории одновременно не может находиться более 1 наблюдателя);</a:t>
            </a:r>
          </a:p>
          <a:p>
            <a:r>
              <a:rPr lang="ru-RU" sz="3100" dirty="0" smtClean="0">
                <a:solidFill>
                  <a:srgbClr val="0070C0"/>
                </a:solidFill>
              </a:rPr>
              <a:t>фиксируют все нарушения во время проведения экзамена и направляют свои замечания в </a:t>
            </a:r>
            <a:r>
              <a:rPr lang="ru-RU" sz="3100" dirty="0" err="1" smtClean="0">
                <a:solidFill>
                  <a:srgbClr val="0070C0"/>
                </a:solidFill>
              </a:rPr>
              <a:t>Рособрнадзор</a:t>
            </a:r>
            <a:endParaRPr lang="ru-RU" sz="3100" dirty="0" smtClean="0">
              <a:solidFill>
                <a:srgbClr val="0070C0"/>
              </a:solidFill>
            </a:endParaRPr>
          </a:p>
          <a:p>
            <a:endParaRPr lang="ru-RU" sz="31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100" b="1" dirty="0" smtClean="0">
                <a:solidFill>
                  <a:srgbClr val="0070C0"/>
                </a:solidFill>
              </a:rPr>
              <a:t>Должностные лица </a:t>
            </a:r>
            <a:r>
              <a:rPr lang="ru-RU" sz="3100" b="1" dirty="0" err="1" smtClean="0">
                <a:solidFill>
                  <a:srgbClr val="0070C0"/>
                </a:solidFill>
              </a:rPr>
              <a:t>Рособрнадзора</a:t>
            </a:r>
            <a:r>
              <a:rPr lang="ru-RU" sz="3100" b="1" dirty="0" smtClean="0">
                <a:solidFill>
                  <a:srgbClr val="0070C0"/>
                </a:solidFill>
              </a:rPr>
              <a:t>, ОИВ субъекта Российской Федерации, осуществляющего переданные полномочия в сфере образования</a:t>
            </a:r>
            <a:endParaRPr lang="ru-RU" sz="31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3434" y="9301788"/>
            <a:ext cx="14461808" cy="8572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Допуск в ППЭ вышеперечисленных лиц осуществляется при наличии документов, удостоверяющих личность, и документов, подтверждающих их </a:t>
            </a:r>
            <a:r>
              <a:rPr lang="ru-RU" sz="2400" dirty="0" smtClean="0">
                <a:solidFill>
                  <a:srgbClr val="002060"/>
                </a:solidFill>
              </a:rPr>
              <a:t>полномочия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7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80039" y="3087355"/>
            <a:ext cx="11933912" cy="5720743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Особенности организации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и </a:t>
            </a:r>
            <a:r>
              <a:rPr lang="ru-RU" sz="5400" dirty="0"/>
              <a:t>проведения государственного выпускного </a:t>
            </a:r>
            <a:r>
              <a:rPr lang="ru-RU" sz="5400" dirty="0" smtClean="0"/>
              <a:t>экзамена</a:t>
            </a:r>
            <a:endParaRPr lang="ru-RU" sz="54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Член ГЭК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145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Организация распределения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</a:t>
            </a:r>
            <a:r>
              <a:rPr lang="ru-RU" sz="4400" dirty="0"/>
              <a:t>аудиториям участников ГВЭ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289" y="2786743"/>
            <a:ext cx="15000514" cy="6614084"/>
          </a:xfrm>
          <a:prstGeom prst="rect">
            <a:avLst/>
          </a:prstGeom>
          <a:noFill/>
        </p:spPr>
        <p:txBody>
          <a:bodyPr wrap="square" lIns="91409" tIns="45703" rIns="91409" bIns="45703" rtlCol="0">
            <a:spAutoFit/>
          </a:bodyPr>
          <a:lstStyle/>
          <a:p>
            <a:pPr algn="just">
              <a:spcBef>
                <a:spcPct val="20000"/>
              </a:spcBef>
              <a:buFont typeface="Arial" pitchFamily="34" charset="0"/>
            </a:pPr>
            <a:r>
              <a:rPr lang="ru-RU" sz="3600" b="1" dirty="0" smtClean="0">
                <a:solidFill>
                  <a:srgbClr val="0070C0"/>
                </a:solidFill>
              </a:rPr>
              <a:t>Автоматизированное распределение участников ГВЭ и организаторов по аудиториям осуществляет РЦОИ. Списки распределения и комплект отчетных форм ГВЭ передаются в ППЭ вместе с ЭМ. </a:t>
            </a:r>
          </a:p>
          <a:p>
            <a:pPr algn="just">
              <a:spcBef>
                <a:spcPct val="20000"/>
              </a:spcBef>
              <a:buFont typeface="Arial" pitchFamily="34" charset="0"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algn="just">
              <a:spcBef>
                <a:spcPct val="20000"/>
              </a:spcBef>
              <a:buFont typeface="Arial" pitchFamily="34" charset="0"/>
            </a:pPr>
            <a:r>
              <a:rPr lang="ru-RU" sz="3600" b="1" dirty="0" smtClean="0">
                <a:solidFill>
                  <a:srgbClr val="0070C0"/>
                </a:solidFill>
              </a:rPr>
              <a:t>Распределение участников ГВЭ с ОВЗ, детей-инвалидов и инвалидов осуществляется индивидуально с учетом состояния их здоровья, особенностей психофизического развития. </a:t>
            </a:r>
          </a:p>
          <a:p>
            <a:pPr algn="just">
              <a:spcBef>
                <a:spcPct val="20000"/>
              </a:spcBef>
              <a:buFont typeface="Arial" pitchFamily="34" charset="0"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algn="just">
              <a:spcBef>
                <a:spcPct val="20000"/>
              </a:spcBef>
              <a:buFont typeface="Arial" pitchFamily="34" charset="0"/>
            </a:pPr>
            <a:r>
              <a:rPr lang="ru-RU" sz="3600" b="1" dirty="0" smtClean="0">
                <a:solidFill>
                  <a:srgbClr val="0070C0"/>
                </a:solidFill>
              </a:rPr>
              <a:t>Допуск </a:t>
            </a:r>
            <a:r>
              <a:rPr lang="ru-RU" sz="3600" b="1" dirty="0">
                <a:solidFill>
                  <a:srgbClr val="0070C0"/>
                </a:solidFill>
              </a:rPr>
              <a:t>участников </a:t>
            </a:r>
            <a:r>
              <a:rPr lang="ru-RU" sz="3600" b="1" dirty="0" smtClean="0">
                <a:solidFill>
                  <a:srgbClr val="0070C0"/>
                </a:solidFill>
              </a:rPr>
              <a:t>ГИА </a:t>
            </a:r>
            <a:r>
              <a:rPr lang="ru-RU" sz="3600" b="1" dirty="0">
                <a:solidFill>
                  <a:srgbClr val="0070C0"/>
                </a:solidFill>
              </a:rPr>
              <a:t>в ППЭ осуществляется при наличии у них документов, удостоверяющих их личность.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86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Проведение экзамена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Член ГЭК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332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993779" y="304530"/>
            <a:ext cx="12271465" cy="1512168"/>
          </a:xfrm>
          <a:prstGeom prst="rect">
            <a:avLst/>
          </a:prstGeom>
        </p:spPr>
        <p:txBody>
          <a:bodyPr vert="horz" lIns="158639" tIns="79319" rIns="158639" bIns="7931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Процедура проведения ГВЭ в аудиториях ППЭ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8916" y="2169514"/>
            <a:ext cx="15437765" cy="9639705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marL="495745" indent="-495745">
              <a:buFont typeface="Wingdings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В аудиториях ППЭ обязательно ведется видеонаблюдение в режиме «</a:t>
            </a:r>
            <a:r>
              <a:rPr lang="ru-RU" sz="2800" dirty="0" err="1">
                <a:solidFill>
                  <a:srgbClr val="002060"/>
                </a:solidFill>
              </a:rPr>
              <a:t>офлайн</a:t>
            </a:r>
            <a:r>
              <a:rPr lang="ru-RU" sz="2800" dirty="0" smtClean="0">
                <a:solidFill>
                  <a:srgbClr val="002060"/>
                </a:solidFill>
              </a:rPr>
              <a:t>» (кроме Республики Крым и г. Севастополь</a:t>
            </a:r>
            <a:r>
              <a:rPr lang="ru-RU" sz="2800" smtClean="0">
                <a:solidFill>
                  <a:srgbClr val="002060"/>
                </a:solidFill>
              </a:rPr>
              <a:t>) .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495745" indent="-495745"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</a:rPr>
              <a:t>Во </a:t>
            </a:r>
            <a:r>
              <a:rPr lang="ru-RU" sz="2800" dirty="0">
                <a:solidFill>
                  <a:srgbClr val="002060"/>
                </a:solidFill>
              </a:rPr>
              <a:t>время экзамена в  каждой аудитории присутствует не менее двух организаторов. 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495745" indent="-495745"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</a:rPr>
              <a:t>Участники </a:t>
            </a:r>
            <a:r>
              <a:rPr lang="ru-RU" sz="2800" dirty="0">
                <a:solidFill>
                  <a:srgbClr val="002060"/>
                </a:solidFill>
              </a:rPr>
              <a:t>ГВЭ должны соблюдать порядок и  следовать указаниям организаторов в аудитории, а  организаторы - обеспечивать порядок проведения экзамена в  аудитории и  осуществлять контроль за порядком проведения экзамена в аудитории и вне аудитории.</a:t>
            </a:r>
          </a:p>
          <a:p>
            <a:pPr marL="495745" indent="-495745">
              <a:buFont typeface="Wingdings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Во время экзамена на рабочем столе участника ГВЭ, помимо ЭМ, могут находиться:</a:t>
            </a:r>
          </a:p>
          <a:p>
            <a:pPr marL="1288938" lvl="1" indent="-495745">
              <a:buFont typeface="Arial" pitchFamily="34" charset="0"/>
              <a:buChar char="•"/>
            </a:pPr>
            <a:r>
              <a:rPr lang="ru-RU" sz="2800" dirty="0" err="1">
                <a:solidFill>
                  <a:srgbClr val="002060"/>
                </a:solidFill>
              </a:rPr>
              <a:t>гелевая</a:t>
            </a:r>
            <a:r>
              <a:rPr lang="ru-RU" sz="2800" dirty="0">
                <a:solidFill>
                  <a:srgbClr val="002060"/>
                </a:solidFill>
              </a:rPr>
              <a:t>, капиллярная ручка с чернилами черного цвета; </a:t>
            </a:r>
          </a:p>
          <a:p>
            <a:pPr marL="1288938" lvl="1" indent="-495745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документ, удостоверяющий личность;</a:t>
            </a:r>
          </a:p>
          <a:p>
            <a:pPr marL="1288938" lvl="1" indent="-495745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лекарства и питание (при необходимости);</a:t>
            </a:r>
          </a:p>
          <a:p>
            <a:pPr marL="1288938" lvl="1" indent="-495745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средства обучения и воспитания (по русскому языку – орфографические словари и толковые словари; по математике -  линейка; по физике – линейка и непрограммируемый калькулятор; по химии – непрограммируемый калькулятор; по географии – непрограммируемый калькулятор);</a:t>
            </a:r>
          </a:p>
          <a:p>
            <a:pPr marL="1288938" lvl="1" indent="-495745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специальные технические средства (для участников ГВЭ с ОВЗ, детей-инвалидов, инвалидов);</a:t>
            </a:r>
          </a:p>
          <a:p>
            <a:pPr marL="1288938" lvl="1" indent="-495745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черновики со штампом образовательной организации на  базе, которой расположен ППЭ.</a:t>
            </a:r>
          </a:p>
          <a:p>
            <a:pPr marL="495745" indent="-495745">
              <a:buFont typeface="Wingdings" pitchFamily="2" charset="2"/>
              <a:buChar char="q"/>
            </a:pPr>
            <a:r>
              <a:rPr lang="ru-RU" sz="2800" dirty="0">
                <a:solidFill>
                  <a:srgbClr val="002060"/>
                </a:solidFill>
              </a:rPr>
              <a:t>Во время экзамена участники ГВЭ имеют право выходить из аудитории и перемещаться по  ППЭ только в  сопровождении одного из организаторов вне аудитории. При выходе из аудитории участники ГВЭ оставляют документ, удостоверяющий личность, ЭМ, письменные принадлежности и черновики со  штампом </a:t>
            </a:r>
            <a:r>
              <a:rPr lang="ru-RU" sz="2800" dirty="0" smtClean="0">
                <a:solidFill>
                  <a:srgbClr val="002060"/>
                </a:solidFill>
              </a:rPr>
              <a:t>ОО, </a:t>
            </a:r>
            <a:r>
              <a:rPr lang="ru-RU" sz="2800" dirty="0">
                <a:solidFill>
                  <a:srgbClr val="002060"/>
                </a:solidFill>
              </a:rPr>
              <a:t>на базе которой организован ППЭ,  на рабочем столе, а организатор в аудитории проверяет комплектность  оставленных ЭМ. </a:t>
            </a:r>
          </a:p>
        </p:txBody>
      </p:sp>
    </p:spTree>
    <p:extLst>
      <p:ext uri="{BB962C8B-B14F-4D97-AF65-F5344CB8AC3E}">
        <p14:creationId xmlns="" xmlns:p14="http://schemas.microsoft.com/office/powerpoint/2010/main" val="296866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993779" y="304530"/>
            <a:ext cx="12271465" cy="1512168"/>
          </a:xfrm>
          <a:prstGeom prst="rect">
            <a:avLst/>
          </a:prstGeom>
        </p:spPr>
        <p:txBody>
          <a:bodyPr vert="horz" lIns="158639" tIns="79319" rIns="158639" bIns="7931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/>
              <a:t>Особенности процедуры проведения ГВЭ (ПИСЬМЕННАЯ ФОРМА) в аудиториях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8916" y="2619214"/>
            <a:ext cx="15437765" cy="7485269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marL="495745" indent="-495745"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</a:rPr>
              <a:t>Организатор в аудитории раздает участникам бланки регистрации, бланки ответов, КИМ, черновики (должны быть подготовлены заранее). До начала экзамена организаторы в аудиториях должны предупредить участников ГВЭ о  ведении видеонаблюдения и провести инструктаж участников ГВЭ. </a:t>
            </a:r>
          </a:p>
          <a:p>
            <a:pPr marL="495745" indent="-495745"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</a:rPr>
              <a:t>Инструктаж состоит из двух частей. Первая часть инструктажа проводится с 9.50 по местному времени, вторая часть инструктажа начинается не ранее 10.00 по местному времени (см. приложение 1).</a:t>
            </a:r>
          </a:p>
          <a:p>
            <a:pPr marL="495745" indent="-495745"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</a:rPr>
              <a:t>После проведения организаторами в аудитории инструктажа участники ГВЭ приступают к выполнению экзаменационной работы. Участники при выполнении заданий вносят в бланк ответов номера заданий и ответы на задания.</a:t>
            </a:r>
          </a:p>
          <a:p>
            <a:pPr marL="495745" indent="-495745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По </a:t>
            </a:r>
            <a:r>
              <a:rPr lang="ru-RU" sz="2800" dirty="0">
                <a:solidFill>
                  <a:srgbClr val="002060"/>
                </a:solidFill>
              </a:rPr>
              <a:t>истечении установленного времени организаторы в зоне видимости камер видеонаблюдения объявляют об окончании выполнения экзаменационной работы. Участники ГВЭ откладывают ЭМ, включая КИМ и черновики, на край своего рабочего стола. Организаторы в аудитории собирают ЭМ у участников ГВЭ. </a:t>
            </a:r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Участники </a:t>
            </a:r>
            <a:r>
              <a:rPr lang="ru-RU" sz="2800" dirty="0">
                <a:solidFill>
                  <a:srgbClr val="FF0000"/>
                </a:solidFill>
              </a:rPr>
              <a:t>ГВЭ, досрочно завершившие выполнение экзаменационной работы,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могут </a:t>
            </a:r>
            <a:r>
              <a:rPr lang="ru-RU" sz="2800" dirty="0">
                <a:solidFill>
                  <a:srgbClr val="FF0000"/>
                </a:solidFill>
              </a:rPr>
              <a:t>покинуть ППЭ. </a:t>
            </a:r>
          </a:p>
        </p:txBody>
      </p:sp>
    </p:spTree>
    <p:extLst>
      <p:ext uri="{BB962C8B-B14F-4D97-AF65-F5344CB8AC3E}">
        <p14:creationId xmlns="" xmlns:p14="http://schemas.microsoft.com/office/powerpoint/2010/main" val="72592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993779" y="304530"/>
            <a:ext cx="12271465" cy="1512168"/>
          </a:xfrm>
          <a:prstGeom prst="rect">
            <a:avLst/>
          </a:prstGeom>
        </p:spPr>
        <p:txBody>
          <a:bodyPr vert="horz" lIns="158639" tIns="79319" rIns="158639" bIns="7931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/>
              <a:t>Особенности процедуры проведения ГВЭ (УСТНАЯ ФОРМА) в аудиториях ППЭ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650385009"/>
              </p:ext>
            </p:extLst>
          </p:nvPr>
        </p:nvGraphicFramePr>
        <p:xfrm>
          <a:off x="1662135" y="2274197"/>
          <a:ext cx="12698428" cy="2942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1166728537"/>
              </p:ext>
            </p:extLst>
          </p:nvPr>
        </p:nvGraphicFramePr>
        <p:xfrm>
          <a:off x="839449" y="8199620"/>
          <a:ext cx="14855252" cy="2444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Выноска со стрелкой вниз 4"/>
          <p:cNvSpPr/>
          <p:nvPr/>
        </p:nvSpPr>
        <p:spPr>
          <a:xfrm>
            <a:off x="8124679" y="5576340"/>
            <a:ext cx="3147934" cy="2983040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Ответ – 5-25 минут</a:t>
            </a:r>
          </a:p>
          <a:p>
            <a:pPr algn="ctr"/>
            <a:endParaRPr lang="ru-RU" sz="1600" dirty="0">
              <a:solidFill>
                <a:srgbClr val="002060"/>
              </a:solidFill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Другие участники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присутствуют в аудитории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4514589" y="5578840"/>
            <a:ext cx="3147934" cy="2983040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У каждого участника своё рабочее место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889509" y="5581340"/>
            <a:ext cx="3147934" cy="2983040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Первая часть –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9.50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Вторая часть – 10.00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724779" y="5578840"/>
            <a:ext cx="3147934" cy="2983040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Качество записи, правильность протокола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46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6010" y="4017058"/>
            <a:ext cx="11507210" cy="50256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Особенности экзаменационных работ ГВЭ в письменной форме по отдельным учебным предметам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970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64791" y="2"/>
            <a:ext cx="12271465" cy="1772289"/>
          </a:xfrm>
        </p:spPr>
        <p:txBody>
          <a:bodyPr>
            <a:noAutofit/>
          </a:bodyPr>
          <a:lstStyle/>
          <a:p>
            <a:r>
              <a:rPr lang="ru-RU" sz="4400" dirty="0" smtClean="0"/>
              <a:t>Экзаменационные материалы в ППЭ Особенности </a:t>
            </a:r>
            <a:r>
              <a:rPr lang="ru-RU" sz="4400" dirty="0"/>
              <a:t>проведения </a:t>
            </a:r>
            <a:r>
              <a:rPr lang="ru-RU" sz="4400" dirty="0" smtClean="0"/>
              <a:t>ГВЭ </a:t>
            </a:r>
            <a:br>
              <a:rPr lang="ru-RU" sz="4400" dirty="0" smtClean="0"/>
            </a:br>
            <a:r>
              <a:rPr lang="ru-RU" sz="4400" dirty="0" smtClean="0"/>
              <a:t>по </a:t>
            </a:r>
            <a:r>
              <a:rPr lang="ru-RU" sz="4400" dirty="0"/>
              <a:t>русскому языку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10" y="4813602"/>
            <a:ext cx="3063717" cy="2385424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Выбор участника ГВЭ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4314859" y="4850586"/>
            <a:ext cx="1524001" cy="961566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endParaRPr lang="ru-RU" sz="17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314862" y="6237460"/>
            <a:ext cx="1485901" cy="961566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endParaRPr lang="ru-RU" sz="17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0743" y="2220269"/>
            <a:ext cx="3444715" cy="2329950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Изложение </a:t>
            </a:r>
            <a:r>
              <a:rPr lang="ru-RU" sz="2800" dirty="0" smtClean="0">
                <a:solidFill>
                  <a:srgbClr val="006AB3"/>
                </a:solidFill>
              </a:rPr>
              <a:t>с творческим </a:t>
            </a:r>
            <a:r>
              <a:rPr lang="ru-RU" sz="2800" dirty="0">
                <a:solidFill>
                  <a:srgbClr val="006AB3"/>
                </a:solidFill>
              </a:rPr>
              <a:t>заданием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03351" y="4850587"/>
            <a:ext cx="3444715" cy="2348441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Сочинение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973931" y="3196906"/>
            <a:ext cx="3565684" cy="5618818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Каждая форма сдачи экзамена должна проходить </a:t>
            </a:r>
            <a:br>
              <a:rPr lang="ru-RU" sz="2800" dirty="0">
                <a:solidFill>
                  <a:srgbClr val="006AB3"/>
                </a:solidFill>
              </a:rPr>
            </a:br>
            <a:r>
              <a:rPr lang="ru-RU" sz="2800" dirty="0">
                <a:solidFill>
                  <a:srgbClr val="006AB3"/>
                </a:solidFill>
              </a:rPr>
              <a:t>в отдельной аудитории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10047338" y="4850586"/>
            <a:ext cx="1524001" cy="961566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endParaRPr lang="ru-RU" sz="17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10085439" y="6237460"/>
            <a:ext cx="1524001" cy="961566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endParaRPr lang="ru-RU" sz="17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71" y="7659085"/>
            <a:ext cx="2199003" cy="28799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220743" y="7499398"/>
            <a:ext cx="3444715" cy="2348441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39" tIns="79319" rIns="158639" bIns="79319"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Диктант </a:t>
            </a:r>
            <a:r>
              <a:rPr lang="ru-RU" sz="2800" dirty="0" smtClean="0">
                <a:solidFill>
                  <a:srgbClr val="006AB3"/>
                </a:solidFill>
              </a:rPr>
              <a:t>(</a:t>
            </a:r>
            <a:r>
              <a:rPr lang="ru-RU" sz="2800" dirty="0">
                <a:solidFill>
                  <a:srgbClr val="006AB3"/>
                </a:solidFill>
              </a:rPr>
              <a:t>только для обучающихся </a:t>
            </a:r>
            <a:r>
              <a:rPr lang="ru-RU" sz="2800" dirty="0" smtClean="0">
                <a:solidFill>
                  <a:srgbClr val="006AB3"/>
                </a:solidFill>
              </a:rPr>
              <a:t>с расстройствами </a:t>
            </a:r>
            <a:r>
              <a:rPr lang="ru-RU" sz="2800" dirty="0">
                <a:solidFill>
                  <a:srgbClr val="006AB3"/>
                </a:solidFill>
              </a:rPr>
              <a:t>аутистического спектра)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23205" y="10157895"/>
            <a:ext cx="12011929" cy="1129683"/>
          </a:xfrm>
          <a:prstGeom prst="rect">
            <a:avLst/>
          </a:prstGeom>
          <a:noFill/>
        </p:spPr>
        <p:txBody>
          <a:bodyPr wrap="square" lIns="158639" tIns="79319" rIns="158639" bIns="79319" rtlCol="0">
            <a:spAutoFit/>
          </a:bodyPr>
          <a:lstStyle/>
          <a:p>
            <a:r>
              <a:rPr lang="ru-RU" sz="2100" dirty="0">
                <a:solidFill>
                  <a:srgbClr val="006AB3"/>
                </a:solidFill>
              </a:rPr>
              <a:t>В заявлении, которое подается до 1 февраля (включительно), участникам необходимо указать форму проведения ГВЭ по русскому языку (изложение с творческим заданием/сочинение/ </a:t>
            </a:r>
            <a:r>
              <a:rPr lang="ru-RU" sz="2100" dirty="0" smtClean="0">
                <a:solidFill>
                  <a:srgbClr val="006AB3"/>
                </a:solidFill>
              </a:rPr>
              <a:t>диктант) в зависимости </a:t>
            </a:r>
            <a:r>
              <a:rPr lang="ru-RU" sz="2100" dirty="0">
                <a:solidFill>
                  <a:srgbClr val="006AB3"/>
                </a:solidFill>
              </a:rPr>
              <a:t>от категории участника ГВЭ с ОВЗ</a:t>
            </a:r>
          </a:p>
        </p:txBody>
      </p:sp>
    </p:spTree>
    <p:extLst>
      <p:ext uri="{BB962C8B-B14F-4D97-AF65-F5344CB8AC3E}">
        <p14:creationId xmlns="" xmlns:p14="http://schemas.microsoft.com/office/powerpoint/2010/main" val="3069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9" y="359451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Особенности проведения ГВЭ</a:t>
            </a:r>
            <a:br>
              <a:rPr lang="ru-RU" sz="4400" dirty="0"/>
            </a:br>
            <a:r>
              <a:rPr lang="ru-RU" sz="4400" dirty="0"/>
              <a:t>по русскому языку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36076" y="2988231"/>
            <a:ext cx="13896109" cy="2432604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 hangingPunct="0">
              <a:spcBef>
                <a:spcPts val="592"/>
              </a:spcBef>
              <a:spcAft>
                <a:spcPts val="297"/>
              </a:spcAft>
            </a:pPr>
            <a:r>
              <a:rPr lang="ru-RU" sz="3800" b="1" dirty="0">
                <a:solidFill>
                  <a:srgbClr val="006AB3"/>
                </a:solidFill>
                <a:ea typeface="Times New Roman" panose="02020603050405020304" pitchFamily="18" charset="0"/>
              </a:rPr>
              <a:t>Продолжительность экзаменационной работы</a:t>
            </a:r>
          </a:p>
          <a:p>
            <a:pPr algn="ctr"/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На выполнение экзаменационной работы по русскому языку дается 3 часа 55 минут (235 минут). Это время по желанию участника с ОВЗ может быть увеличено на 1,5 часа</a:t>
            </a:r>
            <a:endParaRPr lang="ru-RU" sz="1700" dirty="0">
              <a:solidFill>
                <a:srgbClr val="006AB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1885" y="7545214"/>
            <a:ext cx="10350190" cy="1847829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marL="564258" indent="-564258" hangingPunct="0">
              <a:spcBef>
                <a:spcPts val="592"/>
              </a:spcBef>
              <a:spcAft>
                <a:spcPts val="297"/>
              </a:spcAft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разрешается пользоваться орфографическими и толковыми словарями</a:t>
            </a:r>
          </a:p>
          <a:p>
            <a:pPr indent="444510" algn="ctr" hangingPunct="0">
              <a:tabLst>
                <a:tab pos="752343" algn="l"/>
              </a:tabLst>
            </a:pPr>
            <a:endParaRPr lang="ru-RU" sz="3600" dirty="0">
              <a:solidFill>
                <a:srgbClr val="006AB3"/>
              </a:solidFill>
              <a:ea typeface="Times New Roman" panose="02020603050405020304" pitchFamily="18" charset="0"/>
            </a:endParaRPr>
          </a:p>
        </p:txBody>
      </p:sp>
      <p:pic>
        <p:nvPicPr>
          <p:cNvPr id="13" name="Picture 2" descr="http://getseoreport.com/data_images/56a91969d739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94" t="2826" r="3277" b="2674"/>
          <a:stretch/>
        </p:blipFill>
        <p:spPr bwMode="auto">
          <a:xfrm>
            <a:off x="11042072" y="6946339"/>
            <a:ext cx="4267200" cy="29048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07086" y="9874055"/>
            <a:ext cx="9904806" cy="1114295"/>
          </a:xfrm>
          <a:prstGeom prst="rect">
            <a:avLst/>
          </a:prstGeom>
          <a:ln w="28575">
            <a:solidFill>
              <a:srgbClr val="E2001A"/>
            </a:solidFill>
          </a:ln>
        </p:spPr>
        <p:txBody>
          <a:bodyPr wrap="square" lIns="158639" tIns="79319" rIns="158639" bIns="79319">
            <a:spAutoFit/>
          </a:bodyPr>
          <a:lstStyle/>
          <a:p>
            <a:pPr indent="444510" algn="ctr" hangingPunct="0">
              <a:tabLst>
                <a:tab pos="752343" algn="l"/>
              </a:tabLst>
            </a:pPr>
            <a:r>
              <a:rPr lang="ru-RU" sz="3100" b="1" dirty="0">
                <a:solidFill>
                  <a:srgbClr val="E2001A"/>
                </a:solidFill>
                <a:ea typeface="Times New Roman" panose="02020603050405020304" pitchFamily="18" charset="0"/>
              </a:rPr>
              <a:t>ЗАПРЕЩЕНО!!!</a:t>
            </a:r>
          </a:p>
          <a:p>
            <a:pPr indent="444510" algn="ctr" hangingPunct="0">
              <a:tabLst>
                <a:tab pos="752343" algn="l"/>
              </a:tabLst>
            </a:pPr>
            <a:r>
              <a:rPr lang="ru-RU" sz="3100" b="1" dirty="0">
                <a:solidFill>
                  <a:srgbClr val="E2001A"/>
                </a:solidFill>
                <a:ea typeface="Times New Roman" panose="02020603050405020304" pitchFamily="18" charset="0"/>
              </a:rPr>
              <a:t>пользование личными словарями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48691" y="6002650"/>
            <a:ext cx="13383491" cy="814846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 hangingPunct="0">
              <a:spcBef>
                <a:spcPts val="592"/>
              </a:spcBef>
              <a:spcAft>
                <a:spcPts val="297"/>
              </a:spcAft>
            </a:pPr>
            <a:r>
              <a:rPr lang="ru-RU" sz="4300" b="1" dirty="0">
                <a:solidFill>
                  <a:srgbClr val="006AB3"/>
                </a:solidFill>
                <a:ea typeface="Times New Roman" panose="02020603050405020304" pitchFamily="18" charset="0"/>
              </a:rPr>
              <a:t>Дополнительные материалы и оборудование </a:t>
            </a:r>
          </a:p>
        </p:txBody>
      </p:sp>
    </p:spTree>
    <p:extLst>
      <p:ext uri="{BB962C8B-B14F-4D97-AF65-F5344CB8AC3E}">
        <p14:creationId xmlns="" xmlns:p14="http://schemas.microsoft.com/office/powerpoint/2010/main" val="198545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Особенности проведения ГВЭ</a:t>
            </a:r>
            <a:br>
              <a:rPr lang="ru-RU" sz="4400" dirty="0"/>
            </a:br>
            <a:r>
              <a:rPr lang="ru-RU" sz="4400" dirty="0"/>
              <a:t>по русскому языку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97698031"/>
              </p:ext>
            </p:extLst>
          </p:nvPr>
        </p:nvGraphicFramePr>
        <p:xfrm>
          <a:off x="803434" y="2276663"/>
          <a:ext cx="14461808" cy="329967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230904"/>
                <a:gridCol w="7230904"/>
              </a:tblGrid>
              <a:tr h="1002944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Номера вариантов ЭМ</a:t>
                      </a:r>
                      <a:endParaRPr lang="ru-RU" sz="4000" dirty="0"/>
                    </a:p>
                  </a:txBody>
                  <a:tcPr marL="160687" marR="160687" marT="77989" marB="77989" anchor="ctr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Форма ГВЭ по русскому языку</a:t>
                      </a:r>
                      <a:endParaRPr lang="ru-RU" sz="4000" dirty="0"/>
                    </a:p>
                  </a:txBody>
                  <a:tcPr marL="160687" marR="160687" marT="77989" marB="77989" anchor="ctr">
                    <a:solidFill>
                      <a:srgbClr val="025B94"/>
                    </a:solidFill>
                  </a:tcPr>
                </a:tc>
              </a:tr>
              <a:tr h="599607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100-ые,</a:t>
                      </a:r>
                      <a:r>
                        <a:rPr lang="ru-RU" sz="4000" baseline="0" dirty="0" smtClean="0">
                          <a:solidFill>
                            <a:srgbClr val="002060"/>
                          </a:solidFill>
                        </a:rPr>
                        <a:t> 200-ые, 300-ые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Сочинение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solidFill>
                      <a:srgbClr val="D0D8E8"/>
                    </a:solidFill>
                  </a:tcPr>
                </a:tc>
              </a:tr>
              <a:tr h="643498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700-ые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Диктант 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solidFill>
                      <a:srgbClr val="E9EDF4"/>
                    </a:solidFill>
                  </a:tcPr>
                </a:tc>
              </a:tr>
              <a:tr h="717369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400-ые, 500-ые, 600-ые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Изложение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9615357"/>
              </p:ext>
            </p:extLst>
          </p:nvPr>
        </p:nvGraphicFramePr>
        <p:xfrm>
          <a:off x="833197" y="5840271"/>
          <a:ext cx="14306867" cy="4968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3457"/>
                <a:gridCol w="11483410"/>
              </a:tblGrid>
              <a:tr h="72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Номера вариантов ЭМ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Категория участников ГВЭ по математике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</a:tr>
              <a:tr h="1466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100-ые </a:t>
                      </a:r>
                      <a:r>
                        <a:rPr lang="ru-RU" sz="2400" dirty="0" smtClean="0">
                          <a:effectLst/>
                        </a:rPr>
                        <a:t>и 400-ые номера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- участники ГВЭ без ОВЗ;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- обучающиеся с нарушениями опорно-двигательного аппарата;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- слабослышащие обучающиеся;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- позднооглохшие обучающиеся</a:t>
                      </a:r>
                    </a:p>
                  </a:txBody>
                  <a:tcPr marL="68580" marR="68580" marT="0" marB="0"/>
                </a:tc>
              </a:tr>
              <a:tr h="722327">
                <a:tc>
                  <a:txBody>
                    <a:bodyPr/>
                    <a:lstStyle/>
                    <a:p>
                      <a:pPr indent="-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200-ые </a:t>
                      </a:r>
                      <a:r>
                        <a:rPr lang="ru-RU" sz="2400" dirty="0" smtClean="0">
                          <a:effectLst/>
                        </a:rPr>
                        <a:t>и 500-ые номера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559232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глухие обучающиеся;</a:t>
                      </a:r>
                    </a:p>
                    <a:p>
                      <a:pPr marL="0" algn="l" defTabSz="1559232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-участники ГИА с 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ЗПР, </a:t>
                      </a:r>
                      <a:r>
                        <a:rPr lang="ru-RU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обучающиеся по адаптированным </a:t>
                      </a:r>
                      <a:r>
                        <a:rPr lang="ru-RU" sz="2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программам</a:t>
                      </a:r>
                      <a:r>
                        <a:rPr lang="ru-RU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0" algn="l" defTabSz="1559232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обучающиеся с тяжёлыми нарушениями речи</a:t>
                      </a:r>
                    </a:p>
                  </a:txBody>
                  <a:tcPr marL="68580" marR="68580" marT="0" marB="0">
                    <a:solidFill>
                      <a:srgbClr val="E9EDF4"/>
                    </a:solidFill>
                  </a:tcPr>
                </a:tc>
              </a:tr>
              <a:tr h="72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300-ые </a:t>
                      </a:r>
                      <a:r>
                        <a:rPr lang="ru-RU" sz="2400" dirty="0" smtClean="0">
                          <a:effectLst/>
                        </a:rPr>
                        <a:t>и 600-ые номера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- слепые обучающиеся;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- слабовидящие и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effectLst/>
                        </a:rPr>
                        <a:t>поздноослепшие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 обучающиеся,  владеющие шрифтом Брайля</a:t>
                      </a:r>
                    </a:p>
                  </a:txBody>
                  <a:tcPr marL="68580" marR="68580" marT="0" marB="0"/>
                </a:tc>
              </a:tr>
              <a:tr h="72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700-ые номера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 обучающиеся с расстройствами аутистического спектра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816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443479" y="304530"/>
            <a:ext cx="12271465" cy="1512168"/>
          </a:xfrm>
          <a:prstGeom prst="rect">
            <a:avLst/>
          </a:prstGeom>
        </p:spPr>
        <p:txBody>
          <a:bodyPr vert="horz" lIns="158639" tIns="79319" rIns="158639" bIns="793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Особенности проведения ГВЭ </a:t>
            </a:r>
            <a:br>
              <a:rPr lang="ru-RU" dirty="0" smtClean="0"/>
            </a:br>
            <a:r>
              <a:rPr lang="ru-RU" dirty="0" smtClean="0"/>
              <a:t>по русскому языку: СОЧИНЕНИЕ</a:t>
            </a:r>
            <a:endParaRPr lang="ru-RU" dirty="0"/>
          </a:p>
        </p:txBody>
      </p:sp>
      <p:pic>
        <p:nvPicPr>
          <p:cNvPr id="5" name="Picture 2" descr="http://psychscene.com/wp-content/uploads/2012/03/iStock_000015358019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45938"/>
            <a:ext cx="3419022" cy="33164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13244" y="3288046"/>
            <a:ext cx="10731741" cy="5007668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Комплект </a:t>
            </a:r>
            <a:r>
              <a:rPr lang="ru-RU" b="1" dirty="0">
                <a:solidFill>
                  <a:srgbClr val="002060"/>
                </a:solidFill>
              </a:rPr>
              <a:t>тем сочинений </a:t>
            </a:r>
            <a:r>
              <a:rPr lang="ru-RU" b="1" dirty="0" smtClean="0">
                <a:solidFill>
                  <a:srgbClr val="002060"/>
                </a:solidFill>
              </a:rPr>
              <a:t>содержит: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6AB3"/>
                </a:solidFill>
              </a:rPr>
              <a:t>пять </a:t>
            </a:r>
            <a:r>
              <a:rPr lang="ru-RU" b="1" dirty="0">
                <a:solidFill>
                  <a:srgbClr val="006AB3"/>
                </a:solidFill>
              </a:rPr>
              <a:t>тем разной проблематики, сгруппированных </a:t>
            </a:r>
            <a:r>
              <a:rPr lang="ru-RU" b="1" dirty="0" smtClean="0">
                <a:solidFill>
                  <a:srgbClr val="006AB3"/>
                </a:solidFill>
              </a:rPr>
              <a:t>в соответствии с определенной </a:t>
            </a:r>
            <a:r>
              <a:rPr lang="ru-RU" b="1" dirty="0">
                <a:solidFill>
                  <a:srgbClr val="006AB3"/>
                </a:solidFill>
              </a:rPr>
              <a:t>структурой, </a:t>
            </a:r>
            <a:endParaRPr lang="ru-RU" b="1" dirty="0" smtClean="0">
              <a:solidFill>
                <a:srgbClr val="006AB3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6AB3"/>
                </a:solidFill>
              </a:rPr>
              <a:t>инструкции </a:t>
            </a:r>
            <a:r>
              <a:rPr lang="ru-RU" b="1" dirty="0">
                <a:solidFill>
                  <a:srgbClr val="006AB3"/>
                </a:solidFill>
              </a:rPr>
              <a:t>для </a:t>
            </a:r>
            <a:r>
              <a:rPr lang="ru-RU" b="1" dirty="0" smtClean="0">
                <a:solidFill>
                  <a:srgbClr val="006AB3"/>
                </a:solidFill>
              </a:rPr>
              <a:t>обучающегося</a:t>
            </a:r>
          </a:p>
          <a:p>
            <a:pPr algn="just"/>
            <a:endParaRPr lang="ru-RU" b="1" dirty="0">
              <a:solidFill>
                <a:srgbClr val="006AB3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Отличия комплекта </a:t>
            </a:r>
            <a:r>
              <a:rPr lang="ru-RU" b="1" dirty="0">
                <a:solidFill>
                  <a:srgbClr val="002060"/>
                </a:solidFill>
              </a:rPr>
              <a:t>тем сочинений с 200-ыми номерами </a:t>
            </a:r>
            <a:r>
              <a:rPr lang="ru-RU" b="1" dirty="0" smtClean="0">
                <a:solidFill>
                  <a:srgbClr val="002060"/>
                </a:solidFill>
              </a:rPr>
              <a:t>вариантов: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6AB3"/>
                </a:solidFill>
              </a:rPr>
              <a:t>более простые формулировки </a:t>
            </a:r>
            <a:r>
              <a:rPr lang="ru-RU" b="1" dirty="0">
                <a:solidFill>
                  <a:srgbClr val="006AB3"/>
                </a:solidFill>
              </a:rPr>
              <a:t>тем </a:t>
            </a:r>
            <a:r>
              <a:rPr lang="ru-RU" b="1" dirty="0" smtClean="0">
                <a:solidFill>
                  <a:srgbClr val="006AB3"/>
                </a:solidFill>
              </a:rPr>
              <a:t>сочинений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6AB3"/>
                </a:solidFill>
              </a:rPr>
              <a:t>другие </a:t>
            </a:r>
            <a:r>
              <a:rPr lang="ru-RU" b="1" dirty="0">
                <a:solidFill>
                  <a:srgbClr val="006AB3"/>
                </a:solidFill>
              </a:rPr>
              <a:t>требованиям </a:t>
            </a:r>
            <a:r>
              <a:rPr lang="ru-RU" b="1" dirty="0" smtClean="0">
                <a:solidFill>
                  <a:srgbClr val="006AB3"/>
                </a:solidFill>
              </a:rPr>
              <a:t>к объёму сочинений </a:t>
            </a:r>
            <a:endParaRPr lang="ru-RU" sz="1700" b="1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86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Нормативные и методические документы</a:t>
            </a:r>
            <a:endParaRPr lang="ru-RU" sz="4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03436" y="2435144"/>
            <a:ext cx="6609736" cy="389979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«Санитарно-эпидемиологические требования к условиям и организации обучения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общеобразовательных учреждениях. СанПиН 2.4.2.2821-10</a:t>
            </a:r>
            <a:r>
              <a:rPr lang="ru-RU" sz="2400" dirty="0" smtClean="0">
                <a:solidFill>
                  <a:srgbClr val="002060"/>
                </a:solidFill>
              </a:rPr>
              <a:t>»,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утвержденные </a:t>
            </a:r>
            <a:r>
              <a:rPr lang="ru-RU" sz="2400" dirty="0">
                <a:solidFill>
                  <a:srgbClr val="002060"/>
                </a:solidFill>
              </a:rPr>
              <a:t>постановлением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Главного </a:t>
            </a:r>
            <a:r>
              <a:rPr lang="ru-RU" sz="2400" dirty="0">
                <a:solidFill>
                  <a:srgbClr val="002060"/>
                </a:solidFill>
              </a:rPr>
              <a:t>государственного санитарного врача Российской Федерации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от </a:t>
            </a:r>
            <a:r>
              <a:rPr lang="ru-RU" sz="2400" dirty="0">
                <a:solidFill>
                  <a:srgbClr val="002060"/>
                </a:solidFill>
              </a:rPr>
              <a:t>29 декабря 2010 г. № </a:t>
            </a:r>
            <a:r>
              <a:rPr lang="ru-RU" sz="2400" dirty="0" smtClean="0">
                <a:solidFill>
                  <a:srgbClr val="002060"/>
                </a:solidFill>
              </a:rPr>
              <a:t>189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b="32565"/>
          <a:stretch/>
        </p:blipFill>
        <p:spPr>
          <a:xfrm>
            <a:off x="2195598" y="6859414"/>
            <a:ext cx="3770490" cy="439819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7805057" y="3475700"/>
            <a:ext cx="7903029" cy="2446803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9" tIns="45703" rIns="91409" bIns="45703"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Приказ Министерства образования и науки Российской Федерации от 26 декабря 2013 г. № 1400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«</a:t>
            </a:r>
            <a:r>
              <a:rPr lang="ru-RU" sz="2400" dirty="0">
                <a:solidFill>
                  <a:srgbClr val="002060"/>
                </a:solidFill>
              </a:rPr>
              <a:t>Об утверждении порядка проведения государственной итоговой аттестации по образовательным программам среднего общего образования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05057" y="6712839"/>
            <a:ext cx="7974767" cy="211361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 hangingPunct="0"/>
            <a:r>
              <a:rPr lang="ru-RU" sz="2400" dirty="0">
                <a:solidFill>
                  <a:srgbClr val="002060"/>
                </a:solidFill>
              </a:rPr>
              <a:t>Методические рекомендации</a:t>
            </a:r>
          </a:p>
          <a:p>
            <a:pPr algn="ctr" fontAlgn="base" hangingPunct="0"/>
            <a:r>
              <a:rPr lang="ru-RU" sz="2400" dirty="0">
                <a:solidFill>
                  <a:srgbClr val="002060"/>
                </a:solidFill>
              </a:rPr>
              <a:t>по автоматизированной процедуре проведения государственного выпускного экзамена по образовательным программам среднего общего образования в 2018 </a:t>
            </a:r>
            <a:r>
              <a:rPr lang="ru-RU" sz="2400" dirty="0" smtClean="0">
                <a:solidFill>
                  <a:srgbClr val="002060"/>
                </a:solidFill>
              </a:rPr>
              <a:t>году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2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03439" y="244570"/>
            <a:ext cx="12271465" cy="1512168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Особенности проведения </a:t>
            </a:r>
            <a:r>
              <a:rPr lang="ru-RU" sz="4400" dirty="0" smtClean="0"/>
              <a:t>ГВЭ</a:t>
            </a:r>
            <a:br>
              <a:rPr lang="ru-RU" sz="4400" dirty="0" smtClean="0"/>
            </a:br>
            <a:r>
              <a:rPr lang="ru-RU" sz="4400" dirty="0" smtClean="0"/>
              <a:t>по русскому языку: ИЗЛОЖЕНИЕ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6862" y="2015024"/>
            <a:ext cx="11554692" cy="3314897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indent="444510" algn="ctr" hangingPunct="0">
              <a:tabLst>
                <a:tab pos="752343" algn="l"/>
              </a:tabLst>
            </a:pPr>
            <a:r>
              <a:rPr lang="ru-RU" sz="36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Изложение </a:t>
            </a:r>
          </a:p>
          <a:p>
            <a:pPr indent="444510" algn="ctr" hangingPunct="0">
              <a:spcAft>
                <a:spcPts val="987"/>
              </a:spcAft>
              <a:tabLst>
                <a:tab pos="752343" algn="l"/>
              </a:tabLst>
            </a:pPr>
            <a:r>
              <a:rPr lang="ru-RU" sz="36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с творческим заданием содержит </a:t>
            </a:r>
          </a:p>
          <a:p>
            <a:pPr marL="564258" indent="-564258" algn="just" hangingPunct="0">
              <a:spcAft>
                <a:spcPts val="987"/>
              </a:spcAft>
              <a:buFont typeface="Wingdings" panose="05000000000000000000" pitchFamily="2" charset="2"/>
              <a:buChar char="v"/>
              <a:tabLst>
                <a:tab pos="752343" algn="l"/>
              </a:tabLst>
            </a:pP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текст</a:t>
            </a:r>
          </a:p>
          <a:p>
            <a:pPr marL="564258" indent="-564258" algn="just" hangingPunct="0">
              <a:spcAft>
                <a:spcPts val="987"/>
              </a:spcAft>
              <a:buFont typeface="Wingdings" panose="05000000000000000000" pitchFamily="2" charset="2"/>
              <a:buChar char="v"/>
              <a:tabLst>
                <a:tab pos="752343" algn="l"/>
              </a:tabLst>
            </a:pP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творческое задание</a:t>
            </a:r>
          </a:p>
          <a:p>
            <a:pPr marL="564258" indent="-564258" algn="just" hangingPunct="0">
              <a:spcAft>
                <a:spcPts val="987"/>
              </a:spcAft>
              <a:buFont typeface="Wingdings" panose="05000000000000000000" pitchFamily="2" charset="2"/>
              <a:buChar char="v"/>
              <a:tabLst>
                <a:tab pos="752343" algn="l"/>
              </a:tabLst>
            </a:pP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инструкцию для обучающегося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999590" y="5839581"/>
            <a:ext cx="14112987" cy="5597158"/>
            <a:chOff x="235100" y="5329921"/>
            <a:chExt cx="14112987" cy="559715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4172017" y="5696262"/>
              <a:ext cx="3147934" cy="152899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</a:rPr>
                <a:t>Все категории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8290560" y="5329921"/>
              <a:ext cx="2075638" cy="2270092"/>
            </a:xfrm>
            <a:prstGeom prst="rect">
              <a:avLst/>
            </a:prstGeom>
            <a:solidFill>
              <a:srgbClr val="025B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Текст читается 3 раза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35100" y="8074172"/>
              <a:ext cx="7101840" cy="276920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buFont typeface="Arial" pitchFamily="34" charset="0"/>
                <a:buChar char="•"/>
              </a:pPr>
              <a:r>
                <a:rPr lang="ru-RU" sz="2800" dirty="0" smtClean="0">
                  <a:solidFill>
                    <a:srgbClr val="002060"/>
                  </a:solidFill>
                </a:rPr>
                <a:t>слабослышащие </a:t>
              </a:r>
              <a:r>
                <a:rPr lang="ru-RU" sz="2800" dirty="0">
                  <a:solidFill>
                    <a:srgbClr val="002060"/>
                  </a:solidFill>
                </a:rPr>
                <a:t>и </a:t>
              </a:r>
              <a:r>
                <a:rPr lang="ru-RU" sz="2800" dirty="0" smtClean="0">
                  <a:solidFill>
                    <a:srgbClr val="002060"/>
                  </a:solidFill>
                </a:rPr>
                <a:t>позднооглохшие, </a:t>
              </a:r>
            </a:p>
            <a:p>
              <a:pPr marL="457200" indent="-457200">
                <a:buFont typeface="Arial" pitchFamily="34" charset="0"/>
                <a:buChar char="•"/>
              </a:pPr>
              <a:r>
                <a:rPr lang="ru-RU" sz="2800" dirty="0" smtClean="0">
                  <a:solidFill>
                    <a:srgbClr val="002060"/>
                  </a:solidFill>
                </a:rPr>
                <a:t>глухие, </a:t>
              </a:r>
            </a:p>
            <a:p>
              <a:pPr marL="457200" indent="-457200">
                <a:buFont typeface="Arial" pitchFamily="34" charset="0"/>
                <a:buChar char="•"/>
              </a:pPr>
              <a:r>
                <a:rPr lang="ru-RU" sz="2800" dirty="0" smtClean="0">
                  <a:solidFill>
                    <a:srgbClr val="002060"/>
                  </a:solidFill>
                </a:rPr>
                <a:t>с ЗПР, обучающиеся </a:t>
              </a:r>
              <a:r>
                <a:rPr lang="ru-RU" sz="2800" dirty="0">
                  <a:solidFill>
                    <a:srgbClr val="002060"/>
                  </a:solidFill>
                </a:rPr>
                <a:t>по адаптированным </a:t>
              </a:r>
              <a:r>
                <a:rPr lang="ru-RU" sz="2800" dirty="0" smtClean="0">
                  <a:solidFill>
                    <a:srgbClr val="002060"/>
                  </a:solidFill>
                </a:rPr>
                <a:t>программам</a:t>
              </a:r>
            </a:p>
            <a:p>
              <a:pPr marL="457200" indent="-457200">
                <a:buFont typeface="Arial" pitchFamily="34" charset="0"/>
                <a:buChar char="•"/>
              </a:pPr>
              <a:r>
                <a:rPr lang="ru-RU" sz="2800" dirty="0" smtClean="0">
                  <a:solidFill>
                    <a:srgbClr val="002060"/>
                  </a:solidFill>
                </a:rPr>
                <a:t>с </a:t>
              </a:r>
              <a:r>
                <a:rPr lang="ru-RU" sz="2800" dirty="0">
                  <a:solidFill>
                    <a:srgbClr val="002060"/>
                  </a:solidFill>
                </a:rPr>
                <a:t>тяжёлыми нарушениями речи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290560" y="7981680"/>
              <a:ext cx="2075638" cy="2945399"/>
            </a:xfrm>
            <a:prstGeom prst="rect">
              <a:avLst/>
            </a:prstGeom>
            <a:solidFill>
              <a:srgbClr val="025B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/>
                <a:t>Текст читается 2 раза, потом выдаётся </a:t>
              </a:r>
              <a:br>
                <a:rPr lang="ru-RU" sz="2800" dirty="0" smtClean="0"/>
              </a:br>
              <a:r>
                <a:rPr lang="ru-RU" sz="2800" dirty="0" smtClean="0"/>
                <a:t>на 40 минут</a:t>
              </a:r>
              <a:endParaRPr lang="ru-RU" sz="2800" dirty="0"/>
            </a:p>
          </p:txBody>
        </p:sp>
        <p:sp>
          <p:nvSpPr>
            <p:cNvPr id="10" name="Выноска со стрелкой влево 9"/>
            <p:cNvSpPr/>
            <p:nvPr/>
          </p:nvSpPr>
          <p:spPr>
            <a:xfrm>
              <a:off x="10717973" y="5411452"/>
              <a:ext cx="3612624" cy="2173574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76756"/>
              </a:avLst>
            </a:prstGeom>
            <a:solidFill>
              <a:srgbClr val="D0D8E8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</a:rPr>
                <a:t>Участники ГВЭ могут работать с черновиками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1" name="Выноска со стрелкой влево 10"/>
            <p:cNvSpPr/>
            <p:nvPr/>
          </p:nvSpPr>
          <p:spPr>
            <a:xfrm>
              <a:off x="10735463" y="8471912"/>
              <a:ext cx="3612624" cy="2173574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76756"/>
              </a:avLst>
            </a:prstGeom>
            <a:solidFill>
              <a:srgbClr val="D0D8E8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</a:rPr>
                <a:t>Участники ГВЭ могут работать с черновиками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2" name="Стрелка вправо 11"/>
            <p:cNvSpPr/>
            <p:nvPr/>
          </p:nvSpPr>
          <p:spPr>
            <a:xfrm>
              <a:off x="7497583" y="6100997"/>
              <a:ext cx="561635" cy="734518"/>
            </a:xfrm>
            <a:prstGeom prst="rightArrow">
              <a:avLst/>
            </a:prstGeom>
            <a:solidFill>
              <a:srgbClr val="D0D8E8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13" name="Стрелка вправо 12"/>
            <p:cNvSpPr/>
            <p:nvPr/>
          </p:nvSpPr>
          <p:spPr>
            <a:xfrm>
              <a:off x="7512573" y="9101496"/>
              <a:ext cx="561635" cy="702049"/>
            </a:xfrm>
            <a:prstGeom prst="rightArrow">
              <a:avLst/>
            </a:prstGeom>
            <a:solidFill>
              <a:srgbClr val="D0D8E8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6953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93779" y="304530"/>
            <a:ext cx="12271465" cy="1512168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Особенности проведения </a:t>
            </a:r>
            <a:r>
              <a:rPr lang="ru-RU" sz="4400" dirty="0" smtClean="0"/>
              <a:t>ГВЭ </a:t>
            </a:r>
            <a:br>
              <a:rPr lang="ru-RU" sz="4400" dirty="0" smtClean="0"/>
            </a:br>
            <a:r>
              <a:rPr lang="ru-RU" sz="4400" dirty="0" smtClean="0"/>
              <a:t>по русскому языку: ДИКТАНТ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42110" y="2710950"/>
            <a:ext cx="9323965" cy="1822181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/>
            <a:r>
              <a:rPr lang="ru-RU" sz="36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Диктант </a:t>
            </a:r>
          </a:p>
          <a:p>
            <a:pPr algn="ctr"/>
            <a:r>
              <a:rPr lang="ru-RU" sz="36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пишут обучающиеся с расстройствами аутистического спектра</a:t>
            </a:r>
            <a:endParaRPr lang="ru-RU" sz="3600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5683" y="5310957"/>
            <a:ext cx="9536815" cy="1591348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/>
            <a:r>
              <a:rPr lang="ru-RU" sz="3100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оценки экзаменационной работы </a:t>
            </a:r>
            <a:r>
              <a:rPr lang="ru-RU" sz="3100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/>
            </a:r>
            <a:br>
              <a:rPr lang="ru-RU" sz="3100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sz="3100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в </a:t>
            </a:r>
            <a:r>
              <a:rPr lang="ru-RU" sz="3100" i="1" dirty="0">
                <a:solidFill>
                  <a:srgbClr val="E2001A"/>
                </a:solidFill>
                <a:ea typeface="Times New Roman" panose="02020603050405020304" pitchFamily="18" charset="0"/>
              </a:rPr>
              <a:t>форме диктанта используются </a:t>
            </a:r>
            <a:r>
              <a:rPr lang="ru-RU" sz="3100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/>
            </a:r>
            <a:br>
              <a:rPr lang="ru-RU" sz="3100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sz="3100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критерии </a:t>
            </a:r>
            <a:r>
              <a:rPr lang="ru-RU" sz="3100" i="1" dirty="0">
                <a:solidFill>
                  <a:srgbClr val="E2001A"/>
                </a:solidFill>
                <a:ea typeface="Times New Roman" panose="02020603050405020304" pitchFamily="18" charset="0"/>
              </a:rPr>
              <a:t>оценки диктанта </a:t>
            </a:r>
            <a:endParaRPr lang="ru-RU" sz="1700" i="1" dirty="0">
              <a:solidFill>
                <a:srgbClr val="E2001A"/>
              </a:solidFill>
            </a:endParaRPr>
          </a:p>
        </p:txBody>
      </p:sp>
      <p:pic>
        <p:nvPicPr>
          <p:cNvPr id="7" name="Picture 2" descr="http://www.fluentin3months.com/wp-content/uploads/2015/02/write-japane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394" y="6938223"/>
            <a:ext cx="5685396" cy="4139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09283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98509" y="198950"/>
            <a:ext cx="12271465" cy="1512168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Особенности проведения </a:t>
            </a:r>
            <a:r>
              <a:rPr lang="ru-RU" sz="4400" dirty="0" smtClean="0"/>
              <a:t>ГВЭ по математике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08091" y="2738884"/>
            <a:ext cx="12452496" cy="2406956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/>
            <a:r>
              <a:rPr lang="ru-RU" sz="3800" b="1" dirty="0">
                <a:solidFill>
                  <a:srgbClr val="006AB3"/>
                </a:solidFill>
                <a:ea typeface="Times New Roman" panose="02020603050405020304" pitchFamily="18" charset="0"/>
              </a:rPr>
              <a:t>Продолжительность экзаменационной работы </a:t>
            </a:r>
          </a:p>
          <a:p>
            <a:pPr algn="ctr"/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На выполнение экзаменационной работы по математике даётся  3 часа 55 минут (235 минут). Это время по желанию участника с ОВЗ может быть увеличено на 1,5 часа</a:t>
            </a:r>
            <a:endParaRPr lang="ru-RU" sz="1700" dirty="0">
              <a:solidFill>
                <a:srgbClr val="006AB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69545" y="6730828"/>
            <a:ext cx="12729585" cy="71421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marL="564258" indent="-564258" algn="ctr" hangingPunct="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выдаются вместе с текстом экзаменационной работы </a:t>
            </a:r>
          </a:p>
        </p:txBody>
      </p:sp>
      <p:pic>
        <p:nvPicPr>
          <p:cNvPr id="7" name="Picture 2" descr="http://terratherm.com/blog/wp-content/uploads/2013/11/shutterstock_1125197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757" y="7847167"/>
            <a:ext cx="3746393" cy="3490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01349" y="8424946"/>
            <a:ext cx="7870748" cy="1591348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indent="444510" algn="just" hangingPunct="0"/>
            <a:r>
              <a:rPr lang="ru-RU" sz="3100" b="1" i="1" dirty="0">
                <a:solidFill>
                  <a:srgbClr val="E2001A"/>
                </a:solidFill>
                <a:ea typeface="Times New Roman" panose="02020603050405020304" pitchFamily="18" charset="0"/>
              </a:rPr>
              <a:t>При выполнении заданий разрешается пользоваться </a:t>
            </a:r>
            <a:r>
              <a:rPr lang="ru-RU" sz="3100" b="1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линейкой, не содержащей справочный материал</a:t>
            </a:r>
            <a:endParaRPr lang="ru-RU" sz="3100" b="1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1021" y="5751092"/>
            <a:ext cx="10106631" cy="814846"/>
          </a:xfrm>
          <a:prstGeom prst="rect">
            <a:avLst/>
          </a:prstGeom>
        </p:spPr>
        <p:txBody>
          <a:bodyPr wrap="none" lIns="158639" tIns="79319" rIns="158639" bIns="79319">
            <a:spAutoFit/>
          </a:bodyPr>
          <a:lstStyle/>
          <a:p>
            <a:r>
              <a:rPr lang="ru-RU" sz="4300" b="1" dirty="0">
                <a:solidFill>
                  <a:srgbClr val="006AB3"/>
                </a:solidFill>
                <a:ea typeface="Times New Roman" panose="02020603050405020304" pitchFamily="18" charset="0"/>
              </a:rPr>
              <a:t>Необходимые справочные материалы </a:t>
            </a:r>
            <a:endParaRPr lang="ru-RU" sz="4300" b="1" dirty="0"/>
          </a:p>
        </p:txBody>
      </p:sp>
    </p:spTree>
    <p:extLst>
      <p:ext uri="{BB962C8B-B14F-4D97-AF65-F5344CB8AC3E}">
        <p14:creationId xmlns="" xmlns:p14="http://schemas.microsoft.com/office/powerpoint/2010/main" val="2675566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Особенности проведения ГВЭ</a:t>
            </a:r>
            <a:br>
              <a:rPr lang="ru-RU" sz="4400" dirty="0"/>
            </a:br>
            <a:r>
              <a:rPr lang="ru-RU" sz="4400" dirty="0"/>
              <a:t>по </a:t>
            </a:r>
            <a:r>
              <a:rPr lang="ru-RU" sz="4400" dirty="0" smtClean="0"/>
              <a:t>математике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20575557"/>
              </p:ext>
            </p:extLst>
          </p:nvPr>
        </p:nvGraphicFramePr>
        <p:xfrm>
          <a:off x="803434" y="2729601"/>
          <a:ext cx="14461808" cy="37445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230904"/>
                <a:gridCol w="7230904"/>
              </a:tblGrid>
              <a:tr h="1771417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Номера вариантов ЭМ</a:t>
                      </a:r>
                      <a:endParaRPr lang="ru-RU" sz="4800" dirty="0"/>
                    </a:p>
                  </a:txBody>
                  <a:tcPr marL="160687" marR="160687" marT="77989" marB="77989" anchor="ctr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/>
                        <a:t>Форма ГВЭ </a:t>
                      </a:r>
                      <a:br>
                        <a:rPr lang="ru-RU" sz="4800" dirty="0" smtClean="0"/>
                      </a:br>
                      <a:r>
                        <a:rPr lang="ru-RU" sz="4800" dirty="0" smtClean="0"/>
                        <a:t>по математике</a:t>
                      </a:r>
                      <a:endParaRPr lang="ru-RU" sz="4800" dirty="0"/>
                    </a:p>
                  </a:txBody>
                  <a:tcPr marL="160687" marR="160687" marT="77989" marB="7798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5B94"/>
                    </a:solidFill>
                  </a:tcPr>
                </a:tc>
              </a:tr>
              <a:tr h="985382"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solidFill>
                            <a:srgbClr val="002060"/>
                          </a:solidFill>
                        </a:rPr>
                        <a:t>100-ые</a:t>
                      </a:r>
                      <a:endParaRPr lang="ru-RU" sz="48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заданий, из которых 10 заданий с кратким ответом и 2 задания с развернутым ответом</a:t>
                      </a:r>
                      <a:endParaRPr lang="ru-RU" sz="48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963698"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solidFill>
                            <a:srgbClr val="002060"/>
                          </a:solidFill>
                        </a:rPr>
                        <a:t>200-ые, 300-ые</a:t>
                      </a:r>
                      <a:endParaRPr lang="ru-RU" sz="48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заданий с кратким ответом</a:t>
                      </a:r>
                      <a:endParaRPr lang="ru-RU" sz="4800" dirty="0">
                        <a:solidFill>
                          <a:srgbClr val="002060"/>
                        </a:solidFill>
                      </a:endParaRPr>
                    </a:p>
                  </a:txBody>
                  <a:tcPr marL="160687" marR="160687" marT="77989" marB="7798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0875011"/>
              </p:ext>
            </p:extLst>
          </p:nvPr>
        </p:nvGraphicFramePr>
        <p:xfrm>
          <a:off x="908148" y="7069465"/>
          <a:ext cx="14306867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3457"/>
                <a:gridCol w="11483410"/>
              </a:tblGrid>
              <a:tr h="72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Номера вариантов ЭМ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Категория участников ГВЭ по математике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</a:tr>
              <a:tr h="1466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100-ые номера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участники ГВЭ без ОВЗ;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участники ГВЭ с ОВЗ (за исключением участников ГИА с задержкой психического развития,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обучающихся по адаптированным основным образовательным программам)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2327">
                <a:tc>
                  <a:txBody>
                    <a:bodyPr/>
                    <a:lstStyle/>
                    <a:p>
                      <a:pPr indent="-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200-ые номера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indent="-4572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0215" algn="l"/>
                          <a:tab pos="7620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участники ГВЭ с задержкой психического развития, обучающиеся по адаптированным основным образовательным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программам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E9EDF4"/>
                    </a:solidFill>
                  </a:tcPr>
                </a:tc>
              </a:tr>
              <a:tr h="722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effectLst/>
                        </a:rPr>
                        <a:t>300-ые номера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слепые обучающиеся, слабовидящие и </a:t>
                      </a:r>
                      <a:r>
                        <a:rPr lang="ru-RU" sz="2400" dirty="0" err="1">
                          <a:solidFill>
                            <a:srgbClr val="002060"/>
                          </a:solidFill>
                          <a:effectLst/>
                        </a:rPr>
                        <a:t>поздноослепшие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 обучающиеся, владеющие шрифтом Брайля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867559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Особенности проведения ГВЭ</a:t>
            </a:r>
            <a:br>
              <a:rPr lang="ru-RU" sz="4400" dirty="0"/>
            </a:br>
            <a:r>
              <a:rPr lang="ru-RU" sz="4400" dirty="0" smtClean="0"/>
              <a:t>по другим предметам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81732209"/>
              </p:ext>
            </p:extLst>
          </p:nvPr>
        </p:nvGraphicFramePr>
        <p:xfrm>
          <a:off x="803434" y="2729600"/>
          <a:ext cx="14461808" cy="8318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5452"/>
                <a:gridCol w="2350061"/>
                <a:gridCol w="3290016"/>
                <a:gridCol w="5206279"/>
              </a:tblGrid>
              <a:tr h="987855"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/>
                        <a:t>Предмет </a:t>
                      </a:r>
                    </a:p>
                    <a:p>
                      <a:pPr algn="ctr"/>
                      <a:r>
                        <a:rPr lang="ru-RU" sz="2700" dirty="0" smtClean="0"/>
                        <a:t>(100-ые варианты)</a:t>
                      </a:r>
                      <a:endParaRPr lang="ru-RU" sz="2700" dirty="0"/>
                    </a:p>
                  </a:txBody>
                  <a:tcPr marL="160687" marR="160687" marT="77989" marB="77989" anchor="ctr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/>
                        <a:t>Количество заданий</a:t>
                      </a:r>
                      <a:endParaRPr lang="ru-RU" sz="2700" dirty="0"/>
                    </a:p>
                  </a:txBody>
                  <a:tcPr marL="160687" marR="160687" marT="77989" marB="77989" anchor="ctr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/>
                        <a:t>Время выполнения</a:t>
                      </a:r>
                      <a:endParaRPr lang="ru-RU" sz="2700" dirty="0"/>
                    </a:p>
                  </a:txBody>
                  <a:tcPr marL="160687" marR="160687" marT="77989" marB="77989" anchor="ctr">
                    <a:solidFill>
                      <a:srgbClr val="025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dirty="0" smtClean="0"/>
                        <a:t>Средства обучения </a:t>
                      </a:r>
                      <a:br>
                        <a:rPr lang="ru-RU" sz="2700" dirty="0" smtClean="0"/>
                      </a:br>
                      <a:r>
                        <a:rPr lang="ru-RU" sz="2700" dirty="0" smtClean="0"/>
                        <a:t>и воспитания</a:t>
                      </a:r>
                      <a:endParaRPr lang="ru-RU" sz="2700" dirty="0"/>
                    </a:p>
                  </a:txBody>
                  <a:tcPr marL="160687" marR="160687" marT="77989" marB="77989" anchor="ctr">
                    <a:solidFill>
                      <a:srgbClr val="025B94"/>
                    </a:solidFill>
                  </a:tcPr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Биология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40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 часа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(180</a:t>
                      </a:r>
                      <a:r>
                        <a:rPr lang="ru-RU" sz="2000" baseline="0" dirty="0" smtClean="0">
                          <a:solidFill>
                            <a:srgbClr val="025B94"/>
                          </a:solidFill>
                        </a:rPr>
                        <a:t>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География 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26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 часа 30 минут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 (150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Непрограммируемый калькулятор, географические атласы для 7-10 классов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Информатика и ИКТ 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20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 часа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 (120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История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20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 часа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(180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Литература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16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 часа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(180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Обществознание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21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 часа 55 минут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(235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1091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Физика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21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 часа 30 минут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(210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Непрограммируемый калькулятор, линейка, не содержащая справочной</a:t>
                      </a:r>
                      <a:r>
                        <a:rPr lang="ru-RU" sz="2000" baseline="0" dirty="0" smtClean="0">
                          <a:solidFill>
                            <a:srgbClr val="025B94"/>
                          </a:solidFill>
                        </a:rPr>
                        <a:t> информации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Химия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25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2 часа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 (120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Непрограммируемый калькулятор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  <a:tr h="77988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25B94"/>
                          </a:solidFill>
                        </a:rPr>
                        <a:t>Иностранный язык</a:t>
                      </a:r>
                      <a:endParaRPr lang="ru-RU" sz="24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31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3 часа 30 минут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(210 минут)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25B94"/>
                          </a:solidFill>
                        </a:rPr>
                        <a:t>-</a:t>
                      </a:r>
                      <a:endParaRPr lang="ru-RU" sz="2000" dirty="0">
                        <a:solidFill>
                          <a:srgbClr val="025B94"/>
                        </a:solidFill>
                      </a:endParaRPr>
                    </a:p>
                  </a:txBody>
                  <a:tcPr marL="160687" marR="160687" marT="77989" marB="77989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777050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6010" y="4017058"/>
            <a:ext cx="11507210" cy="502567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Особенности экзаменационных работ ГВЭ в устной форме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98871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Особенности </a:t>
            </a:r>
            <a:r>
              <a:rPr lang="ru-RU" sz="4400" dirty="0" smtClean="0"/>
              <a:t>экзаменационных работ </a:t>
            </a:r>
            <a:br>
              <a:rPr lang="ru-RU" sz="4400" dirty="0" smtClean="0"/>
            </a:br>
            <a:r>
              <a:rPr lang="ru-RU" sz="4400" dirty="0" smtClean="0"/>
              <a:t>в устной форме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99317" y="2960837"/>
            <a:ext cx="12286943" cy="2314651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Все экзаменационные работы ГВЭ в устной форме содержат </a:t>
            </a:r>
            <a:r>
              <a:rPr lang="ru-RU" dirty="0">
                <a:solidFill>
                  <a:srgbClr val="FF0000"/>
                </a:solidFill>
                <a:ea typeface="Calibri" panose="020F0502020204030204" pitchFamily="34" charset="0"/>
              </a:rPr>
              <a:t>900-ые номера вариантов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. </a:t>
            </a:r>
            <a:endParaRPr lang="ru-RU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комплект ЭМ по каждому учебному предмету для ГВЭ </a:t>
            </a:r>
            <a:r>
              <a:rPr lang="ru-RU" dirty="0" smtClean="0">
                <a:solidFill>
                  <a:srgbClr val="002060"/>
                </a:solidFill>
                <a:ea typeface="Calibri" panose="020F0502020204030204" pitchFamily="34" charset="0"/>
              </a:rPr>
              <a:t>в устной 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форме включены </a:t>
            </a:r>
            <a:r>
              <a:rPr lang="ru-RU" dirty="0">
                <a:solidFill>
                  <a:srgbClr val="FF0000"/>
                </a:solidFill>
                <a:ea typeface="Calibri" panose="020F0502020204030204" pitchFamily="34" charset="0"/>
              </a:rPr>
              <a:t>15 билетов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8" y="2423105"/>
            <a:ext cx="2561381" cy="2650471"/>
          </a:xfrm>
          <a:prstGeom prst="rect">
            <a:avLst/>
          </a:prstGeom>
        </p:spPr>
      </p:pic>
      <p:pic>
        <p:nvPicPr>
          <p:cNvPr id="10" name="Picture 2" descr="https://fightingforsurvivalblog.files.wordpress.com/2015/01/id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615" y="6922845"/>
            <a:ext cx="3250345" cy="23663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19483" y="7018069"/>
            <a:ext cx="12147750" cy="2314623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58639" tIns="79319" rIns="158639" bIns="79319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Участникам экзамена </a:t>
            </a:r>
            <a:r>
              <a:rPr lang="ru-RU" sz="2800" dirty="0" smtClean="0">
                <a:solidFill>
                  <a:schemeClr val="bg1"/>
                </a:solidFill>
              </a:rPr>
              <a:t>предоставляется возможность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выбора </a:t>
            </a:r>
            <a:r>
              <a:rPr lang="ru-RU" sz="2800" dirty="0">
                <a:solidFill>
                  <a:schemeClr val="bg1"/>
                </a:solidFill>
              </a:rPr>
              <a:t>экзаменационного </a:t>
            </a:r>
            <a:r>
              <a:rPr lang="ru-RU" sz="2800" dirty="0" smtClean="0">
                <a:solidFill>
                  <a:schemeClr val="bg1"/>
                </a:solidFill>
              </a:rPr>
              <a:t>билета.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Текст </a:t>
            </a:r>
            <a:r>
              <a:rPr lang="ru-RU" sz="2800" dirty="0">
                <a:solidFill>
                  <a:schemeClr val="bg1"/>
                </a:solidFill>
              </a:rPr>
              <a:t>и задания экзаменационных билетов </a:t>
            </a:r>
            <a:r>
              <a:rPr lang="ru-RU" sz="2800" b="1" dirty="0">
                <a:solidFill>
                  <a:schemeClr val="bg1"/>
                </a:solidFill>
              </a:rPr>
              <a:t>не должны быть известны </a:t>
            </a:r>
            <a:r>
              <a:rPr lang="ru-RU" sz="2800" dirty="0">
                <a:solidFill>
                  <a:schemeClr val="bg1"/>
                </a:solidFill>
              </a:rPr>
              <a:t>участнику экзамена в момент выбора экзаменационного билета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из предложенных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08504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русскому языку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2457" y="2149244"/>
            <a:ext cx="15204226" cy="52385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sz="3300" dirty="0" smtClean="0">
                <a:solidFill>
                  <a:srgbClr val="0070C0"/>
                </a:solidFill>
              </a:rPr>
              <a:t>Каждый </a:t>
            </a:r>
            <a:r>
              <a:rPr lang="ru-RU" sz="3300" dirty="0">
                <a:solidFill>
                  <a:srgbClr val="0070C0"/>
                </a:solidFill>
              </a:rPr>
              <a:t>билет содержит текст и три задания. </a:t>
            </a:r>
            <a:endParaRPr lang="ru-RU" sz="3300" dirty="0" smtClean="0">
              <a:solidFill>
                <a:srgbClr val="0070C0"/>
              </a:solidFill>
            </a:endParaRPr>
          </a:p>
          <a:p>
            <a:pPr marL="495745" indent="-495745" algn="just" fontAlgn="base" hangingPunct="0">
              <a:buFont typeface="Wingdings" pitchFamily="2" charset="2"/>
              <a:buChar char="Ø"/>
            </a:pPr>
            <a:r>
              <a:rPr lang="ru-RU" sz="3300" b="1" dirty="0" smtClean="0">
                <a:solidFill>
                  <a:srgbClr val="0070C0"/>
                </a:solidFill>
              </a:rPr>
              <a:t>Первый </a:t>
            </a:r>
            <a:r>
              <a:rPr lang="ru-RU" sz="3300" b="1" dirty="0">
                <a:solidFill>
                  <a:srgbClr val="0070C0"/>
                </a:solidFill>
              </a:rPr>
              <a:t>вопрос </a:t>
            </a:r>
            <a:r>
              <a:rPr lang="ru-RU" sz="3300" dirty="0">
                <a:solidFill>
                  <a:srgbClr val="0070C0"/>
                </a:solidFill>
              </a:rPr>
              <a:t>проверяет коммуникативные умения экзаменуемого: ответ на этот вопрос потребует от обучающегося информационно-смысловой переработки текста и составления устного связного высказывания. </a:t>
            </a:r>
            <a:endParaRPr lang="ru-RU" sz="3300" dirty="0" smtClean="0">
              <a:solidFill>
                <a:srgbClr val="0070C0"/>
              </a:solidFill>
            </a:endParaRPr>
          </a:p>
          <a:p>
            <a:pPr marL="495745" indent="-495745" algn="just" fontAlgn="base" hangingPunct="0">
              <a:buFont typeface="Wingdings" pitchFamily="2" charset="2"/>
              <a:buChar char="Ø"/>
            </a:pPr>
            <a:r>
              <a:rPr lang="ru-RU" sz="3300" b="1" dirty="0" smtClean="0">
                <a:solidFill>
                  <a:srgbClr val="0070C0"/>
                </a:solidFill>
              </a:rPr>
              <a:t>Второй </a:t>
            </a:r>
            <a:r>
              <a:rPr lang="ru-RU" sz="3300" b="1" dirty="0">
                <a:solidFill>
                  <a:srgbClr val="0070C0"/>
                </a:solidFill>
              </a:rPr>
              <a:t>вопрос </a:t>
            </a:r>
            <a:r>
              <a:rPr lang="ru-RU" sz="3300" dirty="0">
                <a:solidFill>
                  <a:srgbClr val="0070C0"/>
                </a:solidFill>
              </a:rPr>
              <a:t>потребует от экзаменуемого провести указанный в билете вид (или виды) языкового разбора, проанализировать представленное </a:t>
            </a:r>
            <a:r>
              <a:rPr lang="ru-RU" sz="3300" dirty="0" smtClean="0">
                <a:solidFill>
                  <a:srgbClr val="0070C0"/>
                </a:solidFill>
              </a:rPr>
              <a:t>в тексте </a:t>
            </a:r>
            <a:r>
              <a:rPr lang="ru-RU" sz="3300" dirty="0">
                <a:solidFill>
                  <a:srgbClr val="0070C0"/>
                </a:solidFill>
              </a:rPr>
              <a:t>языковое явление и рассказать о нём в своём устном высказывании. </a:t>
            </a:r>
            <a:endParaRPr lang="ru-RU" sz="3300" dirty="0" smtClean="0">
              <a:solidFill>
                <a:srgbClr val="0070C0"/>
              </a:solidFill>
            </a:endParaRPr>
          </a:p>
          <a:p>
            <a:pPr marL="495745" indent="-495745" algn="just" fontAlgn="base" hangingPunct="0">
              <a:buFont typeface="Wingdings" pitchFamily="2" charset="2"/>
              <a:buChar char="Ø"/>
            </a:pPr>
            <a:r>
              <a:rPr lang="ru-RU" sz="3300" b="1" dirty="0" smtClean="0">
                <a:solidFill>
                  <a:srgbClr val="0070C0"/>
                </a:solidFill>
              </a:rPr>
              <a:t>Третий </a:t>
            </a:r>
            <a:r>
              <a:rPr lang="ru-RU" sz="3300" b="1" dirty="0">
                <a:solidFill>
                  <a:srgbClr val="0070C0"/>
                </a:solidFill>
              </a:rPr>
              <a:t>вопрос </a:t>
            </a:r>
            <a:r>
              <a:rPr lang="ru-RU" sz="3300" dirty="0">
                <a:solidFill>
                  <a:srgbClr val="0070C0"/>
                </a:solidFill>
              </a:rPr>
              <a:t>проверяет умение решать практические задачи в области изученного в рамках школьного курса материала. Ответ на этот вопрос потребует от экзаменуемого составления устного связного высказывания.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97640" y="7224792"/>
            <a:ext cx="14253858" cy="123743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indent="444510"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</a:t>
            </a:r>
            <a:b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не </a:t>
            </a: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менее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40 </a:t>
            </a: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минут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2452" y="8368621"/>
            <a:ext cx="15204226" cy="3207175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sz="3300" dirty="0" smtClean="0">
                <a:solidFill>
                  <a:srgbClr val="025B94"/>
                </a:solidFill>
              </a:rPr>
              <a:t>Средства </a:t>
            </a:r>
            <a:r>
              <a:rPr lang="ru-RU" sz="3300" dirty="0">
                <a:solidFill>
                  <a:srgbClr val="025B94"/>
                </a:solidFill>
              </a:rPr>
              <a:t>обучения и воспитания </a:t>
            </a:r>
            <a:r>
              <a:rPr lang="ru-RU" sz="3300" b="1" dirty="0">
                <a:solidFill>
                  <a:srgbClr val="025B94"/>
                </a:solidFill>
              </a:rPr>
              <a:t>не используются</a:t>
            </a:r>
            <a:r>
              <a:rPr lang="ru-RU" sz="3300" dirty="0">
                <a:solidFill>
                  <a:srgbClr val="025B94"/>
                </a:solidFill>
              </a:rPr>
              <a:t>.</a:t>
            </a:r>
          </a:p>
          <a:p>
            <a:pPr algn="just" fontAlgn="base" hangingPunct="0"/>
            <a:r>
              <a:rPr lang="ru-RU" sz="3300" dirty="0">
                <a:solidFill>
                  <a:srgbClr val="025B94"/>
                </a:solidFill>
              </a:rPr>
              <a:t>Участникам экзамена разрешается </a:t>
            </a:r>
            <a:r>
              <a:rPr lang="ru-RU" sz="3300" dirty="0" smtClean="0">
                <a:solidFill>
                  <a:srgbClr val="025B94"/>
                </a:solidFill>
              </a:rPr>
              <a:t>пользоваться </a:t>
            </a:r>
            <a:r>
              <a:rPr lang="ru-RU" sz="3300" b="1" dirty="0">
                <a:solidFill>
                  <a:srgbClr val="025B94"/>
                </a:solidFill>
              </a:rPr>
              <a:t>орфографическими и толковыми словарями</a:t>
            </a:r>
            <a:r>
              <a:rPr lang="ru-RU" sz="3300" dirty="0">
                <a:solidFill>
                  <a:srgbClr val="025B94"/>
                </a:solidFill>
              </a:rPr>
              <a:t>. </a:t>
            </a:r>
            <a:r>
              <a:rPr lang="ru-RU" sz="3300" dirty="0" smtClean="0">
                <a:solidFill>
                  <a:srgbClr val="025B94"/>
                </a:solidFill>
              </a:rPr>
              <a:t>Словари </a:t>
            </a:r>
            <a:r>
              <a:rPr lang="ru-RU" sz="3300" dirty="0">
                <a:solidFill>
                  <a:srgbClr val="025B94"/>
                </a:solidFill>
              </a:rPr>
              <a:t>предоставляются образовательной организацией, на базе которой организован ППЭ, либо образовательными организациями, обучающиеся которых сдают экзамен в ППЭ. </a:t>
            </a:r>
            <a:endParaRPr lang="ru-RU" sz="3300" dirty="0" smtClean="0">
              <a:solidFill>
                <a:srgbClr val="025B94"/>
              </a:solidFill>
            </a:endParaRPr>
          </a:p>
          <a:p>
            <a:pPr algn="ctr" fontAlgn="base" hangingPunct="0"/>
            <a:r>
              <a:rPr lang="ru-RU" sz="3300" dirty="0" smtClean="0">
                <a:solidFill>
                  <a:srgbClr val="FF0000"/>
                </a:solidFill>
              </a:rPr>
              <a:t>Пользование </a:t>
            </a:r>
            <a:r>
              <a:rPr lang="ru-RU" sz="3300" dirty="0">
                <a:solidFill>
                  <a:srgbClr val="FF0000"/>
                </a:solidFill>
              </a:rPr>
              <a:t>личными словарями участникам ГВЭ запрещено.</a:t>
            </a:r>
          </a:p>
        </p:txBody>
      </p:sp>
    </p:spTree>
    <p:extLst>
      <p:ext uri="{BB962C8B-B14F-4D97-AF65-F5344CB8AC3E}">
        <p14:creationId xmlns="" xmlns:p14="http://schemas.microsoft.com/office/powerpoint/2010/main" val="3887922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математике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2456" y="2760047"/>
            <a:ext cx="15204226" cy="33918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dirty="0" smtClean="0">
                <a:solidFill>
                  <a:srgbClr val="0070C0"/>
                </a:solidFill>
              </a:rPr>
              <a:t>	</a:t>
            </a:r>
            <a:r>
              <a:rPr lang="ru-RU" dirty="0">
                <a:solidFill>
                  <a:srgbClr val="0070C0"/>
                </a:solidFill>
              </a:rPr>
              <a:t>Каждый билет состоит из 5 заданий, содержащих две-три задачи базового и повышенного уровней сложности одного раздела курса.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 fontAlgn="base" hangingPunct="0"/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каждом задании экзаменуемый может выбрать для решения одну задачу.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 fontAlgn="base" hangingPunct="0"/>
            <a:r>
              <a:rPr lang="ru-RU" dirty="0" smtClean="0">
                <a:solidFill>
                  <a:srgbClr val="0070C0"/>
                </a:solidFill>
              </a:rPr>
              <a:t>Все </a:t>
            </a:r>
            <a:r>
              <a:rPr lang="ru-RU" dirty="0">
                <a:solidFill>
                  <a:srgbClr val="0070C0"/>
                </a:solidFill>
              </a:rPr>
              <a:t>задания относятся к заданиям с кратким или развёрнутым ответом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algn="just" fontAlgn="base" hangingPunct="0"/>
            <a:r>
              <a:rPr lang="ru-RU" dirty="0" smtClean="0">
                <a:solidFill>
                  <a:srgbClr val="0070C0"/>
                </a:solidFill>
              </a:rPr>
              <a:t>Рекомендуется </a:t>
            </a:r>
            <a:r>
              <a:rPr lang="ru-RU" dirty="0">
                <a:solidFill>
                  <a:srgbClr val="0070C0"/>
                </a:solidFill>
              </a:rPr>
              <a:t>полный ответ на пять заданий билета оценивать максимально в 10 баллов.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24790" y="6855507"/>
            <a:ext cx="14253858" cy="123743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</a:t>
            </a:r>
            <a:b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не </a:t>
            </a: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менее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60 </a:t>
            </a: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минут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9239" y="8733763"/>
            <a:ext cx="15204226" cy="2314623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fontAlgn="base" hangingPunct="0"/>
            <a:r>
              <a:rPr lang="ru-RU" dirty="0" smtClean="0">
                <a:solidFill>
                  <a:srgbClr val="025B94"/>
                </a:solidFill>
              </a:rPr>
              <a:t>Необходимые </a:t>
            </a:r>
            <a:r>
              <a:rPr lang="ru-RU" dirty="0">
                <a:solidFill>
                  <a:srgbClr val="025B94"/>
                </a:solidFill>
              </a:rPr>
              <a:t>справочные материалы выдаются вместе с текстом экзаменационной работы. </a:t>
            </a:r>
            <a:endParaRPr lang="ru-RU" dirty="0" smtClean="0">
              <a:solidFill>
                <a:srgbClr val="025B94"/>
              </a:solidFill>
            </a:endParaRPr>
          </a:p>
          <a:p>
            <a:pPr fontAlgn="base" hangingPunct="0"/>
            <a:r>
              <a:rPr lang="ru-RU" dirty="0" smtClean="0">
                <a:solidFill>
                  <a:srgbClr val="025B94"/>
                </a:solidFill>
              </a:rPr>
              <a:t>При </a:t>
            </a:r>
            <a:r>
              <a:rPr lang="ru-RU" dirty="0">
                <a:solidFill>
                  <a:srgbClr val="025B94"/>
                </a:solidFill>
              </a:rPr>
              <a:t>выполнении заданий разрешается </a:t>
            </a:r>
            <a:r>
              <a:rPr lang="ru-RU" dirty="0" smtClean="0">
                <a:solidFill>
                  <a:srgbClr val="025B94"/>
                </a:solidFill>
              </a:rPr>
              <a:t>пользоваться: </a:t>
            </a:r>
          </a:p>
          <a:p>
            <a:pPr marL="457200" indent="-457200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линейкой</a:t>
            </a:r>
            <a:r>
              <a:rPr lang="ru-RU" dirty="0">
                <a:solidFill>
                  <a:srgbClr val="025B94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016657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биологии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37446" y="2550187"/>
            <a:ext cx="15204226" cy="44690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Каждый </a:t>
            </a:r>
            <a:r>
              <a:rPr lang="ru-RU" dirty="0">
                <a:solidFill>
                  <a:srgbClr val="0070C0"/>
                </a:solidFill>
              </a:rPr>
              <a:t>билет включает 2 вопроса, которые позволяют проверить основное содержание школьного курса биологии.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В состав билетов включены вопросы, проверяющие теоретические знания обучающихся и практические умения обучающихся (решение задач </a:t>
            </a:r>
            <a:r>
              <a:rPr lang="ru-RU" dirty="0" smtClean="0">
                <a:solidFill>
                  <a:srgbClr val="0070C0"/>
                </a:solidFill>
              </a:rPr>
              <a:t>по генетике</a:t>
            </a:r>
            <a:r>
              <a:rPr lang="ru-RU" dirty="0">
                <a:solidFill>
                  <a:srgbClr val="0070C0"/>
                </a:solidFill>
              </a:rPr>
              <a:t>, цитологии и др.). Вопросы билетов сформулированы лаконично, охватывают содержание всех разделов курса биологии. Билет включает два вопроса на проверку знаний общебиологических закономерностей, проявляющихся на разных уровнях организации живой природы.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92210" y="7577500"/>
            <a:ext cx="14253858" cy="69882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30-50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452" y="9119745"/>
            <a:ext cx="15204226" cy="698796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ctr" fontAlgn="base" hangingPunct="0"/>
            <a:r>
              <a:rPr lang="ru-RU" dirty="0" smtClean="0">
                <a:solidFill>
                  <a:srgbClr val="025B94"/>
                </a:solidFill>
              </a:rPr>
              <a:t>Средства </a:t>
            </a:r>
            <a:r>
              <a:rPr lang="ru-RU" dirty="0">
                <a:solidFill>
                  <a:srgbClr val="025B94"/>
                </a:solidFill>
              </a:rPr>
              <a:t>обучения и воспитания на экзамене по биологии не </a:t>
            </a:r>
            <a:r>
              <a:rPr lang="ru-RU" dirty="0" smtClean="0">
                <a:solidFill>
                  <a:srgbClr val="025B94"/>
                </a:solidFill>
              </a:rPr>
              <a:t>используются</a:t>
            </a:r>
            <a:endParaRPr lang="ru-RU" dirty="0">
              <a:solidFill>
                <a:srgbClr val="025B9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5744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Что такое ГВЭ?</a:t>
            </a:r>
            <a:endParaRPr lang="ru-RU" sz="44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76758" y="3057488"/>
            <a:ext cx="6753431" cy="2189063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9" tIns="45703" rIns="91409" bIns="45703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bg1"/>
                </a:solidFill>
              </a:rPr>
              <a:t>форма ГИА, проводимая с использованием </a:t>
            </a:r>
            <a:r>
              <a:rPr lang="ru-RU" sz="4000" b="1" i="1" dirty="0">
                <a:solidFill>
                  <a:schemeClr val="bg1"/>
                </a:solidFill>
              </a:rPr>
              <a:t>текстов, </a:t>
            </a:r>
            <a:r>
              <a:rPr lang="ru-RU" sz="4000" b="1" i="1" dirty="0" smtClean="0">
                <a:solidFill>
                  <a:schemeClr val="bg1"/>
                </a:solidFill>
              </a:rPr>
              <a:t/>
            </a:r>
            <a:br>
              <a:rPr lang="ru-RU" sz="4000" b="1" i="1" dirty="0" smtClean="0">
                <a:solidFill>
                  <a:schemeClr val="bg1"/>
                </a:solidFill>
              </a:rPr>
            </a:br>
            <a:r>
              <a:rPr lang="ru-RU" sz="4000" b="1" i="1" dirty="0" smtClean="0">
                <a:solidFill>
                  <a:schemeClr val="bg1"/>
                </a:solidFill>
              </a:rPr>
              <a:t>тем</a:t>
            </a:r>
            <a:r>
              <a:rPr lang="ru-RU" sz="4000" b="1" i="1" dirty="0">
                <a:solidFill>
                  <a:schemeClr val="bg1"/>
                </a:solidFill>
              </a:rPr>
              <a:t>, заданий, </a:t>
            </a:r>
            <a:r>
              <a:rPr lang="ru-RU" sz="4000" b="1" i="1" dirty="0" smtClean="0">
                <a:solidFill>
                  <a:schemeClr val="bg1"/>
                </a:solidFill>
              </a:rPr>
              <a:t>билетов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89756" y="3057992"/>
            <a:ext cx="7570033" cy="72481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100" b="1" dirty="0">
                <a:solidFill>
                  <a:srgbClr val="002060"/>
                </a:solidFill>
              </a:rPr>
              <a:t>ГВЭ проводится </a:t>
            </a:r>
            <a:r>
              <a:rPr lang="ru-RU" sz="3100" b="1" dirty="0" smtClean="0">
                <a:solidFill>
                  <a:srgbClr val="002060"/>
                </a:solidFill>
              </a:rPr>
              <a:t>для: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100" dirty="0" smtClean="0">
                <a:solidFill>
                  <a:srgbClr val="002060"/>
                </a:solidFill>
              </a:rPr>
              <a:t>обучающихся в </a:t>
            </a:r>
            <a:r>
              <a:rPr lang="ru-RU" sz="3100" dirty="0">
                <a:solidFill>
                  <a:srgbClr val="002060"/>
                </a:solidFill>
              </a:rPr>
              <a:t>специальных </a:t>
            </a: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учебно-воспитательных </a:t>
            </a:r>
            <a:r>
              <a:rPr lang="ru-RU" sz="3100" dirty="0">
                <a:solidFill>
                  <a:srgbClr val="002060"/>
                </a:solidFill>
              </a:rPr>
              <a:t>учреждениях закрытого </a:t>
            </a:r>
            <a:r>
              <a:rPr lang="ru-RU" sz="3100" dirty="0" smtClean="0">
                <a:solidFill>
                  <a:srgbClr val="002060"/>
                </a:solidFill>
              </a:rPr>
              <a:t>типа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100" dirty="0" smtClean="0">
                <a:solidFill>
                  <a:srgbClr val="002060"/>
                </a:solidFill>
              </a:rPr>
              <a:t>обучающихся в </a:t>
            </a:r>
            <a:r>
              <a:rPr lang="ru-RU" sz="3100" dirty="0">
                <a:solidFill>
                  <a:srgbClr val="002060"/>
                </a:solidFill>
              </a:rPr>
              <a:t>учреждениях, исполняющих наказание в виде лишения </a:t>
            </a:r>
            <a:r>
              <a:rPr lang="ru-RU" sz="3100" dirty="0" smtClean="0">
                <a:solidFill>
                  <a:srgbClr val="002060"/>
                </a:solidFill>
              </a:rPr>
              <a:t>свободы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100" dirty="0" smtClean="0">
                <a:solidFill>
                  <a:srgbClr val="002060"/>
                </a:solidFill>
              </a:rPr>
              <a:t>обучающихся</a:t>
            </a:r>
            <a:r>
              <a:rPr lang="ru-RU" sz="3100" dirty="0">
                <a:solidFill>
                  <a:srgbClr val="002060"/>
                </a:solidFill>
              </a:rPr>
              <a:t>, получающих </a:t>
            </a:r>
            <a:r>
              <a:rPr lang="ru-RU" sz="3100" dirty="0" smtClean="0">
                <a:solidFill>
                  <a:srgbClr val="002060"/>
                </a:solidFill>
              </a:rPr>
              <a:t>СОО в рамках </a:t>
            </a:r>
            <a:r>
              <a:rPr lang="ru-RU" sz="3100" dirty="0">
                <a:solidFill>
                  <a:srgbClr val="002060"/>
                </a:solidFill>
              </a:rPr>
              <a:t>освоения </a:t>
            </a:r>
            <a:r>
              <a:rPr lang="ru-RU" sz="3100" dirty="0" smtClean="0">
                <a:solidFill>
                  <a:srgbClr val="002060"/>
                </a:solidFill>
              </a:rPr>
              <a:t>ОП СПО, 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в </a:t>
            </a:r>
            <a:r>
              <a:rPr lang="ru-RU" sz="3100" dirty="0" err="1" smtClean="0">
                <a:solidFill>
                  <a:srgbClr val="002060"/>
                </a:solidFill>
              </a:rPr>
              <a:t>т.ч</a:t>
            </a:r>
            <a:r>
              <a:rPr lang="ru-RU" sz="3100" dirty="0" smtClean="0">
                <a:solidFill>
                  <a:srgbClr val="002060"/>
                </a:solidFill>
              </a:rPr>
              <a:t>. </a:t>
            </a:r>
            <a:r>
              <a:rPr lang="ru-RU" sz="3100" dirty="0">
                <a:solidFill>
                  <a:srgbClr val="002060"/>
                </a:solidFill>
              </a:rPr>
              <a:t>интегрированных с </a:t>
            </a:r>
            <a:r>
              <a:rPr lang="ru-RU" sz="3100" dirty="0" smtClean="0">
                <a:solidFill>
                  <a:srgbClr val="002060"/>
                </a:solidFill>
              </a:rPr>
              <a:t>ОП ООО и СОО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100" dirty="0" smtClean="0">
                <a:solidFill>
                  <a:srgbClr val="002060"/>
                </a:solidFill>
              </a:rPr>
              <a:t>для </a:t>
            </a:r>
            <a:r>
              <a:rPr lang="ru-RU" sz="3100" dirty="0">
                <a:solidFill>
                  <a:srgbClr val="002060"/>
                </a:solidFill>
              </a:rPr>
              <a:t>обучающихся с </a:t>
            </a:r>
            <a:r>
              <a:rPr lang="ru-RU" sz="3100" dirty="0" smtClean="0">
                <a:solidFill>
                  <a:srgbClr val="002060"/>
                </a:solidFill>
              </a:rPr>
              <a:t>ОВЗ , </a:t>
            </a:r>
            <a:r>
              <a:rPr lang="ru-RU" sz="3100" dirty="0">
                <a:solidFill>
                  <a:srgbClr val="002060"/>
                </a:solidFill>
              </a:rPr>
              <a:t>детей-инвалидов </a:t>
            </a:r>
            <a:r>
              <a:rPr lang="ru-RU" sz="3100" dirty="0" smtClean="0">
                <a:solidFill>
                  <a:srgbClr val="002060"/>
                </a:solidFill>
              </a:rPr>
              <a:t>и инвалидов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100" dirty="0" smtClean="0">
                <a:solidFill>
                  <a:srgbClr val="002060"/>
                </a:solidFill>
              </a:rPr>
              <a:t>для </a:t>
            </a:r>
            <a:r>
              <a:rPr lang="ru-RU" sz="3100" dirty="0">
                <a:solidFill>
                  <a:srgbClr val="002060"/>
                </a:solidFill>
              </a:rPr>
              <a:t>обучающихся, освоивших </a:t>
            </a: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в 2014-2018 </a:t>
            </a:r>
            <a:r>
              <a:rPr lang="ru-RU" sz="3100" dirty="0">
                <a:solidFill>
                  <a:srgbClr val="002060"/>
                </a:solidFill>
              </a:rPr>
              <a:t>годах </a:t>
            </a:r>
            <a:r>
              <a:rPr lang="ru-RU" sz="3100" dirty="0" smtClean="0">
                <a:solidFill>
                  <a:srgbClr val="002060"/>
                </a:solidFill>
              </a:rPr>
              <a:t>ОП СОО в ОО </a:t>
            </a:r>
            <a:r>
              <a:rPr lang="ru-RU" sz="3100" dirty="0">
                <a:solidFill>
                  <a:srgbClr val="002060"/>
                </a:solidFill>
              </a:rPr>
              <a:t>Республики Крым и </a:t>
            </a:r>
            <a:r>
              <a:rPr lang="ru-RU" sz="3100" dirty="0" smtClean="0">
                <a:solidFill>
                  <a:srgbClr val="002060"/>
                </a:solidFill>
              </a:rPr>
              <a:t>г. Севастополя</a:t>
            </a:r>
            <a:endParaRPr lang="ru-RU" sz="31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9608" y="5474123"/>
            <a:ext cx="6730581" cy="526297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1">
                <a:solidFill>
                  <a:srgbClr val="002060"/>
                </a:solidFill>
              </a:defRPr>
            </a:lvl1pPr>
          </a:lstStyle>
          <a:p>
            <a:r>
              <a:rPr lang="ru-RU" sz="2800" dirty="0" smtClean="0"/>
              <a:t>ГВЭ может проводиться в </a:t>
            </a:r>
            <a:r>
              <a:rPr lang="ru-RU" sz="2800" dirty="0" smtClean="0">
                <a:solidFill>
                  <a:srgbClr val="FF0000"/>
                </a:solidFill>
              </a:rPr>
              <a:t>устной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форме</a:t>
            </a:r>
            <a:r>
              <a:rPr lang="ru-RU" sz="2800" dirty="0" smtClean="0"/>
              <a:t> для: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/>
              <a:t>Обучающихся с ОВЗ,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/>
              <a:t>обучающихся детей-инвалидов </a:t>
            </a:r>
            <a:r>
              <a:rPr lang="ru-RU" sz="2800" b="0" dirty="0"/>
              <a:t>и инвалидов, </a:t>
            </a:r>
            <a:endParaRPr lang="ru-RU" sz="2800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/>
              <a:t>обучающихся </a:t>
            </a:r>
            <a:r>
              <a:rPr lang="ru-RU" sz="2800" b="0" dirty="0"/>
              <a:t>по состоянию здоровья на дому, </a:t>
            </a:r>
            <a:endParaRPr lang="ru-RU" sz="2800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0" dirty="0" smtClean="0"/>
              <a:t>обучающихся в ОО (в </a:t>
            </a:r>
            <a:r>
              <a:rPr lang="ru-RU" sz="2800" b="0" dirty="0" err="1" smtClean="0"/>
              <a:t>т.ч</a:t>
            </a:r>
            <a:r>
              <a:rPr lang="ru-RU" sz="2800" b="0" dirty="0" smtClean="0"/>
              <a:t>. санаторно-курортных), </a:t>
            </a:r>
            <a:r>
              <a:rPr lang="ru-RU" sz="2800" b="0" dirty="0"/>
              <a:t>в которых проводятся необходимые лечебные, реабилитационные и оздоровительные мероприятия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9512" y="2055680"/>
            <a:ext cx="146453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ГВЭ – государственный выпускной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экзамен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0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географии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2456" y="3089829"/>
            <a:ext cx="15204226" cy="12374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ctr" fontAlgn="base" hangingPunct="0"/>
            <a:r>
              <a:rPr lang="ru-RU" dirty="0" smtClean="0">
                <a:solidFill>
                  <a:srgbClr val="0070C0"/>
                </a:solidFill>
              </a:rPr>
              <a:t>Экзаменационный </a:t>
            </a:r>
            <a:r>
              <a:rPr lang="ru-RU" dirty="0">
                <a:solidFill>
                  <a:srgbClr val="0070C0"/>
                </a:solidFill>
              </a:rPr>
              <a:t>билет содержит два теоретических вопроса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и </a:t>
            </a:r>
            <a:r>
              <a:rPr lang="ru-RU" dirty="0">
                <a:solidFill>
                  <a:srgbClr val="0070C0"/>
                </a:solidFill>
              </a:rPr>
              <a:t>одно практическое </a:t>
            </a:r>
            <a:r>
              <a:rPr lang="ru-RU" dirty="0" smtClean="0">
                <a:solidFill>
                  <a:srgbClr val="0070C0"/>
                </a:solidFill>
              </a:rPr>
              <a:t>задание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7280" y="5460071"/>
            <a:ext cx="14253858" cy="123743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</a:t>
            </a:r>
            <a:b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не менее 60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472" y="7590765"/>
            <a:ext cx="15204226" cy="2314623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dirty="0">
                <a:solidFill>
                  <a:srgbClr val="025B94"/>
                </a:solidFill>
              </a:rPr>
              <a:t>При проведении устного экзамена по географии обучающимся предоставляется право использовать при </a:t>
            </a:r>
            <a:r>
              <a:rPr lang="ru-RU" dirty="0" smtClean="0">
                <a:solidFill>
                  <a:srgbClr val="025B94"/>
                </a:solidFill>
              </a:rPr>
              <a:t>необходимости:</a:t>
            </a:r>
          </a:p>
          <a:p>
            <a:pPr marL="457200" indent="-457200" algn="just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непрограммируемый </a:t>
            </a:r>
            <a:r>
              <a:rPr lang="ru-RU" dirty="0">
                <a:solidFill>
                  <a:srgbClr val="025B94"/>
                </a:solidFill>
              </a:rPr>
              <a:t>калькулятор </a:t>
            </a:r>
            <a:endParaRPr lang="ru-RU" dirty="0" smtClean="0">
              <a:solidFill>
                <a:srgbClr val="025B94"/>
              </a:solidFill>
            </a:endParaRPr>
          </a:p>
          <a:p>
            <a:pPr marL="457200" indent="-457200" algn="just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атласы </a:t>
            </a:r>
            <a:r>
              <a:rPr lang="ru-RU" dirty="0">
                <a:solidFill>
                  <a:srgbClr val="025B94"/>
                </a:solidFill>
              </a:rPr>
              <a:t>по географии 7, 8, 9 и 10 </a:t>
            </a:r>
            <a:r>
              <a:rPr lang="ru-RU" dirty="0" smtClean="0">
                <a:solidFill>
                  <a:srgbClr val="025B94"/>
                </a:solidFill>
              </a:rPr>
              <a:t>классов </a:t>
            </a:r>
            <a:endParaRPr lang="ru-RU" dirty="0">
              <a:solidFill>
                <a:srgbClr val="025B9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5089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информатике и ИКТ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142987"/>
            <a:ext cx="15204226" cy="48691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sz="3400" dirty="0">
                <a:solidFill>
                  <a:srgbClr val="0070C0"/>
                </a:solidFill>
              </a:rPr>
              <a:t>Каждый билет состоит из двух вопросов. Они проверяют теоретическую подготовку выпускника по предмету и практические умения, связанные </a:t>
            </a:r>
            <a:r>
              <a:rPr lang="ru-RU" sz="3400" dirty="0" smtClean="0">
                <a:solidFill>
                  <a:srgbClr val="0070C0"/>
                </a:solidFill>
              </a:rPr>
              <a:t>с использованием </a:t>
            </a:r>
            <a:r>
              <a:rPr lang="ru-RU" sz="3400" dirty="0">
                <a:solidFill>
                  <a:srgbClr val="0070C0"/>
                </a:solidFill>
              </a:rPr>
              <a:t>компьютера для вычислений и обработки данных. </a:t>
            </a:r>
            <a:endParaRPr lang="ru-RU" sz="3400" dirty="0" smtClean="0">
              <a:solidFill>
                <a:srgbClr val="0070C0"/>
              </a:solidFill>
            </a:endParaRPr>
          </a:p>
          <a:p>
            <a:pPr algn="just" fontAlgn="base" hangingPunct="0"/>
            <a:r>
              <a:rPr lang="ru-RU" sz="3400" dirty="0" smtClean="0">
                <a:solidFill>
                  <a:srgbClr val="0070C0"/>
                </a:solidFill>
              </a:rPr>
              <a:t>Второй </a:t>
            </a:r>
            <a:r>
              <a:rPr lang="ru-RU" sz="3400" dirty="0">
                <a:solidFill>
                  <a:srgbClr val="0070C0"/>
                </a:solidFill>
              </a:rPr>
              <a:t>вопрос билета представляет собой практическое задание на описание алгоритма (на формальном языке или в виде словесного описания) или конструирование динамической (электронной) таблицы для решения конкретной задачи обработки данных. </a:t>
            </a:r>
            <a:endParaRPr lang="ru-RU" sz="3400" dirty="0" smtClean="0">
              <a:solidFill>
                <a:srgbClr val="0070C0"/>
              </a:solidFill>
            </a:endParaRPr>
          </a:p>
          <a:p>
            <a:pPr algn="just" fontAlgn="base" hangingPunct="0"/>
            <a:r>
              <a:rPr lang="ru-RU" sz="3400" dirty="0" smtClean="0">
                <a:solidFill>
                  <a:srgbClr val="0070C0"/>
                </a:solidFill>
              </a:rPr>
              <a:t>В </a:t>
            </a:r>
            <a:r>
              <a:rPr lang="ru-RU" sz="3400" dirty="0">
                <a:solidFill>
                  <a:srgbClr val="0070C0"/>
                </a:solidFill>
              </a:rPr>
              <a:t>тех билетах, где решением служит компьютерная программа, она может быть составлена на любом известном экзаменуемому языке программирования.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07200" y="6929112"/>
            <a:ext cx="14253858" cy="69882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до 30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2430" y="7618814"/>
            <a:ext cx="15204226" cy="3930478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sz="3400" dirty="0">
                <a:solidFill>
                  <a:srgbClr val="025B94"/>
                </a:solidFill>
              </a:rPr>
              <a:t>При проведении устного экзамена по информатике и ИКТ обучающимся предоставляется право использовать для выполнения практических заданий персональный компьютер с установленным на нем программным обеспечением, использовавшимся при изучении курса информатики и ИКТ. Компьютер должен быть отключен от сети Интернет. </a:t>
            </a:r>
          </a:p>
          <a:p>
            <a:pPr algn="just" fontAlgn="base" hangingPunct="0"/>
            <a:r>
              <a:rPr lang="ru-RU" sz="3400" dirty="0">
                <a:solidFill>
                  <a:srgbClr val="025B94"/>
                </a:solidFill>
              </a:rPr>
              <a:t>Использование справочных материалов для подготовки ответов </a:t>
            </a:r>
            <a:r>
              <a:rPr lang="ru-RU" sz="3400" dirty="0" smtClean="0">
                <a:solidFill>
                  <a:srgbClr val="025B94"/>
                </a:solidFill>
              </a:rPr>
              <a:t>на теоретические </a:t>
            </a:r>
            <a:r>
              <a:rPr lang="ru-RU" sz="3400" dirty="0">
                <a:solidFill>
                  <a:srgbClr val="025B94"/>
                </a:solidFill>
              </a:rPr>
              <a:t>вопросы не предполагается.</a:t>
            </a:r>
          </a:p>
        </p:txBody>
      </p:sp>
    </p:spTree>
    <p:extLst>
      <p:ext uri="{BB962C8B-B14F-4D97-AF65-F5344CB8AC3E}">
        <p14:creationId xmlns="" xmlns:p14="http://schemas.microsoft.com/office/powerpoint/2010/main" val="13919040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истории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532725"/>
            <a:ext cx="15204226" cy="28532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fontAlgn="base" hangingPunct="0"/>
            <a:r>
              <a:rPr lang="ru-RU" dirty="0">
                <a:solidFill>
                  <a:srgbClr val="0070C0"/>
                </a:solidFill>
              </a:rPr>
              <a:t>Экзаменационный билет содержит два вопроса. </a:t>
            </a:r>
            <a:endParaRPr lang="ru-RU" dirty="0" smtClean="0">
              <a:solidFill>
                <a:srgbClr val="0070C0"/>
              </a:solidFill>
            </a:endParaRPr>
          </a:p>
          <a:p>
            <a:pPr fontAlgn="base" hangingPunct="0"/>
            <a:r>
              <a:rPr lang="ru-RU" dirty="0" smtClean="0">
                <a:solidFill>
                  <a:srgbClr val="0070C0"/>
                </a:solidFill>
              </a:rPr>
              <a:t>Первый </a:t>
            </a:r>
            <a:r>
              <a:rPr lang="ru-RU" dirty="0">
                <a:solidFill>
                  <a:srgbClr val="0070C0"/>
                </a:solidFill>
              </a:rPr>
              <a:t>вопрос каждого билета проверяет знание выпускниками древней, средневековой и Новой истории – до 1914 г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fontAlgn="base" hangingPunct="0"/>
            <a:r>
              <a:rPr lang="ru-RU" dirty="0" smtClean="0">
                <a:solidFill>
                  <a:srgbClr val="0070C0"/>
                </a:solidFill>
              </a:rPr>
              <a:t>Второй </a:t>
            </a:r>
            <a:r>
              <a:rPr lang="ru-RU" dirty="0">
                <a:solidFill>
                  <a:srgbClr val="0070C0"/>
                </a:solidFill>
              </a:rPr>
              <a:t>вопрос посвящен Новейшей истории – XX – началу XXI в. </a:t>
            </a:r>
            <a:endParaRPr lang="ru-RU" dirty="0" smtClean="0">
              <a:solidFill>
                <a:srgbClr val="0070C0"/>
              </a:solidFill>
            </a:endParaRPr>
          </a:p>
          <a:p>
            <a:pPr fontAlgn="base" hangingPunct="0"/>
            <a:r>
              <a:rPr lang="ru-RU" dirty="0" smtClean="0">
                <a:solidFill>
                  <a:srgbClr val="0070C0"/>
                </a:solidFill>
              </a:rPr>
              <a:t>Оба </a:t>
            </a:r>
            <a:r>
              <a:rPr lang="ru-RU" dirty="0">
                <a:solidFill>
                  <a:srgbClr val="0070C0"/>
                </a:solidFill>
              </a:rPr>
              <a:t>вопроса требуют развёрнутого ответа.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4154" y="6217635"/>
            <a:ext cx="14253858" cy="69882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indent="444510"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до 40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450" y="7978573"/>
            <a:ext cx="15204226" cy="1237433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fontAlgn="base" hangingPunct="0"/>
            <a:r>
              <a:rPr lang="ru-RU" dirty="0">
                <a:solidFill>
                  <a:srgbClr val="025B94"/>
                </a:solidFill>
              </a:rPr>
              <a:t>При подготовке ответы выпускнику разрешается </a:t>
            </a:r>
            <a:r>
              <a:rPr lang="ru-RU" dirty="0" smtClean="0">
                <a:solidFill>
                  <a:srgbClr val="025B94"/>
                </a:solidFill>
              </a:rPr>
              <a:t>пользоваться:</a:t>
            </a:r>
          </a:p>
          <a:p>
            <a:pPr marL="457200" indent="-457200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атласом </a:t>
            </a:r>
            <a:r>
              <a:rPr lang="ru-RU" dirty="0">
                <a:solidFill>
                  <a:srgbClr val="025B94"/>
                </a:solidFill>
              </a:rPr>
              <a:t>по </a:t>
            </a:r>
            <a:r>
              <a:rPr lang="ru-RU" dirty="0" smtClean="0">
                <a:solidFill>
                  <a:srgbClr val="025B94"/>
                </a:solidFill>
              </a:rPr>
              <a:t>истории</a:t>
            </a:r>
            <a:endParaRPr lang="ru-RU" dirty="0">
              <a:solidFill>
                <a:srgbClr val="025B9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7986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литературе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532726"/>
            <a:ext cx="15204226" cy="23146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fontAlgn="base" hangingPunct="0"/>
            <a:r>
              <a:rPr lang="ru-RU" dirty="0">
                <a:solidFill>
                  <a:srgbClr val="0070C0"/>
                </a:solidFill>
              </a:rPr>
              <a:t>Каждый билет состоит из двух заданий, подобранных таким образом, чтобы, во-первых, в билете были представлены произведения разных писателей,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во-вторых</a:t>
            </a:r>
            <a:r>
              <a:rPr lang="ru-RU" dirty="0">
                <a:solidFill>
                  <a:srgbClr val="0070C0"/>
                </a:solidFill>
              </a:rPr>
              <a:t>, задания билета относились к произведениям разных родов и жанров.</a:t>
            </a:r>
            <a:endParaRPr lang="ru-RU" dirty="0">
              <a:solidFill>
                <a:srgbClr val="0070C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4034" y="5887855"/>
            <a:ext cx="14253858" cy="123743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</a:t>
            </a:r>
            <a:b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не менее 60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450" y="7978574"/>
            <a:ext cx="15204226" cy="698823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ctr" fontAlgn="base" hangingPunct="0"/>
            <a:r>
              <a:rPr lang="ru-RU" dirty="0">
                <a:solidFill>
                  <a:srgbClr val="025B94"/>
                </a:solidFill>
              </a:rPr>
              <a:t>Средства обучения и воспитания не используются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197395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обществознанию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532725"/>
            <a:ext cx="15204226" cy="44690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fontAlgn="base" hangingPunct="0"/>
            <a:r>
              <a:rPr lang="ru-RU" dirty="0">
                <a:solidFill>
                  <a:srgbClr val="0070C0"/>
                </a:solidFill>
              </a:rPr>
              <a:t>Экзаменационный билет включает два теоретических вопроса. </a:t>
            </a:r>
            <a:endParaRPr lang="ru-RU" dirty="0" smtClean="0">
              <a:solidFill>
                <a:srgbClr val="0070C0"/>
              </a:solidFill>
            </a:endParaRPr>
          </a:p>
          <a:p>
            <a:pPr fontAlgn="base" hangingPunct="0"/>
            <a:r>
              <a:rPr lang="ru-RU" dirty="0" smtClean="0">
                <a:solidFill>
                  <a:srgbClr val="0070C0"/>
                </a:solidFill>
              </a:rPr>
              <a:t>Вопросы </a:t>
            </a:r>
            <a:r>
              <a:rPr lang="ru-RU" dirty="0">
                <a:solidFill>
                  <a:srgbClr val="0070C0"/>
                </a:solidFill>
              </a:rPr>
              <a:t>проверяют основные понятия и ведущие идеи интегративного обществоведческого курса по следующим разделам: </a:t>
            </a:r>
            <a:endParaRPr lang="ru-RU" dirty="0" smtClean="0">
              <a:solidFill>
                <a:srgbClr val="0070C0"/>
              </a:solidFill>
            </a:endParaRPr>
          </a:p>
          <a:p>
            <a:pPr marL="2422525" indent="-457200" fontAlgn="base" hangingPunct="0">
              <a:buFont typeface="Arial" pitchFamily="34" charset="0"/>
              <a:buChar char="•"/>
            </a:pPr>
            <a:r>
              <a:rPr lang="ru-RU" i="1" dirty="0" smtClean="0">
                <a:solidFill>
                  <a:srgbClr val="0070C0"/>
                </a:solidFill>
              </a:rPr>
              <a:t>человек </a:t>
            </a:r>
            <a:r>
              <a:rPr lang="ru-RU" i="1" dirty="0">
                <a:solidFill>
                  <a:srgbClr val="0070C0"/>
                </a:solidFill>
              </a:rPr>
              <a:t>и </a:t>
            </a:r>
            <a:r>
              <a:rPr lang="ru-RU" i="1" dirty="0" smtClean="0">
                <a:solidFill>
                  <a:srgbClr val="0070C0"/>
                </a:solidFill>
              </a:rPr>
              <a:t>общество (включая </a:t>
            </a:r>
            <a:r>
              <a:rPr lang="ru-RU" i="1" dirty="0">
                <a:solidFill>
                  <a:srgbClr val="0070C0"/>
                </a:solidFill>
              </a:rPr>
              <a:t>познание и духовную </a:t>
            </a:r>
            <a:r>
              <a:rPr lang="ru-RU" i="1" dirty="0" smtClean="0">
                <a:solidFill>
                  <a:srgbClr val="0070C0"/>
                </a:solidFill>
              </a:rPr>
              <a:t>культуру), </a:t>
            </a:r>
          </a:p>
          <a:p>
            <a:pPr marL="2422525" indent="-457200" fontAlgn="base" hangingPunct="0">
              <a:buFont typeface="Arial" pitchFamily="34" charset="0"/>
              <a:buChar char="•"/>
            </a:pPr>
            <a:r>
              <a:rPr lang="ru-RU" i="1" dirty="0" smtClean="0">
                <a:solidFill>
                  <a:srgbClr val="0070C0"/>
                </a:solidFill>
              </a:rPr>
              <a:t>экономика</a:t>
            </a:r>
            <a:r>
              <a:rPr lang="ru-RU" i="1" dirty="0">
                <a:solidFill>
                  <a:srgbClr val="0070C0"/>
                </a:solidFill>
              </a:rPr>
              <a:t>, </a:t>
            </a:r>
            <a:endParaRPr lang="ru-RU" i="1" dirty="0" smtClean="0">
              <a:solidFill>
                <a:srgbClr val="0070C0"/>
              </a:solidFill>
            </a:endParaRPr>
          </a:p>
          <a:p>
            <a:pPr marL="2422525" indent="-457200" fontAlgn="base" hangingPunct="0">
              <a:buFont typeface="Arial" pitchFamily="34" charset="0"/>
              <a:buChar char="•"/>
            </a:pPr>
            <a:r>
              <a:rPr lang="ru-RU" i="1" dirty="0" smtClean="0">
                <a:solidFill>
                  <a:srgbClr val="0070C0"/>
                </a:solidFill>
              </a:rPr>
              <a:t>социальные </a:t>
            </a:r>
            <a:r>
              <a:rPr lang="ru-RU" i="1" dirty="0">
                <a:solidFill>
                  <a:srgbClr val="0070C0"/>
                </a:solidFill>
              </a:rPr>
              <a:t>отношения, </a:t>
            </a:r>
            <a:endParaRPr lang="ru-RU" i="1" dirty="0" smtClean="0">
              <a:solidFill>
                <a:srgbClr val="0070C0"/>
              </a:solidFill>
            </a:endParaRPr>
          </a:p>
          <a:p>
            <a:pPr marL="2422525" indent="-457200" fontAlgn="base" hangingPunct="0">
              <a:buFont typeface="Arial" pitchFamily="34" charset="0"/>
              <a:buChar char="•"/>
            </a:pPr>
            <a:r>
              <a:rPr lang="ru-RU" i="1" dirty="0" smtClean="0">
                <a:solidFill>
                  <a:srgbClr val="0070C0"/>
                </a:solidFill>
              </a:rPr>
              <a:t>политика</a:t>
            </a:r>
            <a:r>
              <a:rPr lang="ru-RU" i="1" dirty="0">
                <a:solidFill>
                  <a:srgbClr val="0070C0"/>
                </a:solidFill>
              </a:rPr>
              <a:t>, </a:t>
            </a:r>
            <a:endParaRPr lang="ru-RU" i="1" dirty="0" smtClean="0">
              <a:solidFill>
                <a:srgbClr val="0070C0"/>
              </a:solidFill>
            </a:endParaRPr>
          </a:p>
          <a:p>
            <a:pPr marL="2422525" indent="-457200" fontAlgn="base" hangingPunct="0">
              <a:buFont typeface="Arial" pitchFamily="34" charset="0"/>
              <a:buChar char="•"/>
            </a:pPr>
            <a:r>
              <a:rPr lang="ru-RU" i="1" dirty="0" smtClean="0">
                <a:solidFill>
                  <a:srgbClr val="0070C0"/>
                </a:solidFill>
              </a:rPr>
              <a:t>право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4054" y="7461805"/>
            <a:ext cx="14253858" cy="69882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30-40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450" y="8952924"/>
            <a:ext cx="15204226" cy="698823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ctr" fontAlgn="base" hangingPunct="0"/>
            <a:r>
              <a:rPr lang="ru-RU" dirty="0">
                <a:solidFill>
                  <a:srgbClr val="025B94"/>
                </a:solidFill>
              </a:rPr>
              <a:t>Средства обучения и воспитания не используются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20806879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физике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532725"/>
            <a:ext cx="15204226" cy="33918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Каждый билет содержит два теоретических вопроса и одно практическое задание. Первый и второй вопросы в билетах проверяют освоение обучающимися знаний о фундаментальных физических законах и принципах, наиболее важных открытиях в области физики и методах научного познания природы. Третий вопрос билета – это практические задания, которые  представляют собой задачи.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4154" y="6217635"/>
            <a:ext cx="14253858" cy="123743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indent="444510"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</a:t>
            </a:r>
            <a:b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</a:b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не менее 60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450" y="7978574"/>
            <a:ext cx="15204226" cy="2853260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dirty="0">
                <a:solidFill>
                  <a:srgbClr val="025B94"/>
                </a:solidFill>
              </a:rPr>
              <a:t>При проведении устного экзамена по физике обучающимся предоставляется право использовать при необходимости:</a:t>
            </a:r>
          </a:p>
          <a:p>
            <a:pPr marL="457200" indent="-457200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справочные </a:t>
            </a:r>
            <a:r>
              <a:rPr lang="ru-RU" dirty="0">
                <a:solidFill>
                  <a:srgbClr val="025B94"/>
                </a:solidFill>
              </a:rPr>
              <a:t>материалы, которые предоставляются вместе </a:t>
            </a:r>
            <a:r>
              <a:rPr lang="ru-RU" dirty="0" smtClean="0">
                <a:solidFill>
                  <a:srgbClr val="025B94"/>
                </a:solidFill>
              </a:rPr>
              <a:t>с экзаменационным </a:t>
            </a:r>
            <a:r>
              <a:rPr lang="ru-RU" dirty="0">
                <a:solidFill>
                  <a:srgbClr val="025B94"/>
                </a:solidFill>
              </a:rPr>
              <a:t>билетом; </a:t>
            </a:r>
          </a:p>
          <a:p>
            <a:pPr marL="457200" indent="-457200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непрограммируемый калькулятор</a:t>
            </a:r>
            <a:endParaRPr lang="ru-RU" dirty="0">
              <a:solidFill>
                <a:srgbClr val="025B9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0811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химии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532725"/>
            <a:ext cx="15204226" cy="17760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Каждый экзаменационный билет содержит два теоретических вопроса (один вопрос – по неорганической или общей химии, другой – по органической химии) и расчётную задачу (вычисления по уравнению химической реакции).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14034" y="5857875"/>
            <a:ext cx="14253858" cy="69882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20-30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420" y="7558854"/>
            <a:ext cx="15204226" cy="3391869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dirty="0">
                <a:solidFill>
                  <a:srgbClr val="025B94"/>
                </a:solidFill>
              </a:rPr>
              <a:t>При проведении устного экзамена по химии обучающимся предоставляется право использовать при необходимости: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dirty="0">
                <a:solidFill>
                  <a:srgbClr val="025B94"/>
                </a:solidFill>
              </a:rPr>
              <a:t>Периодическую систему химических элементов Д.И. Менделеева;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dirty="0">
                <a:solidFill>
                  <a:srgbClr val="025B94"/>
                </a:solidFill>
              </a:rPr>
              <a:t>таблицу растворимости солей, кислот и оснований в воде;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dirty="0">
                <a:solidFill>
                  <a:srgbClr val="025B94"/>
                </a:solidFill>
              </a:rPr>
              <a:t>электрохимический ряд напряжений металлов;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dirty="0">
                <a:solidFill>
                  <a:srgbClr val="025B94"/>
                </a:solidFill>
              </a:rPr>
              <a:t>непрограммируемый калькулятор.</a:t>
            </a:r>
          </a:p>
        </p:txBody>
      </p:sp>
    </p:spTree>
    <p:extLst>
      <p:ext uri="{BB962C8B-B14F-4D97-AF65-F5344CB8AC3E}">
        <p14:creationId xmlns="" xmlns:p14="http://schemas.microsoft.com/office/powerpoint/2010/main" val="31893271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03384" y="198952"/>
            <a:ext cx="12271465" cy="1467849"/>
          </a:xfrm>
        </p:spPr>
        <p:txBody>
          <a:bodyPr>
            <a:noAutofit/>
          </a:bodyPr>
          <a:lstStyle/>
          <a:p>
            <a:r>
              <a:rPr lang="ru-RU" sz="4400" dirty="0"/>
              <a:t>Особенность </a:t>
            </a:r>
            <a:r>
              <a:rPr lang="ru-RU" sz="4400" dirty="0" smtClean="0"/>
              <a:t>ГВЭ в </a:t>
            </a:r>
            <a:r>
              <a:rPr lang="ru-RU" sz="4400" dirty="0"/>
              <a:t>устной форме </a:t>
            </a:r>
            <a:r>
              <a:rPr lang="ru-RU" sz="4400" dirty="0" smtClean="0"/>
              <a:t>по иностранным языкам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6458" y="2532725"/>
            <a:ext cx="15204226" cy="33918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fontAlgn="base" hangingPunct="0"/>
            <a:r>
              <a:rPr lang="ru-RU" dirty="0">
                <a:solidFill>
                  <a:srgbClr val="0070C0"/>
                </a:solidFill>
              </a:rPr>
              <a:t>Каждый билет содержит два задания.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Первое задание проверяет умения ознакомительного чтения (чтения с пониманием основного содержания).  Второе задание проверяет умения монологической речи (монолог-рассуждение): делать сообщение, содержащее наиболее важную информацию по данной теме; рассуждать о фактах/событиях, приводя примеры и </a:t>
            </a:r>
            <a:r>
              <a:rPr lang="ru-RU" dirty="0" smtClean="0">
                <a:solidFill>
                  <a:srgbClr val="0070C0"/>
                </a:solidFill>
              </a:rPr>
              <a:t>аргументы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4034" y="6562405"/>
            <a:ext cx="14253858" cy="698823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indent="444510" algn="ctr">
              <a:tabLst>
                <a:tab pos="752343" algn="l"/>
              </a:tabLst>
            </a:pPr>
            <a:r>
              <a:rPr lang="ru-RU" i="1" dirty="0">
                <a:solidFill>
                  <a:srgbClr val="E2001A"/>
                </a:solidFill>
                <a:ea typeface="Times New Roman" panose="02020603050405020304" pitchFamily="18" charset="0"/>
              </a:rPr>
              <a:t>Для подготовки ответа на вопросы </a:t>
            </a:r>
            <a:r>
              <a:rPr lang="ru-RU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предоставляется 25 минут</a:t>
            </a:r>
            <a:endParaRPr lang="ru-RU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6458" y="7978573"/>
            <a:ext cx="15204226" cy="1776042"/>
          </a:xfrm>
          <a:prstGeom prst="rect">
            <a:avLst/>
          </a:prstGeom>
          <a:ln>
            <a:solidFill>
              <a:srgbClr val="025B9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58639" tIns="79319" rIns="158639" bIns="79319">
            <a:spAutoFit/>
          </a:bodyPr>
          <a:lstStyle/>
          <a:p>
            <a:pPr algn="just" fontAlgn="base" hangingPunct="0"/>
            <a:r>
              <a:rPr lang="ru-RU" dirty="0">
                <a:solidFill>
                  <a:srgbClr val="025B94"/>
                </a:solidFill>
              </a:rPr>
              <a:t>При проведении устного экзамена по иностранным языкам экзаменуемым предоставляется право использовать при </a:t>
            </a:r>
            <a:r>
              <a:rPr lang="ru-RU" dirty="0" smtClean="0">
                <a:solidFill>
                  <a:srgbClr val="025B94"/>
                </a:solidFill>
              </a:rPr>
              <a:t>необходимости:</a:t>
            </a:r>
          </a:p>
          <a:p>
            <a:pPr marL="457200" indent="-457200" algn="just" fontAlgn="base" hangingPunct="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двуязычный словарь</a:t>
            </a:r>
            <a:endParaRPr lang="ru-RU" dirty="0">
              <a:solidFill>
                <a:srgbClr val="025B94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35759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Завершение экзамена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71963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Завершение экзамена</a:t>
            </a:r>
            <a:endParaRPr lang="ru-RU" sz="44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98280225"/>
              </p:ext>
            </p:extLst>
          </p:nvPr>
        </p:nvGraphicFramePr>
        <p:xfrm>
          <a:off x="803275" y="7270229"/>
          <a:ext cx="14462125" cy="3180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Выноска со стрелкой вниз 8"/>
          <p:cNvSpPr/>
          <p:nvPr/>
        </p:nvSpPr>
        <p:spPr>
          <a:xfrm>
            <a:off x="889509" y="3567659"/>
            <a:ext cx="3982294" cy="4172271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Бланки – запечатываются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КИМ – запечатываются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Черновики – в отдельный конверт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10215841" y="3570159"/>
            <a:ext cx="3982294" cy="4172271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Сканирование в ППЭ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ЛИБО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Передача в РЦОИ в тот же день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5523919" y="3570159"/>
            <a:ext cx="3982294" cy="4172271"/>
          </a:xfrm>
          <a:prstGeom prst="downArrowCallout">
            <a:avLst>
              <a:gd name="adj1" fmla="val 25000"/>
              <a:gd name="adj2" fmla="val 25000"/>
              <a:gd name="adj3" fmla="val 13430"/>
              <a:gd name="adj4" fmla="val 757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В присутствии члена ГЭК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В зоне видеонаблюдения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По форме ППЭ-14-02-ГВЭ</a:t>
            </a:r>
          </a:p>
        </p:txBody>
      </p:sp>
    </p:spTree>
    <p:extLst>
      <p:ext uri="{BB962C8B-B14F-4D97-AF65-F5344CB8AC3E}">
        <p14:creationId xmlns="" xmlns:p14="http://schemas.microsoft.com/office/powerpoint/2010/main" val="37113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1091652" y="3660723"/>
            <a:ext cx="14461808" cy="4733697"/>
          </a:xfrm>
          <a:prstGeom prst="rect">
            <a:avLst/>
          </a:prstGeom>
        </p:spPr>
        <p:txBody>
          <a:bodyPr lIns="91409" tIns="45703" rIns="91409" bIns="45703"/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 smtClean="0">
                <a:solidFill>
                  <a:srgbClr val="0070C0"/>
                </a:solidFill>
              </a:rPr>
              <a:t>Письменная форма</a:t>
            </a:r>
          </a:p>
          <a:p>
            <a:endParaRPr lang="ru-RU" sz="4000" b="1" dirty="0" smtClean="0">
              <a:solidFill>
                <a:srgbClr val="0070C0"/>
              </a:solidFill>
            </a:endParaRPr>
          </a:p>
          <a:p>
            <a:endParaRPr lang="en-US" sz="4000" b="1" dirty="0" smtClean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Форма с использованием компьютера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endParaRPr lang="en-US" sz="4000" b="1" dirty="0" smtClean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Устная форма</a:t>
            </a:r>
          </a:p>
          <a:p>
            <a:pPr algn="ctr"/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67348" y="7329178"/>
            <a:ext cx="2786112" cy="2469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01601" y="4725960"/>
            <a:ext cx="2751859" cy="2603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01602" y="2102952"/>
            <a:ext cx="2751861" cy="2757132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Формы ГВЭ</a:t>
            </a:r>
          </a:p>
        </p:txBody>
      </p:sp>
    </p:spTree>
    <p:extLst>
      <p:ext uri="{BB962C8B-B14F-4D97-AF65-F5344CB8AC3E}">
        <p14:creationId xmlns="" xmlns:p14="http://schemas.microsoft.com/office/powerpoint/2010/main" val="25364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Теоретические </a:t>
            </a:r>
            <a:br>
              <a:rPr lang="ru-RU" dirty="0" smtClean="0"/>
            </a:br>
            <a:r>
              <a:rPr lang="ru-RU" dirty="0" smtClean="0"/>
              <a:t>и практические задания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978522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Особенности организации ППЭ </a:t>
            </a:r>
            <a:br>
              <a:rPr lang="ru-RU" sz="4000" dirty="0"/>
            </a:br>
            <a:r>
              <a:rPr lang="ru-RU" sz="4000" dirty="0"/>
              <a:t>для участников с ОВЗ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Установите соответствия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740640709"/>
              </p:ext>
            </p:extLst>
          </p:nvPr>
        </p:nvGraphicFramePr>
        <p:xfrm>
          <a:off x="748145" y="3657599"/>
          <a:ext cx="14538870" cy="718729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694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694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9682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Укажите максимальное количество рабочих мест в аудитории для участников ГИА с ОВЗ</a:t>
                      </a:r>
                    </a:p>
                    <a:p>
                      <a:endParaRPr lang="ru-RU" sz="2400" b="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9682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Могут ли в специализированной аудитории находиться участники ГИА с различными заболеваниями?</a:t>
                      </a:r>
                    </a:p>
                    <a:p>
                      <a:endParaRPr lang="ru-RU" sz="2400" b="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9682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Укажите, где должна располагаться аудитория проведения для лиц  с ОВЗ</a:t>
                      </a:r>
                    </a:p>
                    <a:p>
                      <a:endParaRPr lang="ru-RU" sz="2400" b="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682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Перечислите материально-технические условия, обеспечивающие возможность беспрепятственного доступа участников в ППЭ и аудитории проведения</a:t>
                      </a:r>
                    </a:p>
                    <a:p>
                      <a:endParaRPr lang="ru-RU" sz="2400" b="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268303" y="6281484"/>
            <a:ext cx="6063002" cy="954073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r>
              <a:rPr lang="ru-RU" sz="2800" b="1" dirty="0"/>
              <a:t>Не должно превышать </a:t>
            </a:r>
            <a:endParaRPr lang="ru-RU" sz="2800" b="1" dirty="0" smtClean="0"/>
          </a:p>
          <a:p>
            <a:r>
              <a:rPr lang="ru-RU" sz="2800" b="1" dirty="0" smtClean="0"/>
              <a:t>12 </a:t>
            </a:r>
            <a:r>
              <a:rPr lang="ru-RU" sz="2800" b="1" dirty="0"/>
              <a:t>человек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25262" y="7586440"/>
            <a:ext cx="5516001" cy="954073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r>
              <a:rPr lang="ru-RU" sz="2800" b="1" dirty="0"/>
              <a:t>Могут </a:t>
            </a:r>
            <a:r>
              <a:rPr lang="ru-RU" sz="2800" b="1" dirty="0" smtClean="0"/>
              <a:t>(</a:t>
            </a:r>
            <a:r>
              <a:rPr lang="ru-RU" sz="2800" b="1" dirty="0"/>
              <a:t>при отсутствии противопоказаний)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08389" y="4853831"/>
            <a:ext cx="5516001" cy="523219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r>
              <a:rPr lang="ru-RU" sz="2800" b="1" dirty="0" smtClean="0"/>
              <a:t>На первом этаже ППЭ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73104" y="9045789"/>
            <a:ext cx="6914496" cy="1708126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r>
              <a:rPr lang="ru-RU" sz="2100" b="1" dirty="0"/>
              <a:t>Наличие пандусов, поручней, расширенных дверных проемов, лифтов, широких проходов внутри помещения </a:t>
            </a:r>
            <a:endParaRPr lang="ru-RU" sz="2100" b="1" dirty="0" smtClean="0"/>
          </a:p>
          <a:p>
            <a:r>
              <a:rPr lang="ru-RU" sz="2100" b="1" dirty="0" smtClean="0"/>
              <a:t>и </a:t>
            </a:r>
            <a:r>
              <a:rPr lang="ru-RU" sz="2100" b="1" dirty="0"/>
              <a:t>свободного подхода на инвалидной коляске к рабочему месту, наличие специальных кресел и других приспособлений</a:t>
            </a:r>
          </a:p>
        </p:txBody>
      </p:sp>
    </p:spTree>
    <p:extLst>
      <p:ext uri="{BB962C8B-B14F-4D97-AF65-F5344CB8AC3E}">
        <p14:creationId xmlns="" xmlns:p14="http://schemas.microsoft.com/office/powerpoint/2010/main" val="24648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Особенности организации ППЭ </a:t>
            </a:r>
            <a:br>
              <a:rPr lang="ru-RU" sz="4000" dirty="0"/>
            </a:br>
            <a:r>
              <a:rPr lang="ru-RU" sz="4000" dirty="0"/>
              <a:t>для участников с ОВЗ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Установите соответствия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545405770"/>
              </p:ext>
            </p:extLst>
          </p:nvPr>
        </p:nvGraphicFramePr>
        <p:xfrm>
          <a:off x="803116" y="4045526"/>
          <a:ext cx="14462128" cy="6565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31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31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82660">
                <a:tc>
                  <a:txBody>
                    <a:bodyPr/>
                    <a:lstStyle/>
                    <a:p>
                      <a:pPr algn="l"/>
                      <a:r>
                        <a:rPr lang="ru-RU" sz="3600" b="0" dirty="0" smtClean="0"/>
                        <a:t>Специальное оснащение аудитории для слабослышащих участников</a:t>
                      </a:r>
                    </a:p>
                    <a:p>
                      <a:pPr algn="l"/>
                      <a:endParaRPr lang="ru-RU" sz="3600" b="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l"/>
                      <a:endParaRPr lang="ru-RU" sz="2400" b="1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82660">
                <a:tc>
                  <a:txBody>
                    <a:bodyPr/>
                    <a:lstStyle/>
                    <a:p>
                      <a:pPr algn="l"/>
                      <a:r>
                        <a:rPr lang="ru-RU" sz="3600" b="0" dirty="0" smtClean="0"/>
                        <a:t>Специальное оснащение аудитории для слабовидящих участников</a:t>
                      </a:r>
                    </a:p>
                    <a:p>
                      <a:pPr algn="l"/>
                      <a:endParaRPr lang="ru-RU" sz="3600" b="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l"/>
                      <a:endParaRPr lang="ru-RU" sz="2400" b="1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146210" y="4365614"/>
            <a:ext cx="6887603" cy="1938958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r>
              <a:rPr lang="ru-RU" sz="2400" b="1" dirty="0"/>
              <a:t>подготовить в необходимом количестве </a:t>
            </a:r>
            <a:endParaRPr lang="ru-RU" sz="2400" b="1" dirty="0" smtClean="0"/>
          </a:p>
          <a:p>
            <a:r>
              <a:rPr lang="ru-RU" sz="2400" b="1" dirty="0" smtClean="0"/>
              <a:t>правила </a:t>
            </a:r>
            <a:r>
              <a:rPr lang="ru-RU" sz="2400" b="1" dirty="0"/>
              <a:t>по заполнению бланков ГИА; </a:t>
            </a:r>
          </a:p>
          <a:p>
            <a:endParaRPr lang="ru-RU" sz="2400" b="1" dirty="0"/>
          </a:p>
          <a:p>
            <a:r>
              <a:rPr lang="ru-RU" sz="2400" b="1" dirty="0"/>
              <a:t>оборудовать аудитории звукоусиливающей аппаратурой коллективного пользования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88258" y="7295688"/>
            <a:ext cx="6793472" cy="3416286"/>
          </a:xfrm>
          <a:prstGeom prst="rect">
            <a:avLst/>
          </a:prstGeom>
        </p:spPr>
        <p:txBody>
          <a:bodyPr wrap="square" lIns="91409" tIns="45703" rIns="91409" bIns="45703">
            <a:spAutoFit/>
          </a:bodyPr>
          <a:lstStyle/>
          <a:p>
            <a:r>
              <a:rPr lang="ru-RU" sz="2400" b="1" dirty="0"/>
              <a:t>освещенность каждого рабочего места в аудитории должна быть равномерной и не ниже 300 люкс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подготовить </a:t>
            </a:r>
            <a:r>
              <a:rPr lang="ru-RU" sz="2400" b="1" dirty="0"/>
              <a:t>в необходимом количестве технические средства для масштабирования КИМ, бланков регистрации и бланков №1 до формата А3;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в случае отсутствия технических средств – выдать увеличительное устройство – лупу</a:t>
            </a:r>
          </a:p>
        </p:txBody>
      </p:sp>
    </p:spTree>
    <p:extLst>
      <p:ext uri="{BB962C8B-B14F-4D97-AF65-F5344CB8AC3E}">
        <p14:creationId xmlns="" xmlns:p14="http://schemas.microsoft.com/office/powerpoint/2010/main" val="182856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993779" y="304530"/>
            <a:ext cx="12271465" cy="1512168"/>
          </a:xfrm>
          <a:prstGeom prst="rect">
            <a:avLst/>
          </a:prstGeom>
        </p:spPr>
        <p:txBody>
          <a:bodyPr vert="horz" lIns="158639" tIns="79319" rIns="158639" bIns="7931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Учебные предметы ГВЭ-11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894195" y="2836339"/>
            <a:ext cx="5409527" cy="1606737"/>
          </a:xfrm>
          <a:prstGeom prst="rect">
            <a:avLst/>
          </a:prstGeom>
        </p:spPr>
        <p:txBody>
          <a:bodyPr wrap="none" lIns="158639" tIns="79319" rIns="158639" bIns="79319">
            <a:spAutoFit/>
          </a:bodyPr>
          <a:lstStyle/>
          <a:p>
            <a:pPr algn="ctr"/>
            <a:r>
              <a:rPr lang="ru-RU" sz="47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Обязательные </a:t>
            </a:r>
          </a:p>
          <a:p>
            <a:pPr algn="ctr"/>
            <a:r>
              <a:rPr lang="ru-RU" sz="47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учебные предметы</a:t>
            </a:r>
            <a:endParaRPr lang="ru-RU" sz="4700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39464" y="4857827"/>
            <a:ext cx="3118450" cy="1242535"/>
          </a:xfrm>
          <a:prstGeom prst="rect">
            <a:avLst/>
          </a:prstGeom>
          <a:ln>
            <a:noFill/>
          </a:ln>
        </p:spPr>
        <p:txBody>
          <a:bodyPr wrap="none" lIns="158639" tIns="79319" rIns="158639" bIns="79319">
            <a:spAutoFit/>
          </a:bodyPr>
          <a:lstStyle/>
          <a:p>
            <a:pPr marL="564258" indent="-564258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русский язык</a:t>
            </a:r>
          </a:p>
          <a:p>
            <a:pPr marL="564258" indent="-564258"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математика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84910" y="3038294"/>
            <a:ext cx="3271762" cy="883462"/>
          </a:xfrm>
          <a:prstGeom prst="rect">
            <a:avLst/>
          </a:prstGeom>
          <a:ln w="19050">
            <a:noFill/>
          </a:ln>
        </p:spPr>
        <p:txBody>
          <a:bodyPr wrap="none" lIns="158639" tIns="79319" rIns="158639" bIns="79319">
            <a:spAutoFit/>
          </a:bodyPr>
          <a:lstStyle/>
          <a:p>
            <a:r>
              <a:rPr lang="ru-RU" sz="47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По  выбору</a:t>
            </a:r>
            <a:endParaRPr lang="ru-RU" sz="4700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4489" y="4366311"/>
            <a:ext cx="7354997" cy="5956646"/>
          </a:xfrm>
          <a:prstGeom prst="rect">
            <a:avLst/>
          </a:prstGeom>
        </p:spPr>
        <p:txBody>
          <a:bodyPr wrap="square" lIns="158639" tIns="79319" rIns="158639" bIns="79319">
            <a:spAutoFit/>
          </a:bodyPr>
          <a:lstStyle/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литература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физика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химия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биология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география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история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обществознание</a:t>
            </a:r>
          </a:p>
          <a:p>
            <a:pPr marL="451407" indent="-451407">
              <a:spcAft>
                <a:spcPts val="987"/>
              </a:spcAft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иностранные языки </a:t>
            </a:r>
          </a:p>
          <a:p>
            <a:pPr marL="451407" indent="-451407"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6AB3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информатике и информационно-коммуникационным технологиям</a:t>
            </a:r>
            <a:endParaRPr lang="ru-RU" sz="1700" dirty="0">
              <a:solidFill>
                <a:srgbClr val="006AB3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17" y="6465385"/>
            <a:ext cx="4341310" cy="42267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823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Места сдачи ГВЭ</a:t>
            </a:r>
            <a:endParaRPr lang="ru-RU" sz="4400" dirty="0"/>
          </a:p>
        </p:txBody>
      </p:sp>
      <p:pic>
        <p:nvPicPr>
          <p:cNvPr id="10" name="Picture 2" descr="http://disciplinedagileconsortium.org/resources/Pictures/Ideas%20clipart/Class%20room%20-%20canstockphoto2013180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2" y="2160050"/>
            <a:ext cx="3417298" cy="2825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902257351"/>
              </p:ext>
            </p:extLst>
          </p:nvPr>
        </p:nvGraphicFramePr>
        <p:xfrm>
          <a:off x="1888761" y="2458387"/>
          <a:ext cx="13236314" cy="8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61432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Состав экзаменационных материалов для проведения ГВЭ</a:t>
            </a:r>
            <a:endParaRPr lang="ru-RU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568533" y="4233612"/>
            <a:ext cx="15184687" cy="5007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ЭМ для проведения ГВЭ включают в себя:</a:t>
            </a:r>
          </a:p>
          <a:p>
            <a:pPr marL="495745" indent="-495745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КИМ;</a:t>
            </a:r>
          </a:p>
          <a:p>
            <a:pPr marL="495745" indent="-495745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бланк регистрации и бланк ответов (комплект бланков, связанных между собой по единому коду работы</a:t>
            </a:r>
            <a:r>
              <a:rPr lang="ru-RU" dirty="0" smtClean="0">
                <a:solidFill>
                  <a:srgbClr val="002060"/>
                </a:solidFill>
              </a:rPr>
              <a:t>);</a:t>
            </a:r>
            <a:endParaRPr lang="ru-RU" dirty="0">
              <a:solidFill>
                <a:srgbClr val="002060"/>
              </a:solidFill>
            </a:endParaRPr>
          </a:p>
          <a:p>
            <a:pPr marL="495745" indent="-495745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дополнительные </a:t>
            </a:r>
            <a:r>
              <a:rPr lang="ru-RU" dirty="0">
                <a:solidFill>
                  <a:srgbClr val="002060"/>
                </a:solidFill>
              </a:rPr>
              <a:t>бланки ответов (используются при проведении ГВЭ </a:t>
            </a:r>
            <a:r>
              <a:rPr lang="ru-RU" dirty="0" smtClean="0">
                <a:solidFill>
                  <a:srgbClr val="002060"/>
                </a:solidFill>
              </a:rPr>
              <a:t>в письменной </a:t>
            </a:r>
            <a:r>
              <a:rPr lang="ru-RU" dirty="0">
                <a:solidFill>
                  <a:srgbClr val="002060"/>
                </a:solidFill>
              </a:rPr>
              <a:t>форме, а также при проведении ГВЭ в устной форме в случае осуществления аудиозаписи устных ответов участника ГВЭ </a:t>
            </a:r>
            <a:r>
              <a:rPr lang="ru-RU" dirty="0" smtClean="0">
                <a:solidFill>
                  <a:srgbClr val="002060"/>
                </a:solidFill>
              </a:rPr>
              <a:t>с одновременным </a:t>
            </a:r>
            <a:r>
              <a:rPr lang="ru-RU" dirty="0">
                <a:solidFill>
                  <a:srgbClr val="002060"/>
                </a:solidFill>
              </a:rPr>
              <a:t>протоколированием его устных ответов) идут отдельно и выдаются участнику ГВЭ по запросу.</a:t>
            </a:r>
          </a:p>
        </p:txBody>
      </p:sp>
    </p:spTree>
    <p:extLst>
      <p:ext uri="{BB962C8B-B14F-4D97-AF65-F5344CB8AC3E}">
        <p14:creationId xmlns="" xmlns:p14="http://schemas.microsoft.com/office/powerpoint/2010/main" val="292703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Экзаменационные материалы в ППЭ. </a:t>
            </a:r>
            <a:br>
              <a:rPr lang="ru-RU" sz="4400" dirty="0" smtClean="0"/>
            </a:br>
            <a:r>
              <a:rPr lang="ru-RU" sz="4400" dirty="0" smtClean="0"/>
              <a:t>Бланки ГВЭ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1404"/>
            <a:ext cx="4761252" cy="6468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39" y="5275687"/>
            <a:ext cx="4281625" cy="61000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9173189" y="2287067"/>
            <a:ext cx="6580031" cy="9024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58639" tIns="79319" rIns="158639" bIns="79319" rtlCol="0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</a:rPr>
              <a:t>Комплект бланков ГВЭ (письменная и устная форма) каждого участника экзамена состоит из бланка регистрации и бланка ответов. Бланки ответов являются двусторонними</a:t>
            </a:r>
            <a:r>
              <a:rPr lang="ru-RU" sz="32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</a:rPr>
              <a:t>Бланк </a:t>
            </a:r>
            <a:r>
              <a:rPr lang="ru-RU" sz="3200" dirty="0">
                <a:solidFill>
                  <a:srgbClr val="002060"/>
                </a:solidFill>
              </a:rPr>
              <a:t>ответов для устного экзамена необходим для полноценной обработки всего комплекта бланков, а также при проведении ГВЭ в устной форме для внесения информации об идентификаторе аудиозаписи устного ответа участника, либо для протоколирования устных ответов участника ГВЭ с одновременным осуществлением аудиозаписи его устных ответов.</a:t>
            </a:r>
          </a:p>
        </p:txBody>
      </p:sp>
    </p:spTree>
    <p:extLst>
      <p:ext uri="{BB962C8B-B14F-4D97-AF65-F5344CB8AC3E}">
        <p14:creationId xmlns="" xmlns:p14="http://schemas.microsoft.com/office/powerpoint/2010/main" val="14515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1768</TotalTime>
  <Words>2402</Words>
  <Application>Microsoft Office PowerPoint</Application>
  <PresentationFormat>Произвольный</PresentationFormat>
  <Paragraphs>470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52</vt:i4>
      </vt:variant>
    </vt:vector>
  </HeadingPairs>
  <TitlesOfParts>
    <vt:vector size="54" baseType="lpstr">
      <vt:lpstr>ФЦПРО-ЕГЭ</vt:lpstr>
      <vt:lpstr>Шаблон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Особенности организации  и проведения государственного выпускного экзамена</vt:lpstr>
      <vt:lpstr>Нормативные и методические документы</vt:lpstr>
      <vt:lpstr>Что такое ГВЭ?</vt:lpstr>
      <vt:lpstr>Формы ГВЭ</vt:lpstr>
      <vt:lpstr>Слайд 6</vt:lpstr>
      <vt:lpstr>Места сдачи ГВЭ</vt:lpstr>
      <vt:lpstr>Состав экзаменационных материалов для проведения ГВЭ</vt:lpstr>
      <vt:lpstr>Экзаменационные материалы в ППЭ.  Бланки ГВЭ</vt:lpstr>
      <vt:lpstr>Подготовка экзамена</vt:lpstr>
      <vt:lpstr>Подготовка помещений ППЭ</vt:lpstr>
      <vt:lpstr>Слайд 12</vt:lpstr>
      <vt:lpstr> Специализированные условия </vt:lpstr>
      <vt:lpstr>Специализированные условия</vt:lpstr>
      <vt:lpstr> Специализированные условия </vt:lpstr>
      <vt:lpstr>Специализированные условия</vt:lpstr>
      <vt:lpstr>Ассистенты</vt:lpstr>
      <vt:lpstr>Подготовка к проведению ГВЭ в РЦОИ и ППЭ</vt:lpstr>
      <vt:lpstr>Лица, имеющие право находиться в ППЭ  в день экзамена</vt:lpstr>
      <vt:lpstr>Организация распределения  по аудиториям участников ГВЭ</vt:lpstr>
      <vt:lpstr>Проведение экзамена</vt:lpstr>
      <vt:lpstr>Слайд 22</vt:lpstr>
      <vt:lpstr>Слайд 23</vt:lpstr>
      <vt:lpstr>Слайд 24</vt:lpstr>
      <vt:lpstr>Особенности экзаменационных работ ГВЭ в письменной форме по отдельным учебным предметам</vt:lpstr>
      <vt:lpstr>Экзаменационные материалы в ППЭ Особенности проведения ГВЭ  по русскому языку</vt:lpstr>
      <vt:lpstr>Особенности проведения ГВЭ по русскому языку</vt:lpstr>
      <vt:lpstr>Особенности проведения ГВЭ по русскому языку</vt:lpstr>
      <vt:lpstr>Слайд 29</vt:lpstr>
      <vt:lpstr>Особенности проведения ГВЭ по русскому языку: ИЗЛОЖЕНИЕ</vt:lpstr>
      <vt:lpstr>Особенности проведения ГВЭ  по русскому языку: ДИКТАНТ</vt:lpstr>
      <vt:lpstr>Особенности проведения ГВЭ по математике</vt:lpstr>
      <vt:lpstr>Особенности проведения ГВЭ по математике</vt:lpstr>
      <vt:lpstr>Особенности проведения ГВЭ по другим предметам</vt:lpstr>
      <vt:lpstr>Особенности экзаменационных работ ГВЭ в устной форме</vt:lpstr>
      <vt:lpstr>Особенности экзаменационных работ  в устной форме</vt:lpstr>
      <vt:lpstr>Особенность ГВЭ в устной форме  по русскому языку</vt:lpstr>
      <vt:lpstr>Особенность ГВЭ в устной форме  по математике</vt:lpstr>
      <vt:lpstr>Особенность ГВЭ в устной форме  по биологии</vt:lpstr>
      <vt:lpstr>Особенность ГВЭ в устной форме  по географии</vt:lpstr>
      <vt:lpstr>Особенность ГВЭ в устной форме  по информатике и ИКТ</vt:lpstr>
      <vt:lpstr>Особенность ГВЭ в устной форме  по истории</vt:lpstr>
      <vt:lpstr>Особенность ГВЭ в устной форме  по литературе</vt:lpstr>
      <vt:lpstr>Особенность ГВЭ в устной форме  по обществознанию</vt:lpstr>
      <vt:lpstr>Особенность ГВЭ в устной форме  по физике</vt:lpstr>
      <vt:lpstr>Особенность ГВЭ в устной форме  по химии</vt:lpstr>
      <vt:lpstr>Особенность ГВЭ в устной форме по иностранным языкам</vt:lpstr>
      <vt:lpstr>Завершение экзамена</vt:lpstr>
      <vt:lpstr>Завершение экзамена</vt:lpstr>
      <vt:lpstr>Теоретические  и практические задания</vt:lpstr>
      <vt:lpstr>Особенности организации ППЭ  для участников с ОВЗ</vt:lpstr>
      <vt:lpstr>Особенности организации ППЭ  для участников с ОВЗ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vdavyidenkova</cp:lastModifiedBy>
  <cp:revision>85</cp:revision>
  <dcterms:created xsi:type="dcterms:W3CDTF">2016-02-16T13:04:36Z</dcterms:created>
  <dcterms:modified xsi:type="dcterms:W3CDTF">2018-03-24T13:23:54Z</dcterms:modified>
</cp:coreProperties>
</file>