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57" r:id="rId4"/>
    <p:sldId id="266" r:id="rId5"/>
    <p:sldId id="267" r:id="rId6"/>
    <p:sldId id="258" r:id="rId7"/>
    <p:sldId id="269" r:id="rId8"/>
    <p:sldId id="270" r:id="rId9"/>
    <p:sldId id="26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30" y="-12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35544960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443DA-B2CD-49EB-9828-67C299786C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282DC-FB9F-4C93-80AC-EB41E1FC10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65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65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E3ED2-24D6-4ADB-A9B7-90F5A9560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D1273-9C6C-49B4-8FEA-73BD0F76D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E2E2A-2B67-49C9-A37E-99832DE31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4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494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E8B5F-752E-47C6-B572-60CB5AED2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C7F2B-9AC8-4988-ADFF-5EAF22350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EE99E-AAB9-4BE5-AEB4-C19B385C7D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04184-20E0-4B1A-9B3E-35D3EF9F2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A1DB0-6AD0-4E63-9687-24C13FDCF9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3C8DF-88D8-43A0-A5FF-219323BC49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50000">
              <a:srgbClr val="33CCCC"/>
            </a:gs>
            <a:gs pos="100000">
              <a:srgbClr val="CCECFF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2438400"/>
            <a:ext cx="9142413" cy="4044950"/>
            <a:chOff x="0" y="1536"/>
            <a:chExt cx="5759" cy="2548"/>
          </a:xfrm>
        </p:grpSpPr>
        <p:sp>
          <p:nvSpPr>
            <p:cNvPr id="1032" name="Rectangle 2"/>
            <p:cNvSpPr>
              <a:spLocks noChangeArrowheads="1"/>
            </p:cNvSpPr>
            <p:nvPr/>
          </p:nvSpPr>
          <p:spPr bwMode="auto">
            <a:xfrm rot="-1440000">
              <a:off x="2122" y="2593"/>
              <a:ext cx="3072" cy="384"/>
            </a:xfrm>
            <a:prstGeom prst="rect">
              <a:avLst/>
            </a:prstGeom>
            <a:gradFill rotWithShape="0">
              <a:gsLst>
                <a:gs pos="0">
                  <a:srgbClr val="006666"/>
                </a:gs>
                <a:gs pos="50000">
                  <a:srgbClr val="005F5F"/>
                </a:gs>
                <a:gs pos="100000">
                  <a:srgbClr val="006666"/>
                </a:gs>
              </a:gsLst>
              <a:lin ang="81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33" name="Freeform 3"/>
            <p:cNvSpPr>
              <a:spLocks noChangeArrowheads="1"/>
            </p:cNvSpPr>
            <p:nvPr/>
          </p:nvSpPr>
          <p:spPr bwMode="auto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E6B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34" name="Freeform 4"/>
            <p:cNvSpPr>
              <a:spLocks noChangeArrowheads="1"/>
            </p:cNvSpPr>
            <p:nvPr/>
          </p:nvSpPr>
          <p:spPr bwMode="auto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rgbClr val="006E6B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35" name="Freeform 5"/>
            <p:cNvSpPr>
              <a:spLocks noChangeArrowheads="1"/>
            </p:cNvSpPr>
            <p:nvPr/>
          </p:nvSpPr>
          <p:spPr bwMode="auto">
            <a:xfrm>
              <a:off x="3792" y="1536"/>
              <a:ext cx="1968" cy="762"/>
            </a:xfrm>
            <a:custGeom>
              <a:avLst/>
              <a:gdLst>
                <a:gd name="T0" fmla="*/ 965 w 1968"/>
                <a:gd name="T1" fmla="*/ 165 h 762"/>
                <a:gd name="T2" fmla="*/ 696 w 1968"/>
                <a:gd name="T3" fmla="*/ 200 h 762"/>
                <a:gd name="T4" fmla="*/ 693 w 1968"/>
                <a:gd name="T5" fmla="*/ 237 h 762"/>
                <a:gd name="T6" fmla="*/ 924 w 1968"/>
                <a:gd name="T7" fmla="*/ 258 h 762"/>
                <a:gd name="T8" fmla="*/ 993 w 1968"/>
                <a:gd name="T9" fmla="*/ 267 h 762"/>
                <a:gd name="T10" fmla="*/ 681 w 1968"/>
                <a:gd name="T11" fmla="*/ 291 h 762"/>
                <a:gd name="T12" fmla="*/ 633 w 1968"/>
                <a:gd name="T13" fmla="*/ 309 h 762"/>
                <a:gd name="T14" fmla="*/ 645 w 1968"/>
                <a:gd name="T15" fmla="*/ 336 h 762"/>
                <a:gd name="T16" fmla="*/ 672 w 1968"/>
                <a:gd name="T17" fmla="*/ 351 h 762"/>
                <a:gd name="T18" fmla="*/ 984 w 1968"/>
                <a:gd name="T19" fmla="*/ 333 h 762"/>
                <a:gd name="T20" fmla="*/ 1080 w 1968"/>
                <a:gd name="T21" fmla="*/ 357 h 762"/>
                <a:gd name="T22" fmla="*/ 624 w 1968"/>
                <a:gd name="T23" fmla="*/ 492 h 762"/>
                <a:gd name="T24" fmla="*/ 616 w 1968"/>
                <a:gd name="T25" fmla="*/ 536 h 762"/>
                <a:gd name="T26" fmla="*/ 8 w 1968"/>
                <a:gd name="T27" fmla="*/ 724 h 762"/>
                <a:gd name="T28" fmla="*/ 0 w 1968"/>
                <a:gd name="T29" fmla="*/ 756 h 762"/>
                <a:gd name="T30" fmla="*/ 27 w 1968"/>
                <a:gd name="T31" fmla="*/ 762 h 762"/>
                <a:gd name="T32" fmla="*/ 664 w 1968"/>
                <a:gd name="T33" fmla="*/ 564 h 762"/>
                <a:gd name="T34" fmla="*/ 856 w 1968"/>
                <a:gd name="T35" fmla="*/ 600 h 762"/>
                <a:gd name="T36" fmla="*/ 1158 w 1968"/>
                <a:gd name="T37" fmla="*/ 507 h 762"/>
                <a:gd name="T38" fmla="*/ 1434 w 1968"/>
                <a:gd name="T39" fmla="*/ 465 h 762"/>
                <a:gd name="T40" fmla="*/ 1572 w 1968"/>
                <a:gd name="T41" fmla="*/ 368 h 762"/>
                <a:gd name="T42" fmla="*/ 1712 w 1968"/>
                <a:gd name="T43" fmla="*/ 340 h 762"/>
                <a:gd name="T44" fmla="*/ 1856 w 1968"/>
                <a:gd name="T45" fmla="*/ 328 h 762"/>
                <a:gd name="T46" fmla="*/ 1968 w 1968"/>
                <a:gd name="T47" fmla="*/ 330 h 762"/>
                <a:gd name="T48" fmla="*/ 1968 w 1968"/>
                <a:gd name="T49" fmla="*/ 0 h 762"/>
                <a:gd name="T50" fmla="*/ 1934 w 1968"/>
                <a:gd name="T51" fmla="*/ 3 h 762"/>
                <a:gd name="T52" fmla="*/ 1832 w 1968"/>
                <a:gd name="T53" fmla="*/ 5 h 762"/>
                <a:gd name="T54" fmla="*/ 1682 w 1968"/>
                <a:gd name="T55" fmla="*/ 35 h 762"/>
                <a:gd name="T56" fmla="*/ 1643 w 1968"/>
                <a:gd name="T57" fmla="*/ 72 h 762"/>
                <a:gd name="T58" fmla="*/ 1392 w 1968"/>
                <a:gd name="T59" fmla="*/ 119 h 7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rgbClr val="2D8785"/>
                </a:gs>
                <a:gs pos="100000">
                  <a:srgbClr val="006E6B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36" name="Freeform 6"/>
            <p:cNvSpPr>
              <a:spLocks noChangeArrowheads="1"/>
            </p:cNvSpPr>
            <p:nvPr/>
          </p:nvSpPr>
          <p:spPr bwMode="auto">
            <a:xfrm>
              <a:off x="3599" y="2477"/>
              <a:ext cx="186" cy="120"/>
            </a:xfrm>
            <a:custGeom>
              <a:avLst/>
              <a:gdLst>
                <a:gd name="T0" fmla="*/ 186 w 185"/>
                <a:gd name="T1" fmla="*/ 0 h 120"/>
                <a:gd name="T2" fmla="*/ 186 w 185"/>
                <a:gd name="T3" fmla="*/ 6 h 120"/>
                <a:gd name="T4" fmla="*/ 186 w 185"/>
                <a:gd name="T5" fmla="*/ 18 h 120"/>
                <a:gd name="T6" fmla="*/ 186 w 185"/>
                <a:gd name="T7" fmla="*/ 36 h 120"/>
                <a:gd name="T8" fmla="*/ 180 w 185"/>
                <a:gd name="T9" fmla="*/ 54 h 120"/>
                <a:gd name="T10" fmla="*/ 162 w 185"/>
                <a:gd name="T11" fmla="*/ 72 h 120"/>
                <a:gd name="T12" fmla="*/ 138 w 185"/>
                <a:gd name="T13" fmla="*/ 96 h 120"/>
                <a:gd name="T14" fmla="*/ 102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6 w 185"/>
                <a:gd name="T29" fmla="*/ 0 h 120"/>
                <a:gd name="T30" fmla="*/ 186 w 185"/>
                <a:gd name="T31" fmla="*/ 0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37" name="Freeform 7"/>
            <p:cNvSpPr>
              <a:spLocks noChangeArrowheads="1"/>
            </p:cNvSpPr>
            <p:nvPr/>
          </p:nvSpPr>
          <p:spPr bwMode="auto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38" name="Freeform 8"/>
            <p:cNvSpPr>
              <a:spLocks noChangeArrowheads="1"/>
            </p:cNvSpPr>
            <p:nvPr/>
          </p:nvSpPr>
          <p:spPr bwMode="auto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8 w 526"/>
                <a:gd name="T17" fmla="*/ 179 h 275"/>
                <a:gd name="T18" fmla="*/ 210 w 526"/>
                <a:gd name="T19" fmla="*/ 143 h 275"/>
                <a:gd name="T20" fmla="*/ 252 w 526"/>
                <a:gd name="T21" fmla="*/ 120 h 275"/>
                <a:gd name="T22" fmla="*/ 300 w 526"/>
                <a:gd name="T23" fmla="*/ 96 h 275"/>
                <a:gd name="T24" fmla="*/ 395 w 526"/>
                <a:gd name="T25" fmla="*/ 48 h 275"/>
                <a:gd name="T26" fmla="*/ 444 w 526"/>
                <a:gd name="T27" fmla="*/ 30 h 275"/>
                <a:gd name="T28" fmla="*/ 480 w 526"/>
                <a:gd name="T29" fmla="*/ 12 h 275"/>
                <a:gd name="T30" fmla="*/ 504 w 526"/>
                <a:gd name="T31" fmla="*/ 6 h 275"/>
                <a:gd name="T32" fmla="*/ 522 w 526"/>
                <a:gd name="T33" fmla="*/ 0 h 275"/>
                <a:gd name="T34" fmla="*/ 528 w 526"/>
                <a:gd name="T35" fmla="*/ 0 h 275"/>
                <a:gd name="T36" fmla="*/ 522 w 526"/>
                <a:gd name="T37" fmla="*/ 6 h 275"/>
                <a:gd name="T38" fmla="*/ 510 w 526"/>
                <a:gd name="T39" fmla="*/ 12 h 275"/>
                <a:gd name="T40" fmla="*/ 486 w 526"/>
                <a:gd name="T41" fmla="*/ 24 h 275"/>
                <a:gd name="T42" fmla="*/ 462 w 526"/>
                <a:gd name="T43" fmla="*/ 42 h 275"/>
                <a:gd name="T44" fmla="*/ 438 w 526"/>
                <a:gd name="T45" fmla="*/ 54 h 275"/>
                <a:gd name="T46" fmla="*/ 395 w 526"/>
                <a:gd name="T47" fmla="*/ 78 h 275"/>
                <a:gd name="T48" fmla="*/ 341 w 526"/>
                <a:gd name="T49" fmla="*/ 108 h 275"/>
                <a:gd name="T50" fmla="*/ 276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39" name="Freeform 9"/>
            <p:cNvSpPr>
              <a:spLocks noChangeArrowheads="1"/>
            </p:cNvSpPr>
            <p:nvPr/>
          </p:nvSpPr>
          <p:spPr bwMode="auto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1 w 718"/>
                <a:gd name="T17" fmla="*/ 228 h 306"/>
                <a:gd name="T18" fmla="*/ 127 w 718"/>
                <a:gd name="T19" fmla="*/ 228 h 306"/>
                <a:gd name="T20" fmla="*/ 145 w 718"/>
                <a:gd name="T21" fmla="*/ 222 h 306"/>
                <a:gd name="T22" fmla="*/ 169 w 718"/>
                <a:gd name="T23" fmla="*/ 216 h 306"/>
                <a:gd name="T24" fmla="*/ 199 w 718"/>
                <a:gd name="T25" fmla="*/ 204 h 306"/>
                <a:gd name="T26" fmla="*/ 276 w 718"/>
                <a:gd name="T27" fmla="*/ 180 h 306"/>
                <a:gd name="T28" fmla="*/ 373 w 718"/>
                <a:gd name="T29" fmla="*/ 156 h 306"/>
                <a:gd name="T30" fmla="*/ 463 w 718"/>
                <a:gd name="T31" fmla="*/ 126 h 306"/>
                <a:gd name="T32" fmla="*/ 546 w 718"/>
                <a:gd name="T33" fmla="*/ 102 h 306"/>
                <a:gd name="T34" fmla="*/ 576 w 718"/>
                <a:gd name="T35" fmla="*/ 90 h 306"/>
                <a:gd name="T36" fmla="*/ 607 w 718"/>
                <a:gd name="T37" fmla="*/ 84 h 306"/>
                <a:gd name="T38" fmla="*/ 625 w 718"/>
                <a:gd name="T39" fmla="*/ 78 h 306"/>
                <a:gd name="T40" fmla="*/ 631 w 718"/>
                <a:gd name="T41" fmla="*/ 72 h 306"/>
                <a:gd name="T42" fmla="*/ 637 w 718"/>
                <a:gd name="T43" fmla="*/ 66 h 306"/>
                <a:gd name="T44" fmla="*/ 655 w 718"/>
                <a:gd name="T45" fmla="*/ 60 h 306"/>
                <a:gd name="T46" fmla="*/ 697 w 718"/>
                <a:gd name="T47" fmla="*/ 30 h 306"/>
                <a:gd name="T48" fmla="*/ 715 w 718"/>
                <a:gd name="T49" fmla="*/ 18 h 306"/>
                <a:gd name="T50" fmla="*/ 721 w 718"/>
                <a:gd name="T51" fmla="*/ 6 h 306"/>
                <a:gd name="T52" fmla="*/ 715 w 718"/>
                <a:gd name="T53" fmla="*/ 0 h 306"/>
                <a:gd name="T54" fmla="*/ 691 w 718"/>
                <a:gd name="T55" fmla="*/ 0 h 306"/>
                <a:gd name="T56" fmla="*/ 631 w 718"/>
                <a:gd name="T57" fmla="*/ 0 h 306"/>
                <a:gd name="T58" fmla="*/ 582 w 718"/>
                <a:gd name="T59" fmla="*/ 0 h 306"/>
                <a:gd name="T60" fmla="*/ 546 w 718"/>
                <a:gd name="T61" fmla="*/ 0 h 306"/>
                <a:gd name="T62" fmla="*/ 516 w 718"/>
                <a:gd name="T63" fmla="*/ 18 h 306"/>
                <a:gd name="T64" fmla="*/ 487 w 718"/>
                <a:gd name="T65" fmla="*/ 42 h 306"/>
                <a:gd name="T66" fmla="*/ 469 w 718"/>
                <a:gd name="T67" fmla="*/ 54 h 306"/>
                <a:gd name="T68" fmla="*/ 451 w 718"/>
                <a:gd name="T69" fmla="*/ 60 h 306"/>
                <a:gd name="T70" fmla="*/ 427 w 718"/>
                <a:gd name="T71" fmla="*/ 60 h 306"/>
                <a:gd name="T72" fmla="*/ 391 w 718"/>
                <a:gd name="T73" fmla="*/ 66 h 306"/>
                <a:gd name="T74" fmla="*/ 348 w 718"/>
                <a:gd name="T75" fmla="*/ 84 h 306"/>
                <a:gd name="T76" fmla="*/ 312 w 718"/>
                <a:gd name="T77" fmla="*/ 108 h 306"/>
                <a:gd name="T78" fmla="*/ 288 w 718"/>
                <a:gd name="T79" fmla="*/ 126 h 306"/>
                <a:gd name="T80" fmla="*/ 276 w 718"/>
                <a:gd name="T81" fmla="*/ 132 h 306"/>
                <a:gd name="T82" fmla="*/ 258 w 718"/>
                <a:gd name="T83" fmla="*/ 138 h 306"/>
                <a:gd name="T84" fmla="*/ 222 w 718"/>
                <a:gd name="T85" fmla="*/ 138 h 306"/>
                <a:gd name="T86" fmla="*/ 187 w 718"/>
                <a:gd name="T87" fmla="*/ 138 h 306"/>
                <a:gd name="T88" fmla="*/ 181 w 718"/>
                <a:gd name="T89" fmla="*/ 138 h 306"/>
                <a:gd name="T90" fmla="*/ 175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40" name="Freeform 10"/>
            <p:cNvSpPr>
              <a:spLocks noChangeArrowheads="1"/>
            </p:cNvSpPr>
            <p:nvPr/>
          </p:nvSpPr>
          <p:spPr bwMode="auto">
            <a:xfrm>
              <a:off x="3358" y="1890"/>
              <a:ext cx="2400" cy="881"/>
            </a:xfrm>
            <a:custGeom>
              <a:avLst/>
              <a:gdLst>
                <a:gd name="T0" fmla="*/ 2238 w 2392"/>
                <a:gd name="T1" fmla="*/ 54 h 881"/>
                <a:gd name="T2" fmla="*/ 2196 w 2392"/>
                <a:gd name="T3" fmla="*/ 54 h 881"/>
                <a:gd name="T4" fmla="*/ 2154 w 2392"/>
                <a:gd name="T5" fmla="*/ 66 h 881"/>
                <a:gd name="T6" fmla="*/ 2028 w 2392"/>
                <a:gd name="T7" fmla="*/ 101 h 881"/>
                <a:gd name="T8" fmla="*/ 1963 w 2392"/>
                <a:gd name="T9" fmla="*/ 119 h 881"/>
                <a:gd name="T10" fmla="*/ 1866 w 2392"/>
                <a:gd name="T11" fmla="*/ 167 h 881"/>
                <a:gd name="T12" fmla="*/ 1842 w 2392"/>
                <a:gd name="T13" fmla="*/ 245 h 881"/>
                <a:gd name="T14" fmla="*/ 1848 w 2392"/>
                <a:gd name="T15" fmla="*/ 305 h 881"/>
                <a:gd name="T16" fmla="*/ 1764 w 2392"/>
                <a:gd name="T17" fmla="*/ 317 h 881"/>
                <a:gd name="T18" fmla="*/ 1602 w 2392"/>
                <a:gd name="T19" fmla="*/ 263 h 881"/>
                <a:gd name="T20" fmla="*/ 1512 w 2392"/>
                <a:gd name="T21" fmla="*/ 257 h 881"/>
                <a:gd name="T22" fmla="*/ 1404 w 2392"/>
                <a:gd name="T23" fmla="*/ 311 h 881"/>
                <a:gd name="T24" fmla="*/ 1338 w 2392"/>
                <a:gd name="T25" fmla="*/ 353 h 881"/>
                <a:gd name="T26" fmla="*/ 1314 w 2392"/>
                <a:gd name="T27" fmla="*/ 359 h 881"/>
                <a:gd name="T28" fmla="*/ 1218 w 2392"/>
                <a:gd name="T29" fmla="*/ 371 h 881"/>
                <a:gd name="T30" fmla="*/ 1164 w 2392"/>
                <a:gd name="T31" fmla="*/ 365 h 881"/>
                <a:gd name="T32" fmla="*/ 1057 w 2392"/>
                <a:gd name="T33" fmla="*/ 371 h 881"/>
                <a:gd name="T34" fmla="*/ 960 w 2392"/>
                <a:gd name="T35" fmla="*/ 383 h 881"/>
                <a:gd name="T36" fmla="*/ 924 w 2392"/>
                <a:gd name="T37" fmla="*/ 401 h 881"/>
                <a:gd name="T38" fmla="*/ 822 w 2392"/>
                <a:gd name="T39" fmla="*/ 419 h 881"/>
                <a:gd name="T40" fmla="*/ 781 w 2392"/>
                <a:gd name="T41" fmla="*/ 419 h 881"/>
                <a:gd name="T42" fmla="*/ 666 w 2392"/>
                <a:gd name="T43" fmla="*/ 437 h 881"/>
                <a:gd name="T44" fmla="*/ 600 w 2392"/>
                <a:gd name="T45" fmla="*/ 473 h 881"/>
                <a:gd name="T46" fmla="*/ 505 w 2392"/>
                <a:gd name="T47" fmla="*/ 467 h 881"/>
                <a:gd name="T48" fmla="*/ 432 w 2392"/>
                <a:gd name="T49" fmla="*/ 491 h 881"/>
                <a:gd name="T50" fmla="*/ 414 w 2392"/>
                <a:gd name="T51" fmla="*/ 539 h 881"/>
                <a:gd name="T52" fmla="*/ 348 w 2392"/>
                <a:gd name="T53" fmla="*/ 569 h 881"/>
                <a:gd name="T54" fmla="*/ 223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4 w 2392"/>
                <a:gd name="T65" fmla="*/ 653 h 881"/>
                <a:gd name="T66" fmla="*/ 475 w 2392"/>
                <a:gd name="T67" fmla="*/ 569 h 881"/>
                <a:gd name="T68" fmla="*/ 570 w 2392"/>
                <a:gd name="T69" fmla="*/ 521 h 881"/>
                <a:gd name="T70" fmla="*/ 648 w 2392"/>
                <a:gd name="T71" fmla="*/ 515 h 881"/>
                <a:gd name="T72" fmla="*/ 876 w 2392"/>
                <a:gd name="T73" fmla="*/ 461 h 881"/>
                <a:gd name="T74" fmla="*/ 1152 w 2392"/>
                <a:gd name="T75" fmla="*/ 425 h 881"/>
                <a:gd name="T76" fmla="*/ 1296 w 2392"/>
                <a:gd name="T77" fmla="*/ 461 h 881"/>
                <a:gd name="T78" fmla="*/ 1422 w 2392"/>
                <a:gd name="T79" fmla="*/ 533 h 881"/>
                <a:gd name="T80" fmla="*/ 1440 w 2392"/>
                <a:gd name="T81" fmla="*/ 617 h 881"/>
                <a:gd name="T82" fmla="*/ 1381 w 2392"/>
                <a:gd name="T83" fmla="*/ 653 h 881"/>
                <a:gd name="T84" fmla="*/ 1230 w 2392"/>
                <a:gd name="T85" fmla="*/ 701 h 881"/>
                <a:gd name="T86" fmla="*/ 1116 w 2392"/>
                <a:gd name="T87" fmla="*/ 755 h 881"/>
                <a:gd name="T88" fmla="*/ 1069 w 2392"/>
                <a:gd name="T89" fmla="*/ 809 h 881"/>
                <a:gd name="T90" fmla="*/ 1081 w 2392"/>
                <a:gd name="T91" fmla="*/ 869 h 881"/>
                <a:gd name="T92" fmla="*/ 1110 w 2392"/>
                <a:gd name="T93" fmla="*/ 881 h 881"/>
                <a:gd name="T94" fmla="*/ 1212 w 2392"/>
                <a:gd name="T95" fmla="*/ 869 h 881"/>
                <a:gd name="T96" fmla="*/ 1393 w 2392"/>
                <a:gd name="T97" fmla="*/ 857 h 881"/>
                <a:gd name="T98" fmla="*/ 1446 w 2392"/>
                <a:gd name="T99" fmla="*/ 851 h 881"/>
                <a:gd name="T100" fmla="*/ 1488 w 2392"/>
                <a:gd name="T101" fmla="*/ 833 h 881"/>
                <a:gd name="T102" fmla="*/ 1681 w 2392"/>
                <a:gd name="T103" fmla="*/ 743 h 881"/>
                <a:gd name="T104" fmla="*/ 1812 w 2392"/>
                <a:gd name="T105" fmla="*/ 689 h 881"/>
                <a:gd name="T106" fmla="*/ 1890 w 2392"/>
                <a:gd name="T107" fmla="*/ 581 h 881"/>
                <a:gd name="T108" fmla="*/ 2046 w 2392"/>
                <a:gd name="T109" fmla="*/ 389 h 881"/>
                <a:gd name="T110" fmla="*/ 2214 w 2392"/>
                <a:gd name="T111" fmla="*/ 269 h 881"/>
                <a:gd name="T112" fmla="*/ 2257 w 2392"/>
                <a:gd name="T113" fmla="*/ 239 h 881"/>
                <a:gd name="T114" fmla="*/ 2400 w 2392"/>
                <a:gd name="T115" fmla="*/ 0 h 881"/>
                <a:gd name="T116" fmla="*/ 2310 w 2392"/>
                <a:gd name="T117" fmla="*/ 36 h 8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2" name="Freeform 11"/>
            <p:cNvSpPr>
              <a:spLocks noChangeArrowheads="1"/>
            </p:cNvSpPr>
            <p:nvPr/>
          </p:nvSpPr>
          <p:spPr bwMode="auto">
            <a:xfrm>
              <a:off x="3839" y="1854"/>
              <a:ext cx="577" cy="258"/>
            </a:xfrm>
            <a:custGeom>
              <a:avLst/>
              <a:gdLst>
                <a:gd name="T0" fmla="*/ 31 w 550"/>
                <a:gd name="T1" fmla="*/ 246 h 257"/>
                <a:gd name="T2" fmla="*/ 19 w 550"/>
                <a:gd name="T3" fmla="*/ 252 h 257"/>
                <a:gd name="T4" fmla="*/ 6 w 550"/>
                <a:gd name="T5" fmla="*/ 258 h 257"/>
                <a:gd name="T6" fmla="*/ 0 w 550"/>
                <a:gd name="T7" fmla="*/ 258 h 257"/>
                <a:gd name="T8" fmla="*/ 320 w 550"/>
                <a:gd name="T9" fmla="*/ 113 h 257"/>
                <a:gd name="T10" fmla="*/ 546 w 550"/>
                <a:gd name="T11" fmla="*/ 0 h 257"/>
                <a:gd name="T12" fmla="*/ 552 w 550"/>
                <a:gd name="T13" fmla="*/ 6 h 257"/>
                <a:gd name="T14" fmla="*/ 571 w 550"/>
                <a:gd name="T15" fmla="*/ 18 h 257"/>
                <a:gd name="T16" fmla="*/ 577 w 550"/>
                <a:gd name="T17" fmla="*/ 24 h 257"/>
                <a:gd name="T18" fmla="*/ 577 w 550"/>
                <a:gd name="T19" fmla="*/ 36 h 257"/>
                <a:gd name="T20" fmla="*/ 571 w 550"/>
                <a:gd name="T21" fmla="*/ 42 h 257"/>
                <a:gd name="T22" fmla="*/ 552 w 550"/>
                <a:gd name="T23" fmla="*/ 54 h 257"/>
                <a:gd name="T24" fmla="*/ 539 w 550"/>
                <a:gd name="T25" fmla="*/ 60 h 257"/>
                <a:gd name="T26" fmla="*/ 527 w 550"/>
                <a:gd name="T27" fmla="*/ 66 h 257"/>
                <a:gd name="T28" fmla="*/ 470 w 550"/>
                <a:gd name="T29" fmla="*/ 84 h 257"/>
                <a:gd name="T30" fmla="*/ 401 w 550"/>
                <a:gd name="T31" fmla="*/ 113 h 257"/>
                <a:gd name="T32" fmla="*/ 320 w 550"/>
                <a:gd name="T33" fmla="*/ 144 h 257"/>
                <a:gd name="T34" fmla="*/ 238 w 550"/>
                <a:gd name="T35" fmla="*/ 174 h 257"/>
                <a:gd name="T36" fmla="*/ 156 w 550"/>
                <a:gd name="T37" fmla="*/ 204 h 257"/>
                <a:gd name="T38" fmla="*/ 87 w 550"/>
                <a:gd name="T39" fmla="*/ 228 h 257"/>
                <a:gd name="T40" fmla="*/ 31 w 550"/>
                <a:gd name="T41" fmla="*/ 246 h 257"/>
                <a:gd name="T42" fmla="*/ 31 w 550"/>
                <a:gd name="T43" fmla="*/ 246 h 25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rgbClr val="0E7673"/>
                </a:gs>
                <a:gs pos="100000">
                  <a:srgbClr val="006E6B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3" name="Freeform 12"/>
            <p:cNvSpPr>
              <a:spLocks noChangeArrowheads="1"/>
            </p:cNvSpPr>
            <p:nvPr/>
          </p:nvSpPr>
          <p:spPr bwMode="auto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0 h 1"/>
                <a:gd name="T4" fmla="*/ 0 w 5"/>
                <a:gd name="T5" fmla="*/ 0 h 1"/>
                <a:gd name="T6" fmla="*/ 0 w 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4" name="Freeform 13"/>
            <p:cNvSpPr>
              <a:spLocks noChangeArrowheads="1"/>
            </p:cNvSpPr>
            <p:nvPr/>
          </p:nvSpPr>
          <p:spPr bwMode="auto">
            <a:xfrm>
              <a:off x="3839" y="1728"/>
              <a:ext cx="716" cy="383"/>
            </a:xfrm>
            <a:custGeom>
              <a:avLst/>
              <a:gdLst>
                <a:gd name="T0" fmla="*/ 659 w 716"/>
                <a:gd name="T1" fmla="*/ 6 h 383"/>
                <a:gd name="T2" fmla="*/ 588 w 716"/>
                <a:gd name="T3" fmla="*/ 42 h 383"/>
                <a:gd name="T4" fmla="*/ 515 w 716"/>
                <a:gd name="T5" fmla="*/ 84 h 383"/>
                <a:gd name="T6" fmla="*/ 509 w 716"/>
                <a:gd name="T7" fmla="*/ 90 h 383"/>
                <a:gd name="T8" fmla="*/ 485 w 716"/>
                <a:gd name="T9" fmla="*/ 102 h 383"/>
                <a:gd name="T10" fmla="*/ 455 w 716"/>
                <a:gd name="T11" fmla="*/ 120 h 383"/>
                <a:gd name="T12" fmla="*/ 425 w 716"/>
                <a:gd name="T13" fmla="*/ 138 h 383"/>
                <a:gd name="T14" fmla="*/ 371 w 716"/>
                <a:gd name="T15" fmla="*/ 168 h 383"/>
                <a:gd name="T16" fmla="*/ 306 w 716"/>
                <a:gd name="T17" fmla="*/ 198 h 383"/>
                <a:gd name="T18" fmla="*/ 186 w 716"/>
                <a:gd name="T19" fmla="*/ 251 h 383"/>
                <a:gd name="T20" fmla="*/ 131 w 716"/>
                <a:gd name="T21" fmla="*/ 269 h 383"/>
                <a:gd name="T22" fmla="*/ 89 w 716"/>
                <a:gd name="T23" fmla="*/ 287 h 383"/>
                <a:gd name="T24" fmla="*/ 53 w 716"/>
                <a:gd name="T25" fmla="*/ 305 h 383"/>
                <a:gd name="T26" fmla="*/ 36 w 716"/>
                <a:gd name="T27" fmla="*/ 311 h 383"/>
                <a:gd name="T28" fmla="*/ 12 w 716"/>
                <a:gd name="T29" fmla="*/ 329 h 383"/>
                <a:gd name="T30" fmla="*/ 0 w 716"/>
                <a:gd name="T31" fmla="*/ 353 h 383"/>
                <a:gd name="T32" fmla="*/ 0 w 716"/>
                <a:gd name="T33" fmla="*/ 371 h 383"/>
                <a:gd name="T34" fmla="*/ 0 w 716"/>
                <a:gd name="T35" fmla="*/ 383 h 383"/>
                <a:gd name="T36" fmla="*/ 0 w 716"/>
                <a:gd name="T37" fmla="*/ 383 h 383"/>
                <a:gd name="T38" fmla="*/ 12 w 716"/>
                <a:gd name="T39" fmla="*/ 371 h 383"/>
                <a:gd name="T40" fmla="*/ 30 w 716"/>
                <a:gd name="T41" fmla="*/ 353 h 383"/>
                <a:gd name="T42" fmla="*/ 53 w 716"/>
                <a:gd name="T43" fmla="*/ 335 h 383"/>
                <a:gd name="T44" fmla="*/ 77 w 716"/>
                <a:gd name="T45" fmla="*/ 317 h 383"/>
                <a:gd name="T46" fmla="*/ 101 w 716"/>
                <a:gd name="T47" fmla="*/ 311 h 383"/>
                <a:gd name="T48" fmla="*/ 131 w 716"/>
                <a:gd name="T49" fmla="*/ 299 h 383"/>
                <a:gd name="T50" fmla="*/ 204 w 716"/>
                <a:gd name="T51" fmla="*/ 269 h 383"/>
                <a:gd name="T52" fmla="*/ 240 w 716"/>
                <a:gd name="T53" fmla="*/ 251 h 383"/>
                <a:gd name="T54" fmla="*/ 270 w 716"/>
                <a:gd name="T55" fmla="*/ 239 h 383"/>
                <a:gd name="T56" fmla="*/ 294 w 716"/>
                <a:gd name="T57" fmla="*/ 228 h 383"/>
                <a:gd name="T58" fmla="*/ 312 w 716"/>
                <a:gd name="T59" fmla="*/ 222 h 383"/>
                <a:gd name="T60" fmla="*/ 330 w 716"/>
                <a:gd name="T61" fmla="*/ 210 h 383"/>
                <a:gd name="T62" fmla="*/ 365 w 716"/>
                <a:gd name="T63" fmla="*/ 186 h 383"/>
                <a:gd name="T64" fmla="*/ 419 w 716"/>
                <a:gd name="T65" fmla="*/ 156 h 383"/>
                <a:gd name="T66" fmla="*/ 473 w 716"/>
                <a:gd name="T67" fmla="*/ 120 h 383"/>
                <a:gd name="T68" fmla="*/ 527 w 716"/>
                <a:gd name="T69" fmla="*/ 90 h 383"/>
                <a:gd name="T70" fmla="*/ 576 w 716"/>
                <a:gd name="T71" fmla="*/ 60 h 383"/>
                <a:gd name="T72" fmla="*/ 612 w 716"/>
                <a:gd name="T73" fmla="*/ 42 h 383"/>
                <a:gd name="T74" fmla="*/ 629 w 716"/>
                <a:gd name="T75" fmla="*/ 36 h 383"/>
                <a:gd name="T76" fmla="*/ 647 w 716"/>
                <a:gd name="T77" fmla="*/ 30 h 383"/>
                <a:gd name="T78" fmla="*/ 677 w 716"/>
                <a:gd name="T79" fmla="*/ 18 h 383"/>
                <a:gd name="T80" fmla="*/ 701 w 716"/>
                <a:gd name="T81" fmla="*/ 6 h 383"/>
                <a:gd name="T82" fmla="*/ 713 w 716"/>
                <a:gd name="T83" fmla="*/ 0 h 383"/>
                <a:gd name="T84" fmla="*/ 713 w 716"/>
                <a:gd name="T85" fmla="*/ 0 h 383"/>
                <a:gd name="T86" fmla="*/ 659 w 716"/>
                <a:gd name="T87" fmla="*/ 6 h 383"/>
                <a:gd name="T88" fmla="*/ 716 w 716"/>
                <a:gd name="T89" fmla="*/ 63 h 38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rgbClr val="0E7673"/>
                </a:gs>
                <a:gs pos="100000">
                  <a:srgbClr val="006E6B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5" name="Freeform 14"/>
            <p:cNvSpPr>
              <a:spLocks noChangeArrowheads="1"/>
            </p:cNvSpPr>
            <p:nvPr/>
          </p:nvSpPr>
          <p:spPr bwMode="auto">
            <a:xfrm>
              <a:off x="3453" y="2271"/>
              <a:ext cx="318" cy="225"/>
            </a:xfrm>
            <a:custGeom>
              <a:avLst/>
              <a:gdLst>
                <a:gd name="T0" fmla="*/ 6 w 318"/>
                <a:gd name="T1" fmla="*/ 225 h 225"/>
                <a:gd name="T2" fmla="*/ 0 w 318"/>
                <a:gd name="T3" fmla="*/ 195 h 225"/>
                <a:gd name="T4" fmla="*/ 315 w 318"/>
                <a:gd name="T5" fmla="*/ 0 h 225"/>
                <a:gd name="T6" fmla="*/ 303 w 318"/>
                <a:gd name="T7" fmla="*/ 27 h 225"/>
                <a:gd name="T8" fmla="*/ 318 w 318"/>
                <a:gd name="T9" fmla="*/ 4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rgbClr val="0E7673"/>
                </a:gs>
                <a:gs pos="100000">
                  <a:srgbClr val="006E6B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6" name="Freeform 15"/>
            <p:cNvSpPr>
              <a:spLocks noChangeArrowheads="1"/>
            </p:cNvSpPr>
            <p:nvPr/>
          </p:nvSpPr>
          <p:spPr bwMode="auto">
            <a:xfrm>
              <a:off x="0" y="2658"/>
              <a:ext cx="2595" cy="933"/>
            </a:xfrm>
            <a:custGeom>
              <a:avLst/>
              <a:gdLst>
                <a:gd name="T0" fmla="*/ 1050 w 2595"/>
                <a:gd name="T1" fmla="*/ 657 h 933"/>
                <a:gd name="T2" fmla="*/ 1581 w 2595"/>
                <a:gd name="T3" fmla="*/ 690 h 933"/>
                <a:gd name="T4" fmla="*/ 1671 w 2595"/>
                <a:gd name="T5" fmla="*/ 723 h 933"/>
                <a:gd name="T6" fmla="*/ 1176 w 2595"/>
                <a:gd name="T7" fmla="*/ 621 h 933"/>
                <a:gd name="T8" fmla="*/ 1854 w 2595"/>
                <a:gd name="T9" fmla="*/ 567 h 933"/>
                <a:gd name="T10" fmla="*/ 1869 w 2595"/>
                <a:gd name="T11" fmla="*/ 612 h 933"/>
                <a:gd name="T12" fmla="*/ 2103 w 2595"/>
                <a:gd name="T13" fmla="*/ 861 h 933"/>
                <a:gd name="T14" fmla="*/ 1883 w 2595"/>
                <a:gd name="T15" fmla="*/ 520 h 933"/>
                <a:gd name="T16" fmla="*/ 1842 w 2595"/>
                <a:gd name="T17" fmla="*/ 490 h 933"/>
                <a:gd name="T18" fmla="*/ 1770 w 2595"/>
                <a:gd name="T19" fmla="*/ 466 h 933"/>
                <a:gd name="T20" fmla="*/ 1740 w 2595"/>
                <a:gd name="T21" fmla="*/ 448 h 933"/>
                <a:gd name="T22" fmla="*/ 1758 w 2595"/>
                <a:gd name="T23" fmla="*/ 436 h 933"/>
                <a:gd name="T24" fmla="*/ 1830 w 2595"/>
                <a:gd name="T25" fmla="*/ 430 h 933"/>
                <a:gd name="T26" fmla="*/ 1877 w 2595"/>
                <a:gd name="T27" fmla="*/ 424 h 933"/>
                <a:gd name="T28" fmla="*/ 1955 w 2595"/>
                <a:gd name="T29" fmla="*/ 394 h 933"/>
                <a:gd name="T30" fmla="*/ 2052 w 2595"/>
                <a:gd name="T31" fmla="*/ 396 h 933"/>
                <a:gd name="T32" fmla="*/ 2253 w 2595"/>
                <a:gd name="T33" fmla="*/ 732 h 933"/>
                <a:gd name="T34" fmla="*/ 2415 w 2595"/>
                <a:gd name="T35" fmla="*/ 933 h 933"/>
                <a:gd name="T36" fmla="*/ 2397 w 2595"/>
                <a:gd name="T37" fmla="*/ 828 h 933"/>
                <a:gd name="T38" fmla="*/ 2088 w 2595"/>
                <a:gd name="T39" fmla="*/ 400 h 933"/>
                <a:gd name="T40" fmla="*/ 2046 w 2595"/>
                <a:gd name="T41" fmla="*/ 346 h 933"/>
                <a:gd name="T42" fmla="*/ 1997 w 2595"/>
                <a:gd name="T43" fmla="*/ 304 h 933"/>
                <a:gd name="T44" fmla="*/ 1967 w 2595"/>
                <a:gd name="T45" fmla="*/ 286 h 933"/>
                <a:gd name="T46" fmla="*/ 1973 w 2595"/>
                <a:gd name="T47" fmla="*/ 286 h 933"/>
                <a:gd name="T48" fmla="*/ 2009 w 2595"/>
                <a:gd name="T49" fmla="*/ 286 h 933"/>
                <a:gd name="T50" fmla="*/ 2082 w 2595"/>
                <a:gd name="T51" fmla="*/ 322 h 933"/>
                <a:gd name="T52" fmla="*/ 2199 w 2595"/>
                <a:gd name="T53" fmla="*/ 384 h 933"/>
                <a:gd name="T54" fmla="*/ 2394 w 2595"/>
                <a:gd name="T55" fmla="*/ 448 h 933"/>
                <a:gd name="T56" fmla="*/ 2595 w 2595"/>
                <a:gd name="T57" fmla="*/ 516 h 933"/>
                <a:gd name="T58" fmla="*/ 2388 w 2595"/>
                <a:gd name="T59" fmla="*/ 424 h 933"/>
                <a:gd name="T60" fmla="*/ 2219 w 2595"/>
                <a:gd name="T61" fmla="*/ 340 h 933"/>
                <a:gd name="T62" fmla="*/ 2052 w 2595"/>
                <a:gd name="T63" fmla="*/ 280 h 933"/>
                <a:gd name="T64" fmla="*/ 1955 w 2595"/>
                <a:gd name="T65" fmla="*/ 262 h 933"/>
                <a:gd name="T66" fmla="*/ 1877 w 2595"/>
                <a:gd name="T67" fmla="*/ 274 h 933"/>
                <a:gd name="T68" fmla="*/ 1752 w 2595"/>
                <a:gd name="T69" fmla="*/ 274 h 933"/>
                <a:gd name="T70" fmla="*/ 1661 w 2595"/>
                <a:gd name="T71" fmla="*/ 292 h 933"/>
                <a:gd name="T72" fmla="*/ 1607 w 2595"/>
                <a:gd name="T73" fmla="*/ 316 h 933"/>
                <a:gd name="T74" fmla="*/ 1589 w 2595"/>
                <a:gd name="T75" fmla="*/ 322 h 933"/>
                <a:gd name="T76" fmla="*/ 1409 w 2595"/>
                <a:gd name="T77" fmla="*/ 358 h 933"/>
                <a:gd name="T78" fmla="*/ 1152 w 2595"/>
                <a:gd name="T79" fmla="*/ 442 h 933"/>
                <a:gd name="T80" fmla="*/ 966 w 2595"/>
                <a:gd name="T81" fmla="*/ 460 h 933"/>
                <a:gd name="T82" fmla="*/ 870 w 2595"/>
                <a:gd name="T83" fmla="*/ 442 h 933"/>
                <a:gd name="T84" fmla="*/ 828 w 2595"/>
                <a:gd name="T85" fmla="*/ 430 h 933"/>
                <a:gd name="T86" fmla="*/ 743 w 2595"/>
                <a:gd name="T87" fmla="*/ 388 h 933"/>
                <a:gd name="T88" fmla="*/ 636 w 2595"/>
                <a:gd name="T89" fmla="*/ 334 h 933"/>
                <a:gd name="T90" fmla="*/ 467 w 2595"/>
                <a:gd name="T91" fmla="*/ 256 h 933"/>
                <a:gd name="T92" fmla="*/ 0 w 2595"/>
                <a:gd name="T93" fmla="*/ 0 h 933"/>
                <a:gd name="T94" fmla="*/ 585 w 2595"/>
                <a:gd name="T95" fmla="*/ 390 h 933"/>
                <a:gd name="T96" fmla="*/ 849 w 2595"/>
                <a:gd name="T97" fmla="*/ 543 h 933"/>
                <a:gd name="T98" fmla="*/ 897 w 2595"/>
                <a:gd name="T99" fmla="*/ 621 h 93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rgbClr val="2D8785"/>
                </a:gs>
                <a:gs pos="100000">
                  <a:srgbClr val="006E6B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  <p:sp>
          <p:nvSpPr>
            <p:cNvPr id="1046" name="Freeform 16"/>
            <p:cNvSpPr>
              <a:spLocks noChangeArrowheads="1"/>
            </p:cNvSpPr>
            <p:nvPr/>
          </p:nvSpPr>
          <p:spPr bwMode="auto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ea typeface="Lucida Sans Unicode" charset="0"/>
                <a:cs typeface="Lucida Sans Unicode" charset="0"/>
              </a:endParaRPr>
            </a:p>
          </p:txBody>
        </p:sp>
      </p:grpSp>
      <p:sp>
        <p:nvSpPr>
          <p:cNvPr id="1041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fld id="{B1464000-7C5B-4F07-A791-1229A5D950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4942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Garamond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Garamond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Garamond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Garamond" pitchFamily="16" charset="0"/>
          <a:ea typeface="Lucida Sans Unicode" charset="0"/>
          <a:cs typeface="Lucida Sans Unicode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Garamond" pitchFamily="16" charset="0"/>
          <a:ea typeface="Lucida Sans Unicode" charset="0"/>
          <a:cs typeface="Lucida Sans Unicode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Garamond" pitchFamily="16" charset="0"/>
          <a:ea typeface="Lucida Sans Unicode" charset="0"/>
          <a:cs typeface="Lucida Sans Unicode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Garamond" pitchFamily="16" charset="0"/>
          <a:ea typeface="Lucida Sans Unicode" charset="0"/>
          <a:cs typeface="Lucida Sans Unicode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B9EFEE"/>
          </a:solidFill>
          <a:effectLst>
            <a:outerShdw blurRad="38100" dist="38100" dir="2700000" algn="tl">
              <a:srgbClr val="000000"/>
            </a:outerShdw>
          </a:effectLst>
          <a:latin typeface="Garamond" pitchFamily="16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WordArt 1"/>
          <p:cNvSpPr>
            <a:spLocks noChangeArrowheads="1" noChangeShapeType="1" noTextEdit="1"/>
          </p:cNvSpPr>
          <p:nvPr/>
        </p:nvSpPr>
        <p:spPr bwMode="auto">
          <a:xfrm>
            <a:off x="179388" y="620713"/>
            <a:ext cx="8820150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25560">
                <a:solidFill>
                  <a:srgbClr val="FF0000"/>
                </a:solidFill>
                <a:miter lim="800000"/>
                <a:headEnd/>
                <a:tailEnd/>
              </a:ln>
              <a:solidFill>
                <a:srgbClr val="0000FF"/>
              </a:solidFill>
              <a:effectLst>
                <a:outerShdw dist="17819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908720"/>
            <a:ext cx="6840760" cy="4462760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4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ea typeface="Lucida Sans Unicode" charset="0"/>
                <a:cs typeface="Times New Roman" pitchFamily="18" charset="0"/>
              </a:rPr>
              <a:t>Игра 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ru-RU" sz="4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ea typeface="Lucida Sans Unicode" charset="0"/>
                <a:cs typeface="Times New Roman" pitchFamily="18" charset="0"/>
              </a:rPr>
              <a:t>как метод обучения младших школьников</a:t>
            </a:r>
          </a:p>
          <a:p>
            <a:pPr algn="ctr">
              <a:buFont typeface="Times New Roman" pitchFamily="16" charset="0"/>
              <a:buNone/>
              <a:defRPr/>
            </a:pPr>
            <a:endParaRPr lang="ru-RU" sz="4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ea typeface="Lucida Sans Unicode" charset="0"/>
              <a:cs typeface="Lucida Sans Unicode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ea typeface="Lucida Sans Unicode" charset="0"/>
              <a:cs typeface="Lucida Sans Unicode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ea typeface="Lucida Sans Unicode" charset="0"/>
              <a:cs typeface="Lucida Sans Unicode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ea typeface="Lucida Sans Unicode" charset="0"/>
              <a:cs typeface="Lucida Sans Unicode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ea typeface="Lucida Sans Unicode" charset="0"/>
              <a:cs typeface="Lucida Sans Unicode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ea typeface="Lucida Sans Unicode" charset="0"/>
              <a:cs typeface="Lucida Sans Unicode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ea typeface="Lucida Sans Unicode" charset="0"/>
              <a:cs typeface="Lucida Sans Unicode" charset="0"/>
            </a:endParaRPr>
          </a:p>
        </p:txBody>
      </p:sp>
      <p:pic>
        <p:nvPicPr>
          <p:cNvPr id="5" name="Picture 3" descr="\\msk-fp01\userdata$\zhuravlevaev\Desktop\ФОТО КЛАССА\родительский день 08.02.2011\3D6J92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01008"/>
            <a:ext cx="432048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683568" y="404664"/>
            <a:ext cx="7992120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b="1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развивающая функция – 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гармоническое развитие личностных качеств с целью активизации резервных возможностей личности;</a:t>
            </a:r>
            <a:endParaRPr lang="ru-RU" sz="2400" b="1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b="1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коммуникативная функция –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объединение учащихся в коллектив и установление эмоциональных контактов;</a:t>
            </a:r>
            <a:endParaRPr lang="ru-RU" sz="2400" b="1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23850" y="3500438"/>
            <a:ext cx="92170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Lucida Sans Unicode" charset="0"/>
                <a:cs typeface="Times New Roman" pitchFamily="18" charset="0"/>
              </a:rPr>
              <a:t> 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Lucida Sans Unicode" charset="0"/>
              <a:cs typeface="Times New Roman" pitchFamily="18" charset="0"/>
            </a:endParaRPr>
          </a:p>
        </p:txBody>
      </p:sp>
      <p:pic>
        <p:nvPicPr>
          <p:cNvPr id="11" name="Picture 5" descr="\\192.168.3.5\foto\NSH\Фото ПОВЕРИНОВА 3Б\ФОТО\Учителя и род.собрание\DSC_00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190770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\\192.168.3.5\foto\NSH\Фото ПОВЕРИНОВА 3Б\ФОТО\Учителя и род.собрание\DSC_00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121" y="2000333"/>
            <a:ext cx="1800200" cy="178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\\192.168.3.5\foto\NSH\Фото ПОВЕРИНОВА 3Б\ФОТО\Учителя и род.собрание\DSC_00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451" y="2024844"/>
            <a:ext cx="208823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\\192.168.3.5\foto\NSH\Фото ПОВЕРИНОВА 3Б\ФОТО\Учителя и род.собрание\DSC_00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864" y="2000333"/>
            <a:ext cx="2016222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9" descr="\\192.168.3.5\foto\NSH\Фото ПОВЕРИНОВА 3Б\ФОТО\Учителя и род.собрание\DSC_005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081" y="4149080"/>
            <a:ext cx="216024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\\192.168.3.5\foto\NSH\Фото ПОВЕРИНОВА 3Б\ФОТО\Учителя и род.собрание\DSC_006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347" y="4149080"/>
            <a:ext cx="201622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67544" y="620688"/>
            <a:ext cx="8352927" cy="54128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80000"/>
              </a:lnSpc>
            </a:pPr>
            <a:endParaRPr lang="ru-RU" sz="2400" b="1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b="1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релаксационная функция – 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снятие эмоционального напряжения, вызванного нагрузкой на нервную систему при интенсивном обучении;</a:t>
            </a:r>
            <a:endParaRPr lang="ru-RU" sz="2400" b="1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b="1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психотехническая функция –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формирование навыков подготовки своего физиологического состояния для более эффективной деятельности, перестройка психики для усвоения больших объемов информации;</a:t>
            </a:r>
            <a:endParaRPr lang="ru-RU" sz="2400" b="1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b="1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развлекательная функция –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создание благоприятной атмосферы на занятиях, превращение урока из скучного мероприятия в увлекательное приключение. </a:t>
            </a:r>
          </a:p>
          <a:p>
            <a:pPr>
              <a:lnSpc>
                <a:spcPct val="80000"/>
              </a:lnSpc>
            </a:pPr>
            <a:endParaRPr lang="ru-RU" sz="2400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23850" y="2492375"/>
            <a:ext cx="83518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Lucida Sans Unicode" charset="0"/>
                <a:cs typeface="Times New Roman" pitchFamily="18" charset="0"/>
              </a:rPr>
              <a:t> </a:t>
            </a:r>
            <a:endParaRPr lang="ru-RU" sz="28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Lucida Sans Unicode" charset="0"/>
              <a:cs typeface="Times New Roman" pitchFamily="18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23850" y="3213100"/>
            <a:ext cx="70564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Garamond" pitchFamily="16" charset="0"/>
                <a:ea typeface="Lucida Sans Unicode" charset="0"/>
                <a:cs typeface="Lucida Sans Unicode" charset="0"/>
              </a:rPr>
              <a:t> </a:t>
            </a:r>
            <a:endParaRPr lang="ru-RU" sz="28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Lucida Sans Unicode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16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23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1331913" y="476673"/>
            <a:ext cx="6696075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2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Организация игр: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11188" y="1063630"/>
            <a:ext cx="763270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- </a:t>
            </a: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выбор игры; 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611188" y="1584330"/>
            <a:ext cx="698500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- предложение игры детям; 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11188" y="2048176"/>
            <a:ext cx="532923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- оборудование и оснащение игры; 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08898" y="2518805"/>
            <a:ext cx="6481763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- </a:t>
            </a: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разбивка на группы, распределение ролей; 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678370" y="3039449"/>
            <a:ext cx="6264275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- </a:t>
            </a: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развитие игровой ситуации. </a:t>
            </a:r>
          </a:p>
        </p:txBody>
      </p:sp>
      <p:pic>
        <p:nvPicPr>
          <p:cNvPr id="9" name="Picture 3" descr="\\msk-fp01\userdata$\zhuravlevaev\Desktop\ФОТО КЛАССА\журавлева откр.урок\DSC001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49" y="3565717"/>
            <a:ext cx="2952328" cy="20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\\msk-fp01\userdata$\zhuravlevaev\Desktop\ФОТО КЛАССА\журавлева откр.урок\DSC001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05064"/>
            <a:ext cx="284503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\\msk-fp01\userdata$\zhuravlevaev\Desktop\ФОТО КЛАССА\журавлева откр.урок\DSC001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93096"/>
            <a:ext cx="2664296" cy="221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9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6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0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1476375" y="404813"/>
            <a:ext cx="6480175" cy="10793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125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Основные принципы организации игры: 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00113" y="1484212"/>
            <a:ext cx="676910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 - </a:t>
            </a: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отсутствие принуждения; 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936625" y="1950041"/>
            <a:ext cx="6696075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- </a:t>
            </a: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принцип развития игровой динамики;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11188" y="2564904"/>
            <a:ext cx="7561263" cy="89473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Garamond" pitchFamily="16" charset="0"/>
                <a:ea typeface="Lucida Sans Unicode" charset="0"/>
                <a:cs typeface="Lucida Sans Unicode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Garamond" pitchFamily="16" charset="0"/>
                <a:ea typeface="Lucida Sans Unicode" charset="0"/>
                <a:cs typeface="Lucida Sans Unicode" charset="0"/>
              </a:rPr>
              <a:t>   </a:t>
            </a: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- принцип взаимосвязи игровой и учебной        деятельности;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41445" y="3406810"/>
            <a:ext cx="6766288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Garamond" pitchFamily="16" charset="0"/>
                <a:ea typeface="Lucida Sans Unicode" charset="0"/>
                <a:cs typeface="Lucida Sans Unicode" charset="0"/>
              </a:rPr>
              <a:t>  </a:t>
            </a:r>
            <a:r>
              <a:rPr lang="ru-RU" sz="2400" dirty="0" smtClean="0">
                <a:solidFill>
                  <a:srgbClr val="000000"/>
                </a:solidFill>
                <a:latin typeface="Garamond" pitchFamily="16" charset="0"/>
                <a:ea typeface="Lucida Sans Unicode" charset="0"/>
                <a:cs typeface="Lucida Sans Unicode" charset="0"/>
              </a:rPr>
              <a:t>  </a:t>
            </a: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- принцип перехода от простейших игр к сложным.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2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" dur="2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800" decel="100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20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332656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Результат</a:t>
            </a:r>
          </a:p>
          <a:p>
            <a:pPr algn="ctr"/>
            <a:r>
              <a:rPr lang="ru-RU" sz="36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052736"/>
            <a:ext cx="770485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- формирование у обучающихся опыта  ценностных отношений;</a:t>
            </a:r>
          </a:p>
          <a:p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- расширение и углубление знаний по предмету;</a:t>
            </a:r>
          </a:p>
          <a:p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- творческое применение результатов предшествующего обучения;</a:t>
            </a:r>
          </a:p>
          <a:p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- интеграция знаний из разных предметных областей;</a:t>
            </a:r>
          </a:p>
          <a:p>
            <a:pPr>
              <a:buFontTx/>
              <a:buChar char="-"/>
            </a:pP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приобретение умений и навыков межличностных взаимодействий.</a:t>
            </a:r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2050" name="Picture 2" descr="\\msk-fp01\userdata$\zhuravlevaev\Desktop\ФОТО КЛАССА\журавлева откр.урок\DSC001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3656028" cy="236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msk-fp01\userdata$\zhuravlevaev\Desktop\ФОТО КЛАССА\журавлева откр.урок\DSC001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088"/>
            <a:ext cx="3744416" cy="236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>
            <a:spLocks noChangeArrowheads="1"/>
          </p:cNvSpPr>
          <p:nvPr/>
        </p:nvSpPr>
        <p:spPr bwMode="auto">
          <a:xfrm>
            <a:off x="2643188" y="785813"/>
            <a:ext cx="5961062" cy="3003550"/>
          </a:xfrm>
          <a:prstGeom prst="wedgeEllipseCallout">
            <a:avLst>
              <a:gd name="adj1" fmla="val -31120"/>
              <a:gd name="adj2" fmla="val 65806"/>
            </a:avLst>
          </a:prstGeom>
          <a:solidFill>
            <a:srgbClr val="FFD7E8"/>
          </a:solidFill>
          <a:ln w="25400" algn="ctr">
            <a:solidFill>
              <a:srgbClr val="BC2665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СПАСИБО </a:t>
            </a:r>
          </a:p>
          <a:p>
            <a:pPr algn="ctr">
              <a:defRPr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ЗА </a:t>
            </a:r>
          </a:p>
          <a:p>
            <a:pPr algn="ctr">
              <a:defRPr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ВНИМАНИЕ!</a:t>
            </a:r>
          </a:p>
        </p:txBody>
      </p:sp>
      <p:pic>
        <p:nvPicPr>
          <p:cNvPr id="3" name="Picture 3" descr="D:\Мои док_На_D\ирина николаевна\материалы для оформления слайдов\школная\умный умный филин 2.bmp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071813"/>
            <a:ext cx="2286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920880" cy="54476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Lucida Sans Unicode" charset="0"/>
                <a:cs typeface="Times New Roman" pitchFamily="18" charset="0"/>
              </a:rPr>
              <a:t>А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Lucida Sans Unicode" charset="0"/>
                <a:cs typeface="Times New Roman" pitchFamily="18" charset="0"/>
              </a:rPr>
              <a:t>. С. Макаренко писал: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Lucida Sans Unicode" charset="0"/>
                <a:cs typeface="Times New Roman" pitchFamily="18" charset="0"/>
              </a:rPr>
              <a:t> «Игра имеет важное значение в жизни ребенка. 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Lucida Sans Unicode" charset="0"/>
                <a:cs typeface="Times New Roman" pitchFamily="18" charset="0"/>
              </a:rPr>
              <a:t>Каков ребенок в игре, таков он будет в работе, когда вырастет.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Lucida Sans Unicode" charset="0"/>
                <a:cs typeface="Times New Roman" pitchFamily="18" charset="0"/>
              </a:rPr>
              <a:t> Поэтому воспитание будущего деятеля происходит, прежде всего, в игре».</a:t>
            </a:r>
          </a:p>
          <a:p>
            <a:pPr algn="ctr">
              <a:buFont typeface="Times New Roman" pitchFamily="16" charset="0"/>
              <a:buNone/>
              <a:defRPr/>
            </a:pP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Lucida Sans Unicode" charset="0"/>
              <a:cs typeface="Times New Roman" pitchFamily="18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Lucida Sans Unicode" charset="0"/>
              <a:cs typeface="Times New Roman" pitchFamily="18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Lucida Sans Unicode" charset="0"/>
              <a:cs typeface="Times New Roman" pitchFamily="18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Lucida Sans Unicode" charset="0"/>
              <a:cs typeface="Times New Roman" pitchFamily="18" charset="0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Lucida Sans Unicode" charset="0"/>
              <a:cs typeface="Times New Roman" pitchFamily="18" charset="0"/>
            </a:endParaRPr>
          </a:p>
        </p:txBody>
      </p:sp>
      <p:pic>
        <p:nvPicPr>
          <p:cNvPr id="3" name="Picture 2" descr="Z:\УЧИТЕЛЬСКАЯ\Поверинова\ФОТО\2б\_D6J78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284984"/>
            <a:ext cx="6264696" cy="332805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683568" y="634667"/>
            <a:ext cx="792088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 eaLnBrk="0" hangingPunct="0">
              <a:tabLst>
                <a:tab pos="457200" algn="l"/>
              </a:tabLst>
              <a:defRPr/>
            </a:pP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современной школе, делающей ставку на активизацию и интенсификацию учебного процесса, игровая деятельность используется в следующих случаях: </a:t>
            </a:r>
            <a:endParaRPr lang="ru-RU" sz="2400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tabLst>
                <a:tab pos="457200" algn="l"/>
              </a:tabLst>
              <a:defRPr/>
            </a:pP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самостоятельных технологий для освоения понятия, темы и даже раздела учебного предмета;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элементы (иногда весьма существенные) более обширной технологии;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технологии урока (занятия) или его фрагмента (введения, объяснения, закрепления, упражнения, контроля);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технология внеклассной работы (игры типа "Зарница", "Орленок" и др.).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Z:\УЧИТЕЛЬСКАЯ\Поверинова\ФОТО\Новая папка (2)\Пузыри\фото 2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921" y="4666540"/>
            <a:ext cx="3748040" cy="2146549"/>
          </a:xfrm>
          <a:prstGeom prst="rect">
            <a:avLst/>
          </a:prstGeom>
          <a:noFill/>
        </p:spPr>
      </p:pic>
      <p:pic>
        <p:nvPicPr>
          <p:cNvPr id="4" name="Picture 3" descr="Z:\УЧИТЕЛЬСКАЯ\Поверинова\ФОТО\Новая папка (2)\Пузыри\фото 2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666540"/>
            <a:ext cx="4104456" cy="21079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55576" y="285037"/>
            <a:ext cx="7848872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 eaLnBrk="0" hangingPunct="0">
              <a:tabLst>
                <a:tab pos="457200" algn="l"/>
              </a:tabLst>
              <a:defRPr/>
            </a:pPr>
            <a:r>
              <a:rPr lang="ru-RU" sz="28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8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игровых приемов и ситуаций при урочной форме занятий происходит по таким основным направлениям: </a:t>
            </a:r>
          </a:p>
          <a:p>
            <a:pPr indent="450850" algn="just" eaLnBrk="0" hangingPunct="0">
              <a:tabLst>
                <a:tab pos="457200" algn="l"/>
              </a:tabLst>
              <a:defRPr/>
            </a:pP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цель ставится перед учащимися в форме игровой задачи;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учебная деятельность подчиняется правилам игры;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материал используется в качестве ее средства, в учебную деятельность вводится элемент соревнования, который переводит дидактическую задачу в игровую;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успешное выполнение дидактического задания связывается с игровым результатом.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\\192.168.3.5\foto\NSH\Фото ПОВЕРИНОВА 3Б\ФОТО\Новая папка (2)\IMG_65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696" y="4653136"/>
            <a:ext cx="259228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\\192.168.3.5\foto\NSH\Фото ПОВЕРИНОВА 3Б\ФОТО\Новая папка (2)\фото 0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653136"/>
            <a:ext cx="259228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55576" y="1608476"/>
            <a:ext cx="78488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 eaLnBrk="0" hangingPunct="0">
              <a:tabLst>
                <a:tab pos="457200" algn="l"/>
              </a:tabLst>
              <a:defRPr/>
            </a:pP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tabLst>
                <a:tab pos="457200" algn="l"/>
              </a:tabLst>
              <a:defRPr/>
            </a:pP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tabLst>
                <a:tab pos="457200" algn="l"/>
              </a:tabLst>
              <a:defRPr/>
            </a:pP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tabLst>
                <a:tab pos="457200" algn="l"/>
              </a:tabLst>
              <a:defRPr/>
            </a:pP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11560" y="609094"/>
            <a:ext cx="784887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ctr" eaLnBrk="0" hangingPunct="0">
              <a:defRPr/>
            </a:pPr>
            <a:r>
              <a:rPr lang="ru-RU" sz="36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</a:t>
            </a:r>
            <a:r>
              <a:rPr lang="ru-RU" sz="36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педагогических игр</a:t>
            </a:r>
          </a:p>
          <a:p>
            <a:pPr indent="450850" eaLnBrk="0" hangingPunct="0">
              <a:buClrTx/>
              <a:buSzTx/>
              <a:buFontTx/>
              <a:buNone/>
              <a:defRPr/>
            </a:pPr>
            <a:r>
              <a:rPr lang="ru-RU" sz="36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36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первую очередь следует разделить игры </a:t>
            </a:r>
            <a:r>
              <a:rPr lang="ru-RU" sz="3600" u="sng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виду деятельности: </a:t>
            </a:r>
          </a:p>
          <a:p>
            <a:pPr indent="450850" eaLnBrk="0" hangingPunct="0">
              <a:buClrTx/>
              <a:buSzTx/>
              <a:buFontTx/>
              <a:buNone/>
              <a:defRPr/>
            </a:pPr>
            <a:endParaRPr lang="ru-RU" sz="32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физические (двигательные),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интеллектуальные (умственные),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трудовые,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defRPr/>
            </a:pP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социальные,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Tx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психологические.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Z:\УЧИТЕЛЬСКАЯ\Поверинова\ФОТО\2б\_MG_34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97152"/>
            <a:ext cx="2304256" cy="1781304"/>
          </a:xfrm>
          <a:prstGeom prst="rect">
            <a:avLst/>
          </a:prstGeom>
          <a:noFill/>
        </p:spPr>
      </p:pic>
      <p:pic>
        <p:nvPicPr>
          <p:cNvPr id="6" name="Picture 2" descr="Z:\УЧИТЕЛЬСКАЯ\Поверинова\ФОТО\2б\_MG_14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636912"/>
            <a:ext cx="2952328" cy="1907168"/>
          </a:xfrm>
          <a:prstGeom prst="rect">
            <a:avLst/>
          </a:prstGeom>
          <a:noFill/>
        </p:spPr>
      </p:pic>
      <p:pic>
        <p:nvPicPr>
          <p:cNvPr id="9" name="Picture 11" descr="\\192.168.3.5\foto\NSH\Фото ПОВЕРИНОВА 3Б\ФОТО\ФОТО ПАВЛ.ГИМН\1Б\IMG_46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7152"/>
            <a:ext cx="2532993" cy="175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Z:\УЧИТЕЛЬСКАЯ\Поверинова\ФОТО\2б\_D6J067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797152"/>
            <a:ext cx="2952328" cy="17281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95536" y="1012962"/>
            <a:ext cx="828092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50850" algn="just" eaLnBrk="0" hangingPunct="0">
              <a:defRPr/>
            </a:pPr>
            <a:r>
              <a:rPr lang="ru-RU" sz="3200" u="sng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lang="ru-RU" sz="3200" u="sng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характеру педагогического процесса</a:t>
            </a:r>
            <a:r>
              <a:rPr lang="ru-RU" sz="32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выделяются следующие группы игр: </a:t>
            </a:r>
          </a:p>
          <a:p>
            <a:pPr indent="450850" algn="just" eaLnBrk="0" hangingPunct="0">
              <a:defRPr/>
            </a:pPr>
            <a:endParaRPr lang="ru-RU" sz="1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Tx/>
              <a:buSzTx/>
              <a:buFontTx/>
              <a:buChar char="•"/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обучающие, тренировочные</a:t>
            </a: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контролирующие и обобщающие;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Tx/>
              <a:buSzTx/>
              <a:buFontTx/>
              <a:buChar char="•"/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познавательные, воспитательные, развивающие, социализирующие</a:t>
            </a:r>
            <a:r>
              <a:rPr lang="ru-RU" sz="20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Tx/>
              <a:buSzTx/>
              <a:buFontTx/>
              <a:buChar char="•"/>
              <a:defRPr/>
            </a:pPr>
            <a:r>
              <a:rPr lang="ru-RU" sz="20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репродуктивные</a:t>
            </a: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продуктивные, творческие;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Tx/>
              <a:buSzTx/>
              <a:buFontTx/>
              <a:buChar char="•"/>
              <a:defRPr/>
            </a:pP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коммуникативные, диагностические, </a:t>
            </a:r>
          </a:p>
          <a:p>
            <a:pPr algn="just" eaLnBrk="0" hangingPunct="0">
              <a:buClrTx/>
              <a:buSzTx/>
              <a:buFont typeface="Times New Roman" pitchFamily="16" charset="0"/>
              <a:buNone/>
              <a:defRPr/>
            </a:pPr>
            <a:r>
              <a:rPr lang="ru-RU" sz="2000" dirty="0" err="1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профориентационные</a:t>
            </a:r>
            <a:r>
              <a:rPr lang="ru-RU" sz="20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психотехнические и др. </a:t>
            </a:r>
            <a:endParaRPr lang="ru-RU" sz="2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Z:\УЧИТЕЛЬСКАЯ\Поверинова\ФОТО\2б\_MG_84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005064"/>
            <a:ext cx="4536504" cy="26741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539552" y="658166"/>
            <a:ext cx="799288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50850" algn="ctr" eaLnBrk="0" hangingPunct="0">
              <a:defRPr/>
            </a:pPr>
            <a:r>
              <a:rPr lang="ru-RU" sz="28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Обширна </a:t>
            </a:r>
            <a:r>
              <a:rPr lang="ru-RU" sz="28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типология педагогических игр </a:t>
            </a:r>
            <a:endParaRPr lang="ru-RU" sz="2800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algn="ctr" eaLnBrk="0" hangingPunct="0">
              <a:defRPr/>
            </a:pPr>
            <a:r>
              <a:rPr lang="ru-RU" sz="2800" u="sng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lang="ru-RU" sz="2800" u="sng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характеру игровой методики</a:t>
            </a:r>
            <a:r>
              <a:rPr lang="ru-RU" sz="28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indent="450850" eaLnBrk="0" hangingPunct="0">
              <a:defRPr/>
            </a:pPr>
            <a:r>
              <a:rPr lang="ru-RU" sz="28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 </a:t>
            </a:r>
            <a:r>
              <a:rPr lang="ru-RU" sz="28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большие группы составляют: </a:t>
            </a:r>
          </a:p>
          <a:p>
            <a:pPr indent="450850" algn="just" eaLnBrk="0" hangingPunct="0">
              <a:defRPr/>
            </a:pPr>
            <a:endParaRPr lang="ru-RU" sz="10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Tx/>
              <a:buSzTx/>
              <a:buFontTx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с готовыми "жесткими" правилами;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Tx/>
              <a:buSzTx/>
              <a:buFontTx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"вольные", правила которых устанавливаются по ходу игровых действий;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Tx/>
              <a:buSzTx/>
              <a:buFontTx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игры, которые сочетают и свободную игровую стихию, и правила, принятые в качестве условия игры и возникающие по ее ходу.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\\msk-fp01\userdata$\zhuravlevaev\Desktop\ФОТО КЛАССА\Новая папка\1 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65104"/>
            <a:ext cx="3003733" cy="2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\\192.168.3.5\foto\NSH\Фото ПОВЕРИНОВА 3Б\ФОТО\Новая папка (2)\Пузыри\фото 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65104"/>
            <a:ext cx="338336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683568" y="-800849"/>
            <a:ext cx="7848872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eaLnBrk="0" hangingPunct="0">
              <a:defRPr/>
            </a:pPr>
            <a:endParaRPr lang="ru-RU" sz="2400" u="sng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defRPr/>
            </a:pPr>
            <a:endParaRPr lang="ru-RU" sz="2400" u="sng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defRPr/>
            </a:pPr>
            <a:endParaRPr lang="ru-RU" sz="2400" u="sng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defRPr/>
            </a:pPr>
            <a:r>
              <a:rPr lang="ru-RU" sz="3200" u="sng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содержанию игры с готовыми правилами</a:t>
            </a:r>
            <a:r>
              <a:rPr lang="ru-RU" sz="32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различают: </a:t>
            </a:r>
          </a:p>
          <a:p>
            <a:pPr indent="450850" eaLnBrk="0" hangingPunct="0">
              <a:defRPr/>
            </a:pP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предметные (математические, химические и т.д.),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спортивные,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подвижные,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интеллектуальные (дидактические),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строительные и технические,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музыкальные (ритмические, хороводные, танцевальные),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лечебные,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коррекционные (психологические игры-упражнения),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шуточные (забавы, развлечения), </a:t>
            </a: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  <a:p>
            <a:pPr indent="450850" eaLnBrk="0" hangingPunct="0">
              <a:buClrTx/>
              <a:buSzTx/>
              <a:buFont typeface="Arial" pitchFamily="34" charset="0"/>
              <a:buChar char="•"/>
              <a:defRPr/>
            </a:pP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ритуально-обрядовые и др.</a:t>
            </a:r>
            <a:b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4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3" descr="\\192.168.3.5\foto\NSH\Фото ПОВЕРИНОВА 3Б\ФОТО\ФОТО ПАВЛ.ГИМН\1Б\IMG_52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276872"/>
            <a:ext cx="201595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\\192.168.3.5\foto\NSH\Фото ПОВЕРИНОВА 3Б\ФОТО\ФОТО ПАВЛ.ГИМН\1Б\IMG_50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157192"/>
            <a:ext cx="2035427" cy="15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75656" y="260648"/>
            <a:ext cx="554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 smtClean="0">
                <a:solidFill>
                  <a:srgbClr val="FFFFFF"/>
                </a:solidFill>
                <a:latin typeface="Times New Roman" pitchFamily="18" charset="0"/>
                <a:ea typeface="Lucida Sans Unicode" charset="0"/>
                <a:cs typeface="Times New Roman" pitchFamily="18" charset="0"/>
              </a:rPr>
              <a:t> </a:t>
            </a:r>
            <a:r>
              <a:rPr lang="ru-RU" sz="32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ea typeface="Lucida Sans Unicode" charset="0"/>
                <a:cs typeface="Times New Roman" pitchFamily="18" charset="0"/>
              </a:rPr>
              <a:t>Функции игры :</a:t>
            </a:r>
            <a:endParaRPr lang="ru-RU" sz="3200" dirty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ea typeface="Lucida Sans Unicode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908720"/>
            <a:ext cx="799288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b="1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обучающая функция –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sz="2400" dirty="0" err="1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общеучебных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умений и навыков, таких, как память, внимание, восприятие различной информации, развитие навыков владения речью;</a:t>
            </a:r>
            <a:endParaRPr lang="ru-RU" sz="2400" b="1" dirty="0" smtClean="0">
              <a:blipFill>
                <a:blip r:embed="rId3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\\msk-fp01\userdata$\zhuravlevaev\Desktop\ФОТО КЛАССА\Новая папка\1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96952"/>
            <a:ext cx="367240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39552" y="1988841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воспитательная функция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– психотренинг и </a:t>
            </a:r>
            <a:r>
              <a:rPr lang="ru-RU" sz="2400" dirty="0" err="1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психокоррекция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 проявления личности в игровых моделях;</a:t>
            </a:r>
            <a:endParaRPr lang="ru-RU" sz="2400" dirty="0"/>
          </a:p>
        </p:txBody>
      </p:sp>
      <p:pic>
        <p:nvPicPr>
          <p:cNvPr id="11" name="Picture 2" descr="\\msk-fp01\userdata$\zhuravlevaev\Desktop\ФОТО КЛАССА\родительский день 08.02.2011\3D6J92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7032"/>
            <a:ext cx="403244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Garamond"/>
        <a:ea typeface="Lucida Sans Unicode"/>
        <a:cs typeface="Lucida Sans Unicode"/>
      </a:majorFont>
      <a:minorFont>
        <a:latin typeface="Garamond"/>
        <a:ea typeface="Lucida Sans Unicode"/>
        <a:cs typeface="Lucida Sans Unicode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626</Words>
  <Application>Microsoft Office PowerPoint</Application>
  <PresentationFormat>Экран (4:3)</PresentationFormat>
  <Paragraphs>113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Кучукова</cp:lastModifiedBy>
  <cp:revision>46</cp:revision>
  <cp:lastPrinted>1601-01-01T00:00:00Z</cp:lastPrinted>
  <dcterms:created xsi:type="dcterms:W3CDTF">2008-02-02T02:12:04Z</dcterms:created>
  <dcterms:modified xsi:type="dcterms:W3CDTF">2024-01-30T13:12:24Z</dcterms:modified>
</cp:coreProperties>
</file>