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66" r:id="rId5"/>
    <p:sldId id="267" r:id="rId6"/>
    <p:sldId id="258" r:id="rId7"/>
    <p:sldId id="269" r:id="rId8"/>
    <p:sldId id="270" r:id="rId9"/>
    <p:sldId id="26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-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54496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443DA-B2CD-49EB-9828-67C299786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82DC-FB9F-4C93-80AC-EB41E1FC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3ED2-24D6-4ADB-A9B7-90F5A9560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1273-9C6C-49B4-8FEA-73BD0F76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2E2A-2B67-49C9-A37E-99832DE3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8B5F-752E-47C6-B572-60CB5AED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7F2B-9AC8-4988-ADFF-5EAF2235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E99E-AAB9-4BE5-AEB4-C19B385C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184-20E0-4B1A-9B3E-35D3EF9F2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A1DB0-6AD0-4E63-9687-24C13FDCF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C8DF-88D8-43A0-A5FF-219323BC4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33CCCC"/>
            </a:gs>
            <a:gs pos="100000">
              <a:srgbClr val="CCE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2438400"/>
            <a:ext cx="9142413" cy="4044950"/>
            <a:chOff x="0" y="1536"/>
            <a:chExt cx="5759" cy="2548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auto">
            <a:xfrm rot="-1440000">
              <a:off x="2122" y="2593"/>
              <a:ext cx="3072" cy="384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4" name="Freeform 4"/>
            <p:cNvSpPr>
              <a:spLocks noChangeArrowheads="1"/>
            </p:cNvSpPr>
            <p:nvPr/>
          </p:nvSpPr>
          <p:spPr bwMode="auto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5" name="Freeform 5"/>
            <p:cNvSpPr>
              <a:spLocks noChangeArrowheads="1"/>
            </p:cNvSpPr>
            <p:nvPr/>
          </p:nvSpPr>
          <p:spPr bwMode="auto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2D8785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6" name="Freeform 6"/>
            <p:cNvSpPr>
              <a:spLocks noChangeArrowheads="1"/>
            </p:cNvSpPr>
            <p:nvPr/>
          </p:nvSpPr>
          <p:spPr bwMode="auto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7" name="Freeform 7"/>
            <p:cNvSpPr>
              <a:spLocks noChangeArrowheads="1"/>
            </p:cNvSpPr>
            <p:nvPr/>
          </p:nvSpPr>
          <p:spPr bwMode="auto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8" name="Freeform 8"/>
            <p:cNvSpPr>
              <a:spLocks noChangeArrowheads="1"/>
            </p:cNvSpPr>
            <p:nvPr/>
          </p:nvSpPr>
          <p:spPr bwMode="auto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39" name="Freeform 9"/>
            <p:cNvSpPr>
              <a:spLocks noChangeArrowheads="1"/>
            </p:cNvSpPr>
            <p:nvPr/>
          </p:nvSpPr>
          <p:spPr bwMode="auto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40" name="Freeform 10"/>
            <p:cNvSpPr>
              <a:spLocks noChangeArrowheads="1"/>
            </p:cNvSpPr>
            <p:nvPr/>
          </p:nvSpPr>
          <p:spPr bwMode="auto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" name="Freeform 11"/>
            <p:cNvSpPr>
              <a:spLocks noChangeArrowheads="1"/>
            </p:cNvSpPr>
            <p:nvPr/>
          </p:nvSpPr>
          <p:spPr bwMode="auto">
            <a:xfrm>
              <a:off x="3839" y="1854"/>
              <a:ext cx="577" cy="258"/>
            </a:xfrm>
            <a:custGeom>
              <a:avLst/>
              <a:gdLst>
                <a:gd name="T0" fmla="*/ 31 w 550"/>
                <a:gd name="T1" fmla="*/ 246 h 257"/>
                <a:gd name="T2" fmla="*/ 19 w 550"/>
                <a:gd name="T3" fmla="*/ 252 h 257"/>
                <a:gd name="T4" fmla="*/ 6 w 550"/>
                <a:gd name="T5" fmla="*/ 258 h 257"/>
                <a:gd name="T6" fmla="*/ 0 w 550"/>
                <a:gd name="T7" fmla="*/ 258 h 257"/>
                <a:gd name="T8" fmla="*/ 320 w 550"/>
                <a:gd name="T9" fmla="*/ 113 h 257"/>
                <a:gd name="T10" fmla="*/ 546 w 550"/>
                <a:gd name="T11" fmla="*/ 0 h 257"/>
                <a:gd name="T12" fmla="*/ 552 w 550"/>
                <a:gd name="T13" fmla="*/ 6 h 257"/>
                <a:gd name="T14" fmla="*/ 571 w 550"/>
                <a:gd name="T15" fmla="*/ 18 h 257"/>
                <a:gd name="T16" fmla="*/ 577 w 550"/>
                <a:gd name="T17" fmla="*/ 24 h 257"/>
                <a:gd name="T18" fmla="*/ 577 w 550"/>
                <a:gd name="T19" fmla="*/ 36 h 257"/>
                <a:gd name="T20" fmla="*/ 571 w 550"/>
                <a:gd name="T21" fmla="*/ 42 h 257"/>
                <a:gd name="T22" fmla="*/ 552 w 550"/>
                <a:gd name="T23" fmla="*/ 54 h 257"/>
                <a:gd name="T24" fmla="*/ 539 w 550"/>
                <a:gd name="T25" fmla="*/ 60 h 257"/>
                <a:gd name="T26" fmla="*/ 527 w 550"/>
                <a:gd name="T27" fmla="*/ 66 h 257"/>
                <a:gd name="T28" fmla="*/ 470 w 550"/>
                <a:gd name="T29" fmla="*/ 84 h 257"/>
                <a:gd name="T30" fmla="*/ 401 w 550"/>
                <a:gd name="T31" fmla="*/ 113 h 257"/>
                <a:gd name="T32" fmla="*/ 320 w 550"/>
                <a:gd name="T33" fmla="*/ 144 h 257"/>
                <a:gd name="T34" fmla="*/ 238 w 550"/>
                <a:gd name="T35" fmla="*/ 174 h 257"/>
                <a:gd name="T36" fmla="*/ 156 w 550"/>
                <a:gd name="T37" fmla="*/ 204 h 257"/>
                <a:gd name="T38" fmla="*/ 87 w 550"/>
                <a:gd name="T39" fmla="*/ 228 h 257"/>
                <a:gd name="T40" fmla="*/ 31 w 550"/>
                <a:gd name="T41" fmla="*/ 246 h 257"/>
                <a:gd name="T42" fmla="*/ 31 w 550"/>
                <a:gd name="T43" fmla="*/ 246 h 2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3" name="Freeform 12"/>
            <p:cNvSpPr>
              <a:spLocks noChangeArrowheads="1"/>
            </p:cNvSpPr>
            <p:nvPr/>
          </p:nvSpPr>
          <p:spPr bwMode="auto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4" name="Freeform 13"/>
            <p:cNvSpPr>
              <a:spLocks noChangeArrowheads="1"/>
            </p:cNvSpPr>
            <p:nvPr/>
          </p:nvSpPr>
          <p:spPr bwMode="auto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5" name="Freeform 14"/>
            <p:cNvSpPr>
              <a:spLocks noChangeArrowheads="1"/>
            </p:cNvSpPr>
            <p:nvPr/>
          </p:nvSpPr>
          <p:spPr bwMode="auto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E7673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6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2D8785"/>
                </a:gs>
                <a:gs pos="100000">
                  <a:srgbClr val="006E6B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046" name="Freeform 16"/>
            <p:cNvSpPr>
              <a:spLocks noChangeArrowheads="1"/>
            </p:cNvSpPr>
            <p:nvPr/>
          </p:nvSpPr>
          <p:spPr bwMode="auto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Lucida Sans Unicode" charset="0"/>
                <a:cs typeface="Lucida Sans Unicode" charset="0"/>
              </a:endParaRPr>
            </a:p>
          </p:txBody>
        </p:sp>
      </p:grp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1464000-7C5B-4F07-A791-1229A5D95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9EFEE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88201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2556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08720"/>
            <a:ext cx="6840760" cy="44627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Игра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как метод обучения младших школьников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Lucida Sans Unicode" charset="0"/>
              <a:cs typeface="Lucida Sans Unicode" charset="0"/>
            </a:endParaRPr>
          </a:p>
        </p:txBody>
      </p:sp>
      <p:pic>
        <p:nvPicPr>
          <p:cNvPr id="5" name="Picture 3" descr="\\msk-fp01\userdata$\zhuravlevaev\Desktop\ФОТО КЛАССА\родительский день 08.02.2011\3D6J9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3568" y="404664"/>
            <a:ext cx="799212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развивающая функция – 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гармоническое развитие личностных качеств с целью активизации резервных возможностей личности;</a:t>
            </a:r>
            <a:endParaRPr lang="ru-RU" sz="24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коммуникативная функция –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объединение учащихся в коллектив и установление эмоциональных контактов;</a:t>
            </a:r>
            <a:endParaRPr lang="ru-RU" sz="24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9217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Times New Roman" pitchFamily="18" charset="0"/>
              </a:rPr>
              <a:t> 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pic>
        <p:nvPicPr>
          <p:cNvPr id="11" name="Picture 5" descr="\\192.168.3.5\foto\NSH\Фото ПОВЕРИНОВА 3Б\ФОТО\Учителя и род.собрание\DSC_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9077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92.168.3.5\foto\NSH\Фото ПОВЕРИНОВА 3Б\ФОТО\Учителя и род.собрание\DSC_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21" y="2000333"/>
            <a:ext cx="1800200" cy="17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\192.168.3.5\foto\NSH\Фото ПОВЕРИНОВА 3Б\ФОТО\Учителя и род.собрание\DSC_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51" y="2024844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\\192.168.3.5\foto\NSH\Фото ПОВЕРИНОВА 3Б\ФОТО\Учителя и род.собрание\DSC_0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64" y="2000333"/>
            <a:ext cx="201622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\\192.168.3.5\foto\NSH\Фото ПОВЕРИНОВА 3Б\ФОТО\Учителя и род.собрание\DSC_00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81" y="414908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\\192.168.3.5\foto\NSH\Фото ПОВЕРИНОВА 3Б\ФОТО\Учителя и род.собрание\DSC_00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47" y="4149080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7544" y="620688"/>
            <a:ext cx="8352927" cy="5412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</a:pPr>
            <a:endParaRPr lang="ru-RU" sz="24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релаксационная функция – 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снятие эмоционального напряжения, вызванного нагрузкой на нервную систему при интенсивном обучении;</a:t>
            </a:r>
            <a:endParaRPr lang="ru-RU" sz="24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психотехническая функция –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формирование навыков подготовки своего физиологического состояния для более эффективной деятельности, перестройка психики для усвоения больших объемов информации;</a:t>
            </a:r>
            <a:endParaRPr lang="ru-RU" sz="24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развлекательная функция –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создание благоприятной атмосферы на занятиях, превращение урока из скучного мероприятия в увлекательное приключение. </a:t>
            </a:r>
          </a:p>
          <a:p>
            <a:pPr>
              <a:lnSpc>
                <a:spcPct val="80000"/>
              </a:lnSpc>
            </a:pPr>
            <a:endParaRPr lang="ru-RU" sz="2400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850" y="2492375"/>
            <a:ext cx="83518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Times New Roman" pitchFamily="18" charset="0"/>
              </a:rPr>
              <a:t> </a:t>
            </a:r>
            <a:endParaRPr lang="ru-RU" sz="28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3213100"/>
            <a:ext cx="70564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Garamond" pitchFamily="16" charset="0"/>
                <a:ea typeface="Lucida Sans Unicode" charset="0"/>
                <a:cs typeface="Lucida Sans Unicode" charset="0"/>
              </a:rPr>
              <a:t> </a:t>
            </a:r>
            <a:endParaRPr lang="ru-RU" sz="28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331913" y="476673"/>
            <a:ext cx="66960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Организация игр: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1063630"/>
            <a:ext cx="76327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выбор игры;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188" y="1584330"/>
            <a:ext cx="6985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предложение игры детям;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2048176"/>
            <a:ext cx="532923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оборудование и оснащение игры;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8898" y="2518805"/>
            <a:ext cx="648176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разбивка на группы, распределение ролей;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8370" y="3039449"/>
            <a:ext cx="62642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развитие игровой ситуации. </a:t>
            </a:r>
          </a:p>
        </p:txBody>
      </p:sp>
      <p:pic>
        <p:nvPicPr>
          <p:cNvPr id="9" name="Picture 3" descr="\\msk-fp01\userdata$\zhuravlevaev\Desktop\ФОТО КЛАССА\журавлева откр.урок\DSC0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9" y="3565717"/>
            <a:ext cx="2952328" cy="20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msk-fp01\userdata$\zhuravlevaev\Desktop\ФОТО КЛАССА\журавлева откр.урок\DSC00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8450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msk-fp01\userdata$\zhuravlevaev\Desktop\ФОТО КЛАССА\журавлева откр.урок\DSC001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664296" cy="22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76375" y="404813"/>
            <a:ext cx="648017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Основные принципы организации игры: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00113" y="1484212"/>
            <a:ext cx="67691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 -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отсутствие принуждения;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6625" y="1950041"/>
            <a:ext cx="66960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принцип развития игровой динамики;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2564904"/>
            <a:ext cx="7561263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Garamond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Garamond" pitchFamily="16" charset="0"/>
                <a:ea typeface="Lucida Sans Unicode" charset="0"/>
                <a:cs typeface="Lucida Sans Unicode" charset="0"/>
              </a:rPr>
              <a:t>  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принцип взаимосвязи игровой и учебной        деятельности;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1445" y="3406810"/>
            <a:ext cx="676628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Garamond" pitchFamily="16" charset="0"/>
                <a:ea typeface="Lucida Sans Unicode" charset="0"/>
                <a:cs typeface="Lucida Sans Unicode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Garamond" pitchFamily="16" charset="0"/>
                <a:ea typeface="Lucida Sans Unicode" charset="0"/>
                <a:cs typeface="Lucida Sans Unicode" charset="0"/>
              </a:rPr>
              <a:t> 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- принцип перехода от простейших игр к сложным.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800" decel="100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265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52736"/>
            <a:ext cx="77048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- формирование у обучающихся опыта  ценностных отношений;</a:t>
            </a:r>
          </a:p>
          <a:p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- расширение и углубление знаний по предмету;</a:t>
            </a:r>
          </a:p>
          <a:p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- творческое применение результатов предшествующего обучения;</a:t>
            </a:r>
          </a:p>
          <a:p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- интеграция знаний из разных предметных областей;</a:t>
            </a:r>
          </a:p>
          <a:p>
            <a:pPr>
              <a:buFontTx/>
              <a:buChar char="-"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приобретение умений и навыков межличностных взаимодействий.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 descr="\\msk-fp01\userdata$\zhuravlevaev\Desktop\ФОТО КЛАССА\журавлева откр.урок\DSC00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656028" cy="23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msk-fp01\userdata$\zhuravlevaev\Desktop\ФОТО КЛАССА\журавлева откр.урок\DSC00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744416" cy="23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>
            <a:spLocks noChangeArrowheads="1"/>
          </p:cNvSpPr>
          <p:nvPr/>
        </p:nvSpPr>
        <p:spPr bwMode="auto">
          <a:xfrm>
            <a:off x="2643188" y="785813"/>
            <a:ext cx="5961062" cy="3003550"/>
          </a:xfrm>
          <a:prstGeom prst="wedgeEllipseCallout">
            <a:avLst>
              <a:gd name="adj1" fmla="val -31120"/>
              <a:gd name="adj2" fmla="val 65806"/>
            </a:avLst>
          </a:prstGeom>
          <a:solidFill>
            <a:srgbClr val="FFD7E8"/>
          </a:solidFill>
          <a:ln w="25400" algn="ctr">
            <a:solidFill>
              <a:srgbClr val="BC2665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ВНИМАНИЕ!</a:t>
            </a:r>
          </a:p>
        </p:txBody>
      </p:sp>
      <p:pic>
        <p:nvPicPr>
          <p:cNvPr id="3" name="Picture 3" descr="D:\Мои док_На_D\ирина николаевна\материалы для оформления слайдов\школная\умный умный филин 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071813"/>
            <a:ext cx="228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. С. Макаренко писал: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 «Игра имеет важное значение в жизни ребенка.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Каков ребенок в игре, таков он будет в работе, когда вырастет.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 Поэтому воспитание будущего деятеля происходит, прежде всего, в игре».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Lucida Sans Unicode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Lucida Sans Unicode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Lucida Sans Unicode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Lucida Sans Unicode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pic>
        <p:nvPicPr>
          <p:cNvPr id="3" name="Picture 2" descr="Z:\УЧИТЕЛЬСКАЯ\Поверинова\ФОТО\2б\_D6J7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6264696" cy="33280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83568" y="634667"/>
            <a:ext cx="79208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457200" algn="l"/>
              </a:tabLst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современной школе, делающей ставку на активизацию и интенсификацию учебного процесса, игровая деятельность используется в следующих случаях: </a:t>
            </a:r>
            <a:endParaRPr lang="ru-RU" sz="2400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самостоятельных технологий для освоения понятия, темы и даже раздела учебного предмета;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элементы (иногда весьма существенные) более обширной технологии;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технологии урока (занятия) или его фрагмента (введения, объяснения, закрепления, упражнения, контроля);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технология внеклассной работы (игры типа "Зарница", "Орленок" и др.).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:\УЧИТЕЛЬСКАЯ\Поверинова\ФОТО\Новая папка (2)\Пузыри\фото 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21" y="4666540"/>
            <a:ext cx="3748040" cy="2146549"/>
          </a:xfrm>
          <a:prstGeom prst="rect">
            <a:avLst/>
          </a:prstGeom>
          <a:noFill/>
        </p:spPr>
      </p:pic>
      <p:pic>
        <p:nvPicPr>
          <p:cNvPr id="4" name="Picture 3" descr="Z:\УЧИТЕЛЬСКАЯ\Поверинова\ФОТО\Новая папка (2)\Пузыри\фото 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666540"/>
            <a:ext cx="4104456" cy="21079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285037"/>
            <a:ext cx="784887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457200" algn="l"/>
              </a:tabLst>
              <a:defRPr/>
            </a:pPr>
            <a:r>
              <a:rPr lang="ru-RU" sz="28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игровых приемов и ситуаций при урочной форме занятий происходит по таким основным направлениям: </a:t>
            </a:r>
          </a:p>
          <a:p>
            <a:pPr indent="450850" algn="just" eaLnBrk="0" hangingPunct="0">
              <a:tabLst>
                <a:tab pos="457200" algn="l"/>
              </a:tabLst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цель ставится перед учащимися в форме игровой задачи;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 деятельность подчиняется правилам игры;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материал используется в качестве ее средства, в учебную деятельность вводится элемент соревнования, который переводит дидактическую задачу в игровую;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успешное выполнение дидактического задания связывается с игровым результатом.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\\192.168.3.5\foto\NSH\Фото ПОВЕРИНОВА 3Б\ФОТО\Новая папка (2)\IMG_6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96" y="4653136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192.168.3.5\foto\NSH\Фото ПОВЕРИНОВА 3Б\ФОТО\Новая папка (2)\фото 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608476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457200" algn="l"/>
              </a:tabLst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609094"/>
            <a:ext cx="7848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lang="ru-RU" sz="36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игр</a:t>
            </a:r>
          </a:p>
          <a:p>
            <a:pPr indent="450850" eaLnBrk="0" hangingPunct="0">
              <a:buClrTx/>
              <a:buSzTx/>
              <a:buFontTx/>
              <a:buNone/>
              <a:defRPr/>
            </a:pPr>
            <a:r>
              <a:rPr lang="ru-RU" sz="36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первую очередь следует разделить игры </a:t>
            </a:r>
            <a:r>
              <a:rPr lang="ru-RU" sz="3600" u="sng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виду деятельности: </a:t>
            </a:r>
          </a:p>
          <a:p>
            <a:pPr indent="450850" eaLnBrk="0" hangingPunct="0">
              <a:buClrTx/>
              <a:buSzTx/>
              <a:buFontTx/>
              <a:buNone/>
              <a:defRPr/>
            </a:pPr>
            <a:endParaRPr lang="ru-RU" sz="32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физические (двигательные),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интеллектуальные (умственные),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трудовые,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defRPr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психологические.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УЧИТЕЛЬСКАЯ\Поверинова\ФОТО\2б\_MG_3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2304256" cy="1781304"/>
          </a:xfrm>
          <a:prstGeom prst="rect">
            <a:avLst/>
          </a:prstGeom>
          <a:noFill/>
        </p:spPr>
      </p:pic>
      <p:pic>
        <p:nvPicPr>
          <p:cNvPr id="6" name="Picture 2" descr="Z:\УЧИТЕЛЬСКАЯ\Поверинова\ФОТО\2б\_MG_1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36912"/>
            <a:ext cx="2952328" cy="1907168"/>
          </a:xfrm>
          <a:prstGeom prst="rect">
            <a:avLst/>
          </a:prstGeom>
          <a:noFill/>
        </p:spPr>
      </p:pic>
      <p:pic>
        <p:nvPicPr>
          <p:cNvPr id="9" name="Picture 11" descr="\\192.168.3.5\foto\NSH\Фото ПОВЕРИНОВА 3Б\ФОТО\ФОТО ПАВЛ.ГИМН\1Б\IMG_4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532993" cy="17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УЧИТЕЛЬСКАЯ\Поверинова\ФОТО\2б\_D6J06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97152"/>
            <a:ext cx="295232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5536" y="1012962"/>
            <a:ext cx="828092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u="sng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3200" u="sng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характеру педагогического процесса</a:t>
            </a:r>
            <a:r>
              <a:rPr lang="ru-RU" sz="32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выделяются следующие группы игр: </a:t>
            </a:r>
          </a:p>
          <a:p>
            <a:pPr indent="450850" algn="just" eaLnBrk="0" hangingPunct="0">
              <a:defRPr/>
            </a:pPr>
            <a:endParaRPr lang="ru-RU" sz="1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обучающие, тренировочные</a:t>
            </a: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контролирующие и обобщающие;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познавательные, воспитательные, развивающие, социализирующие</a:t>
            </a:r>
            <a:r>
              <a:rPr lang="ru-RU" sz="20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0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репродуктивные</a:t>
            </a: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продуктивные, творческие;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коммуникативные, диагностические, </a:t>
            </a:r>
          </a:p>
          <a:p>
            <a:pPr algn="just" eaLnBrk="0" hangingPunct="0">
              <a:buClrTx/>
              <a:buSzTx/>
              <a:buFont typeface="Times New Roman" pitchFamily="16" charset="0"/>
              <a:buNone/>
              <a:defRPr/>
            </a:pPr>
            <a:r>
              <a:rPr lang="ru-RU" sz="2000" dirty="0" err="1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0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психотехнические и др. </a:t>
            </a:r>
            <a:endParaRPr lang="ru-RU" sz="2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:\УЧИТЕЛЬСКАЯ\Поверинова\ФОТО\2б\_MG_8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4536504" cy="2674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658166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8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Обширна </a:t>
            </a:r>
            <a:r>
              <a:rPr lang="ru-RU" sz="28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типология педагогических игр </a:t>
            </a:r>
            <a:endParaRPr lang="ru-RU" sz="2800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r>
              <a:rPr lang="ru-RU" sz="2800" u="sng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800" u="sng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характеру игровой методики</a:t>
            </a:r>
            <a:r>
              <a:rPr lang="ru-RU" sz="28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indent="450850" eaLnBrk="0" hangingPunct="0">
              <a:defRPr/>
            </a:pPr>
            <a:r>
              <a:rPr lang="ru-RU" sz="28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</a:t>
            </a:r>
            <a:r>
              <a:rPr lang="ru-RU" sz="28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большие группы составляют: </a:t>
            </a:r>
          </a:p>
          <a:p>
            <a:pPr indent="450850" algn="just" eaLnBrk="0" hangingPunct="0">
              <a:defRPr/>
            </a:pPr>
            <a:endParaRPr lang="ru-RU" sz="10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готовыми "жесткими" правилами;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"вольные", правила которых устанавливаются по ходу игровых действий;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ClrTx/>
              <a:buSzTx/>
              <a:buFontTx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игры, которые сочетают и свободную игровую стихию, и правила, принятые в качестве условия игры и возникающие по ее ходу.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msk-fp01\userdata$\zhuravlevaev\Desktop\ФОТО КЛАССА\Новая папка\1 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3003733" cy="22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192.168.3.5\foto\NSH\Фото ПОВЕРИНОВА 3Б\ФОТО\Новая папка (2)\Пузыри\фото 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383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8" y="-800849"/>
            <a:ext cx="784887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>
              <a:defRPr/>
            </a:pPr>
            <a:endParaRPr lang="ru-RU" sz="2400" u="sng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2400" u="sng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2400" u="sng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r>
              <a:rPr lang="ru-RU" sz="3200" u="sng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содержанию игры с готовыми правилами</a:t>
            </a:r>
            <a:r>
              <a:rPr lang="ru-RU" sz="32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различают: </a:t>
            </a:r>
          </a:p>
          <a:p>
            <a:pPr indent="450850" eaLnBrk="0" hangingPunct="0">
              <a:defRPr/>
            </a:pP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предметные (математические, химические и т.д.),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интеллектуальные (дидактические),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строительные и технические,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(ритмические, хороводные, танцевальные),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лечебные,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 (психологические игры-упражнения),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шуточные (забавы, развлечения), </a:t>
            </a: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ритуально-обрядовые и др.</a:t>
            </a:r>
            <a:b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\\192.168.3.5\foto\NSH\Фото ПОВЕРИНОВА 3Б\ФОТО\ФОТО ПАВЛ.ГИМН\1Б\IMG_5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20159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\\192.168.3.5\foto\NSH\Фото ПОВЕРИНОВА 3Б\ФОТО\ФОТО ПАВЛ.ГИМН\1Б\IMG_5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2035427" cy="15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26064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ea typeface="Lucida Sans Unicode" charset="0"/>
                <a:cs typeface="Times New Roman" pitchFamily="18" charset="0"/>
              </a:rPr>
              <a:t> </a:t>
            </a:r>
            <a:r>
              <a:rPr lang="ru-RU" sz="32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ea typeface="Lucida Sans Unicode" charset="0"/>
                <a:cs typeface="Times New Roman" pitchFamily="18" charset="0"/>
              </a:rPr>
              <a:t>Функции игры :</a:t>
            </a:r>
            <a:endParaRPr lang="ru-RU" sz="3200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08720"/>
            <a:ext cx="799288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обучающая функция –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400" dirty="0" err="1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умений и навыков, таких, как память, внимание, восприятие различной информации, развитие навыков владения речью;</a:t>
            </a:r>
            <a:endParaRPr lang="ru-RU" sz="2400" b="1" dirty="0" smtClean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\\msk-fp01\userdata$\zhuravlevaev\Desktop\ФОТО КЛАССА\Новая папка\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198884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воспитательная функция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– психотренинг и </a:t>
            </a:r>
            <a:r>
              <a:rPr lang="ru-RU" sz="2400" dirty="0" err="1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проявления личности в игровых моделях;</a:t>
            </a:r>
            <a:endParaRPr lang="ru-RU" sz="2400" dirty="0"/>
          </a:p>
        </p:txBody>
      </p:sp>
      <p:pic>
        <p:nvPicPr>
          <p:cNvPr id="11" name="Picture 2" descr="\\msk-fp01\userdata$\zhuravlevaev\Desktop\ФОТО КЛАССА\родительский день 08.02.2011\3D6J9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Lucida Sans Unicode"/>
        <a:cs typeface="Lucida Sans Unicode"/>
      </a:majorFont>
      <a:minorFont>
        <a:latin typeface="Garamond"/>
        <a:ea typeface="Lucida Sans Unicode"/>
        <a:cs typeface="Lucida Sans Unicode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626</Words>
  <Application>Microsoft Office PowerPoint</Application>
  <PresentationFormat>Экран (4:3)</PresentationFormat>
  <Paragraphs>113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Кучукова</cp:lastModifiedBy>
  <cp:revision>46</cp:revision>
  <cp:lastPrinted>1601-01-01T00:00:00Z</cp:lastPrinted>
  <dcterms:created xsi:type="dcterms:W3CDTF">2008-02-02T02:12:04Z</dcterms:created>
  <dcterms:modified xsi:type="dcterms:W3CDTF">2024-01-30T13:12:24Z</dcterms:modified>
</cp:coreProperties>
</file>