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2E235-BB5B-4825-B26B-184423AE6B69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4F4CE-8A64-4D7A-99B5-AE1F23056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094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4F4CE-8A64-4D7A-99B5-AE1F2305698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13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F1B0FCA-2253-41FD-AB04-25215063BDB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D545272-C0F6-4F51-AA2C-F79F25455DF6}" type="datetimeFigureOut">
              <a:rPr lang="ru-RU" smtClean="0"/>
              <a:t>31.01.2024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543800" cy="2593975"/>
          </a:xfrm>
        </p:spPr>
        <p:txBody>
          <a:bodyPr>
            <a:normAutofit/>
          </a:bodyPr>
          <a:lstStyle/>
          <a:p>
            <a:pPr algn="ctr"/>
            <a:r>
              <a:rPr lang="ru-RU" sz="3500" dirty="0" smtClean="0"/>
              <a:t>Использование цифровых образовательных ресурсов и технологий в библиотечно-информационной деятельности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211244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Библиотечный сайт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Библиотечный сайт – образ реальной организации в виртуальном мире с высоким уровнем комфорта при пользовании. Это единственный структурный отдел, работающий 24 часа в сутки и имеющий удаленный доступ для пользователей. Наличие навыков работы с веб-сайтом и умение его создавать - существенная составляющая в профессиональной деятельности современного информационного специалиста. Разработка сайта начинается с создания его структуры. Единых подходов к ее созданию не существует, но, учитывая опыт библиотек, можно вычленить основные разделы, наличие которых на сайте является обязательным.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32856"/>
            <a:ext cx="3369218" cy="2679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61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Информационные технологии в библиотечной практике: основные понятия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«информационная технология» – это процесс использования совокупности средств и методов сбора, обработки и передачи данных для получения новой информации о состоянии объекта, процесса или явления. Цель – получение информации для ее анализа, и принятие на основе результатов этого анализа решения о выполнении какого-либо действия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844824"/>
            <a:ext cx="344698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43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ru-RU" sz="2400" b="1" dirty="0" smtClean="0"/>
              <a:t>Информационная </a:t>
            </a:r>
            <a:r>
              <a:rPr lang="ru-RU" sz="2400" b="1" dirty="0"/>
              <a:t>технология базируется на следующих принципах</a:t>
            </a:r>
            <a:r>
              <a:rPr lang="ru-RU" sz="2400" b="1" dirty="0" smtClean="0"/>
              <a:t>: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Диалоговый (интерактивный) режим работы с компьютером;</a:t>
            </a:r>
          </a:p>
          <a:p>
            <a:r>
              <a:rPr lang="ru-RU" dirty="0" smtClean="0"/>
              <a:t>Совместимость с другими программными продуктами;</a:t>
            </a:r>
          </a:p>
          <a:p>
            <a:r>
              <a:rPr lang="ru-RU" dirty="0" smtClean="0"/>
              <a:t>Гибкость процесса изменения данных и поставленных задач.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43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Н</a:t>
            </a:r>
            <a:r>
              <a:rPr lang="ru-RU" b="1" dirty="0" smtClean="0"/>
              <a:t>а применении информационных технологий в библиотечной практике базируются следующие операции:</a:t>
            </a:r>
          </a:p>
          <a:p>
            <a:pPr marL="0" indent="0">
              <a:buNone/>
            </a:pPr>
            <a:endParaRPr lang="ru-RU" b="1" dirty="0" smtClean="0"/>
          </a:p>
          <a:p>
            <a:pPr algn="just"/>
            <a:r>
              <a:rPr lang="ru-RU" dirty="0" smtClean="0"/>
              <a:t>Создание, оформление, ведение электронных каталогов;</a:t>
            </a:r>
          </a:p>
          <a:p>
            <a:pPr algn="just"/>
            <a:r>
              <a:rPr lang="ru-RU" dirty="0" smtClean="0"/>
              <a:t>Создание, оформление, редактирование библиотечных сайтов и блогов, страниц в социальных сетях;</a:t>
            </a:r>
          </a:p>
          <a:p>
            <a:pPr algn="just"/>
            <a:r>
              <a:rPr lang="ru-RU" dirty="0" smtClean="0"/>
              <a:t>Создание и поддержка виртуальных библиотек;</a:t>
            </a:r>
          </a:p>
          <a:p>
            <a:pPr algn="just"/>
            <a:r>
              <a:rPr lang="ru-RU" dirty="0" smtClean="0"/>
              <a:t>Редакционно-издательская деятельность;</a:t>
            </a:r>
          </a:p>
          <a:p>
            <a:pPr algn="just"/>
            <a:r>
              <a:rPr lang="ru-RU" dirty="0" smtClean="0"/>
              <a:t>Создание и ведение баз данных для внутреннего использования, (отражающих информацию о статистике, учете, кадрах и др.);</a:t>
            </a:r>
          </a:p>
          <a:p>
            <a:pPr algn="just"/>
            <a:r>
              <a:rPr lang="ru-RU" dirty="0" smtClean="0"/>
              <a:t>Коммуникация с другими библиотеками и организациями в масштабах региона, страны, мира;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666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1"/>
            <a:ext cx="8003232" cy="424847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Создание совместных информационных ресурсов;</a:t>
            </a:r>
          </a:p>
          <a:p>
            <a:pPr algn="just"/>
            <a:r>
              <a:rPr lang="ru-RU" dirty="0" smtClean="0"/>
              <a:t>Обслуживание виртуальных пользователей в режиме онлайн;</a:t>
            </a:r>
          </a:p>
          <a:p>
            <a:pPr algn="just"/>
            <a:r>
              <a:rPr lang="ru-RU" dirty="0" smtClean="0"/>
              <a:t>Создание цифровых копий документов при помощи сканирования;</a:t>
            </a:r>
          </a:p>
          <a:p>
            <a:pPr algn="just"/>
            <a:r>
              <a:rPr lang="ru-RU" dirty="0" smtClean="0"/>
              <a:t>Доставка электронных документов;</a:t>
            </a:r>
          </a:p>
          <a:p>
            <a:pPr algn="just"/>
            <a:r>
              <a:rPr lang="ru-RU" dirty="0" smtClean="0"/>
              <a:t>Использование система программно-аппаратного комплекса на основе технологий RFID, для использования фондов;</a:t>
            </a:r>
          </a:p>
          <a:p>
            <a:pPr algn="just"/>
            <a:r>
              <a:rPr lang="ru-RU" dirty="0" smtClean="0"/>
              <a:t>Создание автоматизированного рабочего места библиотекаря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30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 smtClean="0"/>
              <a:t>Информационные ресурсы современной школьной библиотеки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Доступность цифровых ресурсов, их привлекательность в силу </a:t>
            </a:r>
            <a:r>
              <a:rPr lang="ru-RU" dirty="0" err="1" smtClean="0"/>
              <a:t>мультимедийности</a:t>
            </a:r>
            <a:r>
              <a:rPr lang="ru-RU" dirty="0" smtClean="0"/>
              <a:t>, дружественности и возможности быстрого перехода по гиперссылкам создает у пользователей иллюзию доступности, полноты и точности обеспечения информацией.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32040" y="2204864"/>
            <a:ext cx="345638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090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/>
              <a:t>Применение информационных технологий в практической деятельности библиотек</a:t>
            </a:r>
            <a:endParaRPr lang="ru-RU" sz="2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482953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 smtClean="0"/>
              <a:t>Эффективность использования информационных технологий в библиотеках обусловлена следующими факторами: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algn="just"/>
            <a:r>
              <a:rPr lang="ru-RU" sz="2400" dirty="0" smtClean="0"/>
              <a:t>Удобством доступа к разнообразным источникам информации одновременно;</a:t>
            </a:r>
          </a:p>
          <a:p>
            <a:pPr algn="just"/>
            <a:r>
              <a:rPr lang="ru-RU" sz="2400" dirty="0" smtClean="0"/>
              <a:t>Комфортностью условий работы;</a:t>
            </a:r>
          </a:p>
          <a:p>
            <a:r>
              <a:rPr lang="ru-RU" sz="2400" dirty="0" smtClean="0"/>
              <a:t>Возможностью обучения навыкам работы с компьютерными технологиями и навигации в Интернет.</a:t>
            </a:r>
          </a:p>
          <a:p>
            <a:pPr algn="just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7248"/>
            <a:ext cx="288032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9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770485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600" b="1" dirty="0" smtClean="0"/>
          </a:p>
          <a:p>
            <a:pPr marL="0" indent="0" algn="just">
              <a:buNone/>
            </a:pPr>
            <a:r>
              <a:rPr lang="ru-RU" sz="2600" b="1" dirty="0" smtClean="0"/>
              <a:t>В связи с этим использование компьютерных технологий в библиотечном обслуживании возможно по нескольким направлениям:</a:t>
            </a:r>
            <a:endParaRPr lang="en-US" sz="2600" b="1" dirty="0" smtClean="0"/>
          </a:p>
          <a:p>
            <a:pPr marL="0" indent="0" algn="just">
              <a:buNone/>
            </a:pPr>
            <a:endParaRPr lang="en-US" sz="2600" b="1" dirty="0" smtClean="0"/>
          </a:p>
          <a:p>
            <a:r>
              <a:rPr lang="ru-RU" dirty="0" smtClean="0"/>
              <a:t>Справочно-библиографическое обслуживание с привлечением всех имеющихся в библиотеке баз данных и Интернет;</a:t>
            </a:r>
          </a:p>
          <a:p>
            <a:r>
              <a:rPr lang="ru-RU" dirty="0" smtClean="0"/>
              <a:t>Выставочная деятельность;</a:t>
            </a:r>
          </a:p>
          <a:p>
            <a:r>
              <a:rPr lang="ru-RU" dirty="0" smtClean="0"/>
              <a:t>Издательская деятельность</a:t>
            </a:r>
            <a:r>
              <a:rPr lang="ru-RU" dirty="0"/>
              <a:t>;</a:t>
            </a:r>
            <a:endParaRPr lang="en-US" dirty="0" smtClean="0"/>
          </a:p>
          <a:p>
            <a:r>
              <a:rPr lang="ru-RU" dirty="0" smtClean="0"/>
              <a:t>Библиотечное обслуживание в режиме </a:t>
            </a:r>
            <a:r>
              <a:rPr lang="ru-RU" dirty="0" err="1" smtClean="0"/>
              <a:t>on-line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7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Выставочная деятельность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Выставочная деятельность – одно из самых перспективных направлений в информационном обслуживании читателей. Большой популярностью пользуются виртуальные выставки, размещенные на сайтах библиотек. Простейший пример: электронная библиотечная выставка может быть создана в формате «</a:t>
            </a:r>
            <a:r>
              <a:rPr lang="ru-RU" dirty="0" err="1" smtClean="0"/>
              <a:t>PowerPoint</a:t>
            </a:r>
            <a:r>
              <a:rPr lang="ru-RU" dirty="0" smtClean="0"/>
              <a:t>» – электронной презентации. В настоящее время этот формат используется преимущественно для подготовки и проведения публичного выступления: лекции, доклада, сообщения, и выставки.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52890"/>
            <a:ext cx="3672408" cy="260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1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83</TotalTime>
  <Words>488</Words>
  <Application>Microsoft Office PowerPoint</Application>
  <PresentationFormat>Экран (4:3)</PresentationFormat>
  <Paragraphs>46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Соседство</vt:lpstr>
      <vt:lpstr>Использование цифровых образовательных ресурсов и технологий в библиотечно-информационной деятельности</vt:lpstr>
      <vt:lpstr>Информационные технологии в библиотечной практике: основные понятия</vt:lpstr>
      <vt:lpstr>Презентация PowerPoint</vt:lpstr>
      <vt:lpstr>Презентация PowerPoint</vt:lpstr>
      <vt:lpstr>Презентация PowerPoint</vt:lpstr>
      <vt:lpstr>Информационные ресурсы современной школьной библиотеки</vt:lpstr>
      <vt:lpstr>Применение информационных технологий в практической деятельности библиотек</vt:lpstr>
      <vt:lpstr>Презентация PowerPoint</vt:lpstr>
      <vt:lpstr>Выставочная деятельность </vt:lpstr>
      <vt:lpstr>Библиотечный сайт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цифровых образовательных ресурсов и технологий в библиотечно-информационной деятельности</dc:title>
  <dc:creator>Lenovo</dc:creator>
  <cp:lastModifiedBy>Lenovo</cp:lastModifiedBy>
  <cp:revision>5</cp:revision>
  <dcterms:created xsi:type="dcterms:W3CDTF">2024-01-31T12:43:56Z</dcterms:created>
  <dcterms:modified xsi:type="dcterms:W3CDTF">2024-01-31T14:07:26Z</dcterms:modified>
</cp:coreProperties>
</file>